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</p:sldMasterIdLst>
  <p:notesMasterIdLst>
    <p:notesMasterId r:id="rId18"/>
  </p:notesMasterIdLst>
  <p:sldIdLst>
    <p:sldId id="328" r:id="rId3"/>
    <p:sldId id="318" r:id="rId4"/>
    <p:sldId id="321" r:id="rId5"/>
    <p:sldId id="322" r:id="rId6"/>
    <p:sldId id="323" r:id="rId7"/>
    <p:sldId id="325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27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Gallina" initials="PG" lastIdx="1" clrIdx="0">
    <p:extLst>
      <p:ext uri="{19B8F6BF-5375-455C-9EA6-DF929625EA0E}">
        <p15:presenceInfo xmlns:p15="http://schemas.microsoft.com/office/powerpoint/2012/main" userId="248f52814ebd34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6633"/>
    <a:srgbClr val="FFFF00"/>
    <a:srgbClr val="6600FF"/>
    <a:srgbClr val="009999"/>
    <a:srgbClr val="000000"/>
    <a:srgbClr val="CC9900"/>
    <a:srgbClr val="F8F8F8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00" autoAdjust="0"/>
  </p:normalViewPr>
  <p:slideViewPr>
    <p:cSldViewPr>
      <p:cViewPr varScale="1">
        <p:scale>
          <a:sx n="120" d="100"/>
          <a:sy n="120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37F1A9E-4834-40D8-A035-94EEA3DEF852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0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F1A9E-4834-40D8-A035-94EEA3DEF852}" type="slidenum">
              <a:rPr lang="it-IT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88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it-IT" noProof="0"/>
              <a:t>Fare clic per modificare lo stile del titolo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92E43F01-D021-46C0-A194-136BD5C04AED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913C-957C-4BAF-AFDF-A4680CCA9E5A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35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A5383-9C74-4648-B123-27E5541B1780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393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08E58A-0B0D-4C78-9708-F0E9F7EE9B6A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80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FB324-A349-45AE-B308-EADCA6D509E7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02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36AFC-45A4-4F5D-864E-0A06D1DB0BBD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09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8664-16A2-4BCA-99BC-E79665965239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8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20A-11B5-4010-A3F4-95F4C85C7EE3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57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65006-B210-4746-8A9A-360966253D06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43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7AB7-6620-4CD9-8207-C0A037F32350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83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E0493-6A4F-4A23-A541-4BF2CBD37F84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C8DCB-760B-46B6-97C0-362CECFE6CC9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1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it-IT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it-IT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A115A38B-E1D0-4CB2-ADC3-FEFEC3639162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835696" y="-15171"/>
            <a:ext cx="6781800" cy="1066800"/>
          </a:xfrm>
        </p:spPr>
        <p:txBody>
          <a:bodyPr/>
          <a:lstStyle/>
          <a:p>
            <a:r>
              <a:rPr lang="en-US" dirty="0" err="1"/>
              <a:t>Denavit-Hartenberg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79712" y="3429000"/>
            <a:ext cx="5724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D-H </a:t>
            </a:r>
            <a:r>
              <a:rPr lang="en-US" dirty="0">
                <a:solidFill>
                  <a:srgbClr val="FF0000"/>
                </a:solidFill>
              </a:rPr>
              <a:t>define the relative position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orientation</a:t>
            </a:r>
            <a:r>
              <a:rPr lang="en-US" dirty="0"/>
              <a:t> of two consecutive links: </a:t>
            </a:r>
            <a:r>
              <a:rPr lang="en-US" dirty="0" err="1"/>
              <a:t>uniquoness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3688" y="1484784"/>
            <a:ext cx="5868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In general, the frames can be </a:t>
            </a:r>
            <a:r>
              <a:rPr lang="en-US" dirty="0">
                <a:solidFill>
                  <a:srgbClr val="FF0000"/>
                </a:solidFill>
              </a:rPr>
              <a:t>arbitrarily chosen </a:t>
            </a:r>
            <a:r>
              <a:rPr lang="en-US" dirty="0">
                <a:solidFill>
                  <a:srgbClr val="000000"/>
                </a:solidFill>
              </a:rPr>
              <a:t>as long as they are attached to the link they are referred 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Spherical Arm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268760"/>
            <a:ext cx="4380952" cy="36666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229200"/>
            <a:ext cx="67056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68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Anthropomorphic Arm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268760"/>
            <a:ext cx="5190476" cy="36285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5301208"/>
            <a:ext cx="657225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00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Spherical wrist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221088"/>
            <a:ext cx="6600825" cy="11525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412776"/>
            <a:ext cx="4619048" cy="2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208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DLR</a:t>
            </a:r>
            <a:r>
              <a:rPr lang="it-IT" dirty="0"/>
              <a:t> robot (</a:t>
            </a:r>
            <a:r>
              <a:rPr lang="it-IT" dirty="0" err="1"/>
              <a:t>Kuka</a:t>
            </a:r>
            <a:r>
              <a:rPr lang="it-IT" dirty="0"/>
              <a:t>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1" y="2996952"/>
            <a:ext cx="57531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5696"/>
            <a:ext cx="3201144" cy="296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6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844824"/>
            <a:ext cx="6781800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7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D-H applied to UR10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700808"/>
            <a:ext cx="5112568" cy="473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06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0158"/>
            <a:ext cx="6781800" cy="1066800"/>
          </a:xfrm>
        </p:spPr>
        <p:txBody>
          <a:bodyPr/>
          <a:lstStyle/>
          <a:p>
            <a:r>
              <a:rPr lang="en-US" dirty="0" err="1"/>
              <a:t>Denavit-Hartenberg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524" y="188640"/>
            <a:ext cx="5390476" cy="33619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9512" y="2924944"/>
            <a:ext cx="8315097" cy="4154984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marL="342900" indent="-342900">
              <a:buFontTx/>
              <a:buChar char="-"/>
            </a:pPr>
            <a:r>
              <a:rPr lang="it-IT" dirty="0">
                <a:solidFill>
                  <a:srgbClr val="000000"/>
                </a:solidFill>
              </a:rPr>
              <a:t>Numerate the </a:t>
            </a:r>
            <a:r>
              <a:rPr lang="it-IT" dirty="0" err="1">
                <a:solidFill>
                  <a:srgbClr val="000000"/>
                </a:solidFill>
              </a:rPr>
              <a:t>links</a:t>
            </a:r>
            <a:endParaRPr lang="it-IT" dirty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rgbClr val="000000"/>
                </a:solidFill>
              </a:rPr>
              <a:t>Numerate the </a:t>
            </a:r>
            <a:r>
              <a:rPr lang="it-IT" dirty="0" err="1">
                <a:solidFill>
                  <a:srgbClr val="000000"/>
                </a:solidFill>
              </a:rPr>
              <a:t>joints</a:t>
            </a:r>
            <a:endParaRPr lang="it-IT" dirty="0">
              <a:solidFill>
                <a:srgbClr val="00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dirty="0"/>
              <a:t>Choose axis </a:t>
            </a:r>
            <a:r>
              <a:rPr lang="en-US" dirty="0" err="1"/>
              <a:t>z_i</a:t>
            </a:r>
            <a:r>
              <a:rPr lang="en-US" dirty="0"/>
              <a:t> along the axis of Joint i+1 (verse is arbitrary)</a:t>
            </a: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Minimum </a:t>
            </a:r>
            <a:r>
              <a:rPr lang="it-IT" dirty="0" err="1">
                <a:solidFill>
                  <a:srgbClr val="FF0000"/>
                </a:solidFill>
              </a:rPr>
              <a:t>distance</a:t>
            </a:r>
            <a:r>
              <a:rPr lang="it-IT" dirty="0">
                <a:solidFill>
                  <a:srgbClr val="FF0000"/>
                </a:solidFill>
              </a:rPr>
              <a:t> line </a:t>
            </a:r>
            <a:r>
              <a:rPr lang="it-IT" dirty="0">
                <a:solidFill>
                  <a:srgbClr val="000000"/>
                </a:solidFill>
              </a:rPr>
              <a:t>or </a:t>
            </a:r>
            <a:r>
              <a:rPr lang="it-IT" dirty="0">
                <a:solidFill>
                  <a:srgbClr val="FF0000"/>
                </a:solidFill>
              </a:rPr>
              <a:t>common </a:t>
            </a:r>
            <a:r>
              <a:rPr lang="it-IT" dirty="0" err="1">
                <a:solidFill>
                  <a:srgbClr val="FF0000"/>
                </a:solidFill>
              </a:rPr>
              <a:t>normal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(red </a:t>
            </a:r>
            <a:r>
              <a:rPr lang="it-IT" dirty="0" err="1">
                <a:solidFill>
                  <a:srgbClr val="000000"/>
                </a:solidFill>
              </a:rPr>
              <a:t>lines</a:t>
            </a:r>
            <a:r>
              <a:rPr lang="it-IT" dirty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it-IT" dirty="0">
                <a:solidFill>
                  <a:srgbClr val="000000"/>
                </a:solidFill>
              </a:rPr>
              <a:t>(</a:t>
            </a:r>
            <a:r>
              <a:rPr lang="it-IT" dirty="0" err="1">
                <a:solidFill>
                  <a:srgbClr val="000000"/>
                </a:solidFill>
              </a:rPr>
              <a:t>it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is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perpenduclar</a:t>
            </a:r>
            <a:r>
              <a:rPr lang="it-IT" dirty="0">
                <a:solidFill>
                  <a:srgbClr val="000000"/>
                </a:solidFill>
              </a:rPr>
              <a:t> to </a:t>
            </a:r>
            <a:r>
              <a:rPr lang="it-IT" dirty="0" err="1">
                <a:solidFill>
                  <a:srgbClr val="000000"/>
                </a:solidFill>
              </a:rPr>
              <a:t>both</a:t>
            </a:r>
            <a:r>
              <a:rPr lang="it-IT" dirty="0">
                <a:solidFill>
                  <a:srgbClr val="000000"/>
                </a:solidFill>
              </a:rPr>
              <a:t> the z </a:t>
            </a:r>
            <a:r>
              <a:rPr lang="it-IT" dirty="0" err="1">
                <a:solidFill>
                  <a:srgbClr val="000000"/>
                </a:solidFill>
              </a:rPr>
              <a:t>axis</a:t>
            </a:r>
            <a:r>
              <a:rPr lang="it-IT" dirty="0">
                <a:solidFill>
                  <a:srgbClr val="000000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Locate the </a:t>
            </a:r>
            <a:r>
              <a:rPr lang="en-US" dirty="0">
                <a:solidFill>
                  <a:srgbClr val="FF3300"/>
                </a:solidFill>
              </a:rPr>
              <a:t>origin Oi </a:t>
            </a:r>
            <a:r>
              <a:rPr lang="en-US" dirty="0">
                <a:solidFill>
                  <a:srgbClr val="000000"/>
                </a:solidFill>
              </a:rPr>
              <a:t>at the intersection of axis z_i with 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the common normal to axes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Choose </a:t>
            </a:r>
            <a:r>
              <a:rPr lang="en-US" dirty="0">
                <a:solidFill>
                  <a:srgbClr val="FF3300"/>
                </a:solidFill>
              </a:rPr>
              <a:t>axis xi along</a:t>
            </a:r>
            <a:r>
              <a:rPr lang="en-US" dirty="0">
                <a:solidFill>
                  <a:srgbClr val="000000"/>
                </a:solidFill>
              </a:rPr>
              <a:t> the common normal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with </a:t>
            </a:r>
            <a:r>
              <a:rPr lang="en-US" dirty="0">
                <a:solidFill>
                  <a:srgbClr val="FF3300"/>
                </a:solidFill>
              </a:rPr>
              <a:t>direction</a:t>
            </a:r>
            <a:r>
              <a:rPr lang="en-US" dirty="0">
                <a:solidFill>
                  <a:srgbClr val="000000"/>
                </a:solidFill>
              </a:rPr>
              <a:t> from Joint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to Joint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+ 1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rgbClr val="000000"/>
                </a:solidFill>
              </a:rPr>
              <a:t>Choose axis </a:t>
            </a:r>
            <a:r>
              <a:rPr lang="en-US" dirty="0" err="1">
                <a:solidFill>
                  <a:srgbClr val="FF3300"/>
                </a:solidFill>
              </a:rPr>
              <a:t>yi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 err="1">
                <a:solidFill>
                  <a:srgbClr val="FF3300"/>
                </a:solidFill>
              </a:rPr>
              <a:t>zi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so as to complete a right-handed frame</a:t>
            </a:r>
          </a:p>
          <a:p>
            <a:pPr marL="342900" indent="-342900">
              <a:buFontTx/>
              <a:buChar char="-"/>
            </a:pP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6305550" y="1733550"/>
            <a:ext cx="1628273" cy="1042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7901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Case in which the DH </a:t>
            </a:r>
            <a:r>
              <a:rPr lang="en-US" sz="2000" dirty="0">
                <a:solidFill>
                  <a:srgbClr val="FF0000"/>
                </a:solidFill>
              </a:rPr>
              <a:t>doesn’t provide a unique </a:t>
            </a:r>
            <a:r>
              <a:rPr lang="en-US" sz="2000" dirty="0"/>
              <a:t>definition of the link frame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1412776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For </a:t>
            </a:r>
            <a:r>
              <a:rPr lang="en-US" sz="2000" dirty="0">
                <a:solidFill>
                  <a:srgbClr val="FF0000"/>
                </a:solidFill>
              </a:rPr>
              <a:t>Frame 0</a:t>
            </a:r>
            <a:r>
              <a:rPr lang="en-US" sz="2000" dirty="0"/>
              <a:t>, only the direction of axis z0 is specified; </a:t>
            </a:r>
            <a:r>
              <a:rPr lang="en-US" sz="2000" dirty="0" smtClean="0"/>
              <a:t>then </a:t>
            </a:r>
            <a:r>
              <a:rPr lang="en-US" sz="2000" dirty="0"/>
              <a:t>x0 can be arbitrarily chosen.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5976" y="2276872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DH introduces a constraint:</a:t>
            </a:r>
          </a:p>
          <a:p>
            <a:r>
              <a:rPr lang="en-US" sz="2000" dirty="0"/>
              <a:t> </a:t>
            </a:r>
            <a:r>
              <a:rPr lang="it-IT" sz="4000" dirty="0"/>
              <a:t>z</a:t>
            </a:r>
            <a:r>
              <a:rPr lang="it-IT" sz="4000" baseline="-25000" dirty="0"/>
              <a:t>i-1</a:t>
            </a:r>
            <a:r>
              <a:rPr lang="it-IT" sz="4000" dirty="0"/>
              <a:t> ┴ x</a:t>
            </a:r>
            <a:r>
              <a:rPr lang="it-IT" sz="4000" baseline="-25000" dirty="0"/>
              <a:t>i</a:t>
            </a:r>
            <a:endParaRPr lang="en-US" sz="4000" baseline="-25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20888"/>
            <a:ext cx="2592288" cy="257788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1619672" y="3284984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59632" y="3933056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5976" y="3573016"/>
            <a:ext cx="35200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To identify the frame it is necessary a previous kinematic joint (which is not present on the base)</a:t>
            </a:r>
            <a:endParaRPr lang="en-US" sz="4000" baseline="-25000" dirty="0"/>
          </a:p>
        </p:txBody>
      </p:sp>
    </p:spTree>
    <p:extLst>
      <p:ext uri="{BB962C8B-B14F-4D97-AF65-F5344CB8AC3E}">
        <p14:creationId xmlns:p14="http://schemas.microsoft.com/office/powerpoint/2010/main" val="107379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19675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For </a:t>
            </a:r>
            <a:r>
              <a:rPr lang="en-US" sz="2000" dirty="0">
                <a:solidFill>
                  <a:srgbClr val="FF0000"/>
                </a:solidFill>
              </a:rPr>
              <a:t>Frame n</a:t>
            </a:r>
            <a:r>
              <a:rPr lang="en-US" sz="2000" dirty="0">
                <a:solidFill>
                  <a:srgbClr val="000000"/>
                </a:solidFill>
              </a:rPr>
              <a:t>, since there is no Joint n+ 1, </a:t>
            </a:r>
            <a:r>
              <a:rPr lang="en-US" sz="2000" dirty="0" err="1">
                <a:solidFill>
                  <a:srgbClr val="000000"/>
                </a:solidFill>
              </a:rPr>
              <a:t>zn</a:t>
            </a:r>
            <a:r>
              <a:rPr lang="en-US" sz="2000" dirty="0">
                <a:solidFill>
                  <a:srgbClr val="000000"/>
                </a:solidFill>
              </a:rPr>
              <a:t> is not uniquely defined while </a:t>
            </a:r>
            <a:r>
              <a:rPr lang="en-US" sz="2000" dirty="0" err="1">
                <a:solidFill>
                  <a:srgbClr val="FF0000"/>
                </a:solidFill>
              </a:rPr>
              <a:t>x</a:t>
            </a:r>
            <a:r>
              <a:rPr lang="en-US" sz="2000" baseline="-25000" dirty="0" err="1">
                <a:solidFill>
                  <a:srgbClr val="FF0000"/>
                </a:solidFill>
              </a:rPr>
              <a:t>n</a:t>
            </a:r>
            <a:r>
              <a:rPr lang="en-US" sz="2000" dirty="0">
                <a:solidFill>
                  <a:srgbClr val="FF0000"/>
                </a:solidFill>
              </a:rPr>
              <a:t> has to be normal to axis z</a:t>
            </a:r>
            <a:r>
              <a:rPr lang="en-US" sz="2000" baseline="-25000" dirty="0">
                <a:solidFill>
                  <a:srgbClr val="FF0000"/>
                </a:solidFill>
              </a:rPr>
              <a:t>n-1</a:t>
            </a:r>
            <a:r>
              <a:rPr lang="en-US" sz="2000" dirty="0">
                <a:solidFill>
                  <a:srgbClr val="000000"/>
                </a:solidFill>
              </a:rPr>
              <a:t>.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Typically, Joint n is revolute, and thus </a:t>
            </a:r>
            <a:r>
              <a:rPr lang="en-US" sz="2000" dirty="0" err="1">
                <a:solidFill>
                  <a:srgbClr val="000000"/>
                </a:solidFill>
              </a:rPr>
              <a:t>z</a:t>
            </a:r>
            <a:r>
              <a:rPr lang="en-US" sz="2000" baseline="-25000" dirty="0" err="1">
                <a:solidFill>
                  <a:srgbClr val="000000"/>
                </a:solidFill>
              </a:rPr>
              <a:t>n</a:t>
            </a:r>
            <a:r>
              <a:rPr lang="en-US" sz="2000" dirty="0">
                <a:solidFill>
                  <a:srgbClr val="000000"/>
                </a:solidFill>
              </a:rPr>
              <a:t> is to be aligned with the direction of z</a:t>
            </a:r>
            <a:r>
              <a:rPr lang="en-US" sz="2000" baseline="-25000" dirty="0">
                <a:solidFill>
                  <a:srgbClr val="000000"/>
                </a:solidFill>
              </a:rPr>
              <a:t>n_1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924944"/>
            <a:ext cx="4508281" cy="314577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7596336" y="2996952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940152" y="4005064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092280" y="3501008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848042" y="2751696"/>
            <a:ext cx="1802136" cy="1268043"/>
          </a:xfrm>
          <a:custGeom>
            <a:avLst/>
            <a:gdLst>
              <a:gd name="connsiteX0" fmla="*/ 1802136 w 1802136"/>
              <a:gd name="connsiteY0" fmla="*/ 317429 h 1268043"/>
              <a:gd name="connsiteX1" fmla="*/ 960164 w 1802136"/>
              <a:gd name="connsiteY1" fmla="*/ 557 h 1268043"/>
              <a:gd name="connsiteX2" fmla="*/ 36710 w 1802136"/>
              <a:gd name="connsiteY2" fmla="*/ 272161 h 1268043"/>
              <a:gd name="connsiteX3" fmla="*/ 272101 w 1802136"/>
              <a:gd name="connsiteY3" fmla="*/ 1268043 h 1268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136" h="1268043">
                <a:moveTo>
                  <a:pt x="1802136" y="317429"/>
                </a:moveTo>
                <a:cubicBezTo>
                  <a:pt x="1528269" y="162765"/>
                  <a:pt x="1254402" y="8102"/>
                  <a:pt x="960164" y="557"/>
                </a:cubicBezTo>
                <a:cubicBezTo>
                  <a:pt x="665926" y="-6988"/>
                  <a:pt x="151387" y="60913"/>
                  <a:pt x="36710" y="272161"/>
                </a:cubicBezTo>
                <a:cubicBezTo>
                  <a:pt x="-77967" y="483409"/>
                  <a:pt x="97067" y="875726"/>
                  <a:pt x="272101" y="1268043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0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33265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When two consecutive axes are </a:t>
            </a:r>
            <a:r>
              <a:rPr lang="en-US" dirty="0">
                <a:solidFill>
                  <a:srgbClr val="FF0000"/>
                </a:solidFill>
              </a:rPr>
              <a:t>parallel</a:t>
            </a:r>
            <a:r>
              <a:rPr lang="en-US" dirty="0">
                <a:solidFill>
                  <a:srgbClr val="000000"/>
                </a:solidFill>
              </a:rPr>
              <a:t>, the common normal between them is not uniquely defined.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When two consecutive </a:t>
            </a:r>
            <a:r>
              <a:rPr lang="en-US" dirty="0">
                <a:solidFill>
                  <a:srgbClr val="FF0000"/>
                </a:solidFill>
              </a:rPr>
              <a:t>axes intersect</a:t>
            </a:r>
            <a:r>
              <a:rPr lang="en-US" dirty="0">
                <a:solidFill>
                  <a:srgbClr val="000000"/>
                </a:solidFill>
              </a:rPr>
              <a:t>, the </a:t>
            </a:r>
            <a:r>
              <a:rPr lang="en-US" dirty="0">
                <a:solidFill>
                  <a:srgbClr val="FF0000"/>
                </a:solidFill>
              </a:rPr>
              <a:t>direction of x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is arbitrary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836712"/>
            <a:ext cx="2762250" cy="165735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5148064" y="1684046"/>
            <a:ext cx="924030" cy="4913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3068960"/>
            <a:ext cx="2514600" cy="20288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732240" y="3429000"/>
            <a:ext cx="338554" cy="46166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2160" y="3861048"/>
            <a:ext cx="338554" cy="46166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5</a:t>
            </a:r>
            <a:endParaRPr lang="it-IT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96136" y="4005064"/>
            <a:ext cx="338554" cy="461665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4</a:t>
            </a:r>
            <a:endParaRPr lang="it-IT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>
            <a:endCxn id="14" idx="0"/>
          </p:cNvCxnSpPr>
          <p:nvPr/>
        </p:nvCxnSpPr>
        <p:spPr bwMode="auto">
          <a:xfrm flipV="1">
            <a:off x="5835777" y="3861048"/>
            <a:ext cx="345660" cy="1618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H="1" flipV="1">
            <a:off x="5364088" y="3861048"/>
            <a:ext cx="486525" cy="148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88884" y="417195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i="1" baseline="-25000" dirty="0">
                <a:solidFill>
                  <a:srgbClr val="FF0000"/>
                </a:solidFill>
              </a:rPr>
              <a:t>4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5220072" y="3284984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x</a:t>
            </a:r>
            <a:r>
              <a:rPr lang="en-US" i="1" baseline="-25000" dirty="0">
                <a:solidFill>
                  <a:srgbClr val="FF0000"/>
                </a:solidFill>
              </a:rPr>
              <a:t>4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4632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with </a:t>
            </a:r>
            <a:r>
              <a:rPr lang="it-IT" dirty="0" err="1"/>
              <a:t>prismatic</a:t>
            </a:r>
            <a:r>
              <a:rPr lang="it-IT" dirty="0"/>
              <a:t> joint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556792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8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096" y="620688"/>
            <a:ext cx="3816424" cy="562744"/>
          </a:xfrm>
        </p:spPr>
        <p:txBody>
          <a:bodyPr/>
          <a:lstStyle/>
          <a:p>
            <a:r>
              <a:rPr lang="it-IT" sz="2000" dirty="0"/>
              <a:t>D-H </a:t>
            </a:r>
            <a:r>
              <a:rPr lang="it-IT" sz="2000" dirty="0" err="1"/>
              <a:t>parameters</a:t>
            </a:r>
            <a:r>
              <a:rPr lang="it-IT" sz="2000" dirty="0"/>
              <a:t> (4 </a:t>
            </a:r>
            <a:r>
              <a:rPr lang="it-IT" sz="2000" dirty="0" err="1"/>
              <a:t>parameters</a:t>
            </a:r>
            <a:r>
              <a:rPr lang="it-IT" sz="2000" dirty="0"/>
              <a:t>)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5390476" cy="336190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 bwMode="auto">
          <a:xfrm>
            <a:off x="3635896" y="2852936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2627784" y="3212976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4941168"/>
            <a:ext cx="2638425" cy="10382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43608" y="11663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Coordinate transformation between </a:t>
            </a:r>
            <a:r>
              <a:rPr lang="en-US" dirty="0">
                <a:solidFill>
                  <a:srgbClr val="FF0000"/>
                </a:solidFill>
              </a:rPr>
              <a:t>Frame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>
                <a:solidFill>
                  <a:srgbClr val="FF0000"/>
                </a:solidFill>
              </a:rPr>
              <a:t>Frame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- 1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7504" y="4869160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Translate</a:t>
            </a:r>
            <a:r>
              <a:rPr lang="en-US" dirty="0">
                <a:solidFill>
                  <a:srgbClr val="000000"/>
                </a:solidFill>
              </a:rPr>
              <a:t> the chosen frame by </a:t>
            </a:r>
            <a:r>
              <a:rPr lang="en-US" dirty="0">
                <a:solidFill>
                  <a:srgbClr val="FF0000"/>
                </a:solidFill>
              </a:rPr>
              <a:t>di</a:t>
            </a:r>
            <a:r>
              <a:rPr lang="en-US" dirty="0">
                <a:solidFill>
                  <a:srgbClr val="000000"/>
                </a:solidFill>
              </a:rPr>
              <a:t> along axis zi-1 </a:t>
            </a:r>
          </a:p>
          <a:p>
            <a:r>
              <a:rPr lang="en-US" dirty="0">
                <a:solidFill>
                  <a:srgbClr val="000000"/>
                </a:solidFill>
              </a:rPr>
              <a:t>and </a:t>
            </a:r>
          </a:p>
          <a:p>
            <a:r>
              <a:rPr lang="en-US" dirty="0">
                <a:solidFill>
                  <a:srgbClr val="FF0000"/>
                </a:solidFill>
              </a:rPr>
              <a:t>rotate</a:t>
            </a:r>
            <a:r>
              <a:rPr lang="en-US" dirty="0">
                <a:solidFill>
                  <a:srgbClr val="000000"/>
                </a:solidFill>
              </a:rPr>
              <a:t> it by </a:t>
            </a:r>
            <a:r>
              <a:rPr lang="en-US" dirty="0" err="1">
                <a:solidFill>
                  <a:srgbClr val="FF0000"/>
                </a:solidFill>
              </a:rPr>
              <a:t>θi</a:t>
            </a:r>
            <a:r>
              <a:rPr lang="en-US" dirty="0">
                <a:solidFill>
                  <a:srgbClr val="000000"/>
                </a:solidFill>
              </a:rPr>
              <a:t> about axis zi_1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84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0"/>
            <a:ext cx="5390476" cy="336190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 bwMode="auto">
          <a:xfrm>
            <a:off x="3491880" y="1412776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427984" y="980728"/>
            <a:ext cx="504056" cy="432048"/>
          </a:xfrm>
          <a:prstGeom prst="ellipse">
            <a:avLst/>
          </a:prstGeom>
          <a:solidFill>
            <a:srgbClr val="CC9900">
              <a:alpha val="41176"/>
            </a:srgbClr>
          </a:solidFill>
          <a:ln w="9525" cap="flat" cmpd="sng" algn="ctr">
            <a:solidFill>
              <a:srgbClr val="000000">
                <a:alpha val="1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3789040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Translate</a:t>
            </a:r>
            <a:r>
              <a:rPr lang="en-US" dirty="0">
                <a:solidFill>
                  <a:srgbClr val="000000"/>
                </a:solidFill>
              </a:rPr>
              <a:t> the chosen frame by </a:t>
            </a:r>
            <a:r>
              <a:rPr lang="en-US" dirty="0" err="1">
                <a:solidFill>
                  <a:srgbClr val="FF0000"/>
                </a:solidFill>
              </a:rPr>
              <a:t>ai</a:t>
            </a:r>
            <a:r>
              <a:rPr lang="en-US" dirty="0">
                <a:solidFill>
                  <a:srgbClr val="000000"/>
                </a:solidFill>
              </a:rPr>
              <a:t> along axis xi </a:t>
            </a:r>
          </a:p>
          <a:p>
            <a:r>
              <a:rPr lang="en-US" dirty="0">
                <a:solidFill>
                  <a:srgbClr val="000000"/>
                </a:solidFill>
              </a:rPr>
              <a:t>and </a:t>
            </a:r>
          </a:p>
          <a:p>
            <a:r>
              <a:rPr lang="en-US" dirty="0">
                <a:solidFill>
                  <a:srgbClr val="FF0000"/>
                </a:solidFill>
              </a:rPr>
              <a:t>rotate</a:t>
            </a:r>
            <a:r>
              <a:rPr lang="en-US" dirty="0">
                <a:solidFill>
                  <a:srgbClr val="000000"/>
                </a:solidFill>
              </a:rPr>
              <a:t> it by </a:t>
            </a:r>
            <a:r>
              <a:rPr lang="en-US" dirty="0">
                <a:solidFill>
                  <a:srgbClr val="FF0000"/>
                </a:solidFill>
              </a:rPr>
              <a:t>α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about axis </a:t>
            </a:r>
            <a:r>
              <a:rPr lang="en-US" dirty="0">
                <a:solidFill>
                  <a:srgbClr val="FF0000"/>
                </a:solidFill>
              </a:rPr>
              <a:t>xi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3789040"/>
            <a:ext cx="2486025" cy="10858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5301208"/>
            <a:ext cx="48672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73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Three-link planar arm</a:t>
            </a:r>
            <a:r>
              <a:rPr lang="it-IT" dirty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132" y="1196752"/>
            <a:ext cx="3980952" cy="37428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1340768"/>
            <a:ext cx="5004048" cy="12701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8" y="2996952"/>
            <a:ext cx="5400675" cy="1028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8184" y="5085184"/>
            <a:ext cx="2000250" cy="107632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 flipV="1">
            <a:off x="5152638" y="5161766"/>
            <a:ext cx="360040" cy="93610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4211960" y="5661248"/>
            <a:ext cx="944488" cy="4404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5148064" y="4941168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0000"/>
                </a:solidFill>
              </a:rPr>
              <a:t>z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88542" y="52337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000000"/>
                </a:solidFill>
              </a:rPr>
              <a:t>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67544" y="5517232"/>
            <a:ext cx="3577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solidFill>
                  <a:srgbClr val="000000"/>
                </a:solidFill>
              </a:rPr>
              <a:t>If</a:t>
            </a:r>
            <a:r>
              <a:rPr lang="it-IT" dirty="0">
                <a:solidFill>
                  <a:srgbClr val="000000"/>
                </a:solidFill>
              </a:rPr>
              <a:t> an end-</a:t>
            </a:r>
            <a:r>
              <a:rPr lang="it-IT" dirty="0" err="1">
                <a:solidFill>
                  <a:srgbClr val="000000"/>
                </a:solidFill>
              </a:rPr>
              <a:t>effetor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is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173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p939[1]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73AC02-2978-493D-A5F3-7AF4E5DE21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di prodotti o servizi</Template>
  <TotalTime>1212</TotalTime>
  <Words>316</Words>
  <Application>Microsoft Office PowerPoint</Application>
  <PresentationFormat>On-screen Show (4:3)</PresentationFormat>
  <Paragraphs>47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Garamond</vt:lpstr>
      <vt:lpstr>Times New Roman</vt:lpstr>
      <vt:lpstr>tp939[1]</vt:lpstr>
      <vt:lpstr>Denavit-Hartenberg</vt:lpstr>
      <vt:lpstr>Denavit-Hartenberg</vt:lpstr>
      <vt:lpstr>Case in which the DH doesn’t provide a unique definition of the link frame</vt:lpstr>
      <vt:lpstr>PowerPoint Presentation</vt:lpstr>
      <vt:lpstr>PowerPoint Presentation</vt:lpstr>
      <vt:lpstr>Case with prismatic joint</vt:lpstr>
      <vt:lpstr>D-H parameters (4 parameters)</vt:lpstr>
      <vt:lpstr>PowerPoint Presentation</vt:lpstr>
      <vt:lpstr>Three-link planar arm </vt:lpstr>
      <vt:lpstr>Spherical Arm</vt:lpstr>
      <vt:lpstr>Anthropomorphic Arm</vt:lpstr>
      <vt:lpstr>Spherical wrist</vt:lpstr>
      <vt:lpstr>DLR robot (Kuka)</vt:lpstr>
      <vt:lpstr>PowerPoint Presentation</vt:lpstr>
      <vt:lpstr>Example: D-H applied to UR10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 Robotica</dc:title>
  <dc:subject/>
  <dc:creator>Paolo Gallina</dc:creator>
  <cp:keywords/>
  <dc:description/>
  <cp:lastModifiedBy>Paolo Gallina</cp:lastModifiedBy>
  <cp:revision>108</cp:revision>
  <dcterms:created xsi:type="dcterms:W3CDTF">2015-02-16T14:54:53Z</dcterms:created>
  <dcterms:modified xsi:type="dcterms:W3CDTF">2018-03-09T12:48:52Z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TC010178481040</vt:lpwstr>
  </property>
</Properties>
</file>