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2"/>
  </p:sldMasterIdLst>
  <p:notesMasterIdLst>
    <p:notesMasterId r:id="rId16"/>
  </p:notesMasterIdLst>
  <p:sldIdLst>
    <p:sldId id="336" r:id="rId3"/>
    <p:sldId id="339" r:id="rId4"/>
    <p:sldId id="337" r:id="rId5"/>
    <p:sldId id="328" r:id="rId6"/>
    <p:sldId id="330" r:id="rId7"/>
    <p:sldId id="329" r:id="rId8"/>
    <p:sldId id="331" r:id="rId9"/>
    <p:sldId id="332" r:id="rId10"/>
    <p:sldId id="333" r:id="rId11"/>
    <p:sldId id="334" r:id="rId12"/>
    <p:sldId id="335" r:id="rId13"/>
    <p:sldId id="338" r:id="rId14"/>
    <p:sldId id="340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Gallina" initials="PG" lastIdx="1" clrIdx="0">
    <p:extLst>
      <p:ext uri="{19B8F6BF-5375-455C-9EA6-DF929625EA0E}">
        <p15:presenceInfo xmlns:p15="http://schemas.microsoft.com/office/powerpoint/2012/main" userId="248f52814ebd34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FF3300"/>
    <a:srgbClr val="FF6633"/>
    <a:srgbClr val="FFFF00"/>
    <a:srgbClr val="009999"/>
    <a:srgbClr val="000000"/>
    <a:srgbClr val="CC9900"/>
    <a:srgbClr val="F8F8F8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120" d="100"/>
          <a:sy n="120" d="100"/>
        </p:scale>
        <p:origin x="13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7F1A9E-4834-40D8-A035-94EEA3DEF852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0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92E43F01-D021-46C0-A194-136BD5C04AE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913C-957C-4BAF-AFDF-A4680CCA9E5A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3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A5383-9C74-4648-B123-27E5541B178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39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08E58A-0B0D-4C78-9708-F0E9F7EE9B6A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B324-A349-45AE-B308-EADCA6D509E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6AFC-45A4-4F5D-864E-0A06D1DB0BBD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9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8664-16A2-4BCA-99BC-E79665965239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8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C020A-11B5-4010-A3F4-95F4C85C7EE3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7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5006-B210-4746-8A9A-360966253D06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4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7AB7-6620-4CD9-8207-C0A037F3235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83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E0493-6A4F-4A23-A541-4BF2CBD37F8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8DCB-760B-46B6-97C0-362CECFE6CC9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it-IT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it-IT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115A38B-E1D0-4CB2-ADC3-FEFEC3639162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10.png"/><Relationship Id="rId7" Type="http://schemas.openxmlformats.org/officeDocument/2006/relationships/image" Target="../media/image16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0.png"/><Relationship Id="rId11" Type="http://schemas.openxmlformats.org/officeDocument/2006/relationships/image" Target="../media/image18.png"/><Relationship Id="rId5" Type="http://schemas.openxmlformats.org/officeDocument/2006/relationships/image" Target="../media/image130.png"/><Relationship Id="rId10" Type="http://schemas.openxmlformats.org/officeDocument/2006/relationships/image" Target="../media/image17.png"/><Relationship Id="rId4" Type="http://schemas.openxmlformats.org/officeDocument/2006/relationships/image" Target="../media/image120.png"/><Relationship Id="rId9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Workspace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196752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region described by the </a:t>
            </a:r>
            <a:r>
              <a:rPr lang="en-US" dirty="0">
                <a:solidFill>
                  <a:srgbClr val="FF0000"/>
                </a:solidFill>
              </a:rPr>
              <a:t>origin of the end-effector </a:t>
            </a:r>
            <a:r>
              <a:rPr lang="en-US" dirty="0">
                <a:solidFill>
                  <a:srgbClr val="000000"/>
                </a:solidFill>
              </a:rPr>
              <a:t>frame when all the manipulator joints execute </a:t>
            </a:r>
            <a:r>
              <a:rPr lang="en-US" dirty="0">
                <a:solidFill>
                  <a:srgbClr val="FF0000"/>
                </a:solidFill>
              </a:rPr>
              <a:t>all possible motions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20888"/>
            <a:ext cx="5604425" cy="3283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428" y="1988840"/>
            <a:ext cx="3124572" cy="23314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5877272"/>
            <a:ext cx="4114800" cy="4286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16016" y="6237312"/>
            <a:ext cx="1558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Joint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Combining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poses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7584" y="1340768"/>
                <a:ext cx="2933560" cy="2013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it-IT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f>
                                      <m:fPr>
                                        <m:ctrlPr>
                                          <a:rPr lang="it-IT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den>
                                    </m:f>
                                  </m:e>
                                  <m:sub>
                                    <m:r>
                                      <a:rPr lang="it-IT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f>
                                      <m:fPr>
                                        <m:ctrlPr>
                                          <a:rPr lang="it-IT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it-IT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den>
                                    </m:f>
                                  </m:e>
                                  <m:sub>
                                    <m:r>
                                      <a:rPr lang="it-IT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340768"/>
                <a:ext cx="2933560" cy="20133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60032" y="2204864"/>
                <a:ext cx="1094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204864"/>
                <a:ext cx="109497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444" r="-444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 bwMode="auto">
          <a:xfrm>
            <a:off x="3851920" y="2276872"/>
            <a:ext cx="864096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75856" y="3789040"/>
                <a:ext cx="38619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Using the </a:t>
                </a:r>
                <a:r>
                  <a:rPr lang="it-IT" dirty="0" err="1" smtClean="0"/>
                  <a:t>pseudoinverse</a:t>
                </a:r>
                <a:r>
                  <a:rPr lang="it-IT" dirty="0" smtClean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789040"/>
                <a:ext cx="386195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366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4581128"/>
                <a:ext cx="1703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581128"/>
                <a:ext cx="170386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867" t="-2174" r="-286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5013176"/>
                <a:ext cx="21237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m:rPr>
                                  <m:nor/>
                                </m:rPr>
                                <a:rPr lang="en-US" sz="1800" dirty="0"/>
                                <m:t> </m:t>
                              </m:r>
                              <m:r>
                                <a:rPr lang="it-IT" sz="18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l-GR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l-G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013176"/>
                <a:ext cx="2123722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299" t="-2174" r="-201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3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684568" cy="1066800"/>
          </a:xfrm>
        </p:spPr>
        <p:txBody>
          <a:bodyPr/>
          <a:lstStyle/>
          <a:p>
            <a:r>
              <a:rPr lang="it-IT" dirty="0" err="1" smtClean="0"/>
              <a:t>Calibration</a:t>
            </a:r>
            <a:r>
              <a:rPr lang="it-IT" dirty="0" smtClean="0"/>
              <a:t> of </a:t>
            </a:r>
            <a:r>
              <a:rPr lang="en-US" dirty="0"/>
              <a:t>The </a:t>
            </a:r>
            <a:r>
              <a:rPr lang="en-US" dirty="0" err="1"/>
              <a:t>Denavit-Hartenberg</a:t>
            </a:r>
            <a:r>
              <a:rPr lang="en-US" dirty="0"/>
              <a:t> 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Consider the direct kinematics equation in </a:t>
            </a:r>
            <a:r>
              <a:rPr lang="en-US" dirty="0" smtClean="0">
                <a:solidFill>
                  <a:srgbClr val="000000"/>
                </a:solidFill>
              </a:rPr>
              <a:t>which he pose can </a:t>
            </a:r>
            <a:r>
              <a:rPr lang="en-US" dirty="0">
                <a:solidFill>
                  <a:srgbClr val="000000"/>
                </a:solidFill>
              </a:rPr>
              <a:t>be rewritten by emphasizing the dependence of the operational space variables on the fixed DH parameters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708920"/>
            <a:ext cx="1638300" cy="36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429000"/>
            <a:ext cx="3676650" cy="6667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3568" y="3501008"/>
            <a:ext cx="1821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Linearization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19672" y="4293096"/>
            <a:ext cx="3995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Measured</a:t>
            </a:r>
            <a:r>
              <a:rPr lang="it-IT" dirty="0" smtClean="0">
                <a:solidFill>
                  <a:srgbClr val="000000"/>
                </a:solidFill>
              </a:rPr>
              <a:t> pose – </a:t>
            </a:r>
            <a:r>
              <a:rPr lang="it-IT" dirty="0" err="1" smtClean="0">
                <a:solidFill>
                  <a:srgbClr val="000000"/>
                </a:solidFill>
              </a:rPr>
              <a:t>nominal</a:t>
            </a:r>
            <a:r>
              <a:rPr lang="it-IT" dirty="0" smtClean="0">
                <a:solidFill>
                  <a:srgbClr val="000000"/>
                </a:solidFill>
              </a:rPr>
              <a:t> pose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771800" y="3789040"/>
            <a:ext cx="216024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5085184"/>
            <a:ext cx="3095625" cy="11906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11560" y="5373216"/>
            <a:ext cx="304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Combining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all</a:t>
            </a:r>
            <a:r>
              <a:rPr lang="it-IT" dirty="0" smtClean="0">
                <a:solidFill>
                  <a:srgbClr val="000000"/>
                </a:solidFill>
              </a:rPr>
              <a:t> the pose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0152" y="6309320"/>
            <a:ext cx="3079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All</a:t>
            </a:r>
            <a:r>
              <a:rPr lang="it-IT" dirty="0" smtClean="0">
                <a:solidFill>
                  <a:srgbClr val="000000"/>
                </a:solidFill>
              </a:rPr>
              <a:t> the D-H </a:t>
            </a:r>
            <a:r>
              <a:rPr lang="it-IT" dirty="0" err="1" smtClean="0">
                <a:solidFill>
                  <a:srgbClr val="000000"/>
                </a:solidFill>
              </a:rPr>
              <a:t>parameters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6156176" y="5805264"/>
            <a:ext cx="28803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696" y="6364966"/>
            <a:ext cx="2047875" cy="48577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39552" y="6360966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</a:rPr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Robot-Base </a:t>
            </a:r>
            <a:r>
              <a:rPr lang="it-IT" dirty="0" err="1" smtClean="0"/>
              <a:t>Calibration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2581275" cy="2857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84168" y="548680"/>
                <a:ext cx="846707" cy="478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en-US" dirty="0" smtClean="0"/>
                  <a:t>=?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48680"/>
                <a:ext cx="846707" cy="478593"/>
              </a:xfrm>
              <a:prstGeom prst="rect">
                <a:avLst/>
              </a:prstGeom>
              <a:blipFill rotWithShape="0">
                <a:blip r:embed="rId3"/>
                <a:stretch>
                  <a:fillRect t="-6329" r="-9353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43732" y="1988840"/>
                <a:ext cx="1685333" cy="4674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732" y="1988840"/>
                <a:ext cx="1685333" cy="467436"/>
              </a:xfrm>
              <a:prstGeom prst="rect">
                <a:avLst/>
              </a:prstGeom>
              <a:blipFill rotWithShape="0">
                <a:blip r:embed="rId4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707904" y="1988840"/>
            <a:ext cx="2957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The robot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calibrated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6732240" y="2204864"/>
            <a:ext cx="72008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28550" y="2708920"/>
                <a:ext cx="5889754" cy="878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The </a:t>
                </a:r>
                <a:r>
                  <a:rPr lang="it-IT" dirty="0" err="1" smtClean="0"/>
                  <a:t>tool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moved</a:t>
                </a:r>
                <a:r>
                  <a:rPr lang="it-IT" dirty="0" smtClean="0"/>
                  <a:t> to a pose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it-IT" dirty="0" smtClean="0"/>
                  <a:t>on the base, </a:t>
                </a:r>
              </a:p>
              <a:p>
                <a:r>
                  <a:rPr lang="it-IT" dirty="0" err="1" smtClean="0"/>
                  <a:t>which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known</a:t>
                </a:r>
                <a:r>
                  <a:rPr lang="it-IT" dirty="0" smtClean="0"/>
                  <a:t> with </a:t>
                </a:r>
                <a:r>
                  <a:rPr lang="it-IT" dirty="0" err="1" smtClean="0"/>
                  <a:t>respect</a:t>
                </a:r>
                <a:r>
                  <a:rPr lang="it-IT" dirty="0" smtClean="0"/>
                  <a:t> to the base frame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550" y="2708920"/>
                <a:ext cx="5889754" cy="878317"/>
              </a:xfrm>
              <a:prstGeom prst="rect">
                <a:avLst/>
              </a:prstGeom>
              <a:blipFill rotWithShape="0">
                <a:blip r:embed="rId5"/>
                <a:stretch>
                  <a:fillRect l="-1656" t="-3472" r="-207" b="-1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23928" y="4581128"/>
                <a:ext cx="2048831" cy="479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581128"/>
                <a:ext cx="2048831" cy="4796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987824" y="4077072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equation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write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3568" y="5301208"/>
                <a:ext cx="6582251" cy="478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The </a:t>
                </a:r>
                <a:r>
                  <a:rPr lang="it-IT" dirty="0" err="1" smtClean="0"/>
                  <a:t>unknowns</a:t>
                </a:r>
                <a:r>
                  <a:rPr lang="it-IT" dirty="0" smtClean="0"/>
                  <a:t> are the </a:t>
                </a:r>
                <a:r>
                  <a:rPr lang="it-IT" dirty="0" err="1" smtClean="0"/>
                  <a:t>parameters</a:t>
                </a:r>
                <a:r>
                  <a:rPr lang="it-IT" dirty="0"/>
                  <a:t> </a:t>
                </a:r>
                <a:r>
                  <a:rPr lang="it-IT" dirty="0" smtClean="0"/>
                  <a:t>of the </a:t>
                </a:r>
                <a:r>
                  <a:rPr lang="it-IT" dirty="0" err="1" smtClean="0"/>
                  <a:t>matrix</a:t>
                </a:r>
                <a:r>
                  <a:rPr lang="it-IT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it-IT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01208"/>
                <a:ext cx="6582251" cy="478593"/>
              </a:xfrm>
              <a:prstGeom prst="rect">
                <a:avLst/>
              </a:prstGeom>
              <a:blipFill rotWithShape="0">
                <a:blip r:embed="rId7"/>
                <a:stretch>
                  <a:fillRect l="-1389" t="-6410" b="-29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95536" y="6021288"/>
            <a:ext cx="776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more </a:t>
            </a:r>
            <a:r>
              <a:rPr lang="it-IT" dirty="0" err="1" smtClean="0"/>
              <a:t>points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to solve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6781800" cy="1066800"/>
          </a:xfrm>
        </p:spPr>
        <p:txBody>
          <a:bodyPr/>
          <a:lstStyle/>
          <a:p>
            <a:r>
              <a:rPr lang="it-IT" dirty="0" err="1" smtClean="0"/>
              <a:t>Exercise</a:t>
            </a:r>
            <a:r>
              <a:rPr lang="it-IT" dirty="0" smtClean="0"/>
              <a:t>: </a:t>
            </a:r>
            <a:r>
              <a:rPr lang="it-IT" dirty="0" err="1" smtClean="0"/>
              <a:t>calirbation</a:t>
            </a:r>
            <a:r>
              <a:rPr lang="it-IT" dirty="0" smtClean="0"/>
              <a:t> of a 2DoF robot, </a:t>
            </a:r>
            <a:r>
              <a:rPr lang="it-IT" dirty="0" err="1" smtClean="0"/>
              <a:t>introdusing</a:t>
            </a:r>
            <a:r>
              <a:rPr lang="it-IT" dirty="0" smtClean="0"/>
              <a:t> a random </a:t>
            </a:r>
            <a:r>
              <a:rPr lang="it-IT" dirty="0" err="1" smtClean="0"/>
              <a:t>error</a:t>
            </a:r>
            <a:r>
              <a:rPr lang="it-IT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0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Joint </a:t>
            </a:r>
            <a:r>
              <a:rPr lang="it-IT" dirty="0" err="1" smtClean="0"/>
              <a:t>space</a:t>
            </a:r>
            <a:r>
              <a:rPr lang="it-IT" dirty="0" smtClean="0"/>
              <a:t> and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space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484784"/>
            <a:ext cx="5082530" cy="23042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72200" y="1772816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Joint </a:t>
            </a:r>
            <a:r>
              <a:rPr lang="it-IT" dirty="0" err="1"/>
              <a:t>space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2200" y="2852936"/>
            <a:ext cx="2013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/>
              <a:t>space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3528" y="3814823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problem of describing end-effector orientation </a:t>
            </a:r>
            <a:r>
              <a:rPr lang="en-US" dirty="0" smtClean="0"/>
              <a:t>can </a:t>
            </a:r>
            <a:r>
              <a:rPr lang="en-US" dirty="0" smtClean="0"/>
              <a:t>be done by means of </a:t>
            </a:r>
            <a:r>
              <a:rPr lang="en-US" dirty="0"/>
              <a:t>minimal </a:t>
            </a:r>
            <a:r>
              <a:rPr lang="en-US" dirty="0" smtClean="0"/>
              <a:t>representations.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941168"/>
            <a:ext cx="1143000" cy="733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9552" y="5661248"/>
            <a:ext cx="2326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operational space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869160"/>
            <a:ext cx="1047750" cy="962025"/>
          </a:xfrm>
          <a:prstGeom prst="rect">
            <a:avLst/>
          </a:prstGeom>
        </p:spPr>
      </p:pic>
      <p:sp>
        <p:nvSpPr>
          <p:cNvPr id="10" name="Left-Right Arrow 9"/>
          <p:cNvSpPr/>
          <p:nvPr/>
        </p:nvSpPr>
        <p:spPr bwMode="auto">
          <a:xfrm>
            <a:off x="2411760" y="5157192"/>
            <a:ext cx="1584176" cy="432048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1920" y="5805264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joint space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248" y="5157192"/>
            <a:ext cx="885825" cy="3714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300192" y="4653136"/>
            <a:ext cx="234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There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is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this</a:t>
            </a:r>
            <a:r>
              <a:rPr lang="it-IT" dirty="0" smtClean="0">
                <a:solidFill>
                  <a:srgbClr val="000000"/>
                </a:solidFill>
              </a:rPr>
              <a:t>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Dexterous workspace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134076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region that the origin of the end-effector frame can describe while attaining </a:t>
            </a:r>
            <a:r>
              <a:rPr lang="en-US" dirty="0">
                <a:solidFill>
                  <a:srgbClr val="FF0000"/>
                </a:solidFill>
              </a:rPr>
              <a:t>different orientations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420888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Consider the simple two-link planar arm.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068960"/>
            <a:ext cx="3501405" cy="2984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165304"/>
            <a:ext cx="4114800" cy="4286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755576" y="5301208"/>
            <a:ext cx="936104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420888"/>
            <a:ext cx="3105150" cy="39243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 bwMode="auto">
          <a:xfrm flipV="1">
            <a:off x="6555545" y="3327009"/>
            <a:ext cx="541606" cy="9284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7076049" y="3334043"/>
            <a:ext cx="45720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403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35696" y="-15171"/>
            <a:ext cx="6781800" cy="1066800"/>
          </a:xfrm>
        </p:spPr>
        <p:txBody>
          <a:bodyPr/>
          <a:lstStyle/>
          <a:p>
            <a:r>
              <a:rPr lang="en-US" dirty="0" smtClean="0"/>
              <a:t>Robot Calibration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3528" y="1700808"/>
            <a:ext cx="86814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Geometric robot parameters have values different form </a:t>
            </a:r>
            <a:r>
              <a:rPr lang="en-US" dirty="0" smtClean="0">
                <a:solidFill>
                  <a:srgbClr val="FF0000"/>
                </a:solidFill>
              </a:rPr>
              <a:t>nominal ones</a:t>
            </a:r>
          </a:p>
          <a:p>
            <a:r>
              <a:rPr lang="en-US" dirty="0"/>
              <a:t>b</a:t>
            </a:r>
            <a:r>
              <a:rPr lang="en-US" dirty="0" smtClean="0"/>
              <a:t>ecause of: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Machining errors;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Assembling errors;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501008"/>
            <a:ext cx="5544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correct them it is necessary to have </a:t>
            </a:r>
            <a:r>
              <a:rPr lang="en-US" dirty="0" smtClean="0"/>
              <a:t>an </a:t>
            </a:r>
            <a:r>
              <a:rPr lang="en-US" dirty="0" smtClean="0"/>
              <a:t>accurate measuring machine: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vision based;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 mechanical;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725144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475" y="2204864"/>
            <a:ext cx="2676525" cy="3629025"/>
          </a:xfrm>
          <a:prstGeom prst="rect">
            <a:avLst/>
          </a:prstGeom>
        </p:spPr>
      </p:pic>
      <p:sp>
        <p:nvSpPr>
          <p:cNvPr id="10" name="AutoShape 2" descr="Risultati immagini per macchine per metrolog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5085184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Errors</a:t>
            </a:r>
            <a:r>
              <a:rPr lang="it-IT" dirty="0" smtClean="0"/>
              <a:t>: </a:t>
            </a:r>
            <a:r>
              <a:rPr lang="it-IT" dirty="0" err="1" smtClean="0"/>
              <a:t>accuracy</a:t>
            </a:r>
            <a:r>
              <a:rPr lang="it-IT" dirty="0" smtClean="0"/>
              <a:t> and </a:t>
            </a:r>
            <a:r>
              <a:rPr lang="it-IT" dirty="0" err="1" smtClean="0"/>
              <a:t>repetibility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340768"/>
            <a:ext cx="4536504" cy="40130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19672" y="5661248"/>
            <a:ext cx="6425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Calibration</a:t>
            </a:r>
            <a:r>
              <a:rPr lang="it-IT" dirty="0" smtClean="0"/>
              <a:t> can </a:t>
            </a:r>
            <a:r>
              <a:rPr lang="it-IT" dirty="0" err="1" smtClean="0"/>
              <a:t>improve</a:t>
            </a:r>
            <a:r>
              <a:rPr lang="it-IT" dirty="0" smtClean="0"/>
              <a:t> </a:t>
            </a:r>
            <a:r>
              <a:rPr lang="it-IT" dirty="0" err="1" smtClean="0"/>
              <a:t>accuracy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repeatibility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548680"/>
            <a:ext cx="2466975" cy="184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20379"/>
            <a:ext cx="2996952" cy="1066800"/>
          </a:xfrm>
        </p:spPr>
        <p:txBody>
          <a:bodyPr/>
          <a:lstStyle/>
          <a:p>
            <a:r>
              <a:rPr lang="it-IT" dirty="0" smtClean="0"/>
              <a:t>2 </a:t>
            </a:r>
            <a:r>
              <a:rPr lang="it-IT" dirty="0" err="1" smtClean="0"/>
              <a:t>DoF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787212" y="4396740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443396" y="3388628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>
            <a:stCxn id="3" idx="7"/>
            <a:endCxn id="4" idx="3"/>
          </p:cNvCxnSpPr>
          <p:nvPr/>
        </p:nvCxnSpPr>
        <p:spPr bwMode="auto">
          <a:xfrm flipV="1">
            <a:off x="971600" y="3573016"/>
            <a:ext cx="1503432" cy="85536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>
            <a:stCxn id="4" idx="0"/>
          </p:cNvCxnSpPr>
          <p:nvPr/>
        </p:nvCxnSpPr>
        <p:spPr bwMode="auto">
          <a:xfrm flipV="1">
            <a:off x="2551408" y="1876460"/>
            <a:ext cx="396044" cy="151216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3" idx="6"/>
          </p:cNvCxnSpPr>
          <p:nvPr/>
        </p:nvCxnSpPr>
        <p:spPr bwMode="auto">
          <a:xfrm>
            <a:off x="1003236" y="4504752"/>
            <a:ext cx="690028" cy="22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894588" y="3699998"/>
            <a:ext cx="8384" cy="69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1579300" y="40367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q1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652011" y="2606479"/>
            <a:ext cx="1503432" cy="8553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803436" y="266854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q2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 rot="736961">
            <a:off x="2682640" y="1582057"/>
            <a:ext cx="648072" cy="288032"/>
            <a:chOff x="3131840" y="1340768"/>
            <a:chExt cx="648072" cy="288032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3131840" y="1628800"/>
              <a:ext cx="648072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66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3131840" y="1340768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66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779912" y="1340768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66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Rectangle 24"/>
          <p:cNvSpPr/>
          <p:nvPr/>
        </p:nvSpPr>
        <p:spPr>
          <a:xfrm>
            <a:off x="3995936" y="1628800"/>
            <a:ext cx="4860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Error</a:t>
            </a:r>
            <a:r>
              <a:rPr lang="it-IT" dirty="0" smtClean="0"/>
              <a:t> = </a:t>
            </a:r>
            <a:r>
              <a:rPr lang="it-IT" dirty="0" err="1" smtClean="0"/>
              <a:t>Misured</a:t>
            </a:r>
            <a:r>
              <a:rPr lang="it-IT" dirty="0" smtClean="0"/>
              <a:t> pose – </a:t>
            </a:r>
            <a:r>
              <a:rPr lang="it-IT" dirty="0" err="1" smtClean="0"/>
              <a:t>nominal</a:t>
            </a:r>
            <a:r>
              <a:rPr lang="it-IT" dirty="0" smtClean="0"/>
              <a:t> pose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55776" y="3861048"/>
            <a:ext cx="67857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Let’s assume that the lengths of the links are affected </a:t>
            </a:r>
          </a:p>
          <a:p>
            <a:r>
              <a:rPr lang="en-US" dirty="0" smtClean="0"/>
              <a:t>by errors Δl1 and Δl2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9552" y="4725144"/>
                <a:ext cx="7825476" cy="733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1+∆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25144"/>
                <a:ext cx="7825476" cy="733342"/>
              </a:xfrm>
              <a:prstGeom prst="rect">
                <a:avLst/>
              </a:prstGeom>
              <a:blipFill rotWithShape="0">
                <a:blip r:embed="rId3"/>
                <a:stretch>
                  <a:fillRect b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5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matrix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2276872"/>
                <a:ext cx="7274684" cy="549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sz="1800" dirty="0"/>
                        <m:t>+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76872"/>
                <a:ext cx="7274684" cy="5499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 bwMode="auto">
          <a:xfrm rot="16200000">
            <a:off x="2879812" y="1520788"/>
            <a:ext cx="432048" cy="324036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3429000"/>
            <a:ext cx="2585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Nominal pose </a:t>
            </a:r>
            <a:r>
              <a:rPr lang="en-US" dirty="0" smtClean="0"/>
              <a:t>(</a:t>
            </a:r>
            <a:r>
              <a:rPr lang="en-US" dirty="0" err="1" smtClean="0"/>
              <a:t>Pn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80312" y="3068960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unknowns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6024" y="3933056"/>
            <a:ext cx="280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Measured pose </a:t>
            </a:r>
            <a:r>
              <a:rPr lang="en-US" dirty="0" smtClean="0"/>
              <a:t>(Pm)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971600" y="2924944"/>
            <a:ext cx="0" cy="1080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5940152" y="3429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5868144" y="1916832"/>
            <a:ext cx="432048" cy="244827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55976" y="5229200"/>
                <a:ext cx="2100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sSup>
                        <m:sSupPr>
                          <m:ctrlP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𝑃𝑚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𝑃𝑛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229200"/>
                <a:ext cx="210089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326" t="-222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259632" y="5157192"/>
            <a:ext cx="2813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Results</a:t>
            </a:r>
            <a:r>
              <a:rPr lang="it-IT" dirty="0" smtClean="0"/>
              <a:t> of </a:t>
            </a:r>
            <a:r>
              <a:rPr lang="it-IT" dirty="0" err="1" smtClean="0"/>
              <a:t>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200"/>
            <a:ext cx="7385248" cy="1066800"/>
          </a:xfrm>
        </p:spPr>
        <p:txBody>
          <a:bodyPr/>
          <a:lstStyle/>
          <a:p>
            <a:r>
              <a:rPr lang="it-IT" dirty="0" smtClean="0"/>
              <a:t>In case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more </a:t>
            </a:r>
            <a:r>
              <a:rPr lang="it-IT" dirty="0" err="1" smtClean="0"/>
              <a:t>measured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 (n </a:t>
            </a:r>
            <a:r>
              <a:rPr lang="it-IT" dirty="0" err="1" smtClean="0"/>
              <a:t>points</a:t>
            </a:r>
            <a:r>
              <a:rPr lang="it-IT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1484784"/>
                <a:ext cx="20463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204632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083" r="-208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5616" y="1772816"/>
                <a:ext cx="20463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772816"/>
                <a:ext cx="204632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083" r="-208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15616" y="2636912"/>
                <a:ext cx="20726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636912"/>
                <a:ext cx="207268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059" r="-205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979712" y="2132856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⁞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1844824"/>
                <a:ext cx="2477153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𝑃𝑚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𝑃𝑛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𝑃𝑚𝑛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𝑃𝑛𝑛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4824"/>
                <a:ext cx="2477153" cy="7325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 bwMode="auto">
          <a:xfrm>
            <a:off x="3563888" y="2060848"/>
            <a:ext cx="79208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76056" y="2852936"/>
                <a:ext cx="1094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852936"/>
                <a:ext cx="109497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5028" r="-502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44008" y="3212976"/>
                <a:ext cx="368883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not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squared</a:t>
                </a:r>
                <a:r>
                  <a:rPr lang="it-IT" dirty="0" smtClean="0"/>
                  <a:t>: 2xn </a:t>
                </a:r>
                <a:r>
                  <a:rPr lang="it-IT" dirty="0" err="1" smtClean="0"/>
                  <a:t>rows</a:t>
                </a:r>
                <a:endParaRPr lang="it-IT" dirty="0" smtClean="0"/>
              </a:p>
              <a:p>
                <a:r>
                  <a:rPr lang="it-IT" dirty="0"/>
                  <a:t>		 </a:t>
                </a:r>
                <a:r>
                  <a:rPr lang="it-IT" dirty="0" smtClean="0"/>
                  <a:t>    </a:t>
                </a:r>
                <a:r>
                  <a:rPr lang="it-IT" dirty="0"/>
                  <a:t>2 </a:t>
                </a:r>
                <a:r>
                  <a:rPr lang="it-IT" dirty="0" err="1"/>
                  <a:t>columns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212976"/>
                <a:ext cx="3688830" cy="830997"/>
              </a:xfrm>
              <a:prstGeom prst="rect">
                <a:avLst/>
              </a:prstGeom>
              <a:blipFill rotWithShape="0">
                <a:blip r:embed="rId7"/>
                <a:stretch>
                  <a:fillRect l="-496" t="-5882" r="-826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1560" y="3933056"/>
                <a:ext cx="38619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Using the </a:t>
                </a:r>
                <a:r>
                  <a:rPr lang="it-IT" dirty="0" err="1" smtClean="0"/>
                  <a:t>pseudoinverse</a:t>
                </a:r>
                <a:r>
                  <a:rPr lang="it-IT" dirty="0" smtClean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933056"/>
                <a:ext cx="3861955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36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91680" y="4725144"/>
                <a:ext cx="1703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brk m:alnAt="7"/>
                        </m:rP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725144"/>
                <a:ext cx="1703863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867" t="-2174" r="-286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91680" y="5157192"/>
                <a:ext cx="21237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m:rPr>
                                  <m:nor/>
                                </m:rPr>
                                <a:rPr lang="en-US" sz="1800" dirty="0"/>
                                <m:t> </m:t>
                              </m:r>
                              <m:r>
                                <a:rPr lang="it-IT" sz="18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l-GR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l-G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157192"/>
                <a:ext cx="2123722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299" t="-2222" r="-201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860032" y="4581128"/>
            <a:ext cx="4358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This solution minimizes the error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2080" y="5229200"/>
                <a:ext cx="18418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1800" dirty="0" smtClean="0"/>
                  <a:t>  </a:t>
                </a:r>
                <a14:m>
                  <m:oMath xmlns:m="http://schemas.openxmlformats.org/officeDocument/2006/math">
                    <m:r>
                      <a:rPr lang="it-IT" sz="1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it-IT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it-IT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brk m:alnAt="7"/>
                          </m:rPr>
                          <a:rPr lang="pt-B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229200"/>
                <a:ext cx="1841851" cy="276999"/>
              </a:xfrm>
              <a:prstGeom prst="rect">
                <a:avLst/>
              </a:prstGeom>
              <a:blipFill rotWithShape="0"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7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Let’s</a:t>
            </a:r>
            <a:r>
              <a:rPr lang="it-IT" dirty="0" smtClean="0"/>
              <a:t> assume an </a:t>
            </a:r>
            <a:r>
              <a:rPr lang="it-IT" dirty="0" err="1" smtClean="0"/>
              <a:t>error</a:t>
            </a:r>
            <a:r>
              <a:rPr lang="it-IT" dirty="0" smtClean="0"/>
              <a:t> on the encoder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1700808"/>
                <a:ext cx="8757206" cy="611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sz="20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1+∆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it-IT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2+∆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2+∆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8757206" cy="611129"/>
              </a:xfrm>
              <a:prstGeom prst="rect">
                <a:avLst/>
              </a:prstGeom>
              <a:blipFill rotWithShape="0">
                <a:blip r:embed="rId2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2492896"/>
            <a:ext cx="9211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Since the relationship between measured pose and unknowns parameters </a:t>
            </a:r>
          </a:p>
          <a:p>
            <a:r>
              <a:rPr lang="en-US" dirty="0"/>
              <a:t>i</a:t>
            </a:r>
            <a:r>
              <a:rPr lang="en-US" dirty="0" smtClean="0"/>
              <a:t>s not linear, it is necessary to </a:t>
            </a:r>
            <a:r>
              <a:rPr lang="en-US" dirty="0" smtClean="0">
                <a:solidFill>
                  <a:srgbClr val="FF0000"/>
                </a:solidFill>
              </a:rPr>
              <a:t>linearize 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3429000"/>
                <a:ext cx="2483116" cy="1180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000" b="0" i="0" smtClean="0">
                          <a:latin typeface="Cambria Math" panose="02040503050406030204" pitchFamily="18" charset="0"/>
                        </a:rPr>
                        <m:t>Pm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𝑃𝑛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29000"/>
                <a:ext cx="2483116" cy="11803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563888" y="3573016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where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4008" y="3429000"/>
                <a:ext cx="4052520" cy="611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𝑃𝑛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r>
                      <a:rPr lang="it-IT" sz="20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{"/>
                        <m:endChr m:val="}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429000"/>
                <a:ext cx="4052520" cy="6111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0" y="4797152"/>
                <a:ext cx="9064917" cy="657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it-IT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it-IT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it-IT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it-IT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r>
                                              <a:rPr lang="it-IT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2(−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2(−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it-IT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it-IT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it-IT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it-IT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it-IT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r>
                                              <a:rPr lang="it-IT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it-IT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97152"/>
                <a:ext cx="9064917" cy="6574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23928" y="5877272"/>
                <a:ext cx="1113408" cy="4825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𝑃𝑗</m:t>
                      </m:r>
                      <m:r>
                        <a:rPr lang="it-IT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den>
                          </m:f>
                        </m:e>
                        <m:sub>
                          <m: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m:rPr>
                          <m:brk m:alnAt="7"/>
                        </m:rPr>
                        <a:rPr lang="pt-B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877272"/>
                <a:ext cx="1113408" cy="482568"/>
              </a:xfrm>
              <a:prstGeom prst="rect">
                <a:avLst/>
              </a:prstGeom>
              <a:blipFill rotWithShape="0">
                <a:blip r:embed="rId6"/>
                <a:stretch>
                  <a:fillRect l="-1648" t="-3797" r="-1099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07504" y="5805264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 </a:t>
            </a:r>
            <a:r>
              <a:rPr lang="it-IT" dirty="0" err="1" smtClean="0"/>
              <a:t>each</a:t>
            </a:r>
            <a:r>
              <a:rPr lang="it-IT" dirty="0" smtClean="0"/>
              <a:t> pose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write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36096" y="5877272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where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300192" y="5877272"/>
                <a:ext cx="2564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𝑃𝑗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𝑃𝑚𝑗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𝑃𝑛𝑗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5877272"/>
                <a:ext cx="2564869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5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tp939[1]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73AC02-2978-493D-A5F3-7AF4E5DE2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 prodotti o servizi</Template>
  <TotalTime>1442</TotalTime>
  <Words>420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Garamond</vt:lpstr>
      <vt:lpstr>Times New Roman</vt:lpstr>
      <vt:lpstr>tp939[1]</vt:lpstr>
      <vt:lpstr>Workspace</vt:lpstr>
      <vt:lpstr>Joint space and working space</vt:lpstr>
      <vt:lpstr>Dexterous workspace</vt:lpstr>
      <vt:lpstr>Robot Calibration</vt:lpstr>
      <vt:lpstr>Errors: accuracy and repetibility</vt:lpstr>
      <vt:lpstr>2 DoF example</vt:lpstr>
      <vt:lpstr>In matrix form</vt:lpstr>
      <vt:lpstr>In case we have more measured points (n points)</vt:lpstr>
      <vt:lpstr>Let’s assume an error on the encoder</vt:lpstr>
      <vt:lpstr>Combining all the poses</vt:lpstr>
      <vt:lpstr>Calibration of The Denavit-Hartenberg parameters</vt:lpstr>
      <vt:lpstr>Robot-Base Calibration</vt:lpstr>
      <vt:lpstr>Exercise: calirbation of a 2DoF robot, introdusing a random error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Robotica</dc:title>
  <dc:subject/>
  <dc:creator>Paolo Gallina</dc:creator>
  <cp:keywords/>
  <dc:description/>
  <cp:lastModifiedBy>Paolo Gallina</cp:lastModifiedBy>
  <cp:revision>127</cp:revision>
  <dcterms:created xsi:type="dcterms:W3CDTF">2015-02-16T14:54:53Z</dcterms:created>
  <dcterms:modified xsi:type="dcterms:W3CDTF">2018-03-23T12:58:14Z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TC010178481040</vt:lpwstr>
  </property>
</Properties>
</file>