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2" r:id="rId20"/>
    <p:sldId id="274" r:id="rId21"/>
    <p:sldId id="276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o Gallina" initials="PG" lastIdx="1" clrIdx="0">
    <p:extLst>
      <p:ext uri="{19B8F6BF-5375-455C-9EA6-DF929625EA0E}">
        <p15:presenceInfo xmlns:p15="http://schemas.microsoft.com/office/powerpoint/2012/main" userId="248f52814ebd3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FF"/>
    <a:srgbClr val="FF3300"/>
    <a:srgbClr val="FF6633"/>
    <a:srgbClr val="FFFF00"/>
    <a:srgbClr val="009999"/>
    <a:srgbClr val="000000"/>
    <a:srgbClr val="CC9900"/>
    <a:srgbClr val="F8F8F8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0" autoAdjust="0"/>
  </p:normalViewPr>
  <p:slideViewPr>
    <p:cSldViewPr>
      <p:cViewPr varScale="1">
        <p:scale>
          <a:sx n="80" d="100"/>
          <a:sy n="80" d="100"/>
        </p:scale>
        <p:origin x="11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it-IT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it-IT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it-IT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37F1A9E-4834-40D8-A035-94EEA3DEF852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036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92E43F01-D021-46C0-A194-136BD5C04AED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C913C-957C-4BAF-AFDF-A4680CCA9E5A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35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A5383-9C74-4648-B123-27E5541B1780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393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08E58A-0B0D-4C78-9708-F0E9F7EE9B6A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02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FB324-A349-45AE-B308-EADCA6D509E7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02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36AFC-45A4-4F5D-864E-0A06D1DB0BBD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09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A8664-16A2-4BCA-99BC-E79665965239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80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C020A-11B5-4010-A3F4-95F4C85C7EE3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57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65006-B210-4746-8A9A-360966253D06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43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67AB7-6620-4CD9-8207-C0A037F32350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83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E0493-6A4F-4A23-A541-4BF2CBD37F84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8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C8DCB-760B-46B6-97C0-362CECFE6CC9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51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/>
            </a:lvl1pPr>
          </a:lstStyle>
          <a:p>
            <a:endParaRPr lang="it-IT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/>
            </a:lvl1pPr>
          </a:lstStyle>
          <a:p>
            <a:endParaRPr lang="it-IT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/>
            </a:lvl1pPr>
          </a:lstStyle>
          <a:p>
            <a:fld id="{A115A38B-E1D0-4CB2-ADC3-FEFEC3639162}" type="slidenum">
              <a:rPr lang="it-IT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620688"/>
            <a:ext cx="3920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Inverse Kinematics Problem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412776"/>
            <a:ext cx="3038475" cy="523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7624" y="1484784"/>
            <a:ext cx="3974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Equations of the Inverse </a:t>
            </a:r>
            <a:r>
              <a:rPr lang="en-US" sz="2000" dirty="0">
                <a:solidFill>
                  <a:srgbClr val="000000"/>
                </a:solidFill>
              </a:rPr>
              <a:t>Kinematics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827584" y="213285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inverse kinematics problem consists of the </a:t>
            </a:r>
            <a:r>
              <a:rPr lang="en-US" dirty="0">
                <a:solidFill>
                  <a:srgbClr val="FF0000"/>
                </a:solidFill>
              </a:rPr>
              <a:t>determination of the joint variables </a:t>
            </a:r>
            <a:r>
              <a:rPr lang="en-US" dirty="0">
                <a:solidFill>
                  <a:srgbClr val="000000"/>
                </a:solidFill>
              </a:rPr>
              <a:t>corresponding to a given end-effector position and orientation.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99592" y="3429000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equations to solve are in general </a:t>
            </a:r>
            <a:r>
              <a:rPr lang="en-US" dirty="0" smtClean="0">
                <a:solidFill>
                  <a:srgbClr val="FF0000"/>
                </a:solidFill>
              </a:rPr>
              <a:t>nonlinear</a:t>
            </a:r>
          </a:p>
          <a:p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t </a:t>
            </a:r>
            <a:r>
              <a:rPr lang="en-US" dirty="0">
                <a:solidFill>
                  <a:srgbClr val="000000"/>
                </a:solidFill>
              </a:rPr>
              <a:t>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000000"/>
                </a:solidFill>
              </a:rPr>
              <a:t> always possible to find a </a:t>
            </a:r>
            <a:r>
              <a:rPr lang="en-US" dirty="0">
                <a:solidFill>
                  <a:srgbClr val="FF0000"/>
                </a:solidFill>
              </a:rPr>
              <a:t>closed-form </a:t>
            </a:r>
            <a:r>
              <a:rPr lang="en-US" dirty="0" smtClean="0">
                <a:solidFill>
                  <a:srgbClr val="FF0000"/>
                </a:solidFill>
              </a:rPr>
              <a:t>solution</a:t>
            </a:r>
          </a:p>
          <a:p>
            <a:r>
              <a:rPr lang="en-US" dirty="0">
                <a:solidFill>
                  <a:srgbClr val="FF0000"/>
                </a:solidFill>
              </a:rPr>
              <a:t>Multiple solutions</a:t>
            </a:r>
            <a:r>
              <a:rPr lang="en-US" dirty="0"/>
              <a:t> may exist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584" y="5877272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Infinite solutions may exist, e.g., in the case of a </a:t>
            </a:r>
            <a:r>
              <a:rPr lang="en-US" dirty="0" err="1">
                <a:solidFill>
                  <a:srgbClr val="FF0000"/>
                </a:solidFill>
              </a:rPr>
              <a:t>kinematically</a:t>
            </a:r>
            <a:r>
              <a:rPr lang="en-US" dirty="0">
                <a:solidFill>
                  <a:srgbClr val="FF0000"/>
                </a:solidFill>
              </a:rPr>
              <a:t> redundant manipulator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592" y="458112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existence of solutions is guaranteed only if the given end-effector position and orientation </a:t>
            </a:r>
            <a:r>
              <a:rPr lang="en-US" dirty="0">
                <a:solidFill>
                  <a:srgbClr val="FF0000"/>
                </a:solidFill>
              </a:rPr>
              <a:t>belong to the manipulator dexterous workspace</a:t>
            </a:r>
          </a:p>
        </p:txBody>
      </p:sp>
    </p:spTree>
    <p:extLst>
      <p:ext uri="{BB962C8B-B14F-4D97-AF65-F5344CB8AC3E}">
        <p14:creationId xmlns:p14="http://schemas.microsoft.com/office/powerpoint/2010/main" val="36989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Differential</a:t>
            </a:r>
            <a:r>
              <a:rPr lang="it-IT" dirty="0" smtClean="0"/>
              <a:t> </a:t>
            </a:r>
            <a:r>
              <a:rPr lang="it-IT" dirty="0" err="1" smtClean="0"/>
              <a:t>kinematics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560" y="1268761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Consider an n-</a:t>
            </a:r>
            <a:r>
              <a:rPr lang="en-US" dirty="0" err="1">
                <a:solidFill>
                  <a:srgbClr val="000000"/>
                </a:solidFill>
              </a:rPr>
              <a:t>DOF</a:t>
            </a:r>
            <a:r>
              <a:rPr lang="en-US" dirty="0">
                <a:solidFill>
                  <a:srgbClr val="000000"/>
                </a:solidFill>
              </a:rPr>
              <a:t> manipulator. The direct kinematics equation can be written in the form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204864"/>
            <a:ext cx="2828925" cy="1114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708920"/>
            <a:ext cx="1714500" cy="2667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20731125">
            <a:off x="5532362" y="2147914"/>
            <a:ext cx="807205" cy="872480"/>
            <a:chOff x="5004048" y="2484512"/>
            <a:chExt cx="807205" cy="872480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H="1">
              <a:off x="5004048" y="3356992"/>
              <a:ext cx="79208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 flipV="1">
              <a:off x="5796136" y="2484512"/>
              <a:ext cx="8384" cy="87248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5161547" y="2707105"/>
              <a:ext cx="649706" cy="64970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Rectangle 14"/>
          <p:cNvSpPr/>
          <p:nvPr/>
        </p:nvSpPr>
        <p:spPr>
          <a:xfrm>
            <a:off x="6300192" y="2132856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e</a:t>
            </a:r>
            <a:r>
              <a:rPr lang="it-IT" dirty="0" smtClean="0">
                <a:solidFill>
                  <a:srgbClr val="000000"/>
                </a:solidFill>
              </a:rPr>
              <a:t>-frame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95536" y="3356992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where </a:t>
            </a:r>
            <a:r>
              <a:rPr lang="en-US" dirty="0">
                <a:solidFill>
                  <a:srgbClr val="FF0000"/>
                </a:solidFill>
              </a:rPr>
              <a:t>q </a:t>
            </a:r>
            <a:r>
              <a:rPr lang="en-US" dirty="0">
                <a:solidFill>
                  <a:srgbClr val="000000"/>
                </a:solidFill>
              </a:rPr>
              <a:t>= is the vector of joint variables.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Both </a:t>
            </a:r>
            <a:r>
              <a:rPr lang="en-US" dirty="0">
                <a:solidFill>
                  <a:srgbClr val="000000"/>
                </a:solidFill>
              </a:rPr>
              <a:t>end-effector </a:t>
            </a:r>
            <a:r>
              <a:rPr lang="en-US" dirty="0">
                <a:solidFill>
                  <a:srgbClr val="FF0000"/>
                </a:solidFill>
              </a:rPr>
              <a:t>position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rgbClr val="FF0000"/>
                </a:solidFill>
              </a:rPr>
              <a:t>orientation</a:t>
            </a:r>
            <a:r>
              <a:rPr lang="en-US" dirty="0">
                <a:solidFill>
                  <a:srgbClr val="000000"/>
                </a:solidFill>
              </a:rPr>
              <a:t> vary as q varies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23528" y="530120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goal</a:t>
            </a:r>
            <a:r>
              <a:rPr lang="en-US" dirty="0">
                <a:solidFill>
                  <a:srgbClr val="000000"/>
                </a:solidFill>
              </a:rPr>
              <a:t> of the </a:t>
            </a:r>
            <a:r>
              <a:rPr lang="en-US" dirty="0">
                <a:solidFill>
                  <a:srgbClr val="FF0000"/>
                </a:solidFill>
              </a:rPr>
              <a:t>differential kinematics </a:t>
            </a:r>
            <a:r>
              <a:rPr lang="en-US" dirty="0">
                <a:solidFill>
                  <a:srgbClr val="000000"/>
                </a:solidFill>
              </a:rPr>
              <a:t>is to find the relationship between the </a:t>
            </a:r>
            <a:r>
              <a:rPr lang="en-US" dirty="0">
                <a:solidFill>
                  <a:srgbClr val="FF0000"/>
                </a:solidFill>
              </a:rPr>
              <a:t>joint velocities </a:t>
            </a:r>
            <a:r>
              <a:rPr lang="en-US" dirty="0">
                <a:solidFill>
                  <a:srgbClr val="000000"/>
                </a:solidFill>
              </a:rPr>
              <a:t>and the </a:t>
            </a:r>
            <a:r>
              <a:rPr lang="en-US" dirty="0">
                <a:solidFill>
                  <a:srgbClr val="FF0000"/>
                </a:solidFill>
              </a:rPr>
              <a:t>end-effector linear and angular velocities</a:t>
            </a:r>
          </a:p>
        </p:txBody>
      </p:sp>
    </p:spTree>
    <p:extLst>
      <p:ext uri="{BB962C8B-B14F-4D97-AF65-F5344CB8AC3E}">
        <p14:creationId xmlns:p14="http://schemas.microsoft.com/office/powerpoint/2010/main" val="176318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48680"/>
            <a:ext cx="1362075" cy="92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916832"/>
            <a:ext cx="2038350" cy="78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140968"/>
            <a:ext cx="1066800" cy="6953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2555776" y="2420888"/>
            <a:ext cx="72008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3635896" y="3212976"/>
            <a:ext cx="3708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= </a:t>
            </a:r>
            <a:r>
              <a:rPr lang="en-US" sz="3200" dirty="0" smtClean="0">
                <a:solidFill>
                  <a:srgbClr val="FF0000"/>
                </a:solidFill>
              </a:rPr>
              <a:t>Geometric </a:t>
            </a:r>
            <a:r>
              <a:rPr lang="en-US" sz="3200" dirty="0">
                <a:solidFill>
                  <a:srgbClr val="FF0000"/>
                </a:solidFill>
              </a:rPr>
              <a:t>Jacobian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27784" y="620689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relations are both </a:t>
            </a:r>
            <a:r>
              <a:rPr lang="en-US" dirty="0">
                <a:solidFill>
                  <a:srgbClr val="FF0000"/>
                </a:solidFill>
              </a:rPr>
              <a:t>linear</a:t>
            </a:r>
            <a:r>
              <a:rPr lang="en-US" dirty="0">
                <a:solidFill>
                  <a:srgbClr val="000000"/>
                </a:solidFill>
              </a:rPr>
              <a:t> in the joint </a:t>
            </a:r>
            <a:r>
              <a:rPr lang="en-US" dirty="0" smtClean="0">
                <a:solidFill>
                  <a:srgbClr val="000000"/>
                </a:solidFill>
              </a:rPr>
              <a:t>velocities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99792" y="3861048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Geometric Jacobian is a function of 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69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200"/>
            <a:ext cx="7992888" cy="1066800"/>
          </a:xfrm>
        </p:spPr>
        <p:txBody>
          <a:bodyPr/>
          <a:lstStyle/>
          <a:p>
            <a:r>
              <a:rPr lang="en-US" dirty="0"/>
              <a:t>Jacobian of Typical Manipulator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268760"/>
            <a:ext cx="4941168" cy="769640"/>
          </a:xfrm>
        </p:spPr>
        <p:txBody>
          <a:bodyPr/>
          <a:lstStyle/>
          <a:p>
            <a:r>
              <a:rPr lang="en-US" dirty="0"/>
              <a:t>Three-link Planar </a:t>
            </a:r>
            <a:r>
              <a:rPr lang="en-US" dirty="0" smtClean="0"/>
              <a:t>Arm</a:t>
            </a:r>
          </a:p>
          <a:p>
            <a:pPr lvl="1"/>
            <a:r>
              <a:rPr lang="it-IT" dirty="0" smtClean="0"/>
              <a:t>(</a:t>
            </a:r>
            <a:r>
              <a:rPr lang="it-IT" dirty="0" err="1" smtClean="0"/>
              <a:t>EXERCISE</a:t>
            </a:r>
            <a:r>
              <a:rPr lang="it-IT" dirty="0" smtClean="0"/>
              <a:t>: </a:t>
            </a:r>
            <a:r>
              <a:rPr lang="it-IT" dirty="0" err="1" smtClean="0"/>
              <a:t>different</a:t>
            </a:r>
            <a:r>
              <a:rPr lang="it-IT" dirty="0" smtClean="0"/>
              <a:t> procedure from the text)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04864"/>
            <a:ext cx="3790950" cy="3876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4797152"/>
            <a:ext cx="51054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0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Kinematic Singularities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12776"/>
            <a:ext cx="1066800" cy="419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27784" y="1484784"/>
            <a:ext cx="56886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those configurations </a:t>
            </a:r>
            <a:r>
              <a:rPr lang="en-US" dirty="0" smtClean="0">
                <a:solidFill>
                  <a:srgbClr val="000000"/>
                </a:solidFill>
              </a:rPr>
              <a:t>(q) at </a:t>
            </a:r>
            <a:r>
              <a:rPr lang="en-US" dirty="0">
                <a:solidFill>
                  <a:srgbClr val="000000"/>
                </a:solidFill>
              </a:rPr>
              <a:t>which J is rank-deficient are termed kinematic </a:t>
            </a:r>
            <a:r>
              <a:rPr lang="en-US" dirty="0" smtClean="0">
                <a:solidFill>
                  <a:srgbClr val="000000"/>
                </a:solidFill>
              </a:rPr>
              <a:t>singularities.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Therefore, when </a:t>
            </a:r>
            <a:r>
              <a:rPr lang="en-US" sz="4000" dirty="0" err="1" smtClean="0">
                <a:solidFill>
                  <a:srgbClr val="FF0000"/>
                </a:solidFill>
              </a:rPr>
              <a:t>det</a:t>
            </a:r>
            <a:r>
              <a:rPr lang="en-US" sz="4000" dirty="0" smtClean="0">
                <a:solidFill>
                  <a:srgbClr val="FF0000"/>
                </a:solidFill>
              </a:rPr>
              <a:t>(J)=0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299695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Singularities represent configurations at which </a:t>
            </a:r>
            <a:r>
              <a:rPr lang="en-US" dirty="0">
                <a:solidFill>
                  <a:srgbClr val="FF0000"/>
                </a:solidFill>
              </a:rPr>
              <a:t>mobility of the structure is reduced</a:t>
            </a:r>
            <a:r>
              <a:rPr lang="en-US" dirty="0">
                <a:solidFill>
                  <a:srgbClr val="000000"/>
                </a:solidFill>
              </a:rPr>
              <a:t>, i.e., it is not possible to impose an arbitrary motion to the end-effector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1560" y="429309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>
                <a:solidFill>
                  <a:srgbClr val="FF0000"/>
                </a:solidFill>
              </a:rPr>
              <a:t>infinite solutions </a:t>
            </a:r>
            <a:r>
              <a:rPr lang="en-US" dirty="0">
                <a:solidFill>
                  <a:srgbClr val="000000"/>
                </a:solidFill>
              </a:rPr>
              <a:t>to the inverse kinematics problem may exist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3568" y="486916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small velocities in the operational space may cause </a:t>
            </a:r>
            <a:r>
              <a:rPr lang="en-US" dirty="0">
                <a:solidFill>
                  <a:srgbClr val="FF0000"/>
                </a:solidFill>
              </a:rPr>
              <a:t>large velocities in the joint space</a:t>
            </a:r>
          </a:p>
        </p:txBody>
      </p:sp>
    </p:spTree>
    <p:extLst>
      <p:ext uri="{BB962C8B-B14F-4D97-AF65-F5344CB8AC3E}">
        <p14:creationId xmlns:p14="http://schemas.microsoft.com/office/powerpoint/2010/main" val="2635425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Boundary singularities </a:t>
            </a:r>
            <a:r>
              <a:rPr lang="en-US" dirty="0">
                <a:solidFill>
                  <a:srgbClr val="000000"/>
                </a:solidFill>
              </a:rPr>
              <a:t>that occur when the manipulator is either outstretched or retracted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7544" y="37890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Internal singularities </a:t>
            </a:r>
            <a:r>
              <a:rPr lang="en-US" dirty="0">
                <a:solidFill>
                  <a:srgbClr val="000000"/>
                </a:solidFill>
              </a:rPr>
              <a:t>that occur inside the reachable workspace and are generally caused by the alignment of two or more axes of motion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77072"/>
            <a:ext cx="24003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6672"/>
            <a:ext cx="3312368" cy="220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16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two-link planar arm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149080"/>
            <a:ext cx="2600325" cy="742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365104"/>
            <a:ext cx="1428750" cy="32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5805264"/>
            <a:ext cx="1409700" cy="323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67744" y="5733256"/>
            <a:ext cx="1499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singularity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3923928" y="5805264"/>
            <a:ext cx="864096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1772816"/>
            <a:ext cx="2448272" cy="180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50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Differential Kinematics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96752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 inverse kinematics problem admits </a:t>
            </a:r>
            <a:r>
              <a:rPr lang="en-US" dirty="0" smtClean="0">
                <a:solidFill>
                  <a:srgbClr val="FF0000"/>
                </a:solidFill>
              </a:rPr>
              <a:t>closed form </a:t>
            </a:r>
            <a:r>
              <a:rPr lang="en-US" dirty="0">
                <a:solidFill>
                  <a:srgbClr val="FF0000"/>
                </a:solidFill>
              </a:rPr>
              <a:t>solutions </a:t>
            </a:r>
            <a:r>
              <a:rPr lang="en-US" dirty="0">
                <a:solidFill>
                  <a:srgbClr val="000000"/>
                </a:solidFill>
              </a:rPr>
              <a:t>only for manipulators having a simple kinematic structure.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520" y="2132856"/>
            <a:ext cx="8496944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differential kinematics equation represents a </a:t>
            </a:r>
            <a:r>
              <a:rPr lang="en-US" dirty="0">
                <a:solidFill>
                  <a:srgbClr val="FF0000"/>
                </a:solidFill>
              </a:rPr>
              <a:t>linear mapping </a:t>
            </a:r>
            <a:r>
              <a:rPr lang="en-US" dirty="0">
                <a:solidFill>
                  <a:srgbClr val="000000"/>
                </a:solidFill>
              </a:rPr>
              <a:t>between the joint velocity space and the operational velocity space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4" y="342900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Suppose that a motion trajectory is assigned to the end-effector in terms of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(t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and the </a:t>
            </a:r>
            <a:r>
              <a:rPr lang="en-US" dirty="0">
                <a:solidFill>
                  <a:srgbClr val="FF0000"/>
                </a:solidFill>
              </a:rPr>
              <a:t>initial conditions </a:t>
            </a:r>
            <a:r>
              <a:rPr lang="en-US" dirty="0"/>
              <a:t>on</a:t>
            </a:r>
            <a:r>
              <a:rPr lang="en-US" dirty="0">
                <a:solidFill>
                  <a:srgbClr val="FF0000"/>
                </a:solidFill>
              </a:rPr>
              <a:t> position and orientation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2996952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PROBLEM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058" y="4293097"/>
                <a:ext cx="74262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smtClean="0">
                    <a:solidFill>
                      <a:srgbClr val="000000"/>
                    </a:solidFill>
                  </a:rPr>
                  <a:t>determine</a:t>
                </a:r>
                <a:r>
                  <a:rPr lang="fr-FR" dirty="0">
                    <a:solidFill>
                      <a:srgbClr val="000000"/>
                    </a:solidFill>
                  </a:rPr>
                  <a:t> a </a:t>
                </a:r>
                <a:r>
                  <a:rPr lang="fr-FR" dirty="0" err="1">
                    <a:solidFill>
                      <a:srgbClr val="000000"/>
                    </a:solidFill>
                  </a:rPr>
                  <a:t>feasible</a:t>
                </a:r>
                <a:r>
                  <a:rPr lang="fr-FR" dirty="0">
                    <a:solidFill>
                      <a:srgbClr val="000000"/>
                    </a:solidFill>
                  </a:rPr>
                  <a:t> joint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trajectory</a:t>
                </a:r>
                <a:r>
                  <a:rPr lang="fr-FR" dirty="0">
                    <a:solidFill>
                      <a:srgbClr val="FF0000"/>
                    </a:solidFill>
                  </a:rPr>
                  <a:t> (q(t),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(t))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8" y="4293097"/>
                <a:ext cx="7426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23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85" y="4941168"/>
            <a:ext cx="1357865" cy="432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4941168"/>
            <a:ext cx="1368152" cy="47987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 bwMode="auto">
          <a:xfrm>
            <a:off x="2267744" y="5085184"/>
            <a:ext cx="504056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4869160"/>
            <a:ext cx="2076450" cy="6477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 bwMode="auto">
          <a:xfrm>
            <a:off x="4860032" y="5085184"/>
            <a:ext cx="504056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5589240"/>
            <a:ext cx="2286000" cy="3714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3568" y="58772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it is necessary that the Jacobian be square and of full 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28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Problem</a:t>
            </a:r>
            <a:r>
              <a:rPr lang="it-IT" dirty="0" smtClean="0"/>
              <a:t> in </a:t>
            </a:r>
            <a:r>
              <a:rPr lang="it-IT" dirty="0" err="1" smtClean="0"/>
              <a:t>invertion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6781800" cy="4724400"/>
          </a:xfrm>
        </p:spPr>
        <p:txBody>
          <a:bodyPr/>
          <a:lstStyle/>
          <a:p>
            <a:r>
              <a:rPr lang="en-US" dirty="0"/>
              <a:t>It follows that the computed joint </a:t>
            </a:r>
            <a:r>
              <a:rPr lang="en-US" dirty="0" smtClean="0"/>
              <a:t>variables q </a:t>
            </a:r>
            <a:r>
              <a:rPr lang="en-US" dirty="0"/>
              <a:t>do not coincide with those satisfying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the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reconstruction of joint variables q is </a:t>
            </a:r>
            <a:r>
              <a:rPr lang="en-US" dirty="0" smtClean="0"/>
              <a:t>numerical </a:t>
            </a:r>
            <a:r>
              <a:rPr lang="en-US" dirty="0"/>
              <a:t>integration </a:t>
            </a:r>
            <a:r>
              <a:rPr lang="en-US" dirty="0" smtClean="0"/>
              <a:t>involves </a:t>
            </a:r>
            <a:r>
              <a:rPr lang="en-US" dirty="0">
                <a:solidFill>
                  <a:srgbClr val="FF0000"/>
                </a:solidFill>
              </a:rPr>
              <a:t>drift phenomena</a:t>
            </a:r>
            <a:r>
              <a:rPr lang="en-US" dirty="0"/>
              <a:t> of the solution; as a consequence, the end-effector pose corresponding to the computed joint variables differs from the desired one.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420888"/>
            <a:ext cx="28289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68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Jacobian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1104900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340768"/>
            <a:ext cx="93345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3429000"/>
            <a:ext cx="904875" cy="352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60" y="2420888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minimal representation (Euler angles)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475656" y="2132856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107504" y="2996952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It is possible to </a:t>
            </a:r>
            <a:r>
              <a:rPr lang="en-US" dirty="0">
                <a:solidFill>
                  <a:srgbClr val="000000"/>
                </a:solidFill>
              </a:rPr>
              <a:t>compute the Jacobian </a:t>
            </a:r>
            <a:r>
              <a:rPr lang="en-US" dirty="0">
                <a:solidFill>
                  <a:srgbClr val="FF0000"/>
                </a:solidFill>
              </a:rPr>
              <a:t>via differentiation of the direct kinematics function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       with </a:t>
            </a:r>
            <a:r>
              <a:rPr lang="en-US" dirty="0">
                <a:solidFill>
                  <a:srgbClr val="000000"/>
                </a:solidFill>
              </a:rPr>
              <a:t>respect to the joint variables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4149080"/>
            <a:ext cx="1895475" cy="53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228184" y="6093296"/>
                <a:ext cx="2370905" cy="473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In general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6093296"/>
                <a:ext cx="2370905" cy="473206"/>
              </a:xfrm>
              <a:prstGeom prst="rect">
                <a:avLst/>
              </a:prstGeom>
              <a:blipFill rotWithShape="0">
                <a:blip r:embed="rId6"/>
                <a:stretch>
                  <a:fillRect l="-4113" t="-7792" r="-1028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4725144"/>
            <a:ext cx="1895475" cy="600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9872" y="4221088"/>
            <a:ext cx="3143250" cy="800100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 bwMode="auto">
          <a:xfrm>
            <a:off x="2555776" y="4509120"/>
            <a:ext cx="79208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4048" y="5013176"/>
            <a:ext cx="2616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Analytical Jacobian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6012160" y="4725144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088" y="5373216"/>
            <a:ext cx="14287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18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Kinematics Algorithms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340769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space error </a:t>
            </a:r>
            <a:r>
              <a:rPr lang="en-US" dirty="0">
                <a:solidFill>
                  <a:srgbClr val="000000"/>
                </a:solidFill>
              </a:rPr>
              <a:t>between the desired and the actual end-effector position and orientation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844824"/>
            <a:ext cx="1276350" cy="314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420888"/>
            <a:ext cx="1162050" cy="438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2420888"/>
            <a:ext cx="3674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Consider the time derivative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2996952"/>
            <a:ext cx="1533525" cy="4286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342900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It </a:t>
            </a:r>
            <a:r>
              <a:rPr lang="en-US" dirty="0">
                <a:solidFill>
                  <a:srgbClr val="000000"/>
                </a:solidFill>
              </a:rPr>
              <a:t>is necessary to choose a relationship between q and e that ensures convergence of the error to zero.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4221088"/>
            <a:ext cx="1209675" cy="4381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5536" y="472514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K is a positive definite (usually diagonal) matrix, the system </a:t>
            </a:r>
            <a:r>
              <a:rPr lang="en-US" dirty="0" smtClean="0"/>
              <a:t>is </a:t>
            </a:r>
            <a:r>
              <a:rPr lang="en-US" dirty="0">
                <a:solidFill>
                  <a:srgbClr val="FF0000"/>
                </a:solidFill>
              </a:rPr>
              <a:t>asymptotically stable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error tends to zero along the trajectory with a convergence rate that depends on the eigenvalues of matrix </a:t>
            </a:r>
            <a:r>
              <a:rPr lang="en-US" dirty="0" smtClean="0"/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0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7</a:t>
            </a:r>
            <a:r>
              <a:rPr lang="it-IT" dirty="0" smtClean="0"/>
              <a:t> </a:t>
            </a:r>
            <a:r>
              <a:rPr lang="it-IT" dirty="0" err="1" smtClean="0"/>
              <a:t>DoF</a:t>
            </a:r>
            <a:r>
              <a:rPr lang="it-IT" dirty="0" smtClean="0"/>
              <a:t> (</a:t>
            </a:r>
            <a:r>
              <a:rPr lang="it-IT" dirty="0" err="1" smtClean="0"/>
              <a:t>redundant</a:t>
            </a:r>
            <a:r>
              <a:rPr lang="it-IT" dirty="0" smtClean="0"/>
              <a:t> </a:t>
            </a:r>
            <a:r>
              <a:rPr lang="it-IT" dirty="0" err="1" smtClean="0"/>
              <a:t>manipulator</a:t>
            </a:r>
            <a:r>
              <a:rPr lang="it-IT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260648"/>
            <a:ext cx="3214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Replacing and inverting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32656"/>
            <a:ext cx="2019300" cy="428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700808"/>
            <a:ext cx="6143625" cy="25622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75656" y="4869160"/>
            <a:ext cx="7013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0000"/>
                </a:solidFill>
              </a:rPr>
              <a:t>If</a:t>
            </a:r>
            <a:r>
              <a:rPr lang="it-IT" dirty="0" smtClean="0">
                <a:solidFill>
                  <a:srgbClr val="000000"/>
                </a:solidFill>
              </a:rPr>
              <a:t> the </a:t>
            </a:r>
            <a:r>
              <a:rPr lang="it-IT" dirty="0" err="1" smtClean="0">
                <a:solidFill>
                  <a:srgbClr val="000000"/>
                </a:solidFill>
              </a:rPr>
              <a:t>values</a:t>
            </a:r>
            <a:r>
              <a:rPr lang="it-IT" dirty="0" smtClean="0">
                <a:solidFill>
                  <a:srgbClr val="000000"/>
                </a:solidFill>
              </a:rPr>
              <a:t> of k are </a:t>
            </a:r>
            <a:r>
              <a:rPr lang="it-IT" dirty="0" err="1" smtClean="0">
                <a:solidFill>
                  <a:srgbClr val="000000"/>
                </a:solidFill>
              </a:rPr>
              <a:t>too</a:t>
            </a:r>
            <a:r>
              <a:rPr lang="it-IT" dirty="0" smtClean="0">
                <a:solidFill>
                  <a:srgbClr val="000000"/>
                </a:solidFill>
              </a:rPr>
              <a:t> high, </a:t>
            </a:r>
            <a:r>
              <a:rPr lang="it-IT" dirty="0" err="1" smtClean="0">
                <a:solidFill>
                  <a:srgbClr val="000000"/>
                </a:solidFill>
              </a:rPr>
              <a:t>there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could</a:t>
            </a:r>
            <a:r>
              <a:rPr lang="it-IT" dirty="0" smtClean="0">
                <a:solidFill>
                  <a:srgbClr val="000000"/>
                </a:solidFill>
              </a:rPr>
              <a:t> be </a:t>
            </a:r>
            <a:r>
              <a:rPr lang="it-IT" dirty="0" err="1" smtClean="0">
                <a:solidFill>
                  <a:srgbClr val="FF0000"/>
                </a:solidFill>
              </a:rPr>
              <a:t>instability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useful</a:t>
            </a:r>
            <a:r>
              <a:rPr lang="it-IT" dirty="0" smtClean="0"/>
              <a:t> the inverse </a:t>
            </a:r>
            <a:r>
              <a:rPr lang="it-IT" dirty="0" err="1" smtClean="0"/>
              <a:t>kinematic</a:t>
            </a:r>
            <a:r>
              <a:rPr lang="it-IT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87624" y="5661248"/>
            <a:ext cx="4995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Show video “self-programming” CMA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91680" y="1412776"/>
            <a:ext cx="2920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Off-line programming</a:t>
            </a:r>
            <a:endParaRPr lang="en-US" dirty="0"/>
          </a:p>
        </p:txBody>
      </p:sp>
      <p:pic>
        <p:nvPicPr>
          <p:cNvPr id="6" name="Offline Programing Robotic welding Softwar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7704" y="191683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04448" cy="1066800"/>
          </a:xfrm>
        </p:spPr>
        <p:txBody>
          <a:bodyPr/>
          <a:lstStyle/>
          <a:p>
            <a:r>
              <a:rPr lang="it-IT" dirty="0" err="1" smtClean="0"/>
              <a:t>Example</a:t>
            </a:r>
            <a:r>
              <a:rPr lang="it-IT" dirty="0" smtClean="0"/>
              <a:t>: </a:t>
            </a:r>
            <a:r>
              <a:rPr lang="en-US" dirty="0"/>
              <a:t>Solution of Three-link Planar Arm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3790950" cy="3876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573016"/>
            <a:ext cx="1628775" cy="48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1700808"/>
            <a:ext cx="5524500" cy="1114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4149080"/>
            <a:ext cx="2981325" cy="685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76091" y="2910136"/>
            <a:ext cx="2165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INPUT: </a:t>
            </a:r>
            <a:r>
              <a:rPr lang="it-IT" dirty="0" err="1" smtClean="0"/>
              <a:t>px,py</a:t>
            </a:r>
            <a:r>
              <a:rPr lang="it-IT" dirty="0" smtClean="0"/>
              <a:t>,</a:t>
            </a:r>
            <a:r>
              <a:rPr lang="el-GR" dirty="0"/>
              <a:t>φ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5536" y="5157192"/>
            <a:ext cx="3038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Squaring and summing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5085184"/>
            <a:ext cx="2800350" cy="1219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5536" y="6237312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existence of a solution </a:t>
            </a:r>
            <a:r>
              <a:rPr lang="en-US" dirty="0">
                <a:solidFill>
                  <a:srgbClr val="000000"/>
                </a:solidFill>
              </a:rPr>
              <a:t>obviously imposes that -1 &lt; c2 &lt; 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426121" y="6237312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</a:rPr>
              <a:t>[…]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alternative geometric solution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12776"/>
            <a:ext cx="3514725" cy="2847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628800"/>
            <a:ext cx="2000250" cy="438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212976"/>
            <a:ext cx="3219450" cy="933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60032" y="2636912"/>
            <a:ext cx="2053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cosine theorem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83768" y="4725144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</a:rPr>
              <a:t>[…]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of Manipulators with Spherical Wrist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2847975" cy="1600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08720"/>
            <a:ext cx="3744416" cy="40408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576" y="46531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three consecutive revolute joint axes intersect at a </a:t>
            </a:r>
            <a:r>
              <a:rPr lang="en-US" dirty="0">
                <a:solidFill>
                  <a:srgbClr val="FF0000"/>
                </a:solidFill>
              </a:rPr>
              <a:t>common point</a:t>
            </a:r>
          </a:p>
        </p:txBody>
      </p:sp>
    </p:spTree>
    <p:extLst>
      <p:ext uri="{BB962C8B-B14F-4D97-AF65-F5344CB8AC3E}">
        <p14:creationId xmlns:p14="http://schemas.microsoft.com/office/powerpoint/2010/main" val="34726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6632"/>
            <a:ext cx="5372100" cy="3267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4077072"/>
            <a:ext cx="1514475" cy="333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350100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point W at the intersection of the three terminal revolute axes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9512" y="4005064"/>
            <a:ext cx="4395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 the wrist position can be found 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1560" y="4653136"/>
                <a:ext cx="4476867" cy="1736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653136"/>
                <a:ext cx="4476867" cy="1736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 bwMode="auto">
          <a:xfrm>
            <a:off x="5148064" y="5085184"/>
            <a:ext cx="936104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8184" y="5013176"/>
            <a:ext cx="30171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0000"/>
                </a:solidFill>
              </a:rPr>
              <a:t>It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possible</a:t>
            </a:r>
            <a:r>
              <a:rPr lang="it-IT" dirty="0" smtClean="0">
                <a:solidFill>
                  <a:srgbClr val="000000"/>
                </a:solidFill>
              </a:rPr>
              <a:t> to </a:t>
            </a:r>
            <a:r>
              <a:rPr lang="it-IT" dirty="0" err="1" smtClean="0">
                <a:solidFill>
                  <a:srgbClr val="000000"/>
                </a:solidFill>
              </a:rPr>
              <a:t>calculate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</a:p>
          <a:p>
            <a:r>
              <a:rPr lang="it-IT" dirty="0">
                <a:solidFill>
                  <a:srgbClr val="000000"/>
                </a:solidFill>
              </a:rPr>
              <a:t>q</a:t>
            </a:r>
            <a:r>
              <a:rPr lang="it-IT" dirty="0" smtClean="0">
                <a:solidFill>
                  <a:srgbClr val="000000"/>
                </a:solidFill>
              </a:rPr>
              <a:t>1,q2,q3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71600" y="476672"/>
                <a:ext cx="1909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𝑘𝑛𝑜𝑤𝑛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76672"/>
                <a:ext cx="1909176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87624" y="1988840"/>
                <a:ext cx="4169283" cy="478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988840"/>
                <a:ext cx="4169283" cy="4780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 bwMode="auto">
          <a:xfrm>
            <a:off x="4211960" y="2564904"/>
            <a:ext cx="936104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080" y="2492896"/>
            <a:ext cx="30171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0000"/>
                </a:solidFill>
              </a:rPr>
              <a:t>It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err="1" smtClean="0">
                <a:solidFill>
                  <a:srgbClr val="000000"/>
                </a:solidFill>
              </a:rPr>
              <a:t>possible</a:t>
            </a:r>
            <a:r>
              <a:rPr lang="it-IT" dirty="0" smtClean="0">
                <a:solidFill>
                  <a:srgbClr val="000000"/>
                </a:solidFill>
              </a:rPr>
              <a:t> to </a:t>
            </a:r>
            <a:r>
              <a:rPr lang="it-IT" dirty="0" err="1" smtClean="0">
                <a:solidFill>
                  <a:srgbClr val="000000"/>
                </a:solidFill>
              </a:rPr>
              <a:t>calculate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</a:p>
          <a:p>
            <a:r>
              <a:rPr lang="it-IT" dirty="0" smtClean="0">
                <a:solidFill>
                  <a:srgbClr val="000000"/>
                </a:solidFill>
              </a:rPr>
              <a:t>q4,q5,q6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consecutive revolute joint axes are </a:t>
            </a:r>
            <a:r>
              <a:rPr lang="en-US" dirty="0" smtClean="0"/>
              <a:t>parallel facilitate the solution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816" y="1700808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335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tp939[1]">
  <a:themeElements>
    <a:clrScheme name="tp939[1]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tp939[1]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p939[1]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939[1]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939[1]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373AC02-2978-493D-A5F3-7AF4E5DE21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di prodotti o servizi</Template>
  <TotalTime>2299</TotalTime>
  <Words>629</Words>
  <Application>Microsoft Office PowerPoint</Application>
  <PresentationFormat>On-screen Show (4:3)</PresentationFormat>
  <Paragraphs>80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Cambria Math</vt:lpstr>
      <vt:lpstr>Garamond</vt:lpstr>
      <vt:lpstr>Times New Roman</vt:lpstr>
      <vt:lpstr>tp939[1]</vt:lpstr>
      <vt:lpstr>PowerPoint Presentation</vt:lpstr>
      <vt:lpstr>7 DoF (redundant manipulator)</vt:lpstr>
      <vt:lpstr>Why is useful the inverse kinematic?</vt:lpstr>
      <vt:lpstr>Example: Solution of Three-link Planar Arm</vt:lpstr>
      <vt:lpstr>An alternative geometric solution</vt:lpstr>
      <vt:lpstr>Solution of Manipulators with Spherical Wrist</vt:lpstr>
      <vt:lpstr>PowerPoint Presentation</vt:lpstr>
      <vt:lpstr>PowerPoint Presentation</vt:lpstr>
      <vt:lpstr>three consecutive revolute joint axes are parallel facilitate the solution</vt:lpstr>
      <vt:lpstr>Differential kinematics</vt:lpstr>
      <vt:lpstr>PowerPoint Presentation</vt:lpstr>
      <vt:lpstr>Jacobian of Typical Manipulator Structures</vt:lpstr>
      <vt:lpstr>Kinematic Singularities</vt:lpstr>
      <vt:lpstr>PowerPoint Presentation</vt:lpstr>
      <vt:lpstr>two-link planar arm</vt:lpstr>
      <vt:lpstr>Inverse Differential Kinematics</vt:lpstr>
      <vt:lpstr>Problem in invertion</vt:lpstr>
      <vt:lpstr>Analytical Jacobian</vt:lpstr>
      <vt:lpstr>Inverse Kinematics Algorithms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 Robotica</dc:title>
  <dc:subject/>
  <dc:creator>Paolo Gallina</dc:creator>
  <cp:keywords/>
  <dc:description/>
  <cp:lastModifiedBy>Paolo Gallina</cp:lastModifiedBy>
  <cp:revision>152</cp:revision>
  <dcterms:created xsi:type="dcterms:W3CDTF">2015-02-16T14:54:53Z</dcterms:created>
  <dcterms:modified xsi:type="dcterms:W3CDTF">2017-03-30T11:57:02Z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TC010178481040</vt:lpwstr>
  </property>
</Properties>
</file>