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2"/>
  </p:sldMasterIdLst>
  <p:notesMasterIdLst>
    <p:notesMasterId r:id="rId12"/>
  </p:notesMasterIdLst>
  <p:sldIdLst>
    <p:sldId id="256" r:id="rId3"/>
    <p:sldId id="257" r:id="rId4"/>
    <p:sldId id="258" r:id="rId5"/>
    <p:sldId id="263" r:id="rId6"/>
    <p:sldId id="261" r:id="rId7"/>
    <p:sldId id="259" r:id="rId8"/>
    <p:sldId id="260" r:id="rId9"/>
    <p:sldId id="262" r:id="rId10"/>
    <p:sldId id="264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 Gallina" initials="PG" lastIdx="1" clrIdx="0">
    <p:extLst>
      <p:ext uri="{19B8F6BF-5375-455C-9EA6-DF929625EA0E}">
        <p15:presenceInfo xmlns:p15="http://schemas.microsoft.com/office/powerpoint/2012/main" userId="248f52814ebd34e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FF"/>
    <a:srgbClr val="FF3300"/>
    <a:srgbClr val="FF6633"/>
    <a:srgbClr val="FFFF00"/>
    <a:srgbClr val="009999"/>
    <a:srgbClr val="000000"/>
    <a:srgbClr val="CC9900"/>
    <a:srgbClr val="F8F8F8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00" autoAdjust="0"/>
  </p:normalViewPr>
  <p:slideViewPr>
    <p:cSldViewPr>
      <p:cViewPr varScale="1">
        <p:scale>
          <a:sx n="78" d="100"/>
          <a:sy n="78" d="100"/>
        </p:scale>
        <p:origin x="120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37F1A9E-4834-40D8-A035-94EEA3DEF852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036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it-IT" noProof="0" smtClean="0"/>
              <a:t>Fare clic per modificare lo stile del titolo</a:t>
            </a:r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</a:p>
        </p:txBody>
      </p:sp>
      <p:sp>
        <p:nvSpPr>
          <p:cNvPr id="37904" name="Rectangle 206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37905" name="Rectangle 206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37906" name="Rectangle 206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fld id="{92E43F01-D021-46C0-A194-136BD5C04AED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78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913C-957C-4BAF-AFDF-A4680CCA9E5A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35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350" y="76200"/>
            <a:ext cx="1695450" cy="5867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"/>
            <a:ext cx="493395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A5383-9C74-4648-B123-27E5541B1780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393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olo e testo sopr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6781800" cy="1066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08E58A-0B0D-4C78-9708-F0E9F7EE9B6A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0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FB324-A349-45AE-B308-EADCA6D509E7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02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36AFC-45A4-4F5D-864E-0A06D1DB0BBD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09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A8664-16A2-4BCA-99BC-E79665965239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8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C020A-11B5-4010-A3F4-95F4C85C7EE3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57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65006-B210-4746-8A9A-360966253D06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43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67AB7-6620-4CD9-8207-C0A037F32350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383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E0493-6A4F-4A23-A541-4BF2CBD37F84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8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C8DCB-760B-46B6-97C0-362CECFE6CC9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51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6886" name="Rectangle 10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it-IT"/>
          </a:p>
        </p:txBody>
      </p:sp>
      <p:sp>
        <p:nvSpPr>
          <p:cNvPr id="36887" name="Rectangle 10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it-IT"/>
          </a:p>
        </p:txBody>
      </p:sp>
      <p:sp>
        <p:nvSpPr>
          <p:cNvPr id="36888" name="Rectangle 1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A115A38B-E1D0-4CB2-ADC3-FEFEC3639162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1124744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with the manipulator at an </a:t>
            </a:r>
            <a:r>
              <a:rPr lang="en-US" dirty="0">
                <a:solidFill>
                  <a:srgbClr val="FF0000"/>
                </a:solidFill>
              </a:rPr>
              <a:t>equilibrium </a:t>
            </a:r>
            <a:r>
              <a:rPr lang="en-US" dirty="0" smtClean="0">
                <a:solidFill>
                  <a:srgbClr val="FF0000"/>
                </a:solidFill>
              </a:rPr>
              <a:t>configuration,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d</a:t>
            </a:r>
            <a:r>
              <a:rPr lang="en-US" dirty="0" smtClean="0">
                <a:solidFill>
                  <a:srgbClr val="000000"/>
                </a:solidFill>
              </a:rPr>
              <a:t>etermine </a:t>
            </a:r>
            <a:r>
              <a:rPr lang="en-US" dirty="0">
                <a:solidFill>
                  <a:srgbClr val="000000"/>
                </a:solidFill>
              </a:rPr>
              <a:t>the relationship </a:t>
            </a:r>
            <a:r>
              <a:rPr lang="en-US" dirty="0" smtClean="0">
                <a:solidFill>
                  <a:srgbClr val="000000"/>
                </a:solidFill>
              </a:rPr>
              <a:t>between: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generalized forces </a:t>
            </a:r>
            <a:r>
              <a:rPr lang="en-US" dirty="0">
                <a:solidFill>
                  <a:srgbClr val="000000"/>
                </a:solidFill>
              </a:rPr>
              <a:t>applied to the </a:t>
            </a:r>
            <a:r>
              <a:rPr lang="en-US" dirty="0">
                <a:solidFill>
                  <a:srgbClr val="FF0000"/>
                </a:solidFill>
              </a:rPr>
              <a:t>end-effector 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</a:rPr>
              <a:t>and </a:t>
            </a:r>
            <a:r>
              <a:rPr lang="en-US" dirty="0">
                <a:solidFill>
                  <a:srgbClr val="000000"/>
                </a:solidFill>
              </a:rPr>
              <a:t>the generalized forces applied to the </a:t>
            </a:r>
            <a:r>
              <a:rPr lang="en-US" dirty="0">
                <a:solidFill>
                  <a:srgbClr val="FF0000"/>
                </a:solidFill>
              </a:rPr>
              <a:t>joints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(forces for prismatic joints) (torques </a:t>
            </a:r>
            <a:r>
              <a:rPr lang="en-US" dirty="0">
                <a:solidFill>
                  <a:srgbClr val="000000"/>
                </a:solidFill>
              </a:rPr>
              <a:t>for revolute </a:t>
            </a:r>
            <a:r>
              <a:rPr lang="en-US" dirty="0" smtClean="0">
                <a:solidFill>
                  <a:srgbClr val="000000"/>
                </a:solidFill>
              </a:rPr>
              <a:t>joints)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7704" y="404664"/>
            <a:ext cx="1374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000000"/>
                </a:solidFill>
              </a:rPr>
              <a:t>STATICS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3528" y="3356992"/>
            <a:ext cx="32159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Principle </a:t>
            </a:r>
            <a:r>
              <a:rPr lang="en-US" dirty="0">
                <a:solidFill>
                  <a:srgbClr val="FF0000"/>
                </a:solidFill>
              </a:rPr>
              <a:t>of virtual work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933056"/>
            <a:ext cx="6480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As for the </a:t>
            </a:r>
            <a:r>
              <a:rPr lang="en-US" dirty="0">
                <a:solidFill>
                  <a:srgbClr val="FF0000"/>
                </a:solidFill>
              </a:rPr>
              <a:t>joint torques</a:t>
            </a:r>
            <a:r>
              <a:rPr lang="en-US" dirty="0">
                <a:solidFill>
                  <a:srgbClr val="000000"/>
                </a:solidFill>
              </a:rPr>
              <a:t>, the elementary work associated with them is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240" y="3933056"/>
            <a:ext cx="1362075" cy="485775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 bwMode="auto">
          <a:xfrm>
            <a:off x="6653463" y="2707105"/>
            <a:ext cx="1072962" cy="1359569"/>
          </a:xfrm>
          <a:custGeom>
            <a:avLst/>
            <a:gdLst>
              <a:gd name="connsiteX0" fmla="*/ 0 w 1072962"/>
              <a:gd name="connsiteY0" fmla="*/ 0 h 1359569"/>
              <a:gd name="connsiteX1" fmla="*/ 1010653 w 1072962"/>
              <a:gd name="connsiteY1" fmla="*/ 336884 h 1359569"/>
              <a:gd name="connsiteX2" fmla="*/ 878305 w 1072962"/>
              <a:gd name="connsiteY2" fmla="*/ 1359569 h 135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2962" h="1359569">
                <a:moveTo>
                  <a:pt x="0" y="0"/>
                </a:moveTo>
                <a:cubicBezTo>
                  <a:pt x="432134" y="55144"/>
                  <a:pt x="864269" y="110289"/>
                  <a:pt x="1010653" y="336884"/>
                </a:cubicBezTo>
                <a:cubicBezTo>
                  <a:pt x="1157037" y="563479"/>
                  <a:pt x="1017671" y="961524"/>
                  <a:pt x="878305" y="135956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4869160"/>
            <a:ext cx="2333625" cy="504825"/>
          </a:xfrm>
          <a:prstGeom prst="rect">
            <a:avLst/>
          </a:prstGeom>
        </p:spPr>
      </p:pic>
      <p:sp>
        <p:nvSpPr>
          <p:cNvPr id="13" name="Freeform 12"/>
          <p:cNvSpPr/>
          <p:nvPr/>
        </p:nvSpPr>
        <p:spPr bwMode="auto">
          <a:xfrm>
            <a:off x="6677526" y="1822695"/>
            <a:ext cx="2052790" cy="3098221"/>
          </a:xfrm>
          <a:custGeom>
            <a:avLst/>
            <a:gdLst>
              <a:gd name="connsiteX0" fmla="*/ 0 w 2052790"/>
              <a:gd name="connsiteY0" fmla="*/ 114389 h 3098221"/>
              <a:gd name="connsiteX1" fmla="*/ 1684421 w 2052790"/>
              <a:gd name="connsiteY1" fmla="*/ 162516 h 3098221"/>
              <a:gd name="connsiteX2" fmla="*/ 2045369 w 2052790"/>
              <a:gd name="connsiteY2" fmla="*/ 1678494 h 3098221"/>
              <a:gd name="connsiteX3" fmla="*/ 1503948 w 2052790"/>
              <a:gd name="connsiteY3" fmla="*/ 2797431 h 3098221"/>
              <a:gd name="connsiteX4" fmla="*/ 721895 w 2052790"/>
              <a:gd name="connsiteY4" fmla="*/ 2881652 h 3098221"/>
              <a:gd name="connsiteX5" fmla="*/ 517358 w 2052790"/>
              <a:gd name="connsiteY5" fmla="*/ 3098221 h 3098221"/>
              <a:gd name="connsiteX6" fmla="*/ 517358 w 2052790"/>
              <a:gd name="connsiteY6" fmla="*/ 3098221 h 309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52790" h="3098221">
                <a:moveTo>
                  <a:pt x="0" y="114389"/>
                </a:moveTo>
                <a:cubicBezTo>
                  <a:pt x="671763" y="8110"/>
                  <a:pt x="1343526" y="-98168"/>
                  <a:pt x="1684421" y="162516"/>
                </a:cubicBezTo>
                <a:cubicBezTo>
                  <a:pt x="2025316" y="423200"/>
                  <a:pt x="2075448" y="1239342"/>
                  <a:pt x="2045369" y="1678494"/>
                </a:cubicBezTo>
                <a:cubicBezTo>
                  <a:pt x="2015290" y="2117647"/>
                  <a:pt x="1724527" y="2596905"/>
                  <a:pt x="1503948" y="2797431"/>
                </a:cubicBezTo>
                <a:cubicBezTo>
                  <a:pt x="1283369" y="2997957"/>
                  <a:pt x="886327" y="2831520"/>
                  <a:pt x="721895" y="2881652"/>
                </a:cubicBezTo>
                <a:cubicBezTo>
                  <a:pt x="557463" y="2931784"/>
                  <a:pt x="517358" y="3098221"/>
                  <a:pt x="517358" y="3098221"/>
                </a:cubicBezTo>
                <a:lnTo>
                  <a:pt x="517358" y="3098221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24128" y="5589240"/>
            <a:ext cx="21844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000000"/>
                </a:solidFill>
              </a:rPr>
              <a:t>Forces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</a:p>
          <a:p>
            <a:r>
              <a:rPr lang="it-IT" dirty="0" smtClean="0">
                <a:solidFill>
                  <a:srgbClr val="000000"/>
                </a:solidFill>
              </a:rPr>
              <a:t>(</a:t>
            </a:r>
            <a:r>
              <a:rPr lang="it-IT" dirty="0" err="1" smtClean="0">
                <a:solidFill>
                  <a:srgbClr val="000000"/>
                </a:solidFill>
              </a:rPr>
              <a:t>at</a:t>
            </a:r>
            <a:r>
              <a:rPr lang="it-IT" dirty="0" smtClean="0">
                <a:solidFill>
                  <a:srgbClr val="000000"/>
                </a:solidFill>
              </a:rPr>
              <a:t> end-</a:t>
            </a:r>
            <a:r>
              <a:rPr lang="it-IT" dirty="0" err="1" smtClean="0">
                <a:solidFill>
                  <a:srgbClr val="000000"/>
                </a:solidFill>
              </a:rPr>
              <a:t>effector</a:t>
            </a:r>
            <a:r>
              <a:rPr lang="it-IT" dirty="0" smtClean="0">
                <a:solidFill>
                  <a:srgbClr val="000000"/>
                </a:solidFill>
              </a:rPr>
              <a:t>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164288" y="5589240"/>
            <a:ext cx="1248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000000"/>
                </a:solidFill>
              </a:rPr>
              <a:t>Torques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4" idx="0"/>
          </p:cNvCxnSpPr>
          <p:nvPr/>
        </p:nvCxnSpPr>
        <p:spPr bwMode="auto">
          <a:xfrm flipH="1" flipV="1">
            <a:off x="6588228" y="5229200"/>
            <a:ext cx="228122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>
            <a:stCxn id="15" idx="0"/>
          </p:cNvCxnSpPr>
          <p:nvPr/>
        </p:nvCxnSpPr>
        <p:spPr bwMode="auto">
          <a:xfrm flipH="1" flipV="1">
            <a:off x="7452321" y="5301208"/>
            <a:ext cx="336177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5805264"/>
            <a:ext cx="3038475" cy="752475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539552" y="5301208"/>
            <a:ext cx="44935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000000"/>
                </a:solidFill>
              </a:rPr>
              <a:t>Introducing</a:t>
            </a:r>
            <a:r>
              <a:rPr lang="it-IT" dirty="0" smtClean="0">
                <a:solidFill>
                  <a:srgbClr val="000000"/>
                </a:solidFill>
              </a:rPr>
              <a:t> the </a:t>
            </a:r>
            <a:r>
              <a:rPr lang="it-IT" dirty="0" err="1" smtClean="0">
                <a:solidFill>
                  <a:srgbClr val="000000"/>
                </a:solidFill>
              </a:rPr>
              <a:t>geometric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dirty="0" err="1" smtClean="0">
                <a:solidFill>
                  <a:srgbClr val="000000"/>
                </a:solidFill>
              </a:rPr>
              <a:t>jacobian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345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260648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Since virtual and elementary displacements coincide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836712"/>
            <a:ext cx="1619250" cy="685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83568" y="170080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According to the principle of virtual work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276872"/>
            <a:ext cx="1876425" cy="3619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1960" y="2276872"/>
            <a:ext cx="1257300" cy="400050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 bwMode="auto">
          <a:xfrm>
            <a:off x="2987824" y="2276872"/>
            <a:ext cx="1080120" cy="36004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043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6781800" cy="1066800"/>
          </a:xfrm>
        </p:spPr>
        <p:txBody>
          <a:bodyPr/>
          <a:lstStyle/>
          <a:p>
            <a:r>
              <a:rPr lang="en-US" dirty="0" err="1" smtClean="0"/>
              <a:t>Indeces</a:t>
            </a:r>
            <a:r>
              <a:rPr lang="en-US" dirty="0" smtClean="0"/>
              <a:t> to evaluate the dexterity of the manipulator: </a:t>
            </a:r>
            <a:r>
              <a:rPr lang="en-US" dirty="0" smtClean="0">
                <a:solidFill>
                  <a:srgbClr val="FF0000"/>
                </a:solidFill>
              </a:rPr>
              <a:t>Manipulability Ellipsoids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772816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 represent the </a:t>
            </a:r>
            <a:r>
              <a:rPr lang="en-US" dirty="0">
                <a:solidFill>
                  <a:srgbClr val="FF0000"/>
                </a:solidFill>
              </a:rPr>
              <a:t>attitude</a:t>
            </a:r>
            <a:r>
              <a:rPr lang="en-US" dirty="0">
                <a:solidFill>
                  <a:srgbClr val="000000"/>
                </a:solidFill>
              </a:rPr>
              <a:t> of a manipulator to arbitrarily </a:t>
            </a:r>
            <a:r>
              <a:rPr lang="en-US" dirty="0">
                <a:solidFill>
                  <a:srgbClr val="FF0000"/>
                </a:solidFill>
              </a:rPr>
              <a:t>change end-effector position and orientation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278092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Consider the set of joint velocities of </a:t>
            </a:r>
            <a:r>
              <a:rPr lang="en-US" dirty="0">
                <a:solidFill>
                  <a:srgbClr val="FF0000"/>
                </a:solidFill>
              </a:rPr>
              <a:t>constant (unit) norm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2924944"/>
            <a:ext cx="876300" cy="5143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211960" y="3429000"/>
            <a:ext cx="46394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(a </a:t>
            </a:r>
            <a:r>
              <a:rPr lang="en-US" dirty="0">
                <a:solidFill>
                  <a:srgbClr val="FF0000"/>
                </a:solidFill>
              </a:rPr>
              <a:t>sphere</a:t>
            </a:r>
            <a:r>
              <a:rPr lang="en-US" dirty="0">
                <a:solidFill>
                  <a:srgbClr val="000000"/>
                </a:solidFill>
              </a:rPr>
              <a:t> in the joint velocity </a:t>
            </a:r>
            <a:r>
              <a:rPr lang="en-US" dirty="0" smtClean="0">
                <a:solidFill>
                  <a:srgbClr val="000000"/>
                </a:solidFill>
              </a:rPr>
              <a:t>space)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4437112"/>
            <a:ext cx="819150" cy="39052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67544" y="4365104"/>
            <a:ext cx="2130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We can replace 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 bwMode="auto">
          <a:xfrm>
            <a:off x="3563888" y="4509120"/>
            <a:ext cx="648072" cy="21602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427984" y="4365104"/>
                <a:ext cx="2665793" cy="400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/>
                      </m:sSubSup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365104"/>
                <a:ext cx="2665793" cy="4009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2771800" y="494116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is the equation of the points on the surface of an </a:t>
            </a:r>
            <a:r>
              <a:rPr lang="en-US" dirty="0">
                <a:solidFill>
                  <a:srgbClr val="FF0000"/>
                </a:solidFill>
              </a:rPr>
              <a:t>ellipsoid</a:t>
            </a:r>
            <a:r>
              <a:rPr lang="en-US" dirty="0">
                <a:solidFill>
                  <a:srgbClr val="000000"/>
                </a:solidFill>
              </a:rPr>
              <a:t> in the </a:t>
            </a:r>
            <a:r>
              <a:rPr lang="en-US" dirty="0" err="1">
                <a:solidFill>
                  <a:srgbClr val="000000"/>
                </a:solidFill>
              </a:rPr>
              <a:t>endeffector</a:t>
            </a:r>
            <a:r>
              <a:rPr lang="en-US" dirty="0">
                <a:solidFill>
                  <a:srgbClr val="000000"/>
                </a:solidFill>
              </a:rPr>
              <a:t> velocity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138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43608" y="620688"/>
                <a:ext cx="2665793" cy="400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/>
                      </m:sSubSup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620688"/>
                <a:ext cx="2665793" cy="4009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979712" y="1628800"/>
            <a:ext cx="21119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000000"/>
                </a:solidFill>
              </a:rPr>
              <a:t>Morover</a:t>
            </a:r>
            <a:r>
              <a:rPr lang="it-IT" dirty="0" smtClean="0">
                <a:solidFill>
                  <a:srgbClr val="000000"/>
                </a:solidFill>
              </a:rPr>
              <a:t>, </a:t>
            </a:r>
            <a:r>
              <a:rPr lang="it-IT" dirty="0" err="1" smtClean="0">
                <a:solidFill>
                  <a:srgbClr val="000000"/>
                </a:solidFill>
              </a:rPr>
              <a:t>since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52605" y="1715616"/>
                <a:ext cx="215129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it-IT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it-IT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it-IT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it-IT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it-IT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it-IT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it-IT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𝐵𝐴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it-IT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605" y="1715616"/>
                <a:ext cx="2151295" cy="738664"/>
              </a:xfrm>
              <a:prstGeom prst="rect">
                <a:avLst/>
              </a:prstGeom>
              <a:blipFill rotWithShape="0">
                <a:blip r:embed="rId3"/>
                <a:stretch>
                  <a:fillRect l="-6516" t="-12295" r="-1983" b="-237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 bwMode="auto">
          <a:xfrm>
            <a:off x="3946358" y="866274"/>
            <a:ext cx="2923674" cy="2298031"/>
          </a:xfrm>
          <a:custGeom>
            <a:avLst/>
            <a:gdLst>
              <a:gd name="connsiteX0" fmla="*/ 0 w 2923674"/>
              <a:gd name="connsiteY0" fmla="*/ 0 h 2298031"/>
              <a:gd name="connsiteX1" fmla="*/ 1985210 w 2923674"/>
              <a:gd name="connsiteY1" fmla="*/ 529389 h 2298031"/>
              <a:gd name="connsiteX2" fmla="*/ 2923674 w 2923674"/>
              <a:gd name="connsiteY2" fmla="*/ 2298031 h 229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3674" h="2298031">
                <a:moveTo>
                  <a:pt x="0" y="0"/>
                </a:moveTo>
                <a:cubicBezTo>
                  <a:pt x="748965" y="73192"/>
                  <a:pt x="1497931" y="146384"/>
                  <a:pt x="1985210" y="529389"/>
                </a:cubicBezTo>
                <a:cubicBezTo>
                  <a:pt x="2472489" y="912394"/>
                  <a:pt x="2698081" y="1605212"/>
                  <a:pt x="2923674" y="229803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8144" y="3429000"/>
            <a:ext cx="212407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555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Graphically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404664"/>
            <a:ext cx="6781800" cy="300085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5536" y="357301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the points on the surface of the sphere in the joint velocity space </a:t>
            </a:r>
            <a:r>
              <a:rPr lang="en-US" dirty="0">
                <a:solidFill>
                  <a:srgbClr val="FF0000"/>
                </a:solidFill>
              </a:rPr>
              <a:t>are mapped </a:t>
            </a:r>
            <a:r>
              <a:rPr lang="en-US" dirty="0">
                <a:solidFill>
                  <a:srgbClr val="000000"/>
                </a:solidFill>
              </a:rPr>
              <a:t>into points on the surface of the ellipsoid in the end-effector velocity space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3528" y="4869160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Along the direction of the major axis </a:t>
            </a:r>
            <a:r>
              <a:rPr lang="en-US" dirty="0">
                <a:solidFill>
                  <a:srgbClr val="000000"/>
                </a:solidFill>
              </a:rPr>
              <a:t>of the ellipsoid, the end-effector can move at </a:t>
            </a:r>
            <a:r>
              <a:rPr lang="en-US" dirty="0">
                <a:solidFill>
                  <a:srgbClr val="FF0000"/>
                </a:solidFill>
              </a:rPr>
              <a:t>large velocity</a:t>
            </a:r>
            <a:r>
              <a:rPr lang="en-US" dirty="0">
                <a:solidFill>
                  <a:srgbClr val="000000"/>
                </a:solidFill>
              </a:rPr>
              <a:t>, while along the direction of the </a:t>
            </a:r>
            <a:r>
              <a:rPr lang="en-US" dirty="0">
                <a:solidFill>
                  <a:srgbClr val="FF0000"/>
                </a:solidFill>
              </a:rPr>
              <a:t>minor axis small </a:t>
            </a:r>
            <a:r>
              <a:rPr lang="en-US" dirty="0" smtClean="0">
                <a:solidFill>
                  <a:srgbClr val="FF0000"/>
                </a:solidFill>
              </a:rPr>
              <a:t>end-effector </a:t>
            </a:r>
            <a:r>
              <a:rPr lang="en-US" dirty="0">
                <a:solidFill>
                  <a:srgbClr val="FF0000"/>
                </a:solidFill>
              </a:rPr>
              <a:t>velocities </a:t>
            </a:r>
            <a:r>
              <a:rPr lang="en-US" dirty="0">
                <a:solidFill>
                  <a:srgbClr val="000000"/>
                </a:solidFill>
              </a:rPr>
              <a:t>are obtained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350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12776"/>
            <a:ext cx="8050580" cy="4320480"/>
          </a:xfrm>
        </p:spPr>
      </p:pic>
    </p:spTree>
    <p:extLst>
      <p:ext uri="{BB962C8B-B14F-4D97-AF65-F5344CB8AC3E}">
        <p14:creationId xmlns:p14="http://schemas.microsoft.com/office/powerpoint/2010/main" val="3300618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48679"/>
            <a:ext cx="5040560" cy="5633567"/>
          </a:xfrm>
        </p:spPr>
      </p:pic>
    </p:spTree>
    <p:extLst>
      <p:ext uri="{BB962C8B-B14F-4D97-AF65-F5344CB8AC3E}">
        <p14:creationId xmlns:p14="http://schemas.microsoft.com/office/powerpoint/2010/main" val="1725050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Direction</a:t>
            </a:r>
            <a:r>
              <a:rPr lang="it-IT" dirty="0" smtClean="0"/>
              <a:t> of the </a:t>
            </a:r>
            <a:r>
              <a:rPr lang="it-IT" dirty="0" err="1" smtClean="0"/>
              <a:t>principal</a:t>
            </a:r>
            <a:r>
              <a:rPr lang="it-IT" dirty="0" smtClean="0"/>
              <a:t> </a:t>
            </a:r>
            <a:r>
              <a:rPr lang="it-IT" dirty="0" err="1" smtClean="0"/>
              <a:t>axis</a:t>
            </a:r>
            <a:r>
              <a:rPr lang="it-IT" dirty="0" smtClean="0"/>
              <a:t> of the </a:t>
            </a:r>
            <a:r>
              <a:rPr lang="it-IT" dirty="0" err="1" smtClean="0"/>
              <a:t>ellipsoid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484784"/>
            <a:ext cx="6610350" cy="18954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71600" y="3861048"/>
            <a:ext cx="5750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the volume of the </a:t>
            </a:r>
            <a:r>
              <a:rPr lang="en-US" dirty="0" smtClean="0">
                <a:solidFill>
                  <a:srgbClr val="000000"/>
                </a:solidFill>
              </a:rPr>
              <a:t>ellipsoid is proportional to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232" y="3861048"/>
            <a:ext cx="2324100" cy="495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776" y="4292508"/>
            <a:ext cx="266700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501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Manipulability </a:t>
            </a:r>
            <a:r>
              <a:rPr lang="en-US" dirty="0" smtClean="0">
                <a:solidFill>
                  <a:srgbClr val="FF0000"/>
                </a:solidFill>
              </a:rPr>
              <a:t>Ellipsoids related to forces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 txBox="1">
                <a:spLocks noGrp="1"/>
              </p:cNvSpPr>
              <p:nvPr>
                <p:ph idx="1"/>
              </p:nvPr>
            </p:nvSpPr>
            <p:spPr>
              <a:xfrm>
                <a:off x="1143000" y="1219200"/>
                <a:ext cx="161281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it-I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sSup>
                      <m:sSup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it-I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4" name="Content Placeholder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0" y="1219200"/>
                <a:ext cx="1612814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043608" y="3429000"/>
                <a:ext cx="2028056" cy="400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/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429000"/>
                <a:ext cx="2028056" cy="4009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275856" y="1268760"/>
            <a:ext cx="5171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Relationship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forces</a:t>
            </a:r>
            <a:r>
              <a:rPr lang="it-IT" dirty="0" smtClean="0"/>
              <a:t> and </a:t>
            </a:r>
            <a:r>
              <a:rPr lang="it-IT" dirty="0" err="1" smtClean="0"/>
              <a:t>torques</a:t>
            </a:r>
            <a:endParaRPr lang="it-IT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1772816"/>
            <a:ext cx="5607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Starting</a:t>
            </a:r>
            <a:r>
              <a:rPr lang="it-IT" dirty="0" smtClean="0"/>
              <a:t> from a «</a:t>
            </a:r>
            <a:r>
              <a:rPr lang="it-IT" dirty="0" err="1" smtClean="0"/>
              <a:t>sphere</a:t>
            </a:r>
            <a:r>
              <a:rPr lang="it-IT" dirty="0" smtClean="0"/>
              <a:t>» of </a:t>
            </a:r>
            <a:r>
              <a:rPr lang="it-IT" dirty="0" err="1" smtClean="0"/>
              <a:t>torques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joints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3"/>
              <p:cNvSpPr txBox="1">
                <a:spLocks/>
              </p:cNvSpPr>
              <p:nvPr/>
            </p:nvSpPr>
            <p:spPr bwMode="auto">
              <a:xfrm>
                <a:off x="1187624" y="2348880"/>
                <a:ext cx="1296765" cy="4308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80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600">
                    <a:solidFill>
                      <a:srgbClr val="000000"/>
                    </a:solidFill>
                    <a:latin typeface="+mn-lt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400">
                    <a:solidFill>
                      <a:srgbClr val="000000"/>
                    </a:solidFill>
                    <a:latin typeface="+mn-lt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rgbClr val="000000"/>
                    </a:solidFill>
                    <a:latin typeface="+mn-lt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rgbClr val="000000"/>
                    </a:solidFill>
                    <a:latin typeface="+mn-lt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rgbClr val="000000"/>
                    </a:solidFill>
                    <a:latin typeface="+mn-lt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rgbClr val="000000"/>
                    </a:solidFill>
                    <a:latin typeface="+mn-lt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rgbClr val="000000"/>
                    </a:solidFill>
                    <a:latin typeface="+mn-lt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rgbClr val="000000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i="1" ker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it-IT" i="1" kern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it-IT" i="1" ker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it-IT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kern="0" dirty="0" smtClean="0"/>
              </a:p>
            </p:txBody>
          </p:sp>
        </mc:Choice>
        <mc:Fallback>
          <p:sp>
            <p:nvSpPr>
              <p:cNvPr id="9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7624" y="2348880"/>
                <a:ext cx="129676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043608" y="2780928"/>
            <a:ext cx="1662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obtains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63834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p939[1]">
  <a:themeElements>
    <a:clrScheme name="tp939[1]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tp939[1]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p939[1]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373AC02-2978-493D-A5F3-7AF4E5DE21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di prodotti o servizi</Template>
  <TotalTime>2379</TotalTime>
  <Words>236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Garamond</vt:lpstr>
      <vt:lpstr>Times New Roman</vt:lpstr>
      <vt:lpstr>tp939[1]</vt:lpstr>
      <vt:lpstr>PowerPoint Presentation</vt:lpstr>
      <vt:lpstr>PowerPoint Presentation</vt:lpstr>
      <vt:lpstr>Indeces to evaluate the dexterity of the manipulator: Manipulability Ellipsoids</vt:lpstr>
      <vt:lpstr>PowerPoint Presentation</vt:lpstr>
      <vt:lpstr>Graphically</vt:lpstr>
      <vt:lpstr>PowerPoint Presentation</vt:lpstr>
      <vt:lpstr>PowerPoint Presentation</vt:lpstr>
      <vt:lpstr>Direction of the principal axis of the ellipsoid</vt:lpstr>
      <vt:lpstr>Manipulability Ellipsoids related to forces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 Robotica</dc:title>
  <dc:subject/>
  <dc:creator>Paolo Gallina</dc:creator>
  <cp:keywords/>
  <dc:description/>
  <cp:lastModifiedBy>Paolo Gallina</cp:lastModifiedBy>
  <cp:revision>167</cp:revision>
  <dcterms:created xsi:type="dcterms:W3CDTF">2015-02-16T14:54:53Z</dcterms:created>
  <dcterms:modified xsi:type="dcterms:W3CDTF">2018-04-27T07:14:01Z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TC010178481040</vt:lpwstr>
  </property>
</Properties>
</file>