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2"/>
  </p:sldMasterIdLst>
  <p:notesMasterIdLst>
    <p:notesMasterId r:id="rId16"/>
  </p:notesMasterIdLst>
  <p:sldIdLst>
    <p:sldId id="256" r:id="rId3"/>
    <p:sldId id="259" r:id="rId4"/>
    <p:sldId id="260" r:id="rId5"/>
    <p:sldId id="258" r:id="rId6"/>
    <p:sldId id="261" r:id="rId7"/>
    <p:sldId id="266" r:id="rId8"/>
    <p:sldId id="268" r:id="rId9"/>
    <p:sldId id="257" r:id="rId10"/>
    <p:sldId id="262" r:id="rId11"/>
    <p:sldId id="263" r:id="rId12"/>
    <p:sldId id="264" r:id="rId13"/>
    <p:sldId id="265" r:id="rId14"/>
    <p:sldId id="267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Gallina" initials="PG" lastIdx="1" clrIdx="0">
    <p:extLst>
      <p:ext uri="{19B8F6BF-5375-455C-9EA6-DF929625EA0E}">
        <p15:presenceInfo xmlns:p15="http://schemas.microsoft.com/office/powerpoint/2012/main" userId="248f52814ebd34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FF"/>
    <a:srgbClr val="FF3300"/>
    <a:srgbClr val="FF6633"/>
    <a:srgbClr val="FFFF00"/>
    <a:srgbClr val="009999"/>
    <a:srgbClr val="000000"/>
    <a:srgbClr val="CC9900"/>
    <a:srgbClr val="F8F8F8"/>
    <a:srgbClr val="FFFF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00" autoAdjust="0"/>
  </p:normalViewPr>
  <p:slideViewPr>
    <p:cSldViewPr>
      <p:cViewPr varScale="1">
        <p:scale>
          <a:sx n="80" d="100"/>
          <a:sy n="80" d="100"/>
        </p:scale>
        <p:origin x="11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37F1A9E-4834-40D8-A035-94EEA3DEF85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36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5E411EC-A94F-4F87-B00E-B398CA96527E}" type="slidenum">
              <a:t>9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10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95B2A7-82FE-4C60-9FDD-B9052835AE80}" type="slidenum">
              <a:t>10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01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85135F2-616A-40C6-810B-2F25DC9D0B17}" type="slidenum">
              <a:t>11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91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5DD244-FD3E-402F-8BC4-8D136AD68D0D}" type="slidenum">
              <a:t>12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8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37904" name="Rectangle 206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5" name="Rectangle 206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6" name="Rectangle 206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92E43F01-D021-46C0-A194-136BD5C04AED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C913C-957C-4BAF-AFDF-A4680CCA9E5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35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6200"/>
            <a:ext cx="1695450" cy="5867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"/>
            <a:ext cx="493395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5383-9C74-4648-B123-27E5541B178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3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066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2192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576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08E58A-0B0D-4C78-9708-F0E9F7EE9B6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2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FB324-A349-45AE-B308-EADCA6D509E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0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6AFC-45A4-4F5D-864E-0A06D1DB0BB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0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8664-16A2-4BCA-99BC-E7966596523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020A-11B5-4010-A3F4-95F4C85C7EE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7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65006-B210-4746-8A9A-360966253D0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67AB7-6620-4CD9-8207-C0A037F3235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3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E0493-6A4F-4A23-A541-4BF2CBD37F8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8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C8DCB-760B-46B6-97C0-362CECFE6CC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78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192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6886" name="Rectangle 10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endParaRPr lang="it-IT"/>
          </a:p>
        </p:txBody>
      </p:sp>
      <p:sp>
        <p:nvSpPr>
          <p:cNvPr id="36887" name="Rectangle 10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/>
            </a:lvl1pPr>
          </a:lstStyle>
          <a:p>
            <a:endParaRPr lang="it-IT"/>
          </a:p>
        </p:txBody>
      </p:sp>
      <p:sp>
        <p:nvSpPr>
          <p:cNvPr id="36888" name="Rectangle 10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fld id="{A115A38B-E1D0-4CB2-ADC3-FEFEC3639162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3728" y="332656"/>
            <a:ext cx="6364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Vibration suppression in robotics: introduction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6076950" cy="4562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32240" y="3356992"/>
                <a:ext cx="12614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/T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3356992"/>
                <a:ext cx="126149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5797" t="-26667" r="-1449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27784" y="5517232"/>
                <a:ext cx="4744312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𝑛𝑎𝑡𝑢𝑟𝑎𝑙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𝑓𝑟𝑒𝑞𝑢𝑒𝑛𝑐𝑦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517232"/>
                <a:ext cx="4744312" cy="10911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9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Notch Filter, sistema per non eccitare le frequenze di risonanza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1" y="1605033"/>
            <a:ext cx="8045895" cy="1203668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it-IT"/>
              <a:t>Notch filter = filtro di segnale che fa passare tutte le frequenze tranne quelle intorno a una banda prefissata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964759" y="3133946"/>
            <a:ext cx="3275961" cy="301929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>
                <a:spLocks noResize="1"/>
              </p:cNvSpPr>
              <p:nvPr/>
            </p:nvSpPr>
            <p:spPr>
              <a:xfrm>
                <a:off x="4597841" y="6270143"/>
                <a:ext cx="412761" cy="3033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38" tIns="40819" rIns="81638" bIns="40819" anchorCtr="0" compatLnSpc="0">
                <a:noAutofit/>
              </a:bodyPr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77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177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841" y="6270143"/>
                <a:ext cx="412761" cy="303366"/>
              </a:xfrm>
              <a:prstGeom prst="rect">
                <a:avLst/>
              </a:prstGeom>
              <a:blipFill rotWithShape="0">
                <a:blip r:embed="rId4"/>
                <a:stretch>
                  <a:fillRect r="-7353" b="-367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Notch filter nel loop di controllo</a:t>
            </a:r>
          </a:p>
        </p:txBody>
      </p:sp>
      <p:sp>
        <p:nvSpPr>
          <p:cNvPr id="3" name="Freeform 2"/>
          <p:cNvSpPr/>
          <p:nvPr/>
        </p:nvSpPr>
        <p:spPr>
          <a:xfrm>
            <a:off x="6825247" y="3559442"/>
            <a:ext cx="1632756" cy="12408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6E6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9308" y="3853665"/>
            <a:ext cx="513940" cy="32327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PID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77946" y="3849419"/>
            <a:ext cx="587792" cy="649821"/>
            <a:chOff x="1188360" y="4243320"/>
            <a:chExt cx="648000" cy="716382"/>
          </a:xfrm>
        </p:grpSpPr>
        <p:sp>
          <p:nvSpPr>
            <p:cNvPr id="6" name="Freeform 5"/>
            <p:cNvSpPr/>
            <p:nvPr/>
          </p:nvSpPr>
          <p:spPr>
            <a:xfrm>
              <a:off x="1188360" y="4243320"/>
              <a:ext cx="648000" cy="64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FE7F5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81638" tIns="40819" rIns="81638" bIns="40819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it-IT" sz="1633">
                <a:latin typeface="Arial" pitchFamily="18"/>
                <a:ea typeface="Droid Sans Fallback" pitchFamily="2"/>
                <a:cs typeface="Lohit Hindi" pitchFamily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8360" y="4387320"/>
              <a:ext cx="316561" cy="3563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1633">
                  <a:latin typeface="Arial" pitchFamily="18"/>
                  <a:ea typeface="Droid Sans Fallback" pitchFamily="2"/>
                  <a:cs typeface="Lohit Hindi" pitchFamily="2"/>
                </a:rPr>
                <a:t>+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04360" y="4603320"/>
              <a:ext cx="258667" cy="3563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1633">
                  <a:latin typeface="Arial" pitchFamily="18"/>
                  <a:ea typeface="Droid Sans Fallback" pitchFamily="2"/>
                  <a:cs typeface="Lohit Hindi" pitchFamily="2"/>
                </a:rPr>
                <a:t>-</a:t>
              </a: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520850" y="4147234"/>
            <a:ext cx="557096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14972" y="3820683"/>
            <a:ext cx="718413" cy="718413"/>
            <a:chOff x="6300360" y="4211640"/>
            <a:chExt cx="792000" cy="792000"/>
          </a:xfrm>
        </p:grpSpPr>
        <p:sp>
          <p:nvSpPr>
            <p:cNvPr id="11" name="Freeform 10"/>
            <p:cNvSpPr/>
            <p:nvPr/>
          </p:nvSpPr>
          <p:spPr>
            <a:xfrm>
              <a:off x="6300360" y="4211640"/>
              <a:ext cx="792000" cy="79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6E6FF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81638" tIns="40819" rIns="81638" bIns="40819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it-IT" sz="1633">
                <a:latin typeface="Arial" pitchFamily="18"/>
                <a:ea typeface="Droid Sans Fallback" pitchFamily="2"/>
                <a:cs typeface="Lohit Hindi" pitchFamily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>
                  <a:spLocks noResize="1"/>
                </p:cNvSpPr>
                <p:nvPr/>
              </p:nvSpPr>
              <p:spPr>
                <a:xfrm>
                  <a:off x="6408360" y="4279680"/>
                  <a:ext cx="406440" cy="47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38" tIns="40819" rIns="81638" bIns="40819" anchorCtr="0" compatLnSpc="0">
                  <a:noAutofit/>
                </a:bodyPr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77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177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177">
                    <a:latin typeface="Arial" pitchFamily="18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8360" y="4279680"/>
                  <a:ext cx="406440" cy="47880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000" r="-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Elbow Connector 12"/>
          <p:cNvCxnSpPr>
            <a:stCxn id="3" idx="1"/>
          </p:cNvCxnSpPr>
          <p:nvPr/>
        </p:nvCxnSpPr>
        <p:spPr>
          <a:xfrm flipH="1">
            <a:off x="1371842" y="4179889"/>
            <a:ext cx="7086161" cy="375534"/>
          </a:xfrm>
          <a:prstGeom prst="bentConnector3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>
                <a:spLocks noResize="1"/>
              </p:cNvSpPr>
              <p:nvPr/>
            </p:nvSpPr>
            <p:spPr>
              <a:xfrm>
                <a:off x="6271089" y="3265545"/>
                <a:ext cx="325572" cy="383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38" tIns="40819" rIns="81638" bIns="40819" anchorCtr="0" compatLnSpc="0">
                <a:noAutofit/>
              </a:bodyPr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77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177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89" y="3265545"/>
                <a:ext cx="325572" cy="383045"/>
              </a:xfrm>
              <a:prstGeom prst="rect">
                <a:avLst/>
              </a:prstGeom>
              <a:blipFill rotWithShape="0">
                <a:blip r:embed="rId4"/>
                <a:stretch>
                  <a:fillRect l="-3774" r="-5660" b="-31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>
                <a:spLocks noResize="1"/>
              </p:cNvSpPr>
              <p:nvPr/>
            </p:nvSpPr>
            <p:spPr>
              <a:xfrm>
                <a:off x="8439389" y="3291343"/>
                <a:ext cx="247199" cy="268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38" tIns="40819" rIns="81638" bIns="40819" anchorCtr="0" compatLnSpc="0">
                <a:noAutofit/>
              </a:bodyPr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77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177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389" y="3291343"/>
                <a:ext cx="247199" cy="268099"/>
              </a:xfrm>
              <a:prstGeom prst="rect">
                <a:avLst/>
              </a:prstGeom>
              <a:blipFill rotWithShape="0">
                <a:blip r:embed="rId5"/>
                <a:stretch>
                  <a:fillRect l="-4878" r="-34146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>
                <a:spLocks noResize="1"/>
              </p:cNvSpPr>
              <p:nvPr/>
            </p:nvSpPr>
            <p:spPr>
              <a:xfrm>
                <a:off x="173073" y="3982325"/>
                <a:ext cx="347777" cy="375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38" tIns="40819" rIns="81638" bIns="40819" anchorCtr="0" compatLnSpc="0">
                <a:noAutofit/>
              </a:bodyPr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77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177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73" y="3982325"/>
                <a:ext cx="347777" cy="375534"/>
              </a:xfrm>
              <a:prstGeom prst="rect">
                <a:avLst/>
              </a:prstGeom>
              <a:blipFill rotWithShape="0">
                <a:blip r:embed="rId6"/>
                <a:stretch>
                  <a:fillRect l="-3509" r="-12281" b="-80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3036927" y="3853665"/>
            <a:ext cx="587792" cy="653102"/>
            <a:chOff x="3348000" y="4248000"/>
            <a:chExt cx="648000" cy="720000"/>
          </a:xfrm>
        </p:grpSpPr>
        <p:sp>
          <p:nvSpPr>
            <p:cNvPr id="18" name="Freeform 17"/>
            <p:cNvSpPr/>
            <p:nvPr/>
          </p:nvSpPr>
          <p:spPr>
            <a:xfrm>
              <a:off x="3348000" y="4320000"/>
              <a:ext cx="648000" cy="64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FE7F5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81638" tIns="40819" rIns="81638" bIns="40819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it-IT" sz="1633">
                <a:latin typeface="Arial" pitchFamily="18"/>
                <a:ea typeface="Droid Sans Fallback" pitchFamily="2"/>
                <a:cs typeface="Lohit Hindi" pitchFamily="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48000" y="4464000"/>
              <a:ext cx="316561" cy="35638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1633">
                  <a:latin typeface="Arial" pitchFamily="18"/>
                  <a:ea typeface="Droid Sans Fallback" pitchFamily="2"/>
                  <a:cs typeface="Lohit Hindi" pitchFamily="2"/>
                </a:rPr>
                <a:t>+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28000" y="4248000"/>
              <a:ext cx="316561" cy="35638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1633">
                  <a:latin typeface="Arial" pitchFamily="18"/>
                  <a:ea typeface="Droid Sans Fallback" pitchFamily="2"/>
                  <a:cs typeface="Lohit Hindi" pitchFamily="2"/>
                </a:rPr>
                <a:t>+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44964" y="2187600"/>
            <a:ext cx="1851871" cy="32327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FEED FORWARD</a:t>
            </a:r>
          </a:p>
        </p:txBody>
      </p:sp>
      <p:cxnSp>
        <p:nvCxnSpPr>
          <p:cNvPr id="22" name="Straight Arrow Connector 21"/>
          <p:cNvCxnSpPr>
            <a:stCxn id="11" idx="1"/>
            <a:endCxn id="3" idx="3"/>
          </p:cNvCxnSpPr>
          <p:nvPr/>
        </p:nvCxnSpPr>
        <p:spPr>
          <a:xfrm>
            <a:off x="6433385" y="4179889"/>
            <a:ext cx="391861" cy="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3" name="Straight Arrow Connector 22"/>
          <p:cNvCxnSpPr>
            <a:stCxn id="4" idx="3"/>
          </p:cNvCxnSpPr>
          <p:nvPr/>
        </p:nvCxnSpPr>
        <p:spPr>
          <a:xfrm>
            <a:off x="2473248" y="4015300"/>
            <a:ext cx="563678" cy="164916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4" name="Curved Connector 23"/>
          <p:cNvCxnSpPr>
            <a:stCxn id="21" idx="3"/>
          </p:cNvCxnSpPr>
          <p:nvPr/>
        </p:nvCxnSpPr>
        <p:spPr>
          <a:xfrm>
            <a:off x="2896835" y="2349235"/>
            <a:ext cx="450315" cy="1504430"/>
          </a:xfrm>
          <a:prstGeom prst="curvedConnector2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5" name="Curved Connector 24"/>
          <p:cNvCxnSpPr>
            <a:endCxn id="4" idx="1"/>
          </p:cNvCxnSpPr>
          <p:nvPr/>
        </p:nvCxnSpPr>
        <p:spPr>
          <a:xfrm flipV="1">
            <a:off x="1665738" y="4015300"/>
            <a:ext cx="293570" cy="187122"/>
          </a:xfrm>
          <a:prstGeom prst="curvedConnector3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6" name="Curved Connector 25"/>
          <p:cNvCxnSpPr>
            <a:stCxn id="9" idx="0"/>
            <a:endCxn id="21" idx="1"/>
          </p:cNvCxnSpPr>
          <p:nvPr/>
        </p:nvCxnSpPr>
        <p:spPr>
          <a:xfrm rot="5400000" flipH="1" flipV="1">
            <a:off x="-116093" y="2986178"/>
            <a:ext cx="1797999" cy="524114"/>
          </a:xfrm>
          <a:prstGeom prst="curvedConnector4">
            <a:avLst>
              <a:gd name="adj1" fmla="val -12714"/>
              <a:gd name="adj2" fmla="val -43616"/>
            </a:avLst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27" name="TextBox 26"/>
          <p:cNvSpPr txBox="1"/>
          <p:nvPr/>
        </p:nvSpPr>
        <p:spPr>
          <a:xfrm>
            <a:off x="6920927" y="3895137"/>
            <a:ext cx="1386552" cy="56410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ASSE CON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RISONANZA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lum bright="-50000"/>
            <a:alphaModFix/>
          </a:blip>
          <a:srcRect/>
          <a:stretch>
            <a:fillRect/>
          </a:stretch>
        </p:blipFill>
        <p:spPr>
          <a:xfrm>
            <a:off x="4114219" y="3748188"/>
            <a:ext cx="914669" cy="856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Straight Arrow Connector 28"/>
          <p:cNvCxnSpPr>
            <a:stCxn id="28" idx="3"/>
          </p:cNvCxnSpPr>
          <p:nvPr/>
        </p:nvCxnSpPr>
        <p:spPr>
          <a:xfrm>
            <a:off x="5028888" y="4176460"/>
            <a:ext cx="686085" cy="3429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30" name="Straight Arrow Connector 29"/>
          <p:cNvCxnSpPr>
            <a:endCxn id="28" idx="1"/>
          </p:cNvCxnSpPr>
          <p:nvPr/>
        </p:nvCxnSpPr>
        <p:spPr>
          <a:xfrm flipV="1">
            <a:off x="3657373" y="4176461"/>
            <a:ext cx="456846" cy="3756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8268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Applicazione industriale azionamento con Notch filter</a:t>
            </a:r>
          </a:p>
        </p:txBody>
      </p:sp>
      <p:pic>
        <p:nvPicPr>
          <p:cNvPr id="4" name="notch_gelat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700808"/>
            <a:ext cx="7668344" cy="43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6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Cantilever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23630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020272" y="1556792"/>
            <a:ext cx="1800200" cy="86409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9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3619500" cy="962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907704" y="3212976"/>
                <a:ext cx="4426212" cy="951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E=200 </a:t>
                </a:r>
                <a:r>
                  <a:rPr lang="it-IT" dirty="0" err="1" smtClean="0"/>
                  <a:t>GPa</a:t>
                </a:r>
                <a:r>
                  <a:rPr lang="it-IT" dirty="0" smtClean="0"/>
                  <a:t> for the </a:t>
                </a:r>
                <a:r>
                  <a:rPr lang="it-IT" dirty="0" err="1" smtClean="0"/>
                  <a:t>steel</a:t>
                </a:r>
                <a:r>
                  <a:rPr lang="it-IT" dirty="0" smtClean="0"/>
                  <a:t> (G=10^9)</a:t>
                </a:r>
              </a:p>
              <a:p>
                <a:r>
                  <a:rPr lang="it-IT" dirty="0" smtClean="0"/>
                  <a:t>I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e>
                      <m:sup/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212976"/>
                <a:ext cx="4426212" cy="951607"/>
              </a:xfrm>
              <a:prstGeom prst="rect">
                <a:avLst/>
              </a:prstGeom>
              <a:blipFill rotWithShape="0">
                <a:blip r:embed="rId3"/>
                <a:stretch>
                  <a:fillRect l="-2204" t="-5128" r="-110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15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(????)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772816"/>
            <a:ext cx="3573016" cy="2569840"/>
          </a:xfrm>
        </p:spPr>
        <p:txBody>
          <a:bodyPr/>
          <a:lstStyle/>
          <a:p>
            <a:r>
              <a:rPr lang="it-IT" dirty="0" smtClean="0"/>
              <a:t>Last </a:t>
            </a:r>
            <a:r>
              <a:rPr lang="it-IT" dirty="0" err="1" smtClean="0"/>
              <a:t>arm</a:t>
            </a:r>
            <a:r>
              <a:rPr lang="it-IT" dirty="0" smtClean="0"/>
              <a:t> of the </a:t>
            </a:r>
            <a:r>
              <a:rPr lang="it-IT" dirty="0" err="1" smtClean="0"/>
              <a:t>Motoman</a:t>
            </a:r>
            <a:endParaRPr lang="it-IT" dirty="0" smtClean="0"/>
          </a:p>
          <a:p>
            <a:r>
              <a:rPr lang="it-IT" dirty="0" smtClean="0"/>
              <a:t>L=0.9 m</a:t>
            </a:r>
          </a:p>
          <a:p>
            <a:r>
              <a:rPr lang="it-IT" dirty="0" smtClean="0"/>
              <a:t>M=15 kg</a:t>
            </a:r>
          </a:p>
          <a:p>
            <a:r>
              <a:rPr lang="it-IT" dirty="0" smtClean="0"/>
              <a:t>R1=85mm</a:t>
            </a:r>
          </a:p>
          <a:p>
            <a:r>
              <a:rPr lang="it-IT" dirty="0" smtClean="0"/>
              <a:t>R2=95mm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4009628" cy="40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781800" cy="1066800"/>
          </a:xfrm>
        </p:spPr>
        <p:txBody>
          <a:bodyPr/>
          <a:lstStyle/>
          <a:p>
            <a:r>
              <a:rPr lang="it-IT" dirty="0" err="1" smtClean="0"/>
              <a:t>Practical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 (with </a:t>
            </a:r>
            <a:r>
              <a:rPr lang="it-IT" dirty="0" err="1" smtClean="0"/>
              <a:t>accelerometer</a:t>
            </a:r>
            <a:r>
              <a:rPr lang="it-IT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564904"/>
            <a:ext cx="6781800" cy="2232248"/>
          </a:xfrm>
        </p:spPr>
        <p:txBody>
          <a:bodyPr/>
          <a:lstStyle/>
          <a:p>
            <a:r>
              <a:rPr lang="it-IT" dirty="0" err="1" smtClean="0"/>
              <a:t>Measurement</a:t>
            </a:r>
            <a:r>
              <a:rPr lang="it-IT" dirty="0" smtClean="0"/>
              <a:t> of a </a:t>
            </a:r>
            <a:r>
              <a:rPr lang="it-IT" dirty="0" err="1" smtClean="0"/>
              <a:t>natural</a:t>
            </a:r>
            <a:r>
              <a:rPr lang="it-IT" dirty="0" smtClean="0"/>
              <a:t> </a:t>
            </a:r>
            <a:r>
              <a:rPr lang="it-IT" dirty="0" err="1" smtClean="0"/>
              <a:t>frequency</a:t>
            </a:r>
            <a:r>
              <a:rPr lang="it-IT" dirty="0" smtClean="0"/>
              <a:t> of the UR10 </a:t>
            </a:r>
          </a:p>
          <a:p>
            <a:pPr lvl="1"/>
            <a:r>
              <a:rPr lang="it-IT" dirty="0" smtClean="0"/>
              <a:t>Extended </a:t>
            </a:r>
            <a:r>
              <a:rPr lang="it-IT" dirty="0" err="1" smtClean="0"/>
              <a:t>arm</a:t>
            </a:r>
            <a:endParaRPr lang="it-IT" dirty="0" smtClean="0"/>
          </a:p>
          <a:p>
            <a:pPr lvl="1"/>
            <a:r>
              <a:rPr lang="it-IT" dirty="0" err="1" smtClean="0"/>
              <a:t>Contracted</a:t>
            </a:r>
            <a:r>
              <a:rPr lang="it-IT" dirty="0" smtClean="0"/>
              <a:t> </a:t>
            </a:r>
            <a:r>
              <a:rPr lang="it-IT" dirty="0" err="1" smtClean="0"/>
              <a:t>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7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</a:t>
            </a:r>
            <a:r>
              <a:rPr lang="it-IT" dirty="0" err="1" smtClean="0"/>
              <a:t>verhead</a:t>
            </a:r>
            <a:r>
              <a:rPr lang="it-IT" dirty="0" smtClean="0"/>
              <a:t> </a:t>
            </a:r>
            <a:r>
              <a:rPr lang="it-IT" dirty="0" err="1" smtClean="0"/>
              <a:t>crane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pendulum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6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3" y="1484785"/>
            <a:ext cx="6809547" cy="34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3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861048"/>
            <a:ext cx="6781800" cy="2082552"/>
          </a:xfrm>
        </p:spPr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of a </a:t>
            </a:r>
            <a:r>
              <a:rPr lang="it-IT" dirty="0" err="1" smtClean="0"/>
              <a:t>FANUC</a:t>
            </a:r>
            <a:r>
              <a:rPr lang="it-IT" dirty="0" smtClean="0"/>
              <a:t> robot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implement</a:t>
            </a:r>
            <a:r>
              <a:rPr lang="it-IT" dirty="0" smtClean="0"/>
              <a:t> </a:t>
            </a:r>
            <a:r>
              <a:rPr lang="it-IT" dirty="0" err="1" smtClean="0"/>
              <a:t>vibration</a:t>
            </a:r>
            <a:r>
              <a:rPr lang="it-IT" dirty="0" smtClean="0"/>
              <a:t> </a:t>
            </a:r>
            <a:r>
              <a:rPr lang="it-IT" dirty="0" err="1" smtClean="0"/>
              <a:t>supression</a:t>
            </a:r>
            <a:endParaRPr lang="en-US" dirty="0" smtClean="0"/>
          </a:p>
          <a:p>
            <a:pPr lvl="1"/>
            <a:r>
              <a:rPr lang="en-US" dirty="0" smtClean="0"/>
              <a:t>https</a:t>
            </a:r>
            <a:r>
              <a:rPr lang="en-US" dirty="0"/>
              <a:t>://www.youtube.com/watch?v=sPtBe6Q6f5c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0"/>
            <a:ext cx="222196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2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Presenza di elasticità nella trasmissione</a:t>
            </a:r>
          </a:p>
        </p:txBody>
      </p:sp>
      <p:sp>
        <p:nvSpPr>
          <p:cNvPr id="3" name="Freeform 2"/>
          <p:cNvSpPr/>
          <p:nvPr/>
        </p:nvSpPr>
        <p:spPr>
          <a:xfrm>
            <a:off x="1469154" y="2841029"/>
            <a:ext cx="1306205" cy="13062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796032" y="3167906"/>
            <a:ext cx="653102" cy="6531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269457" y="3167581"/>
            <a:ext cx="653102" cy="6531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6" name="Straight Connector 5"/>
          <p:cNvSpPr/>
          <p:nvPr/>
        </p:nvSpPr>
        <p:spPr>
          <a:xfrm flipV="1">
            <a:off x="2122583" y="3167581"/>
            <a:ext cx="4441096" cy="32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7" name="Straight Connector 6"/>
          <p:cNvSpPr/>
          <p:nvPr/>
        </p:nvSpPr>
        <p:spPr>
          <a:xfrm flipV="1">
            <a:off x="2122583" y="3820682"/>
            <a:ext cx="4506406" cy="32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32857" y="3037286"/>
            <a:ext cx="2579754" cy="1302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702338" y="2449495"/>
            <a:ext cx="914342" cy="4571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265512" y="1763737"/>
            <a:ext cx="261241" cy="1273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26753" y="2514804"/>
            <a:ext cx="1175258" cy="3915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1200" fill="none">
                <a:moveTo>
                  <a:pt x="0" y="600"/>
                </a:moveTo>
                <a:lnTo>
                  <a:pt x="800" y="600"/>
                </a:lnTo>
                <a:lnTo>
                  <a:pt x="1000" y="0"/>
                </a:lnTo>
                <a:lnTo>
                  <a:pt x="1200" y="1200"/>
                </a:lnTo>
                <a:lnTo>
                  <a:pt x="1400" y="0"/>
                </a:lnTo>
                <a:lnTo>
                  <a:pt x="1600" y="1200"/>
                </a:lnTo>
                <a:lnTo>
                  <a:pt x="1800" y="0"/>
                </a:lnTo>
                <a:lnTo>
                  <a:pt x="2000" y="1200"/>
                </a:lnTo>
                <a:lnTo>
                  <a:pt x="2200" y="400"/>
                </a:lnTo>
                <a:lnTo>
                  <a:pt x="3600" y="4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it-IT" sz="1633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268" y="2547460"/>
            <a:ext cx="339342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3305" y="2057633"/>
            <a:ext cx="269579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>
                <a:spLocks noResize="1"/>
              </p:cNvSpPr>
              <p:nvPr/>
            </p:nvSpPr>
            <p:spPr>
              <a:xfrm>
                <a:off x="5224819" y="4469214"/>
                <a:ext cx="1247426" cy="8865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38" tIns="40819" rIns="81638" bIns="40819" anchorCtr="0" compatLnSpc="0">
                <a:noAutofit/>
              </a:bodyPr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77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177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177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819" y="4469214"/>
                <a:ext cx="1247426" cy="886586"/>
              </a:xfrm>
              <a:prstGeom prst="rect">
                <a:avLst/>
              </a:prstGeom>
              <a:blipFill rotWithShape="0">
                <a:blip r:embed="rId3"/>
                <a:stretch>
                  <a:fillRect b="-157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089928" y="4637387"/>
            <a:ext cx="5137257" cy="56410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FREQUENZA DI RISONANZA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it-IT" sz="1633">
                <a:latin typeface="Arial" pitchFamily="18"/>
                <a:ea typeface="Droid Sans Fallback" pitchFamily="2"/>
                <a:cs typeface="Lohit Hindi" pitchFamily="2"/>
              </a:rPr>
              <a:t>DEL SISTEMA CHE NON DEVE ESSERE ECCITATA</a:t>
            </a:r>
          </a:p>
        </p:txBody>
      </p:sp>
    </p:spTree>
    <p:extLst>
      <p:ext uri="{BB962C8B-B14F-4D97-AF65-F5344CB8AC3E}">
        <p14:creationId xmlns:p14="http://schemas.microsoft.com/office/powerpoint/2010/main" val="1219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BRANCHTO" val="0"/>
</p:tagLst>
</file>

<file path=ppt/theme/theme1.xml><?xml version="1.0" encoding="utf-8"?>
<a:theme xmlns:a="http://schemas.openxmlformats.org/drawingml/2006/main" name="tp939[1]">
  <a:themeElements>
    <a:clrScheme name="tp939[1]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tp939[1]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p939[1]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73AC02-2978-493D-A5F3-7AF4E5DE2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 prodotti o servizi</Template>
  <TotalTime>2455</TotalTime>
  <Words>146</Words>
  <Application>Microsoft Office PowerPoint</Application>
  <PresentationFormat>On-screen Show (4:3)</PresentationFormat>
  <Paragraphs>47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Cambria Math</vt:lpstr>
      <vt:lpstr>Droid Sans Fallback</vt:lpstr>
      <vt:lpstr>Garamond</vt:lpstr>
      <vt:lpstr>Lohit Hindi</vt:lpstr>
      <vt:lpstr>StarSymbol</vt:lpstr>
      <vt:lpstr>Times New Roman</vt:lpstr>
      <vt:lpstr>tp939[1]</vt:lpstr>
      <vt:lpstr>PowerPoint Presentation</vt:lpstr>
      <vt:lpstr>Cantilever</vt:lpstr>
      <vt:lpstr>PowerPoint Presentation</vt:lpstr>
      <vt:lpstr>Example (????)</vt:lpstr>
      <vt:lpstr>Practical activity (with accelerometer) </vt:lpstr>
      <vt:lpstr>Overhead crane</vt:lpstr>
      <vt:lpstr>PowerPoint Presentation</vt:lpstr>
      <vt:lpstr>PowerPoint Presentation</vt:lpstr>
      <vt:lpstr>Presenza di elasticità nella trasmissione</vt:lpstr>
      <vt:lpstr>Notch Filter, sistema per non eccitare le frequenze di risonanza</vt:lpstr>
      <vt:lpstr>Notch filter nel loop di controllo</vt:lpstr>
      <vt:lpstr>Applicazione industriale azionamento con Notch filter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Robotica</dc:title>
  <dc:subject/>
  <dc:creator>Paolo Gallina</dc:creator>
  <cp:keywords/>
  <dc:description/>
  <cp:lastModifiedBy>Paolo Gallina</cp:lastModifiedBy>
  <cp:revision>166</cp:revision>
  <dcterms:created xsi:type="dcterms:W3CDTF">2015-02-16T14:54:53Z</dcterms:created>
  <dcterms:modified xsi:type="dcterms:W3CDTF">2018-02-05T20:46:17Z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TC010178481040</vt:lpwstr>
  </property>
</Properties>
</file>