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84" r:id="rId11"/>
    <p:sldId id="285" r:id="rId12"/>
    <p:sldId id="276" r:id="rId13"/>
    <p:sldId id="277" r:id="rId14"/>
    <p:sldId id="279" r:id="rId15"/>
    <p:sldId id="280" r:id="rId16"/>
    <p:sldId id="281" r:id="rId17"/>
    <p:sldId id="282" r:id="rId18"/>
    <p:sldId id="283" r:id="rId19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10B"/>
    <a:srgbClr val="1B3F67"/>
    <a:srgbClr val="70240F"/>
    <a:srgbClr val="154194"/>
    <a:srgbClr val="EE6D05"/>
    <a:srgbClr val="FCBF00"/>
    <a:srgbClr val="273483"/>
    <a:srgbClr val="E33C8C"/>
    <a:srgbClr val="E33253"/>
    <a:srgbClr val="3F9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9" autoAdjust="0"/>
    <p:restoredTop sz="94718"/>
  </p:normalViewPr>
  <p:slideViewPr>
    <p:cSldViewPr snapToGrid="0" snapToObjects="1">
      <p:cViewPr varScale="1">
        <p:scale>
          <a:sx n="113" d="100"/>
          <a:sy n="113" d="100"/>
        </p:scale>
        <p:origin x="701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16D92-6188-A14E-A891-B5D26DF81351}" type="datetimeFigureOut">
              <a:rPr lang="it-IT" smtClean="0"/>
              <a:t>20/02/2019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756EE-FE83-7B45-BED0-DBEE85721A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79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164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332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649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334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187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809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985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756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764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36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66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054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246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93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6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771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915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61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20/02/2019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20/02/2019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20/02/2019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20/02/2019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20/02/2019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20/02/2019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D7CB-2896-6E45-A4F9-63B8E38DD059}" type="datetimeFigureOut">
              <a:rPr lang="it-IT" smtClean="0"/>
              <a:t>20/02/2019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Elettronica per l’audio e l’acustica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4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4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C2B431D-892C-8B43-A2D7-A99F14F5E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988"/>
            <a:ext cx="9144000" cy="399851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1128" y="3144243"/>
            <a:ext cx="5801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Brevi cenni di elaborazione dei segnali</a:t>
            </a:r>
          </a:p>
          <a:p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  <a:p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A.Carini</a:t>
            </a:r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 – Elettronica per l’audio e l’acustica</a:t>
            </a:r>
          </a:p>
          <a:p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77C57D-DACB-4D49-9CDC-735C99708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8" y="341906"/>
            <a:ext cx="2877459" cy="58817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DC48736-1C21-2141-8F8C-8851A2DBD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660" y="341907"/>
            <a:ext cx="1558210" cy="5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4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Trasformata DFT – Discrete Fourier </a:t>
            </a:r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Transform</a:t>
            </a:r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6FCD650-5E7A-4CCB-81BF-B95AE727E900}"/>
              </a:ext>
            </a:extLst>
          </p:cNvPr>
          <p:cNvSpPr txBox="1"/>
          <p:nvPr/>
        </p:nvSpPr>
        <p:spPr>
          <a:xfrm>
            <a:off x="467041" y="1170732"/>
            <a:ext cx="7487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Nel caso di sequenze di durata finita </a:t>
            </a:r>
            <a:r>
              <a:rPr lang="it-IT" i="1" dirty="0"/>
              <a:t>N,</a:t>
            </a:r>
            <a:r>
              <a:rPr lang="it-IT" dirty="0"/>
              <a:t> la DFT, la DTFT e la trasformata Z sono </a:t>
            </a:r>
          </a:p>
          <a:p>
            <a:r>
              <a:rPr lang="it-IT" dirty="0"/>
              <a:t>equivalenti tra di loro. Nota una trasformata possiamo calcolare le altre due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5E2671A-17B6-4903-B0AB-99D666A99C68}"/>
              </a:ext>
            </a:extLst>
          </p:cNvPr>
          <p:cNvSpPr txBox="1"/>
          <p:nvPr/>
        </p:nvSpPr>
        <p:spPr>
          <a:xfrm>
            <a:off x="535087" y="3039917"/>
            <a:ext cx="6234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DFT coincide con la DTFT valutata su </a:t>
            </a:r>
            <a:r>
              <a:rPr lang="it-IT" i="1" dirty="0"/>
              <a:t>N</a:t>
            </a:r>
            <a:r>
              <a:rPr lang="it-IT" dirty="0"/>
              <a:t> punti </a:t>
            </a:r>
            <a:r>
              <a:rPr lang="it-IT" dirty="0" err="1"/>
              <a:t>equidistanziati</a:t>
            </a:r>
            <a:r>
              <a:rPr lang="it-IT" dirty="0"/>
              <a:t> in</a:t>
            </a:r>
          </a:p>
          <a:p>
            <a:r>
              <a:rPr lang="it-IT" dirty="0"/>
              <a:t>I punti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CA600DD-6A19-4438-AC8C-A09048815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59" y="2068805"/>
            <a:ext cx="2927469" cy="76216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359A378-0ED1-4160-9472-DCB29F0F7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079" y="3090831"/>
            <a:ext cx="669626" cy="3055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355E077-6497-401A-8F95-D9CB4E315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219" y="3363082"/>
            <a:ext cx="927175" cy="35719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FCE5085-1ADA-4F5A-B978-5C116966D6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9295" y="2026012"/>
            <a:ext cx="2700826" cy="74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Trasformata DFT – Discrete Fourier </a:t>
            </a:r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Transform</a:t>
            </a:r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5E2671A-17B6-4903-B0AB-99D666A99C68}"/>
              </a:ext>
            </a:extLst>
          </p:cNvPr>
          <p:cNvSpPr txBox="1"/>
          <p:nvPr/>
        </p:nvSpPr>
        <p:spPr>
          <a:xfrm>
            <a:off x="472615" y="2134271"/>
            <a:ext cx="783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DFT coincide con la trasformata Z valutata su </a:t>
            </a:r>
            <a:r>
              <a:rPr lang="it-IT" i="1" dirty="0"/>
              <a:t>N</a:t>
            </a:r>
            <a:r>
              <a:rPr lang="it-IT" dirty="0"/>
              <a:t> punti </a:t>
            </a:r>
            <a:r>
              <a:rPr lang="it-IT" dirty="0" err="1"/>
              <a:t>equidistanziati</a:t>
            </a:r>
            <a:r>
              <a:rPr lang="it-IT" dirty="0"/>
              <a:t> sul circolo </a:t>
            </a:r>
          </a:p>
          <a:p>
            <a:r>
              <a:rPr lang="it-IT" dirty="0"/>
              <a:t>di raggio unitario. I punti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CA600DD-6A19-4438-AC8C-A09048815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59" y="1129408"/>
            <a:ext cx="2927469" cy="76216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B142D8-2694-44AF-B700-796E7C3CD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319" y="1067868"/>
            <a:ext cx="2228653" cy="82370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448BAE9-672F-40B4-94A5-D91304E76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7049" y="2450998"/>
            <a:ext cx="644043" cy="36972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0073A80-7BE0-491B-AA15-C5168EEFD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3739" y="2527399"/>
            <a:ext cx="4011900" cy="19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3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Sistemi e filtri a tempo discreto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F7AD7DA-C3C3-4884-BA6B-5670742E6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58" y="883083"/>
            <a:ext cx="5572801" cy="93443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BADE1DB-611F-471C-8C02-97F850F92E33}"/>
              </a:ext>
            </a:extLst>
          </p:cNvPr>
          <p:cNvSpPr txBox="1"/>
          <p:nvPr/>
        </p:nvSpPr>
        <p:spPr>
          <a:xfrm>
            <a:off x="535087" y="191761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Lineari: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A5CCBBD-7689-40A7-9B45-D857E3501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99" y="1984456"/>
            <a:ext cx="3574461" cy="130280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122CECC-F151-44AD-9AC0-065DFFF78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874" y="3514428"/>
            <a:ext cx="2122824" cy="802028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AFEC502-F195-4D84-905C-DEEF082F7FC9}"/>
              </a:ext>
            </a:extLst>
          </p:cNvPr>
          <p:cNvSpPr txBox="1"/>
          <p:nvPr/>
        </p:nvSpPr>
        <p:spPr>
          <a:xfrm>
            <a:off x="581958" y="3458389"/>
            <a:ext cx="181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Tempo invarianti:</a:t>
            </a:r>
          </a:p>
        </p:txBody>
      </p:sp>
    </p:spTree>
    <p:extLst>
      <p:ext uri="{BB962C8B-B14F-4D97-AF65-F5344CB8AC3E}">
        <p14:creationId xmlns:p14="http://schemas.microsoft.com/office/powerpoint/2010/main" val="3829196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Risposta impulsiva e somma di convoluzione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BADE1DB-611F-471C-8C02-97F850F92E33}"/>
              </a:ext>
            </a:extLst>
          </p:cNvPr>
          <p:cNvSpPr txBox="1"/>
          <p:nvPr/>
        </p:nvSpPr>
        <p:spPr>
          <a:xfrm>
            <a:off x="352770" y="912115"/>
            <a:ext cx="197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Risposta impulsiva: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AFEC502-F195-4D84-905C-DEEF082F7FC9}"/>
              </a:ext>
            </a:extLst>
          </p:cNvPr>
          <p:cNvSpPr txBox="1"/>
          <p:nvPr/>
        </p:nvSpPr>
        <p:spPr>
          <a:xfrm>
            <a:off x="379508" y="2571750"/>
            <a:ext cx="24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Somma di convoluzione: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F5F6984-A5A8-44A0-8AD3-C9F036378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462" y="912115"/>
            <a:ext cx="2867373" cy="3959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4C930F6-2A21-41F9-8E29-9A5EA6DCF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462" y="1335844"/>
            <a:ext cx="2558315" cy="8994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7736B51-73B8-482A-B85C-DA8304663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777" y="2411737"/>
            <a:ext cx="4172286" cy="72299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C0F8F8B-E19D-4BCC-AC09-FFB258FBF1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0081" y="3223264"/>
            <a:ext cx="2372568" cy="4225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897DF90-6D08-4EC2-B3F0-7B4960FB63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2276" y="3758356"/>
            <a:ext cx="4198821" cy="40297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F57A4A7-9AC0-4EAC-BF34-9F7A5261EC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0081" y="4294130"/>
            <a:ext cx="4589046" cy="2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2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Causalità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133075-B03B-4BAA-8515-2BF3D88CEA21}"/>
              </a:ext>
            </a:extLst>
          </p:cNvPr>
          <p:cNvSpPr txBox="1"/>
          <p:nvPr/>
        </p:nvSpPr>
        <p:spPr>
          <a:xfrm>
            <a:off x="352770" y="912115"/>
            <a:ext cx="741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Un sistema discreto si dice </a:t>
            </a:r>
            <a:r>
              <a:rPr lang="it-IT" i="1" dirty="0"/>
              <a:t>causale</a:t>
            </a:r>
            <a:r>
              <a:rPr lang="it-IT" dirty="0"/>
              <a:t> se ad ogni istante l’uscita dipende solo dal </a:t>
            </a:r>
          </a:p>
          <a:p>
            <a:r>
              <a:rPr lang="it-IT" dirty="0"/>
              <a:t>valore attuale del segnale di ingresso e dai valori passati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5D5F17B-F6E3-444D-826F-9F5B8C4E0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300" y="1819813"/>
            <a:ext cx="3682944" cy="4781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C5BA740-243B-444D-9705-71B0C91DA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300" y="2782001"/>
            <a:ext cx="2575485" cy="74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81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Stabilità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D832FBE-DFF4-4BE8-B20C-8C30EFF9E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75" y="987762"/>
            <a:ext cx="7818691" cy="54061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337F53C-B2ED-48C0-94C2-8A5ECAD9E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773" y="1812885"/>
            <a:ext cx="2134219" cy="8284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012690-EC4E-44F6-BF9F-1048062A2665}"/>
              </a:ext>
            </a:extLst>
          </p:cNvPr>
          <p:cNvSpPr txBox="1"/>
          <p:nvPr/>
        </p:nvSpPr>
        <p:spPr>
          <a:xfrm>
            <a:off x="1479487" y="2012301"/>
            <a:ext cx="145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Stabilità BIBO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88C3F46-433A-438D-9AD0-694E145F2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746" y="2012301"/>
            <a:ext cx="502769" cy="42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32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Risposta in frequenza e Funzione di trasferimento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F3D0683-A0FC-4D91-B564-254541EB8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918" y="974284"/>
            <a:ext cx="3588509" cy="52933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7DC08E6-078C-4BA2-8CAB-BC3442265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296" y="1567724"/>
            <a:ext cx="2764354" cy="82628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2B7507-ED24-4864-B862-692DE8A9BF5E}"/>
              </a:ext>
            </a:extLst>
          </p:cNvPr>
          <p:cNvSpPr txBox="1"/>
          <p:nvPr/>
        </p:nvSpPr>
        <p:spPr>
          <a:xfrm>
            <a:off x="752781" y="1762612"/>
            <a:ext cx="219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Risposta in frequenza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A4D3157-750E-48B7-8514-6FEDA7E20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289" y="2686393"/>
            <a:ext cx="2833034" cy="45617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885ADA0-43F7-4384-B6B6-3F98618417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6947" y="3346324"/>
            <a:ext cx="2663052" cy="76216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5A1678-4AF4-4DE9-AB4C-190B800EECBC}"/>
              </a:ext>
            </a:extLst>
          </p:cNvPr>
          <p:cNvSpPr txBox="1"/>
          <p:nvPr/>
        </p:nvSpPr>
        <p:spPr>
          <a:xfrm>
            <a:off x="752781" y="3512354"/>
            <a:ext cx="2597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Funzione di trasferimento</a:t>
            </a:r>
          </a:p>
        </p:txBody>
      </p:sp>
    </p:spTree>
    <p:extLst>
      <p:ext uri="{BB962C8B-B14F-4D97-AF65-F5344CB8AC3E}">
        <p14:creationId xmlns:p14="http://schemas.microsoft.com/office/powerpoint/2010/main" val="475596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Filtri FIR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2B7507-ED24-4864-B862-692DE8A9BF5E}"/>
              </a:ext>
            </a:extLst>
          </p:cNvPr>
          <p:cNvSpPr txBox="1"/>
          <p:nvPr/>
        </p:nvSpPr>
        <p:spPr>
          <a:xfrm>
            <a:off x="352770" y="916108"/>
            <a:ext cx="310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Filtri a risposta impulsiva finita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C5BE21F-6D82-4555-A2D8-F8670F420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786" y="1397694"/>
            <a:ext cx="3229658" cy="41658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4ADBDB0-AE6E-4D08-84F6-D0AADFB69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672" y="1794093"/>
            <a:ext cx="2592655" cy="85210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E699A6D-8AA1-4CB4-B659-81FD8A2E7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3764" y="2673741"/>
            <a:ext cx="2094728" cy="82628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2272B02-2D11-4021-A20C-7940F649CFB9}"/>
              </a:ext>
            </a:extLst>
          </p:cNvPr>
          <p:cNvSpPr txBox="1"/>
          <p:nvPr/>
        </p:nvSpPr>
        <p:spPr>
          <a:xfrm>
            <a:off x="352769" y="2035480"/>
            <a:ext cx="259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Relazione ingresso-uscita: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8030BD-8F76-4700-A0D5-CD29DC0D32AD}"/>
              </a:ext>
            </a:extLst>
          </p:cNvPr>
          <p:cNvSpPr txBox="1"/>
          <p:nvPr/>
        </p:nvSpPr>
        <p:spPr>
          <a:xfrm>
            <a:off x="352770" y="2902218"/>
            <a:ext cx="266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Funzione di trasferimento:</a:t>
            </a:r>
          </a:p>
        </p:txBody>
      </p:sp>
    </p:spTree>
    <p:extLst>
      <p:ext uri="{BB962C8B-B14F-4D97-AF65-F5344CB8AC3E}">
        <p14:creationId xmlns:p14="http://schemas.microsoft.com/office/powerpoint/2010/main" val="329212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Filtri IIR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2B7507-ED24-4864-B862-692DE8A9BF5E}"/>
              </a:ext>
            </a:extLst>
          </p:cNvPr>
          <p:cNvSpPr txBox="1"/>
          <p:nvPr/>
        </p:nvSpPr>
        <p:spPr>
          <a:xfrm>
            <a:off x="352770" y="916108"/>
            <a:ext cx="6629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Filtri a risposta impulsiva infinita, </a:t>
            </a:r>
          </a:p>
          <a:p>
            <a:r>
              <a:rPr lang="it-IT" dirty="0"/>
              <a:t>descritti da una equazione alle differenze finite a coefficienti costanti: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2272B02-2D11-4021-A20C-7940F649CFB9}"/>
              </a:ext>
            </a:extLst>
          </p:cNvPr>
          <p:cNvSpPr txBox="1"/>
          <p:nvPr/>
        </p:nvSpPr>
        <p:spPr>
          <a:xfrm>
            <a:off x="352769" y="2035480"/>
            <a:ext cx="259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Relazione ingresso-uscita: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8030BD-8F76-4700-A0D5-CD29DC0D32AD}"/>
              </a:ext>
            </a:extLst>
          </p:cNvPr>
          <p:cNvSpPr txBox="1"/>
          <p:nvPr/>
        </p:nvSpPr>
        <p:spPr>
          <a:xfrm>
            <a:off x="352769" y="3574987"/>
            <a:ext cx="266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Funzione di trasferimento: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D557225-FDDD-47A0-A07F-88ED8DF16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114" y="1905358"/>
            <a:ext cx="3725868" cy="84780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BB63B93-C3A1-4570-8B4E-928DE27B30E0}"/>
              </a:ext>
            </a:extLst>
          </p:cNvPr>
          <p:cNvSpPr txBox="1"/>
          <p:nvPr/>
        </p:nvSpPr>
        <p:spPr>
          <a:xfrm>
            <a:off x="352770" y="2814483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Condizione iniziali: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9004251-6A36-4104-9D5A-CA95D3ECD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255" y="2826619"/>
            <a:ext cx="2386616" cy="35719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8EAF926-2693-4522-86B3-B4E82D294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745" y="3368185"/>
            <a:ext cx="2506805" cy="8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3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I segnali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31B45E4-6DF2-4961-9885-7AAEC54ADDC0}"/>
              </a:ext>
            </a:extLst>
          </p:cNvPr>
          <p:cNvSpPr txBox="1"/>
          <p:nvPr/>
        </p:nvSpPr>
        <p:spPr>
          <a:xfrm>
            <a:off x="408429" y="1152104"/>
            <a:ext cx="78768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Funzioni di variabili indipendenti</a:t>
            </a:r>
          </a:p>
          <a:p>
            <a:endParaRPr lang="it-IT" sz="16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Monodimensionali o multidimensionali</a:t>
            </a: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Monocanali o multicanali</a:t>
            </a:r>
          </a:p>
          <a:p>
            <a:endParaRPr lang="it-IT" sz="16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A tempo continuo o tempo discreto</a:t>
            </a: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Ad ampiezza continua o ampiezza discreta</a:t>
            </a:r>
          </a:p>
          <a:p>
            <a:endParaRPr lang="it-IT" sz="16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Segnale analogico: a tempo continuo e ampiezza continua, </a:t>
            </a:r>
          </a:p>
          <a:p>
            <a:r>
              <a:rPr lang="it-IT" sz="16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Segnali digitale: a tempo discreto e ampiezza discreta, </a:t>
            </a:r>
          </a:p>
          <a:p>
            <a:endParaRPr lang="it-IT" sz="16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D375314-FBB6-4C97-A451-9D1735681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7185" y="3168346"/>
            <a:ext cx="458272" cy="2704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817CC81-4F94-46B7-AEF7-4224406EA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611" y="3381819"/>
            <a:ext cx="406690" cy="32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8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CTFT – </a:t>
            </a:r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Continous</a:t>
            </a:r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 Time Fourier </a:t>
            </a:r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Transform</a:t>
            </a:r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Trasformata di Fourier a tempo continuo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8000DC6-1C34-406A-AFA9-E333772A7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936" y="1265593"/>
            <a:ext cx="3470522" cy="73866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4626FB-5F9F-4361-A447-732988987E12}"/>
              </a:ext>
            </a:extLst>
          </p:cNvPr>
          <p:cNvSpPr txBox="1"/>
          <p:nvPr/>
        </p:nvSpPr>
        <p:spPr>
          <a:xfrm>
            <a:off x="496004" y="1430480"/>
            <a:ext cx="68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CTFT: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1B56FE-AB99-4A2A-B759-1070B4262DB7}"/>
              </a:ext>
            </a:extLst>
          </p:cNvPr>
          <p:cNvSpPr txBox="1"/>
          <p:nvPr/>
        </p:nvSpPr>
        <p:spPr>
          <a:xfrm>
            <a:off x="496004" y="2102503"/>
            <a:ext cx="74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ICTFT: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406D60-7735-4C0B-8B32-C4D3B71A4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783" y="1870385"/>
            <a:ext cx="3485337" cy="81252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7598F68-EC15-4901-BD17-3BF3D3371654}"/>
              </a:ext>
            </a:extLst>
          </p:cNvPr>
          <p:cNvSpPr txBox="1"/>
          <p:nvPr/>
        </p:nvSpPr>
        <p:spPr>
          <a:xfrm>
            <a:off x="513439" y="2747533"/>
            <a:ext cx="149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Forma polare: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790034E-DAE3-4BD9-8AF4-7D98E123C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814" y="2629111"/>
            <a:ext cx="2888164" cy="48420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C1EC041-9839-4551-BA4F-6AAABA4B5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3314" y="3306339"/>
            <a:ext cx="2310158" cy="37612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8D4C445-EAA7-4869-99E4-11F9ADB3A7B3}"/>
              </a:ext>
            </a:extLst>
          </p:cNvPr>
          <p:cNvSpPr txBox="1"/>
          <p:nvPr/>
        </p:nvSpPr>
        <p:spPr>
          <a:xfrm>
            <a:off x="513438" y="3309081"/>
            <a:ext cx="13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Segnali reali: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C33392E-23C0-4EC8-9EB5-D047DB45A2B3}"/>
              </a:ext>
            </a:extLst>
          </p:cNvPr>
          <p:cNvSpPr txBox="1"/>
          <p:nvPr/>
        </p:nvSpPr>
        <p:spPr>
          <a:xfrm>
            <a:off x="520753" y="3794092"/>
            <a:ext cx="602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Segnale a banda limitata (passabasso): 	spettro è contenuto in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ABE5418-78C9-4F9F-B408-F455F27FF3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1149" y="3831206"/>
            <a:ext cx="1335657" cy="31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6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DTFT – Discrete Time Fourier </a:t>
            </a:r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Transform</a:t>
            </a:r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Trasformata di Fourier a tempo discreto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4626FB-5F9F-4361-A447-732988987E12}"/>
              </a:ext>
            </a:extLst>
          </p:cNvPr>
          <p:cNvSpPr txBox="1"/>
          <p:nvPr/>
        </p:nvSpPr>
        <p:spPr>
          <a:xfrm>
            <a:off x="496004" y="1430480"/>
            <a:ext cx="70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DTFT: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1B56FE-AB99-4A2A-B759-1070B4262DB7}"/>
              </a:ext>
            </a:extLst>
          </p:cNvPr>
          <p:cNvSpPr txBox="1"/>
          <p:nvPr/>
        </p:nvSpPr>
        <p:spPr>
          <a:xfrm>
            <a:off x="496004" y="2102503"/>
            <a:ext cx="76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IDTFT: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7598F68-EC15-4901-BD17-3BF3D3371654}"/>
              </a:ext>
            </a:extLst>
          </p:cNvPr>
          <p:cNvSpPr txBox="1"/>
          <p:nvPr/>
        </p:nvSpPr>
        <p:spPr>
          <a:xfrm>
            <a:off x="513439" y="3240163"/>
            <a:ext cx="149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Forma polare: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8D4C445-EAA7-4869-99E4-11F9ADB3A7B3}"/>
              </a:ext>
            </a:extLst>
          </p:cNvPr>
          <p:cNvSpPr txBox="1"/>
          <p:nvPr/>
        </p:nvSpPr>
        <p:spPr>
          <a:xfrm>
            <a:off x="513438" y="3801711"/>
            <a:ext cx="1377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Segnali reali: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B0EC1E5-C9A6-41C1-8687-6800099A0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914" y="1236438"/>
            <a:ext cx="2583485" cy="70879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967920A-BCC5-4A4C-A96E-F8B62B8B1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412" y="1945232"/>
            <a:ext cx="2864163" cy="63293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BABE106-327C-4FAD-A5E4-7A15231154DC}"/>
              </a:ext>
            </a:extLst>
          </p:cNvPr>
          <p:cNvSpPr txBox="1"/>
          <p:nvPr/>
        </p:nvSpPr>
        <p:spPr>
          <a:xfrm>
            <a:off x="496004" y="2700351"/>
            <a:ext cx="225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Periodicità della DTFT: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62CB3A-168E-477F-AA65-A224F1422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068" y="2654268"/>
            <a:ext cx="2476325" cy="41541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438C53F-66F5-4931-AEFC-027AD79634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4050" y="3259496"/>
            <a:ext cx="2590474" cy="34432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CAB959D-F9FD-4192-B26D-DE800E9D7C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3244" y="3680740"/>
            <a:ext cx="2187430" cy="4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Teorema del campionamento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4DC7E3-6797-419B-9DE7-72CE70485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49" y="1471971"/>
            <a:ext cx="3116594" cy="66543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C18EDD1-DA70-494C-8E5E-E43E87B10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72" y="889872"/>
            <a:ext cx="716271" cy="4157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D7F7180-55EB-4171-A02A-41E385095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483" y="2361702"/>
            <a:ext cx="3547535" cy="74709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ABD496D-CFC2-47E6-A77E-190121957F40}"/>
              </a:ext>
            </a:extLst>
          </p:cNvPr>
          <p:cNvSpPr txBox="1"/>
          <p:nvPr/>
        </p:nvSpPr>
        <p:spPr>
          <a:xfrm>
            <a:off x="5028078" y="2536742"/>
            <a:ext cx="315336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Spettro del segnale campionato</a:t>
            </a:r>
          </a:p>
        </p:txBody>
      </p:sp>
    </p:spTree>
    <p:extLst>
      <p:ext uri="{BB962C8B-B14F-4D97-AF65-F5344CB8AC3E}">
        <p14:creationId xmlns:p14="http://schemas.microsoft.com/office/powerpoint/2010/main" val="384500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Teorema del campionamento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5197232-54E0-4AC1-8BCD-7F7D69703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41" y="1056510"/>
            <a:ext cx="8602578" cy="244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5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Teorema del campionamento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D0B4F82-8EC6-4A29-ACE0-E3EE79319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638" y="1394944"/>
            <a:ext cx="3014865" cy="76021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085045-AA8B-47A2-9003-A1E85D1587DE}"/>
              </a:ext>
            </a:extLst>
          </p:cNvPr>
          <p:cNvSpPr txBox="1"/>
          <p:nvPr/>
        </p:nvSpPr>
        <p:spPr>
          <a:xfrm>
            <a:off x="398717" y="977922"/>
            <a:ext cx="199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Segnale ricostruito: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468812-994F-47BF-A4BA-99719BFF881A}"/>
              </a:ext>
            </a:extLst>
          </p:cNvPr>
          <p:cNvSpPr txBox="1"/>
          <p:nvPr/>
        </p:nvSpPr>
        <p:spPr>
          <a:xfrm>
            <a:off x="423628" y="2102862"/>
            <a:ext cx="93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Spettro: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E9CFA2F-A73E-4DA8-A136-09E29304FB70}"/>
              </a:ext>
            </a:extLst>
          </p:cNvPr>
          <p:cNvSpPr txBox="1"/>
          <p:nvPr/>
        </p:nvSpPr>
        <p:spPr>
          <a:xfrm>
            <a:off x="423628" y="3301254"/>
            <a:ext cx="768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segnale            va filtrato con un filtro passa-basso con larghezza di banda          </a:t>
            </a:r>
          </a:p>
          <a:p>
            <a:r>
              <a:rPr lang="it-IT" dirty="0"/>
              <a:t>detto filtro anti-</a:t>
            </a:r>
            <a:r>
              <a:rPr lang="it-IT" dirty="0" err="1"/>
              <a:t>imaging</a:t>
            </a:r>
            <a:r>
              <a:rPr lang="it-IT" dirty="0"/>
              <a:t>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692223-09B6-428B-8C31-0276A4025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033" y="3361296"/>
            <a:ext cx="515097" cy="2969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19E0873-120B-4700-98CD-B8A4344B1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0683" y="3367572"/>
            <a:ext cx="360568" cy="23669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BC5E4A8-EF89-4132-93A3-011D89134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8130" y="2362404"/>
            <a:ext cx="3433980" cy="73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4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Trasformata Z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085045-AA8B-47A2-9003-A1E85D1587DE}"/>
              </a:ext>
            </a:extLst>
          </p:cNvPr>
          <p:cNvSpPr txBox="1"/>
          <p:nvPr/>
        </p:nvSpPr>
        <p:spPr>
          <a:xfrm>
            <a:off x="398717" y="977922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Z: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468812-994F-47BF-A4BA-99719BFF881A}"/>
              </a:ext>
            </a:extLst>
          </p:cNvPr>
          <p:cNvSpPr txBox="1"/>
          <p:nvPr/>
        </p:nvSpPr>
        <p:spPr>
          <a:xfrm>
            <a:off x="423628" y="1785829"/>
            <a:ext cx="209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Confronto con DTFT: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C770D12-F985-4858-85AF-6468C2314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686" y="850048"/>
            <a:ext cx="2276594" cy="70541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6926BEA-E94A-49EE-8E24-E5296A68D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193" y="1614479"/>
            <a:ext cx="2656951" cy="7911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C7A4ECD-648B-451F-AF52-397570657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621" y="1675700"/>
            <a:ext cx="2077558" cy="58958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505C079-7197-4117-8110-E188CAB23434}"/>
              </a:ext>
            </a:extLst>
          </p:cNvPr>
          <p:cNvSpPr txBox="1"/>
          <p:nvPr/>
        </p:nvSpPr>
        <p:spPr>
          <a:xfrm>
            <a:off x="461310" y="2464601"/>
            <a:ext cx="857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Non unicità della trasformata Z, ma unicità della coppia { </a:t>
            </a:r>
            <a:r>
              <a:rPr lang="it-IT" dirty="0" err="1"/>
              <a:t>trasf</a:t>
            </a:r>
            <a:r>
              <a:rPr lang="it-IT" dirty="0"/>
              <a:t>. Z, regione di convergenza}</a:t>
            </a:r>
          </a:p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A9ED4F8-DA38-4C12-BD5E-3794C5715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471" y="3177424"/>
            <a:ext cx="3004477" cy="71096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DAA00E4-512E-449A-9FDC-30FD3C36085E}"/>
              </a:ext>
            </a:extLst>
          </p:cNvPr>
          <p:cNvSpPr txBox="1"/>
          <p:nvPr/>
        </p:nvSpPr>
        <p:spPr>
          <a:xfrm>
            <a:off x="653673" y="3276832"/>
            <a:ext cx="2241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Trasformata Z inversa: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E6254A8-D2B4-4070-AC8D-CCEB4EFA8B7B}"/>
              </a:ext>
            </a:extLst>
          </p:cNvPr>
          <p:cNvSpPr txBox="1"/>
          <p:nvPr/>
        </p:nvSpPr>
        <p:spPr>
          <a:xfrm>
            <a:off x="467041" y="3849420"/>
            <a:ext cx="7384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Metodi alternativi per </a:t>
            </a:r>
            <a:r>
              <a:rPr lang="it-IT" dirty="0" err="1"/>
              <a:t>trasf</a:t>
            </a:r>
            <a:r>
              <a:rPr lang="it-IT" dirty="0"/>
              <a:t>. Z razionali: tabellare, fratti semplici, long </a:t>
            </a:r>
            <a:r>
              <a:rPr lang="it-IT" dirty="0" err="1"/>
              <a:t>division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692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Trasformata DFT – Discrete Fourier </a:t>
            </a:r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Transform</a:t>
            </a:r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DAA00E4-512E-449A-9FDC-30FD3C36085E}"/>
              </a:ext>
            </a:extLst>
          </p:cNvPr>
          <p:cNvSpPr txBox="1"/>
          <p:nvPr/>
        </p:nvSpPr>
        <p:spPr>
          <a:xfrm>
            <a:off x="535087" y="3523723"/>
            <a:ext cx="16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Sequenza reale: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3C273C-C7F8-4FF4-ACEB-28281E158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62" y="1087693"/>
            <a:ext cx="2419395" cy="62988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6FCD650-5E7A-4CCB-81BF-B95AE727E900}"/>
              </a:ext>
            </a:extLst>
          </p:cNvPr>
          <p:cNvSpPr txBox="1"/>
          <p:nvPr/>
        </p:nvSpPr>
        <p:spPr>
          <a:xfrm>
            <a:off x="467041" y="1170732"/>
            <a:ext cx="59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DFT: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AE57D3-C08A-48FE-9950-680B2B795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551" y="1901360"/>
            <a:ext cx="2606703" cy="39905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58EF44D-FD8C-4EBB-B968-F5373AE4A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0381" y="2544724"/>
            <a:ext cx="2833034" cy="70148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5E2671A-17B6-4903-B0AB-99D666A99C68}"/>
              </a:ext>
            </a:extLst>
          </p:cNvPr>
          <p:cNvSpPr txBox="1"/>
          <p:nvPr/>
        </p:nvSpPr>
        <p:spPr>
          <a:xfrm>
            <a:off x="535087" y="2669426"/>
            <a:ext cx="65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IDFT: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F31E0697-ACAE-41CA-965E-7982B72C97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9826" y="3587568"/>
            <a:ext cx="1579631" cy="35289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2CD40EA0-3D83-4B40-A0AC-F417C7189A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9826" y="4077284"/>
            <a:ext cx="1883137" cy="3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44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</TotalTime>
  <Words>564</Words>
  <Application>Microsoft Office PowerPoint</Application>
  <PresentationFormat>Presentazione su schermo (16:9)</PresentationFormat>
  <Paragraphs>113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Founders Grotesk</vt:lpstr>
      <vt:lpstr>Gibson Light</vt:lpstr>
      <vt:lpstr>Gibson SemiBold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Alberto Carini</dc:creator>
  <cp:lastModifiedBy>Alberto Docente</cp:lastModifiedBy>
  <cp:revision>41</cp:revision>
  <dcterms:created xsi:type="dcterms:W3CDTF">2018-02-12T09:47:17Z</dcterms:created>
  <dcterms:modified xsi:type="dcterms:W3CDTF">2019-02-20T15:27:24Z</dcterms:modified>
</cp:coreProperties>
</file>