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110B"/>
    <a:srgbClr val="1B3F67"/>
    <a:srgbClr val="70240F"/>
    <a:srgbClr val="154194"/>
    <a:srgbClr val="EE6D05"/>
    <a:srgbClr val="FCBF00"/>
    <a:srgbClr val="273483"/>
    <a:srgbClr val="E33C8C"/>
    <a:srgbClr val="E33253"/>
    <a:srgbClr val="3F99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89" autoAdjust="0"/>
    <p:restoredTop sz="94718"/>
  </p:normalViewPr>
  <p:slideViewPr>
    <p:cSldViewPr snapToGrid="0" snapToObjects="1">
      <p:cViewPr varScale="1">
        <p:scale>
          <a:sx n="113" d="100"/>
          <a:sy n="113" d="100"/>
        </p:scale>
        <p:origin x="701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16D92-6188-A14E-A891-B5D26DF81351}" type="datetimeFigureOut">
              <a:rPr lang="it-IT" smtClean="0"/>
              <a:t>20/02/2019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756EE-FE83-7B45-BED0-DBEE85721A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7796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756EE-FE83-7B45-BED0-DBEE85721A2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164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756EE-FE83-7B45-BED0-DBEE85721A24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608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756EE-FE83-7B45-BED0-DBEE85721A24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4199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756EE-FE83-7B45-BED0-DBEE85721A24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341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756EE-FE83-7B45-BED0-DBEE85721A24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7025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756EE-FE83-7B45-BED0-DBEE85721A24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7117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756EE-FE83-7B45-BED0-DBEE85721A24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612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D7CB-2896-6E45-A4F9-63B8E38DD059}" type="datetimeFigureOut">
              <a:rPr lang="it-IT" smtClean="0"/>
              <a:t>20/02/2019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B321-497E-0243-A9CC-C1C1699EE0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D7CB-2896-6E45-A4F9-63B8E38DD059}" type="datetimeFigureOut">
              <a:rPr lang="it-IT" smtClean="0"/>
              <a:t>20/02/2019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B321-497E-0243-A9CC-C1C1699EE0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D7CB-2896-6E45-A4F9-63B8E38DD059}" type="datetimeFigureOut">
              <a:rPr lang="it-IT" smtClean="0"/>
              <a:t>20/02/2019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B321-497E-0243-A9CC-C1C1699EE0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D7CB-2896-6E45-A4F9-63B8E38DD059}" type="datetimeFigureOut">
              <a:rPr lang="it-IT" smtClean="0"/>
              <a:t>20/02/2019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B321-497E-0243-A9CC-C1C1699EE0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D7CB-2896-6E45-A4F9-63B8E38DD059}" type="datetimeFigureOut">
              <a:rPr lang="it-IT" smtClean="0"/>
              <a:t>20/02/2019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B321-497E-0243-A9CC-C1C1699EE0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D7CB-2896-6E45-A4F9-63B8E38DD059}" type="datetimeFigureOut">
              <a:rPr lang="it-IT" smtClean="0"/>
              <a:t>20/02/2019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B321-497E-0243-A9CC-C1C1699EE0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D7CB-2896-6E45-A4F9-63B8E38DD059}" type="datetimeFigureOut">
              <a:rPr lang="it-IT" smtClean="0"/>
              <a:t>20/02/2019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B321-497E-0243-A9CC-C1C1699EE0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D7CB-2896-6E45-A4F9-63B8E38DD059}" type="datetimeFigureOut">
              <a:rPr lang="it-IT" smtClean="0"/>
              <a:t>20/02/2019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B321-497E-0243-A9CC-C1C1699EE0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D7CB-2896-6E45-A4F9-63B8E38DD059}" type="datetimeFigureOut">
              <a:rPr lang="it-IT" smtClean="0"/>
              <a:t>20/02/2019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B321-497E-0243-A9CC-C1C1699EE0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D7CB-2896-6E45-A4F9-63B8E38DD059}" type="datetimeFigureOut">
              <a:rPr lang="it-IT" smtClean="0"/>
              <a:t>20/02/2019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B321-497E-0243-A9CC-C1C1699EE0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ED7CB-2896-6E45-A4F9-63B8E38DD059}" type="datetimeFigureOut">
              <a:rPr lang="it-IT" smtClean="0"/>
              <a:t>20/02/2019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B321-497E-0243-A9CC-C1C1699EE0B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ED7CB-2896-6E45-A4F9-63B8E38DD059}" type="datetimeFigureOut">
              <a:rPr lang="it-IT" smtClean="0"/>
              <a:t>20/02/2019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/>
              <a:t>Elettronica per l’audio e l’acustica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BB321-497E-0243-A9CC-C1C1699EE0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52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mcloughlin.eu/speech/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hyperlink" Target="https://www.biblioest.it/SebinaOpac/query/Sound%20capture%20and%20processi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>
            <a:extLst>
              <a:ext uri="{FF2B5EF4-FFF2-40B4-BE49-F238E27FC236}">
                <a16:creationId xmlns:a16="http://schemas.microsoft.com/office/drawing/2014/main" id="{CC2B431D-892C-8B43-A2D7-A99F14F5E6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44988"/>
            <a:ext cx="9144000" cy="3998511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61128" y="3144243"/>
            <a:ext cx="58019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00" b="1" dirty="0">
                <a:solidFill>
                  <a:srgbClr val="70240F"/>
                </a:solidFill>
                <a:latin typeface="Founders Grotesk" panose="020B0503030202060203" pitchFamily="34" charset="77"/>
                <a:ea typeface="Gibson SemiBold" charset="0"/>
                <a:cs typeface="Gibson SemiBold" charset="0"/>
              </a:rPr>
              <a:t>Informazioni iniziali </a:t>
            </a:r>
          </a:p>
          <a:p>
            <a:endParaRPr lang="it-IT" sz="2100" b="1" dirty="0">
              <a:solidFill>
                <a:srgbClr val="70240F"/>
              </a:solidFill>
              <a:latin typeface="Founders Grotesk" panose="020B0503030202060203" pitchFamily="34" charset="77"/>
              <a:ea typeface="Gibson SemiBold" charset="0"/>
              <a:cs typeface="Gibson SemiBold" charset="0"/>
            </a:endParaRPr>
          </a:p>
          <a:p>
            <a:r>
              <a:rPr lang="it-IT" sz="2100" b="1" dirty="0" err="1">
                <a:solidFill>
                  <a:srgbClr val="70240F"/>
                </a:solidFill>
                <a:latin typeface="Founders Grotesk" panose="020B0503030202060203" pitchFamily="34" charset="77"/>
                <a:ea typeface="Gibson SemiBold" charset="0"/>
                <a:cs typeface="Gibson SemiBold" charset="0"/>
              </a:rPr>
              <a:t>A.Carini</a:t>
            </a:r>
            <a:r>
              <a:rPr lang="it-IT" sz="2100" b="1" dirty="0">
                <a:solidFill>
                  <a:srgbClr val="70240F"/>
                </a:solidFill>
                <a:latin typeface="Founders Grotesk" panose="020B0503030202060203" pitchFamily="34" charset="77"/>
                <a:ea typeface="Gibson SemiBold" charset="0"/>
                <a:cs typeface="Gibson SemiBold" charset="0"/>
              </a:rPr>
              <a:t> – Elettronica per l’audio e l’acustica</a:t>
            </a:r>
          </a:p>
          <a:p>
            <a:endParaRPr lang="it-IT" sz="2100" b="1" dirty="0">
              <a:solidFill>
                <a:srgbClr val="70240F"/>
              </a:solidFill>
              <a:latin typeface="Founders Grotesk" panose="020B0503030202060203" pitchFamily="34" charset="77"/>
              <a:ea typeface="Gibson SemiBold" charset="0"/>
              <a:cs typeface="Gibson SemiBold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A77C57D-DACB-4D49-9CDC-735C99708B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128" y="341906"/>
            <a:ext cx="2877459" cy="588178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0DC48736-1C21-2141-8F8C-8851A2DBD6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6660" y="341907"/>
            <a:ext cx="1558210" cy="58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041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352770" y="327728"/>
            <a:ext cx="58019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00" b="1" dirty="0">
                <a:solidFill>
                  <a:srgbClr val="70240F"/>
                </a:solidFill>
                <a:latin typeface="Founders Grotesk" panose="020B0503030202060203" pitchFamily="34" charset="77"/>
                <a:ea typeface="Gibson SemiBold" charset="0"/>
                <a:cs typeface="Gibson SemiBold" charset="0"/>
              </a:rPr>
              <a:t>I libri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7385591-FF75-4DE2-8A65-2E214A0969A0}"/>
              </a:ext>
            </a:extLst>
          </p:cNvPr>
          <p:cNvSpPr txBox="1"/>
          <p:nvPr/>
        </p:nvSpPr>
        <p:spPr>
          <a:xfrm>
            <a:off x="1595982" y="4805191"/>
            <a:ext cx="23326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>
                <a:solidFill>
                  <a:srgbClr val="1B3F67"/>
                </a:solidFill>
                <a:latin typeface="Founders Grotesk" panose="020B0503030202060203"/>
              </a:rPr>
              <a:t>A. Carini </a:t>
            </a:r>
            <a:r>
              <a:rPr lang="it-IT" sz="900" dirty="0">
                <a:latin typeface="Founders Grotesk" panose="020B0503030202060203"/>
              </a:rPr>
              <a:t>- </a:t>
            </a:r>
            <a:r>
              <a:rPr lang="it-IT" sz="900" dirty="0">
                <a:solidFill>
                  <a:srgbClr val="7D110B"/>
                </a:solidFill>
                <a:latin typeface="Founders Grotesk" panose="020B0503030202060203"/>
              </a:rPr>
              <a:t>Elettronica per l’audio e l’acustica </a:t>
            </a:r>
          </a:p>
        </p:txBody>
      </p:sp>
      <p:pic>
        <p:nvPicPr>
          <p:cNvPr id="1026" name="Picture 2" descr="Speech and Audio Processing: A MATLAB-based Approach (English Edition) di [McLoughlin, Ian Vince]">
            <a:extLst>
              <a:ext uri="{FF2B5EF4-FFF2-40B4-BE49-F238E27FC236}">
                <a16:creationId xmlns:a16="http://schemas.microsoft.com/office/drawing/2014/main" id="{C5782701-4A89-4B9C-A901-94488493B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23" y="1265314"/>
            <a:ext cx="1884614" cy="269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mages-na.ssl-images-amazon.com/images/I/51iwmCX-FVL._SX340_BO1,204,203,200_.jpg">
            <a:extLst>
              <a:ext uri="{FF2B5EF4-FFF2-40B4-BE49-F238E27FC236}">
                <a16:creationId xmlns:a16="http://schemas.microsoft.com/office/drawing/2014/main" id="{CEED98DF-0639-4FD3-A6C0-D7A35583E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595" y="1265314"/>
            <a:ext cx="1845227" cy="269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images-na.ssl-images-amazon.com/images/I/412odm7IA2L._SX343_BO1,204,203,200_.jpg">
            <a:extLst>
              <a:ext uri="{FF2B5EF4-FFF2-40B4-BE49-F238E27FC236}">
                <a16:creationId xmlns:a16="http://schemas.microsoft.com/office/drawing/2014/main" id="{53A528F9-5453-40DA-AF0B-25FB1EFD2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2557" y="1265314"/>
            <a:ext cx="1861414" cy="269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-na.ssl-images-amazon.com/images/I/41TGjDjROXL._SX403_BO1,204,203,200_.jpg">
            <a:extLst>
              <a:ext uri="{FF2B5EF4-FFF2-40B4-BE49-F238E27FC236}">
                <a16:creationId xmlns:a16="http://schemas.microsoft.com/office/drawing/2014/main" id="{1789981F-7E27-4128-902D-4C7A21D2A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0706" y="1265314"/>
            <a:ext cx="2180768" cy="269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47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352770" y="327728"/>
            <a:ext cx="58019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00" b="1" dirty="0">
                <a:solidFill>
                  <a:srgbClr val="70240F"/>
                </a:solidFill>
                <a:latin typeface="Founders Grotesk" panose="020B0503030202060203" pitchFamily="34" charset="77"/>
                <a:ea typeface="Gibson SemiBold" charset="0"/>
                <a:cs typeface="Gibson SemiBold" charset="0"/>
              </a:rPr>
              <a:t>I libri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7385591-FF75-4DE2-8A65-2E214A0969A0}"/>
              </a:ext>
            </a:extLst>
          </p:cNvPr>
          <p:cNvSpPr txBox="1"/>
          <p:nvPr/>
        </p:nvSpPr>
        <p:spPr>
          <a:xfrm>
            <a:off x="1595982" y="4805191"/>
            <a:ext cx="23326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>
                <a:solidFill>
                  <a:srgbClr val="1B3F67"/>
                </a:solidFill>
                <a:latin typeface="Founders Grotesk" panose="020B0503030202060203"/>
              </a:rPr>
              <a:t>A. Carini </a:t>
            </a:r>
            <a:r>
              <a:rPr lang="it-IT" sz="900" dirty="0">
                <a:latin typeface="Founders Grotesk" panose="020B0503030202060203"/>
              </a:rPr>
              <a:t>- </a:t>
            </a:r>
            <a:r>
              <a:rPr lang="it-IT" sz="900" dirty="0">
                <a:solidFill>
                  <a:srgbClr val="7D110B"/>
                </a:solidFill>
                <a:latin typeface="Founders Grotesk" panose="020B0503030202060203"/>
              </a:rPr>
              <a:t>Elettronica per l’audio e l’acustica </a:t>
            </a:r>
          </a:p>
        </p:txBody>
      </p:sp>
      <p:pic>
        <p:nvPicPr>
          <p:cNvPr id="1026" name="Picture 2" descr="Speech and Audio Processing: A MATLAB-based Approach (English Edition) di [McLoughlin, Ian Vince]">
            <a:extLst>
              <a:ext uri="{FF2B5EF4-FFF2-40B4-BE49-F238E27FC236}">
                <a16:creationId xmlns:a16="http://schemas.microsoft.com/office/drawing/2014/main" id="{C5782701-4A89-4B9C-A901-94488493B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22" y="949738"/>
            <a:ext cx="2105517" cy="3007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0222D4FB-54BE-455B-941C-C86F0BDC25C9}"/>
              </a:ext>
            </a:extLst>
          </p:cNvPr>
          <p:cNvSpPr txBox="1"/>
          <p:nvPr/>
        </p:nvSpPr>
        <p:spPr>
          <a:xfrm>
            <a:off x="2814058" y="1086483"/>
            <a:ext cx="5486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Founders Grotesk" panose="020B0503030202060203"/>
              </a:rPr>
              <a:t>Ian</a:t>
            </a:r>
            <a:r>
              <a:rPr lang="it-IT" sz="1600" dirty="0">
                <a:latin typeface="Founders Grotesk" panose="020B0503030202060203"/>
              </a:rPr>
              <a:t> Vince </a:t>
            </a:r>
            <a:r>
              <a:rPr lang="it-IT" sz="1600" dirty="0" err="1">
                <a:latin typeface="Founders Grotesk" panose="020B0503030202060203"/>
              </a:rPr>
              <a:t>McLoughlin</a:t>
            </a:r>
            <a:endParaRPr lang="it-IT" sz="1600" dirty="0">
              <a:latin typeface="Founders Grotesk" panose="020B0503030202060203"/>
            </a:endParaRPr>
          </a:p>
          <a:p>
            <a:r>
              <a:rPr lang="it-IT" sz="1600" i="1" dirty="0">
                <a:latin typeface="Founders Grotesk" panose="020B0503030202060203"/>
              </a:rPr>
              <a:t>Speech and Audio Processing</a:t>
            </a:r>
          </a:p>
          <a:p>
            <a:r>
              <a:rPr lang="it-IT" sz="1600" dirty="0">
                <a:latin typeface="Founders Grotesk" panose="020B0503030202060203"/>
              </a:rPr>
              <a:t>Cambridge </a:t>
            </a:r>
            <a:r>
              <a:rPr lang="it-IT" sz="1600" dirty="0" err="1">
                <a:latin typeface="Founders Grotesk" panose="020B0503030202060203"/>
              </a:rPr>
              <a:t>University</a:t>
            </a:r>
            <a:r>
              <a:rPr lang="it-IT" sz="1600" dirty="0">
                <a:latin typeface="Founders Grotesk" panose="020B0503030202060203"/>
              </a:rPr>
              <a:t> Press, 2016</a:t>
            </a:r>
          </a:p>
          <a:p>
            <a:endParaRPr lang="it-IT" sz="1600" i="1" dirty="0">
              <a:latin typeface="Founders Grotesk" panose="020B0503030202060203"/>
            </a:endParaRPr>
          </a:p>
          <a:p>
            <a:r>
              <a:rPr lang="it-IT" sz="1600" dirty="0">
                <a:latin typeface="Founders Grotesk" panose="020B0503030202060203"/>
              </a:rPr>
              <a:t>Companion website: </a:t>
            </a:r>
            <a:r>
              <a:rPr lang="it-IT" sz="1600" dirty="0">
                <a:latin typeface="Founders Grotesk" panose="020B0503030202060203"/>
                <a:hlinkClick r:id="rId5"/>
              </a:rPr>
              <a:t>http://www.mcloughlin.eu/speech/</a:t>
            </a:r>
            <a:endParaRPr lang="it-IT" sz="1600" dirty="0">
              <a:latin typeface="Founders Grotesk" panose="020B0503030202060203"/>
            </a:endParaRPr>
          </a:p>
          <a:p>
            <a:endParaRPr lang="it-IT" sz="1600" dirty="0">
              <a:latin typeface="Founders Grotesk" panose="020B0503030202060203"/>
            </a:endParaRPr>
          </a:p>
          <a:p>
            <a:r>
              <a:rPr lang="it-IT" sz="1600" dirty="0">
                <a:latin typeface="Founders Grotesk" panose="020B0503030202060203"/>
              </a:rPr>
              <a:t>Biblioteca scientifica:</a:t>
            </a:r>
          </a:p>
          <a:p>
            <a:r>
              <a:rPr lang="it-IT" sz="1600" dirty="0">
                <a:latin typeface="Founders Grotesk" panose="020B0503030202060203"/>
              </a:rPr>
              <a:t> </a:t>
            </a:r>
          </a:p>
          <a:p>
            <a:endParaRPr lang="it-IT" sz="1600" dirty="0">
              <a:latin typeface="Founders Grotesk" panose="020B0503030202060203"/>
            </a:endParaRPr>
          </a:p>
          <a:p>
            <a:endParaRPr lang="it-IT" sz="1600" dirty="0">
              <a:latin typeface="Founders Grotesk" panose="020B0503030202060203"/>
            </a:endParaRP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588C7C6D-FB9D-44DF-B40F-5921F72A0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430782"/>
              </p:ext>
            </p:extLst>
          </p:nvPr>
        </p:nvGraphicFramePr>
        <p:xfrm>
          <a:off x="3008072" y="3012824"/>
          <a:ext cx="3127856" cy="594360"/>
        </p:xfrm>
        <a:graphic>
          <a:graphicData uri="http://schemas.openxmlformats.org/drawingml/2006/table">
            <a:tbl>
              <a:tblPr/>
              <a:tblGrid>
                <a:gridCol w="1563928">
                  <a:extLst>
                    <a:ext uri="{9D8B030D-6E8A-4147-A177-3AD203B41FA5}">
                      <a16:colId xmlns:a16="http://schemas.microsoft.com/office/drawing/2014/main" val="3545120957"/>
                    </a:ext>
                  </a:extLst>
                </a:gridCol>
                <a:gridCol w="1563928">
                  <a:extLst>
                    <a:ext uri="{9D8B030D-6E8A-4147-A177-3AD203B41FA5}">
                      <a16:colId xmlns:a16="http://schemas.microsoft.com/office/drawing/2014/main" val="42931191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it-IT">
                          <a:effectLst/>
                          <a:latin typeface="open_sans"/>
                        </a:rPr>
                        <a:t>Inventario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>
                          <a:effectLst/>
                          <a:latin typeface="open_sans"/>
                        </a:rPr>
                        <a:t>H0A 20630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6238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it-IT">
                          <a:effectLst/>
                          <a:latin typeface="open_sans"/>
                        </a:rPr>
                        <a:t>Collocazione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dirty="0">
                          <a:effectLst/>
                          <a:latin typeface="open_sans"/>
                        </a:rPr>
                        <a:t>21a / 0270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738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432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352770" y="327728"/>
            <a:ext cx="58019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00" b="1" dirty="0">
                <a:solidFill>
                  <a:srgbClr val="70240F"/>
                </a:solidFill>
                <a:latin typeface="Founders Grotesk" panose="020B0503030202060203" pitchFamily="34" charset="77"/>
                <a:ea typeface="Gibson SemiBold" charset="0"/>
                <a:cs typeface="Gibson SemiBold" charset="0"/>
              </a:rPr>
              <a:t>I libri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7385591-FF75-4DE2-8A65-2E214A0969A0}"/>
              </a:ext>
            </a:extLst>
          </p:cNvPr>
          <p:cNvSpPr txBox="1"/>
          <p:nvPr/>
        </p:nvSpPr>
        <p:spPr>
          <a:xfrm>
            <a:off x="1595982" y="4805191"/>
            <a:ext cx="23326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>
                <a:solidFill>
                  <a:srgbClr val="1B3F67"/>
                </a:solidFill>
                <a:latin typeface="Founders Grotesk" panose="020B0503030202060203"/>
              </a:rPr>
              <a:t>A. Carini </a:t>
            </a:r>
            <a:r>
              <a:rPr lang="it-IT" sz="900" dirty="0">
                <a:latin typeface="Founders Grotesk" panose="020B0503030202060203"/>
              </a:rPr>
              <a:t>- </a:t>
            </a:r>
            <a:r>
              <a:rPr lang="it-IT" sz="900" dirty="0">
                <a:solidFill>
                  <a:srgbClr val="7D110B"/>
                </a:solidFill>
                <a:latin typeface="Founders Grotesk" panose="020B0503030202060203"/>
              </a:rPr>
              <a:t>Elettronica per l’audio e l’acustica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222D4FB-54BE-455B-941C-C86F0BDC25C9}"/>
              </a:ext>
            </a:extLst>
          </p:cNvPr>
          <p:cNvSpPr txBox="1"/>
          <p:nvPr/>
        </p:nvSpPr>
        <p:spPr>
          <a:xfrm>
            <a:off x="2814058" y="1086483"/>
            <a:ext cx="5486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Founders Grotesk" panose="020B0503030202060203"/>
              </a:rPr>
              <a:t>Ivan </a:t>
            </a:r>
            <a:r>
              <a:rPr lang="it-IT" sz="1600" dirty="0" err="1">
                <a:latin typeface="Founders Grotesk" panose="020B0503030202060203"/>
              </a:rPr>
              <a:t>Tashev</a:t>
            </a:r>
            <a:endParaRPr lang="it-IT" sz="1600" dirty="0">
              <a:latin typeface="Founders Grotesk" panose="020B0503030202060203"/>
            </a:endParaRPr>
          </a:p>
          <a:p>
            <a:r>
              <a:rPr lang="it-IT" sz="1600" i="1" dirty="0">
                <a:latin typeface="Founders Grotesk" panose="020B0503030202060203"/>
              </a:rPr>
              <a:t>Sound Capture and Processing: </a:t>
            </a:r>
            <a:r>
              <a:rPr lang="it-IT" sz="1600" i="1" dirty="0" err="1">
                <a:latin typeface="Founders Grotesk" panose="020B0503030202060203"/>
              </a:rPr>
              <a:t>Practical</a:t>
            </a:r>
            <a:r>
              <a:rPr lang="it-IT" sz="1600" i="1" dirty="0">
                <a:latin typeface="Founders Grotesk" panose="020B0503030202060203"/>
              </a:rPr>
              <a:t> </a:t>
            </a:r>
            <a:r>
              <a:rPr lang="it-IT" sz="1600" i="1" dirty="0" err="1">
                <a:latin typeface="Founders Grotesk" panose="020B0503030202060203"/>
              </a:rPr>
              <a:t>Approaches</a:t>
            </a:r>
            <a:endParaRPr lang="it-IT" sz="1600" i="1" dirty="0">
              <a:latin typeface="Founders Grotesk" panose="020B0503030202060203"/>
            </a:endParaRPr>
          </a:p>
          <a:p>
            <a:r>
              <a:rPr lang="it-IT" sz="1600" dirty="0" err="1">
                <a:latin typeface="Founders Grotesk" panose="020B0503030202060203"/>
              </a:rPr>
              <a:t>Wiley</a:t>
            </a:r>
            <a:r>
              <a:rPr lang="it-IT" sz="1600" dirty="0">
                <a:latin typeface="Founders Grotesk" panose="020B0503030202060203"/>
              </a:rPr>
              <a:t>, 2009</a:t>
            </a:r>
          </a:p>
          <a:p>
            <a:endParaRPr lang="it-IT" sz="1600" i="1" dirty="0">
              <a:latin typeface="Founders Grotesk" panose="020B0503030202060203"/>
            </a:endParaRPr>
          </a:p>
          <a:p>
            <a:endParaRPr lang="it-IT" sz="1600" dirty="0">
              <a:latin typeface="Founders Grotesk" panose="020B0503030202060203"/>
            </a:endParaRPr>
          </a:p>
          <a:p>
            <a:r>
              <a:rPr lang="it-IT" sz="1600" dirty="0">
                <a:latin typeface="Founders Grotesk" panose="020B0503030202060203"/>
              </a:rPr>
              <a:t>Biblioteca università-risorse elettroniche:</a:t>
            </a:r>
          </a:p>
          <a:p>
            <a:endParaRPr lang="it-IT" sz="1600" dirty="0">
              <a:latin typeface="Founders Grotesk" panose="020B0503030202060203"/>
            </a:endParaRPr>
          </a:p>
          <a:p>
            <a:r>
              <a:rPr lang="it-IT" sz="1200" dirty="0">
                <a:latin typeface="Founders Grotesk" panose="020B0503030202060203"/>
                <a:hlinkClick r:id="rId4"/>
              </a:rPr>
              <a:t>https://www.biblioest.it/SebinaOpac/query/Sound%20capture%20and%20processing</a:t>
            </a:r>
            <a:endParaRPr lang="it-IT" sz="1200" dirty="0">
              <a:latin typeface="Founders Grotesk" panose="020B0503030202060203"/>
            </a:endParaRPr>
          </a:p>
          <a:p>
            <a:endParaRPr lang="it-IT" sz="1200" dirty="0">
              <a:latin typeface="Founders Grotesk" panose="020B0503030202060203"/>
            </a:endParaRPr>
          </a:p>
          <a:p>
            <a:r>
              <a:rPr lang="it-IT" sz="1200" dirty="0">
                <a:latin typeface="Founders Grotesk" panose="020B0503030202060203"/>
              </a:rPr>
              <a:t>https://onlinelibrary.wiley.com/doi/book/10.1002/9780470994443</a:t>
            </a:r>
          </a:p>
          <a:p>
            <a:r>
              <a:rPr lang="it-IT" sz="1600" dirty="0">
                <a:latin typeface="Founders Grotesk" panose="020B0503030202060203"/>
              </a:rPr>
              <a:t> </a:t>
            </a:r>
          </a:p>
          <a:p>
            <a:endParaRPr lang="it-IT" sz="1600" dirty="0">
              <a:latin typeface="Founders Grotesk" panose="020B0503030202060203"/>
            </a:endParaRPr>
          </a:p>
          <a:p>
            <a:endParaRPr lang="it-IT" sz="1600" dirty="0">
              <a:latin typeface="Founders Grotesk" panose="020B0503030202060203"/>
            </a:endParaRPr>
          </a:p>
        </p:txBody>
      </p:sp>
      <p:pic>
        <p:nvPicPr>
          <p:cNvPr id="8" name="Picture 4" descr="https://images-na.ssl-images-amazon.com/images/I/51iwmCX-FVL._SX340_BO1,204,203,200_.jpg">
            <a:extLst>
              <a:ext uri="{FF2B5EF4-FFF2-40B4-BE49-F238E27FC236}">
                <a16:creationId xmlns:a16="http://schemas.microsoft.com/office/drawing/2014/main" id="{D294D50E-2D8D-46B6-AA0D-F708FE7B01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60" y="949738"/>
            <a:ext cx="2061513" cy="3007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244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352770" y="327728"/>
            <a:ext cx="58019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00" b="1" dirty="0">
                <a:solidFill>
                  <a:srgbClr val="70240F"/>
                </a:solidFill>
                <a:latin typeface="Founders Grotesk" panose="020B0503030202060203" pitchFamily="34" charset="77"/>
                <a:ea typeface="Gibson SemiBold" charset="0"/>
                <a:cs typeface="Gibson SemiBold" charset="0"/>
              </a:rPr>
              <a:t>I libri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7385591-FF75-4DE2-8A65-2E214A0969A0}"/>
              </a:ext>
            </a:extLst>
          </p:cNvPr>
          <p:cNvSpPr txBox="1"/>
          <p:nvPr/>
        </p:nvSpPr>
        <p:spPr>
          <a:xfrm>
            <a:off x="1595982" y="4805191"/>
            <a:ext cx="23326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>
                <a:solidFill>
                  <a:srgbClr val="1B3F67"/>
                </a:solidFill>
                <a:latin typeface="Founders Grotesk" panose="020B0503030202060203"/>
              </a:rPr>
              <a:t>A. Carini </a:t>
            </a:r>
            <a:r>
              <a:rPr lang="it-IT" sz="900" dirty="0">
                <a:latin typeface="Founders Grotesk" panose="020B0503030202060203"/>
              </a:rPr>
              <a:t>- </a:t>
            </a:r>
            <a:r>
              <a:rPr lang="it-IT" sz="900" dirty="0">
                <a:solidFill>
                  <a:srgbClr val="7D110B"/>
                </a:solidFill>
                <a:latin typeface="Founders Grotesk" panose="020B0503030202060203"/>
              </a:rPr>
              <a:t>Elettronica per l’audio e l’acustica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222D4FB-54BE-455B-941C-C86F0BDC25C9}"/>
              </a:ext>
            </a:extLst>
          </p:cNvPr>
          <p:cNvSpPr txBox="1"/>
          <p:nvPr/>
        </p:nvSpPr>
        <p:spPr>
          <a:xfrm>
            <a:off x="2814058" y="1086483"/>
            <a:ext cx="5486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Founders Grotesk" panose="020B0503030202060203"/>
              </a:rPr>
              <a:t>Aurelio Uncini</a:t>
            </a:r>
          </a:p>
          <a:p>
            <a:r>
              <a:rPr lang="it-IT" sz="1600" i="1" dirty="0">
                <a:latin typeface="Founders Grotesk" panose="020B0503030202060203"/>
              </a:rPr>
              <a:t>Audio digitale</a:t>
            </a:r>
          </a:p>
          <a:p>
            <a:r>
              <a:rPr lang="it-IT" sz="1600" dirty="0">
                <a:latin typeface="Founders Grotesk" panose="020B0503030202060203"/>
              </a:rPr>
              <a:t>McGraw-Hill, 2006</a:t>
            </a:r>
          </a:p>
          <a:p>
            <a:endParaRPr lang="it-IT" sz="1600" i="1" dirty="0">
              <a:latin typeface="Founders Grotesk" panose="020B0503030202060203"/>
            </a:endParaRPr>
          </a:p>
          <a:p>
            <a:endParaRPr lang="it-IT" sz="1600" dirty="0">
              <a:latin typeface="Founders Grotesk" panose="020B0503030202060203"/>
            </a:endParaRPr>
          </a:p>
          <a:p>
            <a:r>
              <a:rPr lang="it-IT" sz="1600" dirty="0">
                <a:latin typeface="Founders Grotesk" panose="020B0503030202060203"/>
              </a:rPr>
              <a:t>Biblioteca scientifica:</a:t>
            </a:r>
          </a:p>
          <a:p>
            <a:r>
              <a:rPr lang="it-IT" sz="1600" dirty="0">
                <a:latin typeface="Founders Grotesk" panose="020B0503030202060203"/>
              </a:rPr>
              <a:t> </a:t>
            </a:r>
          </a:p>
          <a:p>
            <a:endParaRPr lang="it-IT" sz="1600" dirty="0">
              <a:latin typeface="Founders Grotesk" panose="020B0503030202060203"/>
            </a:endParaRPr>
          </a:p>
          <a:p>
            <a:endParaRPr lang="it-IT" sz="1600" dirty="0">
              <a:latin typeface="Founders Grotesk" panose="020B0503030202060203"/>
            </a:endParaRP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588C7C6D-FB9D-44DF-B40F-5921F72A0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665000"/>
              </p:ext>
            </p:extLst>
          </p:nvPr>
        </p:nvGraphicFramePr>
        <p:xfrm>
          <a:off x="3062058" y="2833993"/>
          <a:ext cx="3127856" cy="594360"/>
        </p:xfrm>
        <a:graphic>
          <a:graphicData uri="http://schemas.openxmlformats.org/drawingml/2006/table">
            <a:tbl>
              <a:tblPr/>
              <a:tblGrid>
                <a:gridCol w="1563928">
                  <a:extLst>
                    <a:ext uri="{9D8B030D-6E8A-4147-A177-3AD203B41FA5}">
                      <a16:colId xmlns:a16="http://schemas.microsoft.com/office/drawing/2014/main" val="3545120957"/>
                    </a:ext>
                  </a:extLst>
                </a:gridCol>
                <a:gridCol w="1563928">
                  <a:extLst>
                    <a:ext uri="{9D8B030D-6E8A-4147-A177-3AD203B41FA5}">
                      <a16:colId xmlns:a16="http://schemas.microsoft.com/office/drawing/2014/main" val="42931191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it-IT">
                          <a:effectLst/>
                          <a:latin typeface="open_sans"/>
                        </a:rPr>
                        <a:t>Inventario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dirty="0">
                          <a:effectLst/>
                          <a:latin typeface="open_sans"/>
                        </a:rPr>
                        <a:t>H0A 20628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6238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it-IT" dirty="0">
                          <a:effectLst/>
                          <a:latin typeface="open_sans"/>
                        </a:rPr>
                        <a:t>Collocazione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dirty="0">
                          <a:effectLst/>
                          <a:latin typeface="open_sans"/>
                        </a:rPr>
                        <a:t>21a / </a:t>
                      </a:r>
                      <a:r>
                        <a:rPr lang="it-IT" sz="13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0269</a:t>
                      </a:r>
                      <a:endParaRPr lang="it-IT" dirty="0">
                        <a:effectLst/>
                        <a:latin typeface="open_san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738582"/>
                  </a:ext>
                </a:extLst>
              </a:tr>
            </a:tbl>
          </a:graphicData>
        </a:graphic>
      </p:graphicFrame>
      <p:pic>
        <p:nvPicPr>
          <p:cNvPr id="8" name="Picture 6" descr="https://images-na.ssl-images-amazon.com/images/I/412odm7IA2L._SX343_BO1,204,203,200_.jpg">
            <a:extLst>
              <a:ext uri="{FF2B5EF4-FFF2-40B4-BE49-F238E27FC236}">
                <a16:creationId xmlns:a16="http://schemas.microsoft.com/office/drawing/2014/main" id="{7EF94D2A-BE8E-455C-BD59-FC29134BD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18" y="949738"/>
            <a:ext cx="2079598" cy="3007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367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352770" y="327728"/>
            <a:ext cx="58019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00" b="1" dirty="0">
                <a:solidFill>
                  <a:srgbClr val="70240F"/>
                </a:solidFill>
                <a:latin typeface="Founders Grotesk" panose="020B0503030202060203" pitchFamily="34" charset="77"/>
                <a:ea typeface="Gibson SemiBold" charset="0"/>
                <a:cs typeface="Gibson SemiBold" charset="0"/>
              </a:rPr>
              <a:t>I libri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7385591-FF75-4DE2-8A65-2E214A0969A0}"/>
              </a:ext>
            </a:extLst>
          </p:cNvPr>
          <p:cNvSpPr txBox="1"/>
          <p:nvPr/>
        </p:nvSpPr>
        <p:spPr>
          <a:xfrm>
            <a:off x="1595982" y="4805191"/>
            <a:ext cx="23326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>
                <a:solidFill>
                  <a:srgbClr val="1B3F67"/>
                </a:solidFill>
                <a:latin typeface="Founders Grotesk" panose="020B0503030202060203"/>
              </a:rPr>
              <a:t>A. Carini </a:t>
            </a:r>
            <a:r>
              <a:rPr lang="it-IT" sz="900" dirty="0">
                <a:latin typeface="Founders Grotesk" panose="020B0503030202060203"/>
              </a:rPr>
              <a:t>- </a:t>
            </a:r>
            <a:r>
              <a:rPr lang="it-IT" sz="900" dirty="0">
                <a:solidFill>
                  <a:srgbClr val="7D110B"/>
                </a:solidFill>
                <a:latin typeface="Founders Grotesk" panose="020B0503030202060203"/>
              </a:rPr>
              <a:t>Elettronica per l’audio e l’acustica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222D4FB-54BE-455B-941C-C86F0BDC25C9}"/>
              </a:ext>
            </a:extLst>
          </p:cNvPr>
          <p:cNvSpPr txBox="1"/>
          <p:nvPr/>
        </p:nvSpPr>
        <p:spPr>
          <a:xfrm>
            <a:off x="3046874" y="1086483"/>
            <a:ext cx="532106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Founders Grotesk" panose="020B0503030202060203"/>
              </a:rPr>
              <a:t>Glen </a:t>
            </a:r>
            <a:r>
              <a:rPr lang="it-IT" sz="1600" dirty="0" err="1">
                <a:latin typeface="Founders Grotesk" panose="020B0503030202060203"/>
              </a:rPr>
              <a:t>Ballou</a:t>
            </a:r>
            <a:endParaRPr lang="it-IT" sz="1600" dirty="0">
              <a:latin typeface="Founders Grotesk" panose="020B0503030202060203"/>
            </a:endParaRPr>
          </a:p>
          <a:p>
            <a:r>
              <a:rPr lang="en-US" sz="1600" i="1" dirty="0">
                <a:latin typeface="Founders Grotesk" panose="020B0503030202060203"/>
              </a:rPr>
              <a:t>Electroacoustic Devices: Microphones and Loudspeakers</a:t>
            </a:r>
          </a:p>
          <a:p>
            <a:r>
              <a:rPr lang="it-IT" sz="1600" dirty="0" err="1">
                <a:latin typeface="Founders Grotesk" panose="020B0503030202060203"/>
              </a:rPr>
              <a:t>Routledge</a:t>
            </a:r>
            <a:r>
              <a:rPr lang="it-IT" sz="1600" dirty="0">
                <a:latin typeface="Founders Grotesk" panose="020B0503030202060203"/>
              </a:rPr>
              <a:t>, 2009</a:t>
            </a:r>
          </a:p>
          <a:p>
            <a:endParaRPr lang="it-IT" sz="1600" i="1" dirty="0">
              <a:latin typeface="Founders Grotesk" panose="020B0503030202060203"/>
            </a:endParaRPr>
          </a:p>
          <a:p>
            <a:endParaRPr lang="it-IT" sz="1600" dirty="0">
              <a:latin typeface="Founders Grotesk" panose="020B0503030202060203"/>
            </a:endParaRPr>
          </a:p>
          <a:p>
            <a:endParaRPr lang="it-IT" sz="1600" dirty="0">
              <a:latin typeface="Founders Grotesk" panose="020B0503030202060203"/>
            </a:endParaRPr>
          </a:p>
          <a:p>
            <a:r>
              <a:rPr lang="it-IT" sz="1600" dirty="0">
                <a:latin typeface="Founders Grotesk" panose="020B0503030202060203"/>
              </a:rPr>
              <a:t>Biblioteca scientifica:</a:t>
            </a:r>
          </a:p>
          <a:p>
            <a:r>
              <a:rPr lang="it-IT" sz="1600" dirty="0">
                <a:latin typeface="Founders Grotesk" panose="020B0503030202060203"/>
              </a:rPr>
              <a:t> </a:t>
            </a:r>
          </a:p>
          <a:p>
            <a:endParaRPr lang="it-IT" sz="1600" dirty="0">
              <a:latin typeface="Founders Grotesk" panose="020B0503030202060203"/>
            </a:endParaRPr>
          </a:p>
          <a:p>
            <a:endParaRPr lang="it-IT" sz="1600" dirty="0">
              <a:latin typeface="Founders Grotesk" panose="020B0503030202060203"/>
            </a:endParaRP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588C7C6D-FB9D-44DF-B40F-5921F72A0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653565"/>
              </p:ext>
            </p:extLst>
          </p:nvPr>
        </p:nvGraphicFramePr>
        <p:xfrm>
          <a:off x="3338741" y="3012824"/>
          <a:ext cx="3127856" cy="594360"/>
        </p:xfrm>
        <a:graphic>
          <a:graphicData uri="http://schemas.openxmlformats.org/drawingml/2006/table">
            <a:tbl>
              <a:tblPr/>
              <a:tblGrid>
                <a:gridCol w="1563928">
                  <a:extLst>
                    <a:ext uri="{9D8B030D-6E8A-4147-A177-3AD203B41FA5}">
                      <a16:colId xmlns:a16="http://schemas.microsoft.com/office/drawing/2014/main" val="3545120957"/>
                    </a:ext>
                  </a:extLst>
                </a:gridCol>
                <a:gridCol w="1563928">
                  <a:extLst>
                    <a:ext uri="{9D8B030D-6E8A-4147-A177-3AD203B41FA5}">
                      <a16:colId xmlns:a16="http://schemas.microsoft.com/office/drawing/2014/main" val="42931191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it-IT" dirty="0">
                          <a:effectLst/>
                          <a:latin typeface="open_sans"/>
                        </a:rPr>
                        <a:t>Inventario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dirty="0">
                          <a:effectLst/>
                          <a:latin typeface="open_sans"/>
                        </a:rPr>
                        <a:t>-----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6238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it-IT">
                          <a:effectLst/>
                          <a:latin typeface="open_sans"/>
                        </a:rPr>
                        <a:t>Collocazione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dirty="0">
                          <a:effectLst/>
                          <a:latin typeface="open_sans"/>
                        </a:rPr>
                        <a:t>-----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738582"/>
                  </a:ext>
                </a:extLst>
              </a:tr>
            </a:tbl>
          </a:graphicData>
        </a:graphic>
      </p:graphicFrame>
      <p:pic>
        <p:nvPicPr>
          <p:cNvPr id="11" name="Picture 8" descr="https://images-na.ssl-images-amazon.com/images/I/41TGjDjROXL._SX403_BO1,204,203,200_.jpg">
            <a:extLst>
              <a:ext uri="{FF2B5EF4-FFF2-40B4-BE49-F238E27FC236}">
                <a16:creationId xmlns:a16="http://schemas.microsoft.com/office/drawing/2014/main" id="{D404ED0C-2C50-455A-AE37-53B3FA398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00" y="949738"/>
            <a:ext cx="2436385" cy="3007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6787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352770" y="327728"/>
            <a:ext cx="58019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00" b="1" dirty="0">
                <a:solidFill>
                  <a:srgbClr val="70240F"/>
                </a:solidFill>
                <a:latin typeface="Founders Grotesk" panose="020B0503030202060203" pitchFamily="34" charset="77"/>
                <a:ea typeface="Gibson SemiBold" charset="0"/>
                <a:cs typeface="Gibson SemiBold" charset="0"/>
              </a:rPr>
              <a:t>Programma del corso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7385591-FF75-4DE2-8A65-2E214A0969A0}"/>
              </a:ext>
            </a:extLst>
          </p:cNvPr>
          <p:cNvSpPr txBox="1"/>
          <p:nvPr/>
        </p:nvSpPr>
        <p:spPr>
          <a:xfrm>
            <a:off x="1595982" y="4805191"/>
            <a:ext cx="23326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>
                <a:solidFill>
                  <a:srgbClr val="1B3F67"/>
                </a:solidFill>
                <a:latin typeface="Founders Grotesk" panose="020B0503030202060203"/>
              </a:rPr>
              <a:t>A. Carini </a:t>
            </a:r>
            <a:r>
              <a:rPr lang="it-IT" sz="900" dirty="0">
                <a:latin typeface="Founders Grotesk" panose="020B0503030202060203"/>
              </a:rPr>
              <a:t>- </a:t>
            </a:r>
            <a:r>
              <a:rPr lang="it-IT" sz="900" dirty="0">
                <a:solidFill>
                  <a:srgbClr val="7D110B"/>
                </a:solidFill>
                <a:latin typeface="Founders Grotesk" panose="020B0503030202060203"/>
              </a:rPr>
              <a:t>Elettronica per l’audio e l’acustica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90507E5-8B73-494C-BD40-7205403095ED}"/>
              </a:ext>
            </a:extLst>
          </p:cNvPr>
          <p:cNvSpPr txBox="1"/>
          <p:nvPr/>
        </p:nvSpPr>
        <p:spPr>
          <a:xfrm>
            <a:off x="408429" y="1152104"/>
            <a:ext cx="78768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Founders Grotesk" panose="020B0503030202060203" pitchFamily="34" charset="77"/>
                <a:ea typeface="Gibson Light" charset="0"/>
                <a:cs typeface="Gibson Light" charset="0"/>
              </a:rPr>
              <a:t>Il suono e la sua propagazione</a:t>
            </a:r>
          </a:p>
          <a:p>
            <a:pPr marL="285750" indent="-285750">
              <a:buFontTx/>
              <a:buChar char="-"/>
            </a:pP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Founders Grotesk" panose="020B0503030202060203" pitchFamily="34" charset="77"/>
                <a:ea typeface="Gibson Light" charset="0"/>
                <a:cs typeface="Gibson Light" charset="0"/>
              </a:rPr>
              <a:t>La voce</a:t>
            </a:r>
          </a:p>
          <a:p>
            <a:pPr marL="285750" indent="-285750">
              <a:buFontTx/>
              <a:buChar char="-"/>
            </a:pP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Founders Grotesk" panose="020B0503030202060203" pitchFamily="34" charset="77"/>
                <a:ea typeface="Gibson Light" charset="0"/>
                <a:cs typeface="Gibson Light" charset="0"/>
              </a:rPr>
              <a:t>Il sistema uditivo umano</a:t>
            </a:r>
          </a:p>
          <a:p>
            <a:pPr marL="285750" indent="-285750">
              <a:buFontTx/>
              <a:buChar char="-"/>
            </a:pP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Founders Grotesk" panose="020B0503030202060203" pitchFamily="34" charset="77"/>
                <a:ea typeface="Gibson Light" charset="0"/>
                <a:cs typeface="Gibson Light" charset="0"/>
              </a:rPr>
              <a:t>La psicoacustica</a:t>
            </a:r>
          </a:p>
          <a:p>
            <a:pPr marL="285750" indent="-285750">
              <a:buFontTx/>
              <a:buChar char="-"/>
            </a:pP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Founders Grotesk" panose="020B0503030202060203" pitchFamily="34" charset="77"/>
                <a:ea typeface="Gibson Light" charset="0"/>
                <a:cs typeface="Gibson Light" charset="0"/>
              </a:rPr>
              <a:t>Gli ambienti d’ascolto</a:t>
            </a:r>
          </a:p>
          <a:p>
            <a:pPr marL="285750" indent="-285750">
              <a:buFontTx/>
              <a:buChar char="-"/>
            </a:pP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Founders Grotesk" panose="020B0503030202060203" pitchFamily="34" charset="77"/>
                <a:ea typeface="Gibson Light" charset="0"/>
                <a:cs typeface="Gibson Light" charset="0"/>
              </a:rPr>
              <a:t>Le comunicazioni voce</a:t>
            </a:r>
          </a:p>
          <a:p>
            <a:pPr marL="285750" indent="-285750">
              <a:buFontTx/>
              <a:buChar char="-"/>
            </a:pP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Founders Grotesk" panose="020B0503030202060203" pitchFamily="34" charset="77"/>
                <a:ea typeface="Gibson Light" charset="0"/>
                <a:cs typeface="Gibson Light" charset="0"/>
              </a:rPr>
              <a:t>L’analisi audio</a:t>
            </a:r>
          </a:p>
          <a:p>
            <a:pPr marL="285750" indent="-285750">
              <a:buFontTx/>
              <a:buChar char="-"/>
            </a:pP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Founders Grotesk" panose="020B0503030202060203" pitchFamily="34" charset="77"/>
                <a:ea typeface="Gibson Light" charset="0"/>
                <a:cs typeface="Gibson Light" charset="0"/>
              </a:rPr>
              <a:t>I big data</a:t>
            </a:r>
          </a:p>
          <a:p>
            <a:pPr marL="285750" indent="-285750">
              <a:buFontTx/>
              <a:buChar char="-"/>
            </a:pP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Founders Grotesk" panose="020B0503030202060203" pitchFamily="34" charset="77"/>
                <a:ea typeface="Gibson Light" charset="0"/>
                <a:cs typeface="Gibson Light" charset="0"/>
              </a:rPr>
              <a:t>Il riconoscimento vocale</a:t>
            </a:r>
          </a:p>
          <a:p>
            <a:pPr marL="285750" indent="-285750">
              <a:buFontTx/>
              <a:buChar char="-"/>
            </a:pP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Founders Grotesk" panose="020B0503030202060203" pitchFamily="34" charset="77"/>
                <a:ea typeface="Gibson Light" charset="0"/>
                <a:cs typeface="Gibson Light" charset="0"/>
              </a:rPr>
              <a:t>L’audio 3D</a:t>
            </a:r>
          </a:p>
          <a:p>
            <a:pPr marL="285750" indent="-285750">
              <a:buFontTx/>
              <a:buChar char="-"/>
            </a:pP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Founders Grotesk" panose="020B0503030202060203" pitchFamily="34" charset="77"/>
                <a:ea typeface="Gibson Light" charset="0"/>
                <a:cs typeface="Gibson Light" charset="0"/>
              </a:rPr>
              <a:t>I microfoni</a:t>
            </a:r>
          </a:p>
          <a:p>
            <a:pPr marL="285750" indent="-285750">
              <a:buFontTx/>
              <a:buChar char="-"/>
            </a:pP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Founders Grotesk" panose="020B0503030202060203" pitchFamily="34" charset="77"/>
                <a:ea typeface="Gibson Light" charset="0"/>
                <a:cs typeface="Gibson Light" charset="0"/>
              </a:rPr>
              <a:t>Gli altoparlanti</a:t>
            </a:r>
          </a:p>
        </p:txBody>
      </p:sp>
    </p:spTree>
    <p:extLst>
      <p:ext uri="{BB962C8B-B14F-4D97-AF65-F5344CB8AC3E}">
        <p14:creationId xmlns:p14="http://schemas.microsoft.com/office/powerpoint/2010/main" val="28253402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354</TotalTime>
  <Words>241</Words>
  <Application>Microsoft Office PowerPoint</Application>
  <PresentationFormat>Presentazione su schermo (16:9)</PresentationFormat>
  <Paragraphs>80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Founders Grotesk</vt:lpstr>
      <vt:lpstr>Gibson Light</vt:lpstr>
      <vt:lpstr>Gibson SemiBold</vt:lpstr>
      <vt:lpstr>open_sans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Alberto Carini</dc:creator>
  <cp:lastModifiedBy>Alberto Docente</cp:lastModifiedBy>
  <cp:revision>33</cp:revision>
  <dcterms:created xsi:type="dcterms:W3CDTF">2018-02-12T09:47:17Z</dcterms:created>
  <dcterms:modified xsi:type="dcterms:W3CDTF">2019-02-20T15:27:35Z</dcterms:modified>
</cp:coreProperties>
</file>