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8" r:id="rId4"/>
    <p:sldId id="257" r:id="rId5"/>
    <p:sldId id="259" r:id="rId6"/>
    <p:sldId id="261" r:id="rId7"/>
    <p:sldId id="262" r:id="rId8"/>
    <p:sldId id="263" r:id="rId9"/>
    <p:sldId id="264" r:id="rId10"/>
    <p:sldId id="265" r:id="rId11"/>
    <p:sldId id="266" r:id="rId12"/>
    <p:sldId id="267" r:id="rId13"/>
    <p:sldId id="268" r:id="rId14"/>
    <p:sldId id="269" r:id="rId15"/>
    <p:sldId id="275" r:id="rId16"/>
    <p:sldId id="270" r:id="rId17"/>
    <p:sldId id="271" r:id="rId18"/>
    <p:sldId id="272" r:id="rId19"/>
    <p:sldId id="273" r:id="rId20"/>
    <p:sldId id="274"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0B15"/>
    <a:srgbClr val="663300"/>
    <a:srgbClr val="E4DA9C"/>
    <a:srgbClr val="D3C35D"/>
    <a:srgbClr val="FCBB04"/>
    <a:srgbClr val="2D1C30"/>
    <a:srgbClr val="3B253F"/>
    <a:srgbClr val="4A1B1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28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p>
            <a:r>
              <a:rPr lang="it-IT" smtClean="0"/>
              <a:t>Fare clic per modificare lo stile del titolo</a:t>
            </a:r>
            <a:endParaRPr lang="en-US" dirty="0"/>
          </a:p>
        </p:txBody>
      </p:sp>
      <p:sp>
        <p:nvSpPr>
          <p:cNvPr id="3" name="Subtitle 2"/>
          <p:cNvSpPr>
            <a:spLocks noGrp="1"/>
          </p:cNvSpPr>
          <p:nvPr>
            <p:ph type="subTitle" idx="1"/>
          </p:nvPr>
        </p:nvSpPr>
        <p:spPr>
          <a:xfrm>
            <a:off x="1371600" y="3581400"/>
            <a:ext cx="6400800" cy="609600"/>
          </a:xfrm>
        </p:spPr>
        <p:txBody>
          <a:bodyPr/>
          <a:lstStyle>
            <a:lvl1pPr marL="0" indent="0" algn="ctr">
              <a:buNone/>
              <a:defRPr>
                <a:ln>
                  <a:noFill/>
                </a:ln>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lvl1pPr>
          </a:lstStyle>
          <a:p>
            <a:pPr>
              <a:defRPr/>
            </a:pPr>
            <a:fld id="{594F6E4A-65B1-4D7E-B93A-F038C2F3DA57}" type="datetimeFigureOut">
              <a:rPr lang="en-US"/>
              <a:pPr>
                <a:defRPr/>
              </a:pPr>
              <a:t>2/24/2016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449C55-C694-4ADE-A20D-EB43FAAC954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pPr>
              <a:defRPr/>
            </a:pPr>
            <a:fld id="{E9716E77-782D-48D6-9F58-C8E1DFD67F24}" type="datetimeFigureOut">
              <a:rPr lang="en-US"/>
              <a:pPr>
                <a:defRPr/>
              </a:pPr>
              <a:t>2/24/2016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BD46D2-E0DB-454D-8208-9F2E313ACC6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pPr>
              <a:defRPr/>
            </a:pPr>
            <a:fld id="{367E5B41-AC8D-4DF5-984A-4141D82322C9}" type="datetimeFigureOut">
              <a:rPr lang="en-US"/>
              <a:pPr>
                <a:defRPr/>
              </a:pPr>
              <a:t>2/24/2016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D7BDB8-753D-40C1-8DDE-990614914BB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pPr>
              <a:defRPr/>
            </a:pPr>
            <a:fld id="{E4B1700C-8F1E-45EB-AC44-417040B510A1}" type="datetimeFigureOut">
              <a:rPr lang="en-US"/>
              <a:pPr>
                <a:defRPr/>
              </a:pPr>
              <a:t>2/24/2016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0F3FEF-59BC-4C5C-B0E7-44815A3CBE2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3938587"/>
            <a:ext cx="7772400" cy="1362075"/>
          </a:xfrm>
        </p:spPr>
        <p:txBody>
          <a:bodyPr anchor="t"/>
          <a:lstStyle>
            <a:lvl1pPr algn="l">
              <a:defRPr sz="4000" b="1" cap="all"/>
            </a:lvl1pPr>
          </a:lstStyle>
          <a:p>
            <a:r>
              <a:rPr lang="it-IT" smtClean="0"/>
              <a:t>Fare clic per modificare lo stile del titolo</a:t>
            </a:r>
            <a:endParaRPr lang="en-US"/>
          </a:p>
        </p:txBody>
      </p:sp>
      <p:sp>
        <p:nvSpPr>
          <p:cNvPr id="3" name="Text Placeholder 2"/>
          <p:cNvSpPr>
            <a:spLocks noGrp="1"/>
          </p:cNvSpPr>
          <p:nvPr>
            <p:ph type="body" idx="1"/>
          </p:nvPr>
        </p:nvSpPr>
        <p:spPr>
          <a:xfrm>
            <a:off x="722313" y="2438400"/>
            <a:ext cx="7772400" cy="1500187"/>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lvl1pPr>
              <a:defRPr/>
            </a:lvl1pPr>
          </a:lstStyle>
          <a:p>
            <a:pPr>
              <a:defRPr/>
            </a:pPr>
            <a:fld id="{C5CD0EB8-63BE-4785-A3B7-7B1B852BCE22}" type="datetimeFigureOut">
              <a:rPr lang="en-US"/>
              <a:pPr>
                <a:defRPr/>
              </a:pPr>
              <a:t>2/24/2016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8667D6-AFF9-4C25-842B-559F7C36EBF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3"/>
          <p:cNvSpPr>
            <a:spLocks noGrp="1"/>
          </p:cNvSpPr>
          <p:nvPr>
            <p:ph type="dt" sz="half" idx="10"/>
          </p:nvPr>
        </p:nvSpPr>
        <p:spPr/>
        <p:txBody>
          <a:bodyPr/>
          <a:lstStyle>
            <a:lvl1pPr>
              <a:defRPr/>
            </a:lvl1pPr>
          </a:lstStyle>
          <a:p>
            <a:pPr>
              <a:defRPr/>
            </a:pPr>
            <a:fld id="{51534688-16FD-4317-888A-200041202591}" type="datetimeFigureOut">
              <a:rPr lang="en-US"/>
              <a:pPr>
                <a:defRPr/>
              </a:pPr>
              <a:t>2/24/2016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58DA51-01A9-421C-AB4B-D77A10666F2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3"/>
          <p:cNvSpPr>
            <a:spLocks noGrp="1"/>
          </p:cNvSpPr>
          <p:nvPr>
            <p:ph type="dt" sz="half" idx="10"/>
          </p:nvPr>
        </p:nvSpPr>
        <p:spPr/>
        <p:txBody>
          <a:bodyPr/>
          <a:lstStyle>
            <a:lvl1pPr>
              <a:defRPr/>
            </a:lvl1pPr>
          </a:lstStyle>
          <a:p>
            <a:pPr>
              <a:defRPr/>
            </a:pPr>
            <a:fld id="{7229A73F-F31F-4750-954E-AC5E47F47A1E}" type="datetimeFigureOut">
              <a:rPr lang="en-US"/>
              <a:pPr>
                <a:defRPr/>
              </a:pPr>
              <a:t>2/24/2016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FB9FCDF-C82B-42A7-807E-5642D7786C8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3"/>
          <p:cNvSpPr>
            <a:spLocks noGrp="1"/>
          </p:cNvSpPr>
          <p:nvPr>
            <p:ph type="dt" sz="half" idx="10"/>
          </p:nvPr>
        </p:nvSpPr>
        <p:spPr/>
        <p:txBody>
          <a:bodyPr/>
          <a:lstStyle>
            <a:lvl1pPr>
              <a:defRPr/>
            </a:lvl1pPr>
          </a:lstStyle>
          <a:p>
            <a:pPr>
              <a:defRPr/>
            </a:pPr>
            <a:fld id="{A4E49E6B-AFA1-43BC-84CB-7E7CF965771F}" type="datetimeFigureOut">
              <a:rPr lang="en-US"/>
              <a:pPr>
                <a:defRPr/>
              </a:pPr>
              <a:t>2/24/2016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A9A8281-01E6-4FFA-9460-24BF02329B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D2DE702-E39F-4CE6-816C-AD4CF59D075D}" type="datetimeFigureOut">
              <a:rPr lang="en-US"/>
              <a:pPr>
                <a:defRPr/>
              </a:pPr>
              <a:t>2/24/2016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0215521-585A-4208-ADD6-854B0EED81A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54DF90CF-907A-46F0-ABC2-FF72470CE4B8}" type="datetimeFigureOut">
              <a:rPr lang="en-US"/>
              <a:pPr>
                <a:defRPr/>
              </a:pPr>
              <a:t>2/24/2016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A7DBE2-3532-41A1-A986-A98AAD9CF83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3456B216-66A4-46BB-B5A6-B7B1D03E9951}" type="datetimeFigureOut">
              <a:rPr lang="en-US"/>
              <a:pPr>
                <a:defRPr/>
              </a:pPr>
              <a:t>2/24/2016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77917EE-99CA-4DB2-A5D9-78D96FF9B05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Autofit/>
          </a:bodyPr>
          <a:lstStyle/>
          <a:p>
            <a:pPr lvl="0"/>
            <a:r>
              <a:rPr lang="it-IT" smtClean="0"/>
              <a:t>Fare clic per modificare lo stile del titolo</a:t>
            </a:r>
            <a:endParaRPr lang="en-US" smtClean="0"/>
          </a:p>
        </p:txBody>
      </p:sp>
      <p:sp>
        <p:nvSpPr>
          <p:cNvPr id="1027" name="Text Placeholder 2"/>
          <p:cNvSpPr>
            <a:spLocks noGrp="1"/>
          </p:cNvSpPr>
          <p:nvPr>
            <p:ph type="body" idx="1"/>
          </p:nvPr>
        </p:nvSpPr>
        <p:spPr bwMode="auto">
          <a:xfrm>
            <a:off x="457200" y="1600200"/>
            <a:ext cx="82296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lumMod val="75000"/>
                    <a:lumOff val="25000"/>
                  </a:schemeClr>
                </a:solidFill>
                <a:latin typeface="+mn-lt"/>
                <a:cs typeface="+mn-cs"/>
              </a:defRPr>
            </a:lvl1pPr>
          </a:lstStyle>
          <a:p>
            <a:pPr>
              <a:defRPr/>
            </a:pPr>
            <a:fld id="{C4F9C21B-7E32-477A-BBB2-AA41D0F766E1}" type="datetimeFigureOut">
              <a:rPr lang="en-US"/>
              <a:pPr>
                <a:defRPr/>
              </a:pPr>
              <a:t>2/24/2016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lumMod val="75000"/>
                    <a:lumOff val="2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lumMod val="75000"/>
                    <a:lumOff val="25000"/>
                  </a:schemeClr>
                </a:solidFill>
                <a:latin typeface="+mn-lt"/>
                <a:cs typeface="+mn-cs"/>
              </a:defRPr>
            </a:lvl1pPr>
          </a:lstStyle>
          <a:p>
            <a:pPr>
              <a:defRPr/>
            </a:pPr>
            <a:fld id="{5302DA46-8EB1-4ADA-90E2-BC199A8797A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5400" b="1" kern="1200">
          <a:ln w="19050">
            <a:solidFill>
              <a:schemeClr val="tx1">
                <a:lumMod val="75000"/>
                <a:lumOff val="25000"/>
              </a:schemeClr>
            </a:solidFill>
          </a:ln>
          <a:solidFill>
            <a:srgbClr val="404040"/>
          </a:solidFill>
          <a:latin typeface="Microsoft New Tai Lue" panose="020B0502040204020203" pitchFamily="34" charset="0"/>
          <a:ea typeface="+mj-ea"/>
          <a:cs typeface="Microsoft New Tai Lue" panose="020B0502040204020203" pitchFamily="34" charset="0"/>
        </a:defRPr>
      </a:lvl1pPr>
      <a:lvl2pPr algn="ctr" rtl="0" fontAlgn="base">
        <a:spcBef>
          <a:spcPct val="0"/>
        </a:spcBef>
        <a:spcAft>
          <a:spcPct val="0"/>
        </a:spcAft>
        <a:defRPr sz="5400" b="1">
          <a:solidFill>
            <a:srgbClr val="404040"/>
          </a:solidFill>
          <a:latin typeface="Microsoft New Tai Lue" pitchFamily="34" charset="0"/>
        </a:defRPr>
      </a:lvl2pPr>
      <a:lvl3pPr algn="ctr" rtl="0" fontAlgn="base">
        <a:spcBef>
          <a:spcPct val="0"/>
        </a:spcBef>
        <a:spcAft>
          <a:spcPct val="0"/>
        </a:spcAft>
        <a:defRPr sz="5400" b="1">
          <a:solidFill>
            <a:srgbClr val="404040"/>
          </a:solidFill>
          <a:latin typeface="Microsoft New Tai Lue" pitchFamily="34" charset="0"/>
        </a:defRPr>
      </a:lvl3pPr>
      <a:lvl4pPr algn="ctr" rtl="0" fontAlgn="base">
        <a:spcBef>
          <a:spcPct val="0"/>
        </a:spcBef>
        <a:spcAft>
          <a:spcPct val="0"/>
        </a:spcAft>
        <a:defRPr sz="5400" b="1">
          <a:solidFill>
            <a:srgbClr val="404040"/>
          </a:solidFill>
          <a:latin typeface="Microsoft New Tai Lue" pitchFamily="34" charset="0"/>
        </a:defRPr>
      </a:lvl4pPr>
      <a:lvl5pPr algn="ctr" rtl="0" fontAlgn="base">
        <a:spcBef>
          <a:spcPct val="0"/>
        </a:spcBef>
        <a:spcAft>
          <a:spcPct val="0"/>
        </a:spcAft>
        <a:defRPr sz="5400" b="1">
          <a:solidFill>
            <a:srgbClr val="404040"/>
          </a:solidFill>
          <a:latin typeface="Microsoft New Tai Lue" pitchFamily="34" charset="0"/>
        </a:defRPr>
      </a:lvl5pPr>
      <a:lvl6pPr marL="457200" algn="ctr" rtl="0" fontAlgn="base">
        <a:spcBef>
          <a:spcPct val="0"/>
        </a:spcBef>
        <a:spcAft>
          <a:spcPct val="0"/>
        </a:spcAft>
        <a:defRPr sz="5400" b="1">
          <a:solidFill>
            <a:srgbClr val="404040"/>
          </a:solidFill>
          <a:latin typeface="Microsoft New Tai Lue" pitchFamily="34" charset="0"/>
        </a:defRPr>
      </a:lvl6pPr>
      <a:lvl7pPr marL="914400" algn="ctr" rtl="0" fontAlgn="base">
        <a:spcBef>
          <a:spcPct val="0"/>
        </a:spcBef>
        <a:spcAft>
          <a:spcPct val="0"/>
        </a:spcAft>
        <a:defRPr sz="5400" b="1">
          <a:solidFill>
            <a:srgbClr val="404040"/>
          </a:solidFill>
          <a:latin typeface="Microsoft New Tai Lue" pitchFamily="34" charset="0"/>
        </a:defRPr>
      </a:lvl7pPr>
      <a:lvl8pPr marL="1371600" algn="ctr" rtl="0" fontAlgn="base">
        <a:spcBef>
          <a:spcPct val="0"/>
        </a:spcBef>
        <a:spcAft>
          <a:spcPct val="0"/>
        </a:spcAft>
        <a:defRPr sz="5400" b="1">
          <a:solidFill>
            <a:srgbClr val="404040"/>
          </a:solidFill>
          <a:latin typeface="Microsoft New Tai Lue" pitchFamily="34" charset="0"/>
        </a:defRPr>
      </a:lvl8pPr>
      <a:lvl9pPr marL="1828800" algn="ctr" rtl="0" fontAlgn="base">
        <a:spcBef>
          <a:spcPct val="0"/>
        </a:spcBef>
        <a:spcAft>
          <a:spcPct val="0"/>
        </a:spcAft>
        <a:defRPr sz="5400" b="1">
          <a:solidFill>
            <a:srgbClr val="404040"/>
          </a:solidFill>
          <a:latin typeface="Microsoft New Tai Lue" pitchFamily="34" charset="0"/>
        </a:defRPr>
      </a:lvl9pPr>
    </p:titleStyle>
    <p:bodyStyle>
      <a:lvl1pPr marL="342900" indent="-342900" algn="l" rtl="0" fontAlgn="base">
        <a:spcBef>
          <a:spcPct val="20000"/>
        </a:spcBef>
        <a:spcAft>
          <a:spcPct val="0"/>
        </a:spcAft>
        <a:buFont typeface="Arial" charset="0"/>
        <a:buChar char="•"/>
        <a:defRPr sz="3200" kern="1200">
          <a:solidFill>
            <a:srgbClr val="404040"/>
          </a:solidFill>
          <a:latin typeface="Microsoft New Tai Lue" panose="020B0502040204020203" pitchFamily="34" charset="0"/>
          <a:ea typeface="+mn-ea"/>
          <a:cs typeface="Microsoft New Tai Lue" panose="020B0502040204020203" pitchFamily="34" charset="0"/>
        </a:defRPr>
      </a:lvl1pPr>
      <a:lvl2pPr marL="742950" indent="-285750" algn="l" rtl="0" fontAlgn="base">
        <a:spcBef>
          <a:spcPct val="20000"/>
        </a:spcBef>
        <a:spcAft>
          <a:spcPct val="0"/>
        </a:spcAft>
        <a:buFont typeface="Arial" charset="0"/>
        <a:buChar char="–"/>
        <a:defRPr sz="2800" kern="1200">
          <a:solidFill>
            <a:srgbClr val="404040"/>
          </a:solidFill>
          <a:latin typeface="Microsoft New Tai Lue" panose="020B0502040204020203" pitchFamily="34" charset="0"/>
          <a:ea typeface="+mn-ea"/>
          <a:cs typeface="Microsoft New Tai Lue" panose="020B0502040204020203" pitchFamily="34" charset="0"/>
        </a:defRPr>
      </a:lvl2pPr>
      <a:lvl3pPr marL="1143000" indent="-228600" algn="l" rtl="0" fontAlgn="base">
        <a:spcBef>
          <a:spcPct val="20000"/>
        </a:spcBef>
        <a:spcAft>
          <a:spcPct val="0"/>
        </a:spcAft>
        <a:buFont typeface="Arial" charset="0"/>
        <a:buChar char="•"/>
        <a:defRPr sz="2400" kern="1200">
          <a:solidFill>
            <a:srgbClr val="404040"/>
          </a:solidFill>
          <a:latin typeface="Microsoft New Tai Lue" panose="020B0502040204020203" pitchFamily="34" charset="0"/>
          <a:ea typeface="+mn-ea"/>
          <a:cs typeface="Microsoft New Tai Lue" panose="020B0502040204020203" pitchFamily="34" charset="0"/>
        </a:defRPr>
      </a:lvl3pPr>
      <a:lvl4pPr marL="1600200" indent="-228600" algn="l" rtl="0" fontAlgn="base">
        <a:spcBef>
          <a:spcPct val="20000"/>
        </a:spcBef>
        <a:spcAft>
          <a:spcPct val="0"/>
        </a:spcAft>
        <a:buFont typeface="Arial" charset="0"/>
        <a:buChar char="–"/>
        <a:defRPr sz="2000" kern="1200">
          <a:solidFill>
            <a:srgbClr val="404040"/>
          </a:solidFill>
          <a:latin typeface="Microsoft New Tai Lue" panose="020B0502040204020203" pitchFamily="34" charset="0"/>
          <a:ea typeface="+mn-ea"/>
          <a:cs typeface="Microsoft New Tai Lue" panose="020B0502040204020203" pitchFamily="34" charset="0"/>
        </a:defRPr>
      </a:lvl4pPr>
      <a:lvl5pPr marL="2057400" indent="-228600" algn="l" rtl="0" fontAlgn="base">
        <a:spcBef>
          <a:spcPct val="20000"/>
        </a:spcBef>
        <a:spcAft>
          <a:spcPct val="0"/>
        </a:spcAft>
        <a:buFont typeface="Arial" charset="0"/>
        <a:buChar char="»"/>
        <a:defRPr sz="2000" kern="1200">
          <a:solidFill>
            <a:srgbClr val="404040"/>
          </a:solidFill>
          <a:latin typeface="Microsoft New Tai Lue" panose="020B0502040204020203" pitchFamily="34" charset="0"/>
          <a:ea typeface="+mn-ea"/>
          <a:cs typeface="Microsoft New Tai Lue"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fontAlgn="auto">
              <a:spcAft>
                <a:spcPts val="0"/>
              </a:spcAft>
              <a:defRPr/>
            </a:pPr>
            <a:r>
              <a:rPr lang="fr-FR" dirty="0" smtClean="0">
                <a:solidFill>
                  <a:schemeClr val="tx1">
                    <a:lumMod val="75000"/>
                    <a:lumOff val="25000"/>
                  </a:schemeClr>
                </a:solidFill>
              </a:rPr>
              <a:t>  SIEGE OF SARAJEVO</a:t>
            </a:r>
            <a:endParaRPr lang="en-US" dirty="0">
              <a:solidFill>
                <a:schemeClr val="tx1">
                  <a:lumMod val="75000"/>
                  <a:lumOff val="25000"/>
                </a:schemeClr>
              </a:solidFill>
            </a:endParaRPr>
          </a:p>
        </p:txBody>
      </p:sp>
      <p:sp>
        <p:nvSpPr>
          <p:cNvPr id="13314" name="Subtitle 2"/>
          <p:cNvSpPr>
            <a:spLocks noGrp="1"/>
          </p:cNvSpPr>
          <p:nvPr>
            <p:ph type="subTitle" idx="1"/>
          </p:nvPr>
        </p:nvSpPr>
        <p:spPr/>
        <p:txBody>
          <a:bodyPr/>
          <a:lstStyle/>
          <a:p>
            <a:r>
              <a:rPr lang="en-US" smtClean="0">
                <a:solidFill>
                  <a:srgbClr val="404040"/>
                </a:solidFill>
              </a:rPr>
              <a:t>Everyday life during war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fontAlgn="auto">
              <a:spcAft>
                <a:spcPts val="0"/>
              </a:spcAft>
              <a:defRPr/>
            </a:pPr>
            <a:r>
              <a:rPr lang="fr-FR" dirty="0" err="1" smtClean="0">
                <a:solidFill>
                  <a:schemeClr val="tx1">
                    <a:lumMod val="75000"/>
                    <a:lumOff val="25000"/>
                  </a:schemeClr>
                </a:solidFill>
              </a:rPr>
              <a:t>Between</a:t>
            </a:r>
            <a:r>
              <a:rPr lang="fr-FR" dirty="0" smtClean="0">
                <a:solidFill>
                  <a:schemeClr val="tx1">
                    <a:lumMod val="75000"/>
                    <a:lumOff val="25000"/>
                  </a:schemeClr>
                </a:solidFill>
              </a:rPr>
              <a:t> </a:t>
            </a:r>
            <a:r>
              <a:rPr lang="fr-FR" dirty="0" err="1" smtClean="0">
                <a:solidFill>
                  <a:schemeClr val="tx1">
                    <a:lumMod val="75000"/>
                    <a:lumOff val="25000"/>
                  </a:schemeClr>
                </a:solidFill>
              </a:rPr>
              <a:t>Indifference</a:t>
            </a:r>
            <a:r>
              <a:rPr lang="fr-FR" dirty="0" smtClean="0">
                <a:solidFill>
                  <a:schemeClr val="tx1">
                    <a:lumMod val="75000"/>
                    <a:lumOff val="25000"/>
                  </a:schemeClr>
                </a:solidFill>
              </a:rPr>
              <a:t> and Panic</a:t>
            </a:r>
            <a:endParaRPr lang="fr-FR" dirty="0">
              <a:solidFill>
                <a:schemeClr val="tx1">
                  <a:lumMod val="75000"/>
                  <a:lumOff val="25000"/>
                </a:schemeClr>
              </a:solidFill>
            </a:endParaRPr>
          </a:p>
        </p:txBody>
      </p:sp>
      <p:sp>
        <p:nvSpPr>
          <p:cNvPr id="22530" name="Segnaposto contenuto 2"/>
          <p:cNvSpPr>
            <a:spLocks noGrp="1"/>
          </p:cNvSpPr>
          <p:nvPr>
            <p:ph idx="1"/>
          </p:nvPr>
        </p:nvSpPr>
        <p:spPr/>
        <p:txBody>
          <a:bodyPr/>
          <a:lstStyle/>
          <a:p>
            <a:r>
              <a:rPr lang="fr-FR" smtClean="0"/>
              <a:t>Always partly aw</a:t>
            </a:r>
            <a:r>
              <a:rPr lang="hr-HR" smtClean="0"/>
              <a:t>a</a:t>
            </a:r>
            <a:r>
              <a:rPr lang="fr-FR" smtClean="0"/>
              <a:t>re of their exposure</a:t>
            </a:r>
          </a:p>
          <a:p>
            <a:r>
              <a:rPr lang="fr-FR" smtClean="0"/>
              <a:t>Different reactions on air-raid alarms </a:t>
            </a:r>
          </a:p>
          <a:p>
            <a:r>
              <a:rPr lang="fr-FR" smtClean="0"/>
              <a:t>Irrational behaviour (</a:t>
            </a:r>
            <a:r>
              <a:rPr lang="fr-FR" i="1" smtClean="0"/>
              <a:t>podruma</a:t>
            </a:r>
            <a:r>
              <a:rPr lang="hr-HR" i="1" smtClean="0"/>
              <a:t>ši – cellar people)</a:t>
            </a:r>
            <a:endParaRPr lang="fr-FR" smtClean="0"/>
          </a:p>
          <a:p>
            <a:r>
              <a:rPr lang="fr-FR" smtClean="0"/>
              <a:t>Acception of fear as a </a:t>
            </a:r>
            <a:r>
              <a:rPr lang="hr-HR" smtClean="0"/>
              <a:t>social norm</a:t>
            </a:r>
            <a:endParaRPr lang="fr-FR" smtClean="0"/>
          </a:p>
          <a:p>
            <a:r>
              <a:rPr lang="fr-FR" smtClean="0"/>
              <a:t>Never-ending pendulum between Depression and Strenght </a:t>
            </a:r>
            <a:endParaRPr lang="hr-HR" smtClean="0"/>
          </a:p>
          <a:p>
            <a:r>
              <a:rPr lang="hr-HR" smtClean="0"/>
              <a:t>Various techniques of dealing with it</a:t>
            </a:r>
            <a:endParaRPr lang="fr-FR"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fontAlgn="auto">
              <a:spcAft>
                <a:spcPts val="0"/>
              </a:spcAft>
              <a:defRPr/>
            </a:pPr>
            <a:r>
              <a:rPr lang="hr-HR" dirty="0" smtClean="0">
                <a:solidFill>
                  <a:schemeClr val="tx1">
                    <a:lumMod val="75000"/>
                    <a:lumOff val="25000"/>
                  </a:schemeClr>
                </a:solidFill>
              </a:rPr>
              <a:t>Memories of pre-war life</a:t>
            </a:r>
            <a:endParaRPr lang="fr-FR" dirty="0">
              <a:solidFill>
                <a:schemeClr val="tx1">
                  <a:lumMod val="75000"/>
                  <a:lumOff val="25000"/>
                </a:schemeClr>
              </a:solidFill>
            </a:endParaRPr>
          </a:p>
        </p:txBody>
      </p:sp>
      <p:sp>
        <p:nvSpPr>
          <p:cNvPr id="23554" name="Segnaposto contenuto 2"/>
          <p:cNvSpPr>
            <a:spLocks noGrp="1"/>
          </p:cNvSpPr>
          <p:nvPr>
            <p:ph idx="1"/>
          </p:nvPr>
        </p:nvSpPr>
        <p:spPr/>
        <p:txBody>
          <a:bodyPr/>
          <a:lstStyle/>
          <a:p>
            <a:r>
              <a:rPr lang="hr-HR" smtClean="0"/>
              <a:t>Double-edged sword: A) helping people escape from the destruction of their war-lives </a:t>
            </a:r>
          </a:p>
          <a:p>
            <a:r>
              <a:rPr lang="hr-HR" smtClean="0"/>
              <a:t>B) the thoughts of life they once had were too painful </a:t>
            </a:r>
          </a:p>
          <a:p>
            <a:r>
              <a:rPr lang="hr-HR" i="1" smtClean="0"/>
              <a:t>“Nothing is so painful as to in misfortune remember the happy moments” </a:t>
            </a:r>
            <a:r>
              <a:rPr lang="hr-HR" smtClean="0"/>
              <a:t>Dante</a:t>
            </a:r>
            <a:endParaRPr lang="fr-FR"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egnaposto contenuto 2"/>
          <p:cNvSpPr>
            <a:spLocks noGrp="1"/>
          </p:cNvSpPr>
          <p:nvPr>
            <p:ph idx="1"/>
          </p:nvPr>
        </p:nvSpPr>
        <p:spPr>
          <a:xfrm>
            <a:off x="457200" y="1052513"/>
            <a:ext cx="8229600" cy="5195887"/>
          </a:xfrm>
        </p:spPr>
        <p:txBody>
          <a:bodyPr/>
          <a:lstStyle/>
          <a:p>
            <a:r>
              <a:rPr lang="hr-HR" smtClean="0"/>
              <a:t>Beyond human powers and on the borderline of human cognition</a:t>
            </a:r>
          </a:p>
          <a:p>
            <a:r>
              <a:rPr lang="hr-HR" smtClean="0"/>
              <a:t>Taking the refugees in as a supra-human notion, solidarity making people stronger</a:t>
            </a:r>
          </a:p>
          <a:p>
            <a:r>
              <a:rPr lang="hr-HR" smtClean="0"/>
              <a:t>Impossibility of making plans and of living a decent life</a:t>
            </a:r>
          </a:p>
          <a:p>
            <a:r>
              <a:rPr lang="hr-HR" smtClean="0"/>
              <a:t>RELIGION / DESTINY /ART /DENYING THE DANGERS</a:t>
            </a:r>
            <a:endParaRPr lang="fr-FR"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egnaposto contenuto 2"/>
          <p:cNvSpPr>
            <a:spLocks noGrp="1"/>
          </p:cNvSpPr>
          <p:nvPr>
            <p:ph idx="1"/>
          </p:nvPr>
        </p:nvSpPr>
        <p:spPr>
          <a:xfrm>
            <a:off x="457200" y="981075"/>
            <a:ext cx="8229600" cy="5267325"/>
          </a:xfrm>
        </p:spPr>
        <p:txBody>
          <a:bodyPr/>
          <a:lstStyle/>
          <a:p>
            <a:r>
              <a:rPr lang="hr-HR" smtClean="0"/>
              <a:t>Socio-cultural peculiarities</a:t>
            </a:r>
          </a:p>
          <a:p>
            <a:r>
              <a:rPr lang="hr-HR" smtClean="0"/>
              <a:t>Bosnian humor</a:t>
            </a:r>
          </a:p>
          <a:p>
            <a:r>
              <a:rPr lang="hr-HR" smtClean="0"/>
              <a:t>“How does a Bosnian call a stupid one?” – “From a phone abroad!”</a:t>
            </a:r>
          </a:p>
          <a:p>
            <a:r>
              <a:rPr lang="hr-HR" smtClean="0"/>
              <a:t>Urban life – kafane, markets, water-pipes, restaurant’s basements</a:t>
            </a:r>
          </a:p>
          <a:p>
            <a:r>
              <a:rPr lang="hr-HR" smtClean="0"/>
              <a:t>No electricity, gas or water – theatre and concerts at 1 p.m. </a:t>
            </a:r>
            <a:endParaRPr lang="fr-FR"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fontAlgn="auto">
              <a:spcAft>
                <a:spcPts val="0"/>
              </a:spcAft>
              <a:defRPr/>
            </a:pPr>
            <a:r>
              <a:rPr lang="hr-HR" dirty="0" smtClean="0">
                <a:solidFill>
                  <a:schemeClr val="tx1">
                    <a:lumMod val="75000"/>
                    <a:lumOff val="25000"/>
                  </a:schemeClr>
                </a:solidFill>
              </a:rPr>
              <a:t>Art as resistance</a:t>
            </a:r>
            <a:endParaRPr lang="fr-FR" dirty="0">
              <a:solidFill>
                <a:schemeClr val="tx1">
                  <a:lumMod val="75000"/>
                  <a:lumOff val="25000"/>
                </a:schemeClr>
              </a:solidFill>
            </a:endParaRPr>
          </a:p>
        </p:txBody>
      </p:sp>
      <p:sp>
        <p:nvSpPr>
          <p:cNvPr id="26626" name="Segnaposto contenuto 2"/>
          <p:cNvSpPr>
            <a:spLocks noGrp="1"/>
          </p:cNvSpPr>
          <p:nvPr>
            <p:ph idx="1"/>
          </p:nvPr>
        </p:nvSpPr>
        <p:spPr/>
        <p:txBody>
          <a:bodyPr/>
          <a:lstStyle/>
          <a:p>
            <a:r>
              <a:rPr lang="hr-HR" smtClean="0"/>
              <a:t>Extreme existential danger produced creative force that fine arts provide</a:t>
            </a:r>
          </a:p>
          <a:p>
            <a:r>
              <a:rPr lang="hr-HR" smtClean="0"/>
              <a:t>Civilian life over war</a:t>
            </a:r>
          </a:p>
          <a:p>
            <a:r>
              <a:rPr lang="hr-HR" smtClean="0"/>
              <a:t>Anti-war messages </a:t>
            </a:r>
          </a:p>
          <a:p>
            <a:r>
              <a:rPr lang="hr-HR" smtClean="0"/>
              <a:t>Materials available – from destruction to creation</a:t>
            </a:r>
          </a:p>
          <a:p>
            <a:r>
              <a:rPr lang="hr-HR" smtClean="0"/>
              <a:t>Evoking the Olympic Games in 1984 – call to the world!</a:t>
            </a:r>
            <a:endParaRPr lang="fr-FR"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fontAlgn="auto">
              <a:spcAft>
                <a:spcPts val="0"/>
              </a:spcAft>
              <a:defRPr/>
            </a:pPr>
            <a:r>
              <a:rPr lang="fr-FR" sz="2000" dirty="0" err="1" smtClean="0">
                <a:solidFill>
                  <a:schemeClr val="tx1">
                    <a:lumMod val="75000"/>
                    <a:lumOff val="25000"/>
                  </a:schemeClr>
                </a:solidFill>
              </a:rPr>
              <a:t>Vedran</a:t>
            </a:r>
            <a:r>
              <a:rPr lang="fr-FR" sz="2000" dirty="0" smtClean="0">
                <a:solidFill>
                  <a:schemeClr val="tx1">
                    <a:lumMod val="75000"/>
                    <a:lumOff val="25000"/>
                  </a:schemeClr>
                </a:solidFill>
              </a:rPr>
              <a:t> </a:t>
            </a:r>
            <a:r>
              <a:rPr lang="fr-FR" sz="2000" dirty="0" err="1" smtClean="0">
                <a:solidFill>
                  <a:schemeClr val="tx1">
                    <a:lumMod val="75000"/>
                    <a:lumOff val="25000"/>
                  </a:schemeClr>
                </a:solidFill>
              </a:rPr>
              <a:t>Smailovi</a:t>
            </a:r>
            <a:r>
              <a:rPr lang="hr-HR" sz="2000" dirty="0" smtClean="0">
                <a:solidFill>
                  <a:schemeClr val="tx1">
                    <a:lumMod val="75000"/>
                    <a:lumOff val="25000"/>
                  </a:schemeClr>
                </a:solidFill>
              </a:rPr>
              <a:t>ć</a:t>
            </a:r>
            <a:r>
              <a:rPr lang="fr-FR" sz="2000" dirty="0" smtClean="0">
                <a:solidFill>
                  <a:schemeClr val="tx1">
                    <a:lumMod val="75000"/>
                    <a:lumOff val="25000"/>
                  </a:schemeClr>
                </a:solidFill>
              </a:rPr>
              <a:t> </a:t>
            </a:r>
            <a:r>
              <a:rPr lang="fr-FR" sz="2000" dirty="0" err="1" smtClean="0">
                <a:solidFill>
                  <a:schemeClr val="tx1">
                    <a:lumMod val="75000"/>
                    <a:lumOff val="25000"/>
                  </a:schemeClr>
                </a:solidFill>
              </a:rPr>
              <a:t>playing</a:t>
            </a:r>
            <a:r>
              <a:rPr lang="fr-FR" sz="2000" dirty="0" smtClean="0">
                <a:solidFill>
                  <a:schemeClr val="tx1">
                    <a:lumMod val="75000"/>
                    <a:lumOff val="25000"/>
                  </a:schemeClr>
                </a:solidFill>
              </a:rPr>
              <a:t> in the </a:t>
            </a:r>
            <a:r>
              <a:rPr lang="fr-FR" sz="2000" dirty="0" err="1" smtClean="0">
                <a:solidFill>
                  <a:schemeClr val="tx1">
                    <a:lumMod val="75000"/>
                    <a:lumOff val="25000"/>
                  </a:schemeClr>
                </a:solidFill>
              </a:rPr>
              <a:t>destroyed</a:t>
            </a:r>
            <a:r>
              <a:rPr lang="fr-FR" sz="2000" dirty="0" smtClean="0">
                <a:solidFill>
                  <a:schemeClr val="tx1">
                    <a:lumMod val="75000"/>
                    <a:lumOff val="25000"/>
                  </a:schemeClr>
                </a:solidFill>
              </a:rPr>
              <a:t> National Library in Sarajevo 1992</a:t>
            </a:r>
            <a:endParaRPr lang="fr-FR" sz="2000" dirty="0">
              <a:solidFill>
                <a:schemeClr val="tx1">
                  <a:lumMod val="75000"/>
                  <a:lumOff val="25000"/>
                </a:schemeClr>
              </a:solidFill>
            </a:endParaRPr>
          </a:p>
        </p:txBody>
      </p:sp>
      <p:pic>
        <p:nvPicPr>
          <p:cNvPr id="27650" name="Segnaposto contenuto 3" descr="Vedran Smailovic.jpg"/>
          <p:cNvPicPr>
            <a:picLocks noGrp="1" noChangeAspect="1"/>
          </p:cNvPicPr>
          <p:nvPr>
            <p:ph idx="1"/>
          </p:nvPr>
        </p:nvPicPr>
        <p:blipFill>
          <a:blip r:embed="rId2"/>
          <a:srcRect/>
          <a:stretch>
            <a:fillRect/>
          </a:stretch>
        </p:blipFill>
        <p:spPr>
          <a:xfrm>
            <a:off x="611188" y="1700213"/>
            <a:ext cx="8064500" cy="432117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fontAlgn="auto">
              <a:spcAft>
                <a:spcPts val="0"/>
              </a:spcAft>
              <a:defRPr/>
            </a:pPr>
            <a:r>
              <a:rPr lang="hr-HR" sz="4400" dirty="0" smtClean="0">
                <a:solidFill>
                  <a:schemeClr val="tx1">
                    <a:lumMod val="75000"/>
                    <a:lumOff val="25000"/>
                  </a:schemeClr>
                </a:solidFill>
              </a:rPr>
              <a:t>Oslobođenje – the world’s newspapers of 1992</a:t>
            </a:r>
            <a:endParaRPr lang="fr-FR" sz="4400" dirty="0">
              <a:solidFill>
                <a:schemeClr val="tx1">
                  <a:lumMod val="75000"/>
                  <a:lumOff val="25000"/>
                </a:schemeClr>
              </a:solidFill>
            </a:endParaRPr>
          </a:p>
        </p:txBody>
      </p:sp>
      <p:pic>
        <p:nvPicPr>
          <p:cNvPr id="28674" name="Segnaposto contenuto 3" descr="oslobodjenje.jpg"/>
          <p:cNvPicPr>
            <a:picLocks noGrp="1" noChangeAspect="1"/>
          </p:cNvPicPr>
          <p:nvPr>
            <p:ph idx="1"/>
          </p:nvPr>
        </p:nvPicPr>
        <p:blipFill>
          <a:blip r:embed="rId2"/>
          <a:srcRect/>
          <a:stretch>
            <a:fillRect/>
          </a:stretch>
        </p:blipFill>
        <p:spPr>
          <a:xfrm>
            <a:off x="1619250" y="1957388"/>
            <a:ext cx="5905500" cy="393382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88913"/>
            <a:ext cx="8229600" cy="6669087"/>
          </a:xfrm>
        </p:spPr>
        <p:txBody>
          <a:bodyPr>
            <a:normAutofit/>
          </a:bodyPr>
          <a:lstStyle/>
          <a:p>
            <a:pPr>
              <a:lnSpc>
                <a:spcPct val="80000"/>
              </a:lnSpc>
              <a:buFont typeface="Arial" charset="0"/>
              <a:buNone/>
            </a:pPr>
            <a:r>
              <a:rPr lang="en-US" sz="1600" b="1" smtClean="0"/>
              <a:t>Cultural life in Sarajevo was pretty dynamic, wasn’t it? Musical life, theatre and publishing all went on.</a:t>
            </a:r>
            <a:endParaRPr lang="en-US" sz="1600" smtClean="0"/>
          </a:p>
          <a:p>
            <a:pPr>
              <a:lnSpc>
                <a:spcPct val="80000"/>
              </a:lnSpc>
              <a:buFont typeface="Arial" charset="0"/>
              <a:buNone/>
            </a:pPr>
            <a:r>
              <a:rPr lang="en-US" sz="1600" smtClean="0"/>
              <a:t>Izet Sarajlic: The Latin saying whereby people fall silent when the guns roar is false. Some very fine work was produced in Sarajevo during the war. It would be a good thing if foreigners could read some of the stuff we wrote, so that they could understand that civil war is a plague, that it is contagious and that it could happen elsewhere in the world, in an even more terrible form.</a:t>
            </a:r>
          </a:p>
          <a:p>
            <a:pPr>
              <a:lnSpc>
                <a:spcPct val="80000"/>
              </a:lnSpc>
              <a:buFont typeface="Arial" charset="0"/>
              <a:buNone/>
            </a:pPr>
            <a:r>
              <a:rPr lang="en-US" sz="1600" b="1" smtClean="0"/>
              <a:t>In one of your books, Recueil de guerre, you say: “If I’ve survived all this it’s thanks to poetry and to a dozen or so people, ordinary folk, true saints of Sarajevo, whom I hardly knew before the war.”</a:t>
            </a:r>
          </a:p>
          <a:p>
            <a:pPr>
              <a:lnSpc>
                <a:spcPct val="80000"/>
              </a:lnSpc>
              <a:buFont typeface="Arial" charset="0"/>
              <a:buNone/>
            </a:pPr>
            <a:r>
              <a:rPr lang="en-US" sz="1600" smtClean="0"/>
              <a:t>Izet Sarajlic: I wrote my two war books in my cellar as shells whistled overhead. I couldn’t, like Eluard, paint the word “freedom” on the walls of Sarajevo because no walls were left standing. So I said to my wife: “Look at me, I am like a late twentieth-century Milton, writing a Paradise Lost by candlelight.”But I didn’t start out with the idea of writing poetry. I didn’t care about poetry. It’s a long time since I was interested in poetry. Just before the war, I wrote that the worst places for poetry were the very places where poetry could be found.</a:t>
            </a:r>
            <a:r>
              <a:rPr lang="hr-HR" sz="1600" smtClean="0"/>
              <a:t> </a:t>
            </a:r>
            <a:r>
              <a:rPr lang="en-US" sz="1600" smtClean="0"/>
              <a:t>When I said that poetry had saved me, I meant that these extremely unhappy war years were perhaps the happiest years of my life as a poet. I was motivated, I had readers, or rather listeners. We had no paper for printing and I was not on close terms with the few publishers who had any. In any case, they specialized in pseudo-religious work and propaganda, and so I wasn’t very keen on being published by them. Nevertheless, my poems reached the public, which made me very happy indeed. During the war, my literary and moral standing in the eyes of my fellow citizens seemed to be high. I saw that they wanted to help me in one way or another. They would step aside for me when we queued for water, although I naturally never took advantage of that, and they would give me a cigarette, or an apple for my grandson.</a:t>
            </a:r>
          </a:p>
          <a:p>
            <a:pPr>
              <a:lnSpc>
                <a:spcPct val="80000"/>
              </a:lnSpc>
            </a:pPr>
            <a:endParaRPr lang="fr-FR" sz="10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fontAlgn="auto">
              <a:spcAft>
                <a:spcPts val="0"/>
              </a:spcAft>
              <a:defRPr/>
            </a:pPr>
            <a:r>
              <a:rPr lang="hr-HR" dirty="0" smtClean="0">
                <a:solidFill>
                  <a:schemeClr val="tx1">
                    <a:lumMod val="75000"/>
                    <a:lumOff val="25000"/>
                  </a:schemeClr>
                </a:solidFill>
              </a:rPr>
              <a:t>11541 red chairs</a:t>
            </a:r>
            <a:endParaRPr lang="fr-FR" dirty="0">
              <a:solidFill>
                <a:schemeClr val="tx1">
                  <a:lumMod val="75000"/>
                  <a:lumOff val="25000"/>
                </a:schemeClr>
              </a:solidFill>
            </a:endParaRPr>
          </a:p>
        </p:txBody>
      </p:sp>
      <p:pic>
        <p:nvPicPr>
          <p:cNvPr id="30722" name="Segnaposto contenuto 3" descr="stolce.jpg"/>
          <p:cNvPicPr>
            <a:picLocks noGrp="1" noChangeAspect="1"/>
          </p:cNvPicPr>
          <p:nvPr>
            <p:ph idx="1"/>
          </p:nvPr>
        </p:nvPicPr>
        <p:blipFill>
          <a:blip r:embed="rId2"/>
          <a:srcRect/>
          <a:stretch>
            <a:fillRect/>
          </a:stretch>
        </p:blipFill>
        <p:spPr>
          <a:xfrm>
            <a:off x="754063" y="1600200"/>
            <a:ext cx="7635875" cy="46482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620713"/>
            <a:ext cx="3827463" cy="5505450"/>
          </a:xfrm>
        </p:spPr>
        <p:txBody>
          <a:bodyPr>
            <a:normAutofit/>
          </a:bodyPr>
          <a:lstStyle/>
          <a:p>
            <a:pPr>
              <a:lnSpc>
                <a:spcPct val="90000"/>
              </a:lnSpc>
              <a:buFont typeface="Arial" charset="0"/>
              <a:buNone/>
            </a:pPr>
            <a:r>
              <a:rPr lang="hr-HR" sz="2600" smtClean="0"/>
              <a:t> </a:t>
            </a:r>
            <a:r>
              <a:rPr lang="hr-HR" sz="2600" b="1" smtClean="0"/>
              <a:t>Luck </a:t>
            </a:r>
            <a:r>
              <a:rPr lang="en-US" sz="2600" b="1" smtClean="0"/>
              <a:t>In Sarajevo</a:t>
            </a:r>
          </a:p>
          <a:p>
            <a:pPr>
              <a:lnSpc>
                <a:spcPct val="90000"/>
              </a:lnSpc>
              <a:buFont typeface="Arial" charset="0"/>
              <a:buNone/>
            </a:pPr>
            <a:r>
              <a:rPr lang="en-US" sz="2600" i="1" smtClean="0"/>
              <a:t>In the spring of 1992, </a:t>
            </a:r>
            <a:endParaRPr lang="en-US" sz="2600" smtClean="0"/>
          </a:p>
          <a:p>
            <a:pPr>
              <a:lnSpc>
                <a:spcPct val="90000"/>
              </a:lnSpc>
              <a:buFont typeface="Arial" charset="0"/>
              <a:buNone/>
            </a:pPr>
            <a:r>
              <a:rPr lang="en-US" sz="2600" i="1" smtClean="0"/>
              <a:t>Everything is possible:</a:t>
            </a:r>
            <a:endParaRPr lang="en-US" sz="2600" smtClean="0"/>
          </a:p>
          <a:p>
            <a:pPr>
              <a:lnSpc>
                <a:spcPct val="90000"/>
              </a:lnSpc>
              <a:buFont typeface="Arial" charset="0"/>
              <a:buNone/>
            </a:pPr>
            <a:r>
              <a:rPr lang="en-US" sz="2600" i="1" smtClean="0"/>
              <a:t>You go stand in a bread line</a:t>
            </a:r>
            <a:endParaRPr lang="en-US" sz="2600" smtClean="0"/>
          </a:p>
          <a:p>
            <a:pPr>
              <a:lnSpc>
                <a:spcPct val="90000"/>
              </a:lnSpc>
              <a:buFont typeface="Arial" charset="0"/>
              <a:buNone/>
            </a:pPr>
            <a:r>
              <a:rPr lang="en-US" sz="2600" i="1" smtClean="0"/>
              <a:t>And end up in an</a:t>
            </a:r>
            <a:r>
              <a:rPr lang="hr-HR" sz="2600" i="1" smtClean="0"/>
              <a:t> </a:t>
            </a:r>
            <a:r>
              <a:rPr lang="en-US" sz="2600" i="1" smtClean="0"/>
              <a:t>emergency room</a:t>
            </a:r>
            <a:endParaRPr lang="en-US" sz="2600" smtClean="0"/>
          </a:p>
          <a:p>
            <a:pPr>
              <a:lnSpc>
                <a:spcPct val="90000"/>
              </a:lnSpc>
              <a:buFont typeface="Arial" charset="0"/>
              <a:buNone/>
            </a:pPr>
            <a:r>
              <a:rPr lang="en-US" sz="2600" i="1" smtClean="0"/>
              <a:t>With your leg amputated.</a:t>
            </a:r>
            <a:endParaRPr lang="en-US" sz="2600" smtClean="0"/>
          </a:p>
          <a:p>
            <a:pPr>
              <a:lnSpc>
                <a:spcPct val="90000"/>
              </a:lnSpc>
              <a:buFont typeface="Arial" charset="0"/>
              <a:buNone/>
            </a:pPr>
            <a:r>
              <a:rPr lang="en-US" sz="2600" i="1" smtClean="0"/>
              <a:t>Afterwards, you still maintain</a:t>
            </a:r>
            <a:endParaRPr lang="en-US" sz="2600" smtClean="0"/>
          </a:p>
          <a:p>
            <a:pPr>
              <a:lnSpc>
                <a:spcPct val="90000"/>
              </a:lnSpc>
              <a:buFont typeface="Arial" charset="0"/>
              <a:buNone/>
            </a:pPr>
            <a:r>
              <a:rPr lang="en-US" sz="2600" i="1" smtClean="0"/>
              <a:t>That you were very lucky.</a:t>
            </a:r>
            <a:endParaRPr lang="en-US" sz="2600" smtClean="0"/>
          </a:p>
          <a:p>
            <a:pPr>
              <a:lnSpc>
                <a:spcPct val="90000"/>
              </a:lnSpc>
            </a:pPr>
            <a:endParaRPr lang="fr-FR" sz="2600" smtClean="0"/>
          </a:p>
        </p:txBody>
      </p:sp>
      <p:pic>
        <p:nvPicPr>
          <p:cNvPr id="31746" name="Segnaposto contenuto 7" descr="enjoy_sarajevo.jpg"/>
          <p:cNvPicPr>
            <a:picLocks noGrp="1" noChangeAspect="1"/>
          </p:cNvPicPr>
          <p:nvPr>
            <p:ph sz="half" idx="2"/>
          </p:nvPr>
        </p:nvPicPr>
        <p:blipFill>
          <a:blip r:embed="rId2"/>
          <a:srcRect/>
          <a:stretch>
            <a:fillRect/>
          </a:stretch>
        </p:blipFill>
        <p:spPr>
          <a:xfrm>
            <a:off x="4211638" y="1052513"/>
            <a:ext cx="4752975" cy="475297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Segnaposto contenuto 3" descr="sarajvo.jpg"/>
          <p:cNvPicPr>
            <a:picLocks noGrp="1" noChangeAspect="1"/>
          </p:cNvPicPr>
          <p:nvPr>
            <p:ph idx="1"/>
          </p:nvPr>
        </p:nvPicPr>
        <p:blipFill>
          <a:blip r:embed="rId2"/>
          <a:srcRect/>
          <a:stretch>
            <a:fillRect/>
          </a:stretch>
        </p:blipFill>
        <p:spPr>
          <a:xfrm>
            <a:off x="0" y="260350"/>
            <a:ext cx="9144000" cy="6192838"/>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858218"/>
          </a:xfrm>
        </p:spPr>
        <p:txBody>
          <a:bodyPr rtlCol="0"/>
          <a:lstStyle/>
          <a:p>
            <a:pPr fontAlgn="auto">
              <a:spcAft>
                <a:spcPts val="0"/>
              </a:spcAft>
              <a:defRPr/>
            </a:pPr>
            <a:r>
              <a:rPr lang="hr-HR" dirty="0" smtClean="0">
                <a:solidFill>
                  <a:schemeClr val="tx1">
                    <a:lumMod val="75000"/>
                    <a:lumOff val="25000"/>
                  </a:schemeClr>
                </a:solidFill>
              </a:rPr>
              <a:t>Hvala!</a:t>
            </a:r>
            <a:endParaRPr lang="fr-FR" dirty="0">
              <a:solidFill>
                <a:schemeClr val="tx1">
                  <a:lumMod val="75000"/>
                  <a:lumOff val="25000"/>
                </a:schemeClr>
              </a:solidFill>
            </a:endParaRPr>
          </a:p>
        </p:txBody>
      </p:sp>
      <p:sp>
        <p:nvSpPr>
          <p:cNvPr id="3" name="Segnaposto contenuto 2"/>
          <p:cNvSpPr>
            <a:spLocks noGrp="1"/>
          </p:cNvSpPr>
          <p:nvPr>
            <p:ph sz="half" idx="1"/>
          </p:nvPr>
        </p:nvSpPr>
        <p:spPr>
          <a:xfrm>
            <a:off x="457200" y="2852738"/>
            <a:ext cx="8147050" cy="792162"/>
          </a:xfrm>
        </p:spPr>
        <p:txBody>
          <a:bodyPr rtlCol="0">
            <a:normAutofit fontScale="92500" lnSpcReduction="20000"/>
          </a:bodyPr>
          <a:lstStyle/>
          <a:p>
            <a:pPr fontAlgn="auto">
              <a:spcAft>
                <a:spcPts val="0"/>
              </a:spcAft>
              <a:buFont typeface="Arial" panose="020B0604020202020204" pitchFamily="34" charset="0"/>
              <a:buChar char="•"/>
              <a:defRPr/>
            </a:pPr>
            <a:r>
              <a:rPr lang="fr-FR" b="1" dirty="0" smtClean="0">
                <a:solidFill>
                  <a:schemeClr val="tx1">
                    <a:lumMod val="75000"/>
                    <a:lumOff val="25000"/>
                  </a:schemeClr>
                </a:solidFill>
              </a:rPr>
              <a:t>https://www.youtube.com/watch?v=Za8-THNtk-M</a:t>
            </a:r>
            <a:endParaRPr lang="fr-FR" b="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olo 1"/>
          <p:cNvSpPr>
            <a:spLocks noGrp="1"/>
          </p:cNvSpPr>
          <p:nvPr>
            <p:ph idx="1"/>
          </p:nvPr>
        </p:nvSpPr>
        <p:spPr>
          <a:xfrm>
            <a:off x="457200" y="1600200"/>
            <a:ext cx="8229600" cy="3700463"/>
          </a:xfrm>
        </p:spPr>
        <p:txBody>
          <a:bodyPr/>
          <a:lstStyle/>
          <a:p>
            <a:pPr>
              <a:buFont typeface="Arial" charset="0"/>
              <a:buNone/>
            </a:pPr>
            <a:r>
              <a:rPr lang="en-US" smtClean="0"/>
              <a:t>"</a:t>
            </a:r>
            <a:r>
              <a:rPr lang="en-US" b="1" smtClean="0"/>
              <a:t>Man likes to create and lay down paths, that is indisputable. But why does he also love destruction and chaos so passionately?“</a:t>
            </a:r>
          </a:p>
          <a:p>
            <a:pPr>
              <a:buFont typeface="Arial" charset="0"/>
              <a:buNone/>
            </a:pPr>
            <a:r>
              <a:rPr lang="en-US" smtClean="0"/>
              <a:t>                               Fyodor Dostoevsky</a:t>
            </a:r>
            <a:endParaRPr lang="fr-FR"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fontAlgn="auto">
              <a:spcAft>
                <a:spcPts val="0"/>
              </a:spcAft>
              <a:defRPr/>
            </a:pPr>
            <a:r>
              <a:rPr lang="en-US" dirty="0" smtClean="0">
                <a:solidFill>
                  <a:schemeClr val="tx1">
                    <a:lumMod val="75000"/>
                    <a:lumOff val="25000"/>
                  </a:schemeClr>
                </a:solidFill>
              </a:rPr>
              <a:t>Life and Death</a:t>
            </a:r>
            <a:endParaRPr lang="en-US" dirty="0">
              <a:solidFill>
                <a:schemeClr val="tx1">
                  <a:lumMod val="75000"/>
                  <a:lumOff val="25000"/>
                </a:schemeClr>
              </a:solidFill>
            </a:endParaRPr>
          </a:p>
        </p:txBody>
      </p:sp>
      <p:sp>
        <p:nvSpPr>
          <p:cNvPr id="16386" name="Content Placeholder 2"/>
          <p:cNvSpPr>
            <a:spLocks noGrp="1"/>
          </p:cNvSpPr>
          <p:nvPr>
            <p:ph idx="1"/>
          </p:nvPr>
        </p:nvSpPr>
        <p:spPr/>
        <p:txBody>
          <a:bodyPr/>
          <a:lstStyle/>
          <a:p>
            <a:r>
              <a:rPr lang="en-US" smtClean="0"/>
              <a:t>Death as material and epistemological destruction</a:t>
            </a:r>
          </a:p>
          <a:p>
            <a:r>
              <a:rPr lang="en-US" smtClean="0"/>
              <a:t>Life as cultural creation of meaningfulness</a:t>
            </a:r>
          </a:p>
          <a:p>
            <a:r>
              <a:rPr lang="en-US" smtClean="0"/>
              <a:t>Anthropological perspective – participant observation (from “within” and not from “above”)</a:t>
            </a:r>
          </a:p>
          <a:p>
            <a:r>
              <a:rPr lang="en-US" smtClean="0"/>
              <a:t>Socio-political vs. spiritual life</a:t>
            </a:r>
          </a:p>
          <a:p>
            <a:pPr>
              <a:buFont typeface="Arial" charset="0"/>
              <a:buNone/>
            </a:pPr>
            <a:r>
              <a:rPr lang="en-US"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052513"/>
            <a:ext cx="8229600" cy="5195887"/>
          </a:xfrm>
        </p:spPr>
        <p:txBody>
          <a:bodyPr>
            <a:normAutofit/>
          </a:bodyPr>
          <a:lstStyle/>
          <a:p>
            <a:pPr>
              <a:lnSpc>
                <a:spcPct val="90000"/>
              </a:lnSpc>
            </a:pPr>
            <a:r>
              <a:rPr lang="fr-FR" smtClean="0">
                <a:solidFill>
                  <a:srgbClr val="FF0000"/>
                </a:solidFill>
              </a:rPr>
              <a:t>Getting used </a:t>
            </a:r>
            <a:r>
              <a:rPr lang="fr-FR" smtClean="0"/>
              <a:t>to the </a:t>
            </a:r>
            <a:r>
              <a:rPr lang="fr-FR" smtClean="0">
                <a:solidFill>
                  <a:srgbClr val="FF0000"/>
                </a:solidFill>
              </a:rPr>
              <a:t>destruction</a:t>
            </a:r>
            <a:r>
              <a:rPr lang="fr-FR" smtClean="0"/>
              <a:t> and the omnipresence of the destruction leading to </a:t>
            </a:r>
            <a:r>
              <a:rPr lang="fr-FR" smtClean="0">
                <a:solidFill>
                  <a:srgbClr val="FF0000"/>
                </a:solidFill>
              </a:rPr>
              <a:t>new forms of power </a:t>
            </a:r>
            <a:r>
              <a:rPr lang="fr-FR" smtClean="0"/>
              <a:t>between and in people to fight back </a:t>
            </a:r>
          </a:p>
          <a:p>
            <a:pPr>
              <a:lnSpc>
                <a:spcPct val="90000"/>
              </a:lnSpc>
            </a:pPr>
            <a:r>
              <a:rPr lang="fr-FR" smtClean="0"/>
              <a:t>Bauman: through the crucial frames of knowledge and their expressions</a:t>
            </a:r>
          </a:p>
          <a:p>
            <a:pPr>
              <a:lnSpc>
                <a:spcPct val="90000"/>
              </a:lnSpc>
            </a:pPr>
            <a:r>
              <a:rPr lang="fr-FR" smtClean="0"/>
              <a:t>Schopenhauer’s procreative « </a:t>
            </a:r>
            <a:r>
              <a:rPr lang="fr-FR" i="1" smtClean="0"/>
              <a:t>will to live »</a:t>
            </a:r>
          </a:p>
          <a:p>
            <a:pPr>
              <a:lnSpc>
                <a:spcPct val="90000"/>
              </a:lnSpc>
            </a:pPr>
            <a:r>
              <a:rPr lang="fr-FR" smtClean="0"/>
              <a:t>Maffesoli’s </a:t>
            </a:r>
            <a:r>
              <a:rPr lang="fr-FR" i="1" smtClean="0"/>
              <a:t>« pouvoir » vs. « puissance »</a:t>
            </a:r>
            <a:endParaRPr lang="hr-HR" i="1" smtClean="0"/>
          </a:p>
          <a:p>
            <a:pPr>
              <a:lnSpc>
                <a:spcPct val="90000"/>
              </a:lnSpc>
            </a:pPr>
            <a:r>
              <a:rPr lang="hr-HR" smtClean="0"/>
              <a:t>Nietzsche’s </a:t>
            </a:r>
            <a:r>
              <a:rPr lang="fr-FR" smtClean="0"/>
              <a:t>art against moral narowness as a</a:t>
            </a:r>
            <a:r>
              <a:rPr lang="hr-HR" i="1" smtClean="0"/>
              <a:t>“</a:t>
            </a:r>
            <a:r>
              <a:rPr lang="fr-FR" i="1" smtClean="0"/>
              <a:t>saviour from fatal truth »</a:t>
            </a:r>
          </a:p>
          <a:p>
            <a:pPr>
              <a:lnSpc>
                <a:spcPct val="90000"/>
              </a:lnSpc>
            </a:pPr>
            <a:endParaRPr lang="fr-FR"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Segnaposto contenuto 3" descr="saraaaa.jpg"/>
          <p:cNvPicPr>
            <a:picLocks noGrp="1" noChangeAspect="1"/>
          </p:cNvPicPr>
          <p:nvPr>
            <p:ph sz="half" idx="1"/>
          </p:nvPr>
        </p:nvPicPr>
        <p:blipFill>
          <a:blip r:embed="rId2"/>
          <a:srcRect/>
          <a:stretch>
            <a:fillRect/>
          </a:stretch>
        </p:blipFill>
        <p:spPr>
          <a:xfrm>
            <a:off x="468313" y="260350"/>
            <a:ext cx="6407150" cy="4164013"/>
          </a:xfrm>
        </p:spPr>
      </p:pic>
      <p:pic>
        <p:nvPicPr>
          <p:cNvPr id="18434" name="Segnaposto contenuto 6" descr="sarajevo.jpg"/>
          <p:cNvPicPr>
            <a:picLocks noGrp="1" noChangeAspect="1"/>
          </p:cNvPicPr>
          <p:nvPr>
            <p:ph sz="half" idx="2"/>
          </p:nvPr>
        </p:nvPicPr>
        <p:blipFill>
          <a:blip r:embed="rId3"/>
          <a:srcRect/>
          <a:stretch>
            <a:fillRect/>
          </a:stretch>
        </p:blipFill>
        <p:spPr>
          <a:xfrm>
            <a:off x="4284663" y="3789363"/>
            <a:ext cx="4529137" cy="28575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rtlCol="0"/>
          <a:lstStyle/>
          <a:p>
            <a:pPr fontAlgn="auto">
              <a:spcAft>
                <a:spcPts val="0"/>
              </a:spcAft>
              <a:defRPr/>
            </a:pPr>
            <a:r>
              <a:rPr lang="fr-FR" dirty="0" smtClean="0">
                <a:solidFill>
                  <a:schemeClr val="tx1">
                    <a:lumMod val="75000"/>
                    <a:lumOff val="25000"/>
                  </a:schemeClr>
                </a:solidFill>
              </a:rPr>
              <a:t>Feeling the </a:t>
            </a:r>
            <a:r>
              <a:rPr lang="fr-FR" dirty="0" err="1" smtClean="0">
                <a:solidFill>
                  <a:schemeClr val="tx1">
                    <a:lumMod val="75000"/>
                    <a:lumOff val="25000"/>
                  </a:schemeClr>
                </a:solidFill>
              </a:rPr>
              <a:t>Mortality</a:t>
            </a:r>
            <a:endParaRPr lang="fr-FR" dirty="0">
              <a:solidFill>
                <a:schemeClr val="tx1">
                  <a:lumMod val="75000"/>
                  <a:lumOff val="25000"/>
                </a:schemeClr>
              </a:solidFill>
            </a:endParaRPr>
          </a:p>
        </p:txBody>
      </p:sp>
      <p:sp>
        <p:nvSpPr>
          <p:cNvPr id="6" name="Segnaposto contenuto 5"/>
          <p:cNvSpPr>
            <a:spLocks noGrp="1"/>
          </p:cNvSpPr>
          <p:nvPr>
            <p:ph idx="1"/>
          </p:nvPr>
        </p:nvSpPr>
        <p:spPr/>
        <p:txBody>
          <a:bodyPr rtlCol="0">
            <a:normAutofit lnSpcReduction="10000"/>
          </a:bodyPr>
          <a:lstStyle/>
          <a:p>
            <a:pPr fontAlgn="auto">
              <a:spcAft>
                <a:spcPts val="0"/>
              </a:spcAft>
              <a:buFont typeface="Arial" panose="020B0604020202020204" pitchFamily="34" charset="0"/>
              <a:buChar char="•"/>
              <a:defRPr/>
            </a:pPr>
            <a:r>
              <a:rPr lang="fr-FR" dirty="0" err="1" smtClean="0">
                <a:solidFill>
                  <a:schemeClr val="tx1">
                    <a:lumMod val="75000"/>
                    <a:lumOff val="25000"/>
                  </a:schemeClr>
                </a:solidFill>
              </a:rPr>
              <a:t>Names</a:t>
            </a:r>
            <a:r>
              <a:rPr lang="fr-FR" dirty="0" smtClean="0">
                <a:solidFill>
                  <a:schemeClr val="tx1">
                    <a:lumMod val="75000"/>
                    <a:lumOff val="25000"/>
                  </a:schemeClr>
                </a:solidFill>
              </a:rPr>
              <a:t> </a:t>
            </a:r>
            <a:r>
              <a:rPr lang="fr-FR" dirty="0" err="1" smtClean="0">
                <a:solidFill>
                  <a:schemeClr val="tx1">
                    <a:lumMod val="75000"/>
                    <a:lumOff val="25000"/>
                  </a:schemeClr>
                </a:solidFill>
              </a:rPr>
              <a:t>become</a:t>
            </a:r>
            <a:r>
              <a:rPr lang="fr-FR" dirty="0" smtClean="0">
                <a:solidFill>
                  <a:schemeClr val="tx1">
                    <a:lumMod val="75000"/>
                    <a:lumOff val="25000"/>
                  </a:schemeClr>
                </a:solidFill>
              </a:rPr>
              <a:t> </a:t>
            </a:r>
            <a:r>
              <a:rPr lang="fr-FR" dirty="0" err="1" smtClean="0">
                <a:solidFill>
                  <a:schemeClr val="tx1">
                    <a:lumMod val="75000"/>
                    <a:lumOff val="25000"/>
                  </a:schemeClr>
                </a:solidFill>
              </a:rPr>
              <a:t>numbers</a:t>
            </a:r>
            <a:endParaRPr lang="fr-FR" dirty="0" smtClean="0">
              <a:solidFill>
                <a:schemeClr val="tx1">
                  <a:lumMod val="75000"/>
                  <a:lumOff val="25000"/>
                </a:schemeClr>
              </a:solidFill>
            </a:endParaRPr>
          </a:p>
          <a:p>
            <a:pPr fontAlgn="auto">
              <a:spcAft>
                <a:spcPts val="0"/>
              </a:spcAft>
              <a:buFont typeface="Arial" panose="020B0604020202020204" pitchFamily="34" charset="0"/>
              <a:buChar char="•"/>
              <a:defRPr/>
            </a:pPr>
            <a:r>
              <a:rPr lang="fr-FR" dirty="0" err="1" smtClean="0">
                <a:solidFill>
                  <a:schemeClr val="tx1">
                    <a:lumMod val="75000"/>
                    <a:lumOff val="25000"/>
                  </a:schemeClr>
                </a:solidFill>
              </a:rPr>
              <a:t>Renaming</a:t>
            </a:r>
            <a:r>
              <a:rPr lang="fr-FR" dirty="0" smtClean="0">
                <a:solidFill>
                  <a:schemeClr val="tx1">
                    <a:lumMod val="75000"/>
                    <a:lumOff val="25000"/>
                  </a:schemeClr>
                </a:solidFill>
              </a:rPr>
              <a:t> the </a:t>
            </a:r>
            <a:r>
              <a:rPr lang="fr-FR" dirty="0" err="1" smtClean="0">
                <a:solidFill>
                  <a:schemeClr val="tx1">
                    <a:lumMod val="75000"/>
                    <a:lumOff val="25000"/>
                  </a:schemeClr>
                </a:solidFill>
              </a:rPr>
              <a:t>streets</a:t>
            </a:r>
            <a:r>
              <a:rPr lang="hr-HR" dirty="0" smtClean="0">
                <a:solidFill>
                  <a:schemeClr val="tx1">
                    <a:lumMod val="75000"/>
                    <a:lumOff val="25000"/>
                  </a:schemeClr>
                </a:solidFill>
              </a:rPr>
              <a:t> as part of historical revisionism</a:t>
            </a:r>
            <a:r>
              <a:rPr lang="fr-FR" dirty="0" smtClean="0">
                <a:solidFill>
                  <a:schemeClr val="tx1">
                    <a:lumMod val="75000"/>
                    <a:lumOff val="25000"/>
                  </a:schemeClr>
                </a:solidFill>
              </a:rPr>
              <a:t>, </a:t>
            </a:r>
            <a:r>
              <a:rPr lang="fr-FR" dirty="0" err="1" smtClean="0">
                <a:solidFill>
                  <a:schemeClr val="tx1">
                    <a:lumMod val="75000"/>
                    <a:lumOff val="25000"/>
                  </a:schemeClr>
                </a:solidFill>
              </a:rPr>
              <a:t>unrecognizable</a:t>
            </a:r>
            <a:r>
              <a:rPr lang="fr-FR" dirty="0" smtClean="0">
                <a:solidFill>
                  <a:schemeClr val="tx1">
                    <a:lumMod val="75000"/>
                    <a:lumOff val="25000"/>
                  </a:schemeClr>
                </a:solidFill>
              </a:rPr>
              <a:t> parts of the city</a:t>
            </a:r>
          </a:p>
          <a:p>
            <a:pPr fontAlgn="auto">
              <a:spcAft>
                <a:spcPts val="0"/>
              </a:spcAft>
              <a:buFont typeface="Arial" panose="020B0604020202020204" pitchFamily="34" charset="0"/>
              <a:buChar char="•"/>
              <a:defRPr/>
            </a:pPr>
            <a:r>
              <a:rPr lang="fr-FR" dirty="0" err="1" smtClean="0">
                <a:solidFill>
                  <a:schemeClr val="tx1">
                    <a:lumMod val="75000"/>
                    <a:lumOff val="25000"/>
                  </a:schemeClr>
                </a:solidFill>
              </a:rPr>
              <a:t>War</a:t>
            </a:r>
            <a:r>
              <a:rPr lang="fr-FR" dirty="0" smtClean="0">
                <a:solidFill>
                  <a:schemeClr val="tx1">
                    <a:lumMod val="75000"/>
                    <a:lumOff val="25000"/>
                  </a:schemeClr>
                </a:solidFill>
              </a:rPr>
              <a:t> </a:t>
            </a:r>
            <a:r>
              <a:rPr lang="fr-FR" dirty="0" err="1" smtClean="0">
                <a:solidFill>
                  <a:schemeClr val="tx1">
                    <a:lumMod val="75000"/>
                    <a:lumOff val="25000"/>
                  </a:schemeClr>
                </a:solidFill>
              </a:rPr>
              <a:t>experience</a:t>
            </a:r>
            <a:r>
              <a:rPr lang="fr-FR" dirty="0" smtClean="0">
                <a:solidFill>
                  <a:schemeClr val="tx1">
                    <a:lumMod val="75000"/>
                    <a:lumOff val="25000"/>
                  </a:schemeClr>
                </a:solidFill>
              </a:rPr>
              <a:t> </a:t>
            </a:r>
            <a:r>
              <a:rPr lang="fr-FR" dirty="0" err="1" smtClean="0">
                <a:solidFill>
                  <a:schemeClr val="tx1">
                    <a:lumMod val="75000"/>
                    <a:lumOff val="25000"/>
                  </a:schemeClr>
                </a:solidFill>
              </a:rPr>
              <a:t>incorporated</a:t>
            </a:r>
            <a:r>
              <a:rPr lang="fr-FR" dirty="0" smtClean="0">
                <a:solidFill>
                  <a:schemeClr val="tx1">
                    <a:lumMod val="75000"/>
                    <a:lumOff val="25000"/>
                  </a:schemeClr>
                </a:solidFill>
              </a:rPr>
              <a:t> in the body of the </a:t>
            </a:r>
            <a:r>
              <a:rPr lang="fr-FR" dirty="0" err="1" smtClean="0">
                <a:solidFill>
                  <a:schemeClr val="tx1">
                    <a:lumMod val="75000"/>
                    <a:lumOff val="25000"/>
                  </a:schemeClr>
                </a:solidFill>
              </a:rPr>
              <a:t>town</a:t>
            </a:r>
            <a:endParaRPr lang="fr-FR" dirty="0" smtClean="0">
              <a:solidFill>
                <a:schemeClr val="tx1">
                  <a:lumMod val="75000"/>
                  <a:lumOff val="25000"/>
                </a:schemeClr>
              </a:solidFill>
            </a:endParaRPr>
          </a:p>
          <a:p>
            <a:pPr fontAlgn="auto">
              <a:spcAft>
                <a:spcPts val="0"/>
              </a:spcAft>
              <a:buFont typeface="Arial" panose="020B0604020202020204" pitchFamily="34" charset="0"/>
              <a:buChar char="•"/>
              <a:defRPr/>
            </a:pPr>
            <a:r>
              <a:rPr lang="fr-FR" dirty="0" smtClean="0">
                <a:solidFill>
                  <a:schemeClr val="tx1">
                    <a:lumMod val="75000"/>
                    <a:lumOff val="25000"/>
                  </a:schemeClr>
                </a:solidFill>
              </a:rPr>
              <a:t>Constant </a:t>
            </a:r>
            <a:r>
              <a:rPr lang="fr-FR" dirty="0" err="1" smtClean="0">
                <a:solidFill>
                  <a:schemeClr val="tx1">
                    <a:lumMod val="75000"/>
                    <a:lumOff val="25000"/>
                  </a:schemeClr>
                </a:solidFill>
              </a:rPr>
              <a:t>exposure</a:t>
            </a:r>
            <a:r>
              <a:rPr lang="fr-FR" dirty="0" smtClean="0">
                <a:solidFill>
                  <a:schemeClr val="tx1">
                    <a:lumMod val="75000"/>
                    <a:lumOff val="25000"/>
                  </a:schemeClr>
                </a:solidFill>
              </a:rPr>
              <a:t> to </a:t>
            </a:r>
            <a:r>
              <a:rPr lang="fr-FR" dirty="0" err="1" smtClean="0">
                <a:solidFill>
                  <a:schemeClr val="tx1">
                    <a:lumMod val="75000"/>
                    <a:lumOff val="25000"/>
                  </a:schemeClr>
                </a:solidFill>
              </a:rPr>
              <a:t>shelling</a:t>
            </a:r>
            <a:r>
              <a:rPr lang="fr-FR" dirty="0" smtClean="0">
                <a:solidFill>
                  <a:schemeClr val="tx1">
                    <a:lumMod val="75000"/>
                    <a:lumOff val="25000"/>
                  </a:schemeClr>
                </a:solidFill>
              </a:rPr>
              <a:t>, snipers, </a:t>
            </a:r>
            <a:r>
              <a:rPr lang="fr-FR" dirty="0" err="1" smtClean="0">
                <a:solidFill>
                  <a:schemeClr val="tx1">
                    <a:lumMod val="75000"/>
                    <a:lumOff val="25000"/>
                  </a:schemeClr>
                </a:solidFill>
              </a:rPr>
              <a:t>winter</a:t>
            </a:r>
            <a:r>
              <a:rPr lang="fr-FR" dirty="0" smtClean="0">
                <a:solidFill>
                  <a:schemeClr val="tx1">
                    <a:lumMod val="75000"/>
                    <a:lumOff val="25000"/>
                  </a:schemeClr>
                </a:solidFill>
              </a:rPr>
              <a:t> cold, </a:t>
            </a:r>
            <a:r>
              <a:rPr lang="fr-FR" dirty="0" err="1" smtClean="0">
                <a:solidFill>
                  <a:schemeClr val="tx1">
                    <a:lumMod val="75000"/>
                    <a:lumOff val="25000"/>
                  </a:schemeClr>
                </a:solidFill>
              </a:rPr>
              <a:t>scarcity</a:t>
            </a:r>
            <a:r>
              <a:rPr lang="fr-FR" dirty="0" smtClean="0">
                <a:solidFill>
                  <a:schemeClr val="tx1">
                    <a:lumMod val="75000"/>
                    <a:lumOff val="25000"/>
                  </a:schemeClr>
                </a:solidFill>
              </a:rPr>
              <a:t> of water and </a:t>
            </a:r>
            <a:r>
              <a:rPr lang="fr-FR" dirty="0" err="1" smtClean="0">
                <a:solidFill>
                  <a:schemeClr val="tx1">
                    <a:lumMod val="75000"/>
                    <a:lumOff val="25000"/>
                  </a:schemeClr>
                </a:solidFill>
              </a:rPr>
              <a:t>food</a:t>
            </a:r>
            <a:r>
              <a:rPr lang="fr-FR" dirty="0" smtClean="0">
                <a:solidFill>
                  <a:schemeClr val="tx1">
                    <a:lumMod val="75000"/>
                    <a:lumOff val="25000"/>
                  </a:schemeClr>
                </a:solidFill>
              </a:rPr>
              <a:t>, no </a:t>
            </a:r>
            <a:r>
              <a:rPr lang="fr-FR" dirty="0" err="1" smtClean="0">
                <a:solidFill>
                  <a:schemeClr val="tx1">
                    <a:lumMod val="75000"/>
                    <a:lumOff val="25000"/>
                  </a:schemeClr>
                </a:solidFill>
              </a:rPr>
              <a:t>electricity</a:t>
            </a:r>
            <a:endParaRPr lang="fr-FR"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Segnaposto contenuto 3" descr="Meliha Vareshanovic.jpg"/>
          <p:cNvPicPr>
            <a:picLocks noGrp="1" noChangeAspect="1"/>
          </p:cNvPicPr>
          <p:nvPr>
            <p:ph idx="1"/>
          </p:nvPr>
        </p:nvPicPr>
        <p:blipFill>
          <a:blip r:embed="rId2"/>
          <a:srcRect/>
          <a:stretch>
            <a:fillRect/>
          </a:stretch>
        </p:blipFill>
        <p:spPr>
          <a:xfrm>
            <a:off x="827088" y="404813"/>
            <a:ext cx="7777162" cy="5843587"/>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Segnaposto contenuto 3" descr="snajper.jpe"/>
          <p:cNvPicPr>
            <a:picLocks noGrp="1" noChangeAspect="1"/>
          </p:cNvPicPr>
          <p:nvPr>
            <p:ph idx="1"/>
          </p:nvPr>
        </p:nvPicPr>
        <p:blipFill>
          <a:blip r:embed="rId2"/>
          <a:srcRect/>
          <a:stretch>
            <a:fillRect/>
          </a:stretch>
        </p:blipFill>
        <p:spPr>
          <a:xfrm>
            <a:off x="684213" y="333375"/>
            <a:ext cx="7848600" cy="575945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War-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War-PowerPoint-Template</Template>
  <TotalTime>313</TotalTime>
  <Words>750</Words>
  <Application>Microsoft Office PowerPoint</Application>
  <PresentationFormat>On-screen Show (4:3)</PresentationFormat>
  <Paragraphs>53</Paragraphs>
  <Slides>20</Slides>
  <Notes>0</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20</vt:i4>
      </vt:variant>
    </vt:vector>
  </HeadingPairs>
  <TitlesOfParts>
    <vt:vector size="24" baseType="lpstr">
      <vt:lpstr>Calibri</vt:lpstr>
      <vt:lpstr>Arial</vt:lpstr>
      <vt:lpstr>Microsoft New Tai Lue</vt:lpstr>
      <vt:lpstr>War-PowerPoint-Template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SIEGE OF SARAJEVO</dc:title>
  <dc:creator>Alja Gudzevic</dc:creator>
  <cp:lastModifiedBy>korisnik</cp:lastModifiedBy>
  <cp:revision>17</cp:revision>
  <dcterms:created xsi:type="dcterms:W3CDTF">2016-02-11T15:14:08Z</dcterms:created>
  <dcterms:modified xsi:type="dcterms:W3CDTF">2016-02-24T20:33:32Z</dcterms:modified>
</cp:coreProperties>
</file>