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9"/>
  </p:notesMasterIdLst>
  <p:sldIdLst>
    <p:sldId id="256" r:id="rId2"/>
    <p:sldId id="258" r:id="rId3"/>
    <p:sldId id="284" r:id="rId4"/>
    <p:sldId id="285" r:id="rId5"/>
    <p:sldId id="269" r:id="rId6"/>
    <p:sldId id="270" r:id="rId7"/>
    <p:sldId id="271" r:id="rId8"/>
    <p:sldId id="272" r:id="rId9"/>
    <p:sldId id="273" r:id="rId10"/>
    <p:sldId id="286" r:id="rId11"/>
    <p:sldId id="274" r:id="rId12"/>
    <p:sldId id="275" r:id="rId13"/>
    <p:sldId id="262" r:id="rId14"/>
    <p:sldId id="276" r:id="rId15"/>
    <p:sldId id="263" r:id="rId16"/>
    <p:sldId id="277" r:id="rId17"/>
    <p:sldId id="278" r:id="rId18"/>
    <p:sldId id="279" r:id="rId19"/>
    <p:sldId id="266" r:id="rId20"/>
    <p:sldId id="267" r:id="rId21"/>
    <p:sldId id="264" r:id="rId22"/>
    <p:sldId id="265" r:id="rId23"/>
    <p:sldId id="280" r:id="rId24"/>
    <p:sldId id="268" r:id="rId25"/>
    <p:sldId id="282" r:id="rId26"/>
    <p:sldId id="283" r:id="rId27"/>
    <p:sldId id="281" r:id="rId28"/>
  </p:sldIdLst>
  <p:sldSz cx="9144000" cy="5143500" type="screen16x9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110B"/>
    <a:srgbClr val="1B3F67"/>
    <a:srgbClr val="70240F"/>
    <a:srgbClr val="154194"/>
    <a:srgbClr val="EE6D05"/>
    <a:srgbClr val="FCBF00"/>
    <a:srgbClr val="273483"/>
    <a:srgbClr val="E33C8C"/>
    <a:srgbClr val="E33253"/>
    <a:srgbClr val="3F99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89" autoAdjust="0"/>
    <p:restoredTop sz="94718"/>
  </p:normalViewPr>
  <p:slideViewPr>
    <p:cSldViewPr snapToGrid="0" snapToObjects="1">
      <p:cViewPr varScale="1">
        <p:scale>
          <a:sx n="113" d="100"/>
          <a:sy n="113" d="100"/>
        </p:scale>
        <p:origin x="701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616D92-6188-A14E-A891-B5D26DF81351}" type="datetimeFigureOut">
              <a:rPr lang="it-IT" smtClean="0"/>
              <a:t>26/02/2019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756EE-FE83-7B45-BED0-DBEE85721A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7796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756EE-FE83-7B45-BED0-DBEE85721A24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81645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756EE-FE83-7B45-BED0-DBEE85721A24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40936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756EE-FE83-7B45-BED0-DBEE85721A24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059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756EE-FE83-7B45-BED0-DBEE85721A24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72969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756EE-FE83-7B45-BED0-DBEE85721A24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46911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756EE-FE83-7B45-BED0-DBEE85721A24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99518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756EE-FE83-7B45-BED0-DBEE85721A24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21146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756EE-FE83-7B45-BED0-DBEE85721A24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08360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756EE-FE83-7B45-BED0-DBEE85721A24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08372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756EE-FE83-7B45-BED0-DBEE85721A24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98473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756EE-FE83-7B45-BED0-DBEE85721A24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6247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756EE-FE83-7B45-BED0-DBEE85721A24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46087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756EE-FE83-7B45-BED0-DBEE85721A24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35235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756EE-FE83-7B45-BED0-DBEE85721A24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68651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756EE-FE83-7B45-BED0-DBEE85721A24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05930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756EE-FE83-7B45-BED0-DBEE85721A24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42818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756EE-FE83-7B45-BED0-DBEE85721A24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26604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756EE-FE83-7B45-BED0-DBEE85721A24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89648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756EE-FE83-7B45-BED0-DBEE85721A24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22376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756EE-FE83-7B45-BED0-DBEE85721A24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3650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756EE-FE83-7B45-BED0-DBEE85721A24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3435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756EE-FE83-7B45-BED0-DBEE85721A24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9949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756EE-FE83-7B45-BED0-DBEE85721A24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786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756EE-FE83-7B45-BED0-DBEE85721A24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3836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756EE-FE83-7B45-BED0-DBEE85721A24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1342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756EE-FE83-7B45-BED0-DBEE85721A24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9036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756EE-FE83-7B45-BED0-DBEE85721A24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1645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 dirty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ED7CB-2896-6E45-A4F9-63B8E38DD059}" type="datetimeFigureOut">
              <a:rPr lang="it-IT" smtClean="0"/>
              <a:t>26/02/2019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B321-497E-0243-A9CC-C1C1699EE0B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ED7CB-2896-6E45-A4F9-63B8E38DD059}" type="datetimeFigureOut">
              <a:rPr lang="it-IT" smtClean="0"/>
              <a:t>26/02/2019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B321-497E-0243-A9CC-C1C1699EE0B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ED7CB-2896-6E45-A4F9-63B8E38DD059}" type="datetimeFigureOut">
              <a:rPr lang="it-IT" smtClean="0"/>
              <a:t>26/02/2019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B321-497E-0243-A9CC-C1C1699EE0B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ED7CB-2896-6E45-A4F9-63B8E38DD059}" type="datetimeFigureOut">
              <a:rPr lang="it-IT" smtClean="0"/>
              <a:t>26/02/2019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B321-497E-0243-A9CC-C1C1699EE0B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ED7CB-2896-6E45-A4F9-63B8E38DD059}" type="datetimeFigureOut">
              <a:rPr lang="it-IT" smtClean="0"/>
              <a:t>26/02/2019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B321-497E-0243-A9CC-C1C1699EE0B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ED7CB-2896-6E45-A4F9-63B8E38DD059}" type="datetimeFigureOut">
              <a:rPr lang="it-IT" smtClean="0"/>
              <a:t>26/02/2019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B321-497E-0243-A9CC-C1C1699EE0B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ED7CB-2896-6E45-A4F9-63B8E38DD059}" type="datetimeFigureOut">
              <a:rPr lang="it-IT" smtClean="0"/>
              <a:t>26/02/2019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B321-497E-0243-A9CC-C1C1699EE0B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ED7CB-2896-6E45-A4F9-63B8E38DD059}" type="datetimeFigureOut">
              <a:rPr lang="it-IT" smtClean="0"/>
              <a:t>26/02/2019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B321-497E-0243-A9CC-C1C1699EE0B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ED7CB-2896-6E45-A4F9-63B8E38DD059}" type="datetimeFigureOut">
              <a:rPr lang="it-IT" smtClean="0"/>
              <a:t>26/02/2019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B321-497E-0243-A9CC-C1C1699EE0B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ED7CB-2896-6E45-A4F9-63B8E38DD059}" type="datetimeFigureOut">
              <a:rPr lang="it-IT" smtClean="0"/>
              <a:t>26/02/2019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B321-497E-0243-A9CC-C1C1699EE0B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ED7CB-2896-6E45-A4F9-63B8E38DD059}" type="datetimeFigureOut">
              <a:rPr lang="it-IT" smtClean="0"/>
              <a:t>26/02/2019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B321-497E-0243-A9CC-C1C1699EE0B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ED7CB-2896-6E45-A4F9-63B8E38DD059}" type="datetimeFigureOut">
              <a:rPr lang="it-IT" smtClean="0"/>
              <a:t>26/02/2019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Elettronica per l’audio e l’acustica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BB321-497E-0243-A9CC-C1C1699EE0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52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4.png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CC2B431D-892C-8B43-A2D7-A99F14F5E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4988"/>
            <a:ext cx="9144000" cy="3998511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61128" y="3144243"/>
            <a:ext cx="58019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00" b="1" dirty="0">
                <a:solidFill>
                  <a:srgbClr val="70240F"/>
                </a:solidFill>
                <a:latin typeface="Founders Grotesk" panose="020B0503030202060203" pitchFamily="34" charset="77"/>
                <a:ea typeface="Gibson SemiBold" charset="0"/>
                <a:cs typeface="Gibson SemiBold" charset="0"/>
              </a:rPr>
              <a:t>Il suono e la sua propagazione</a:t>
            </a:r>
          </a:p>
          <a:p>
            <a:endParaRPr lang="it-IT" sz="2100" b="1" dirty="0">
              <a:solidFill>
                <a:srgbClr val="70240F"/>
              </a:solidFill>
              <a:latin typeface="Founders Grotesk" panose="020B0503030202060203" pitchFamily="34" charset="77"/>
              <a:ea typeface="Gibson SemiBold" charset="0"/>
              <a:cs typeface="Gibson SemiBold" charset="0"/>
            </a:endParaRPr>
          </a:p>
          <a:p>
            <a:r>
              <a:rPr lang="it-IT" sz="2100" b="1" dirty="0" err="1">
                <a:solidFill>
                  <a:srgbClr val="70240F"/>
                </a:solidFill>
                <a:latin typeface="Founders Grotesk" panose="020B0503030202060203" pitchFamily="34" charset="77"/>
                <a:ea typeface="Gibson SemiBold" charset="0"/>
                <a:cs typeface="Gibson SemiBold" charset="0"/>
              </a:rPr>
              <a:t>A.Carini</a:t>
            </a:r>
            <a:r>
              <a:rPr lang="it-IT" sz="2100" b="1" dirty="0">
                <a:solidFill>
                  <a:srgbClr val="70240F"/>
                </a:solidFill>
                <a:latin typeface="Founders Grotesk" panose="020B0503030202060203" pitchFamily="34" charset="77"/>
                <a:ea typeface="Gibson SemiBold" charset="0"/>
                <a:cs typeface="Gibson SemiBold" charset="0"/>
              </a:rPr>
              <a:t> – Elettronica per l’audio e l’acustica</a:t>
            </a:r>
          </a:p>
          <a:p>
            <a:endParaRPr lang="it-IT" sz="2100" b="1" dirty="0">
              <a:solidFill>
                <a:srgbClr val="70240F"/>
              </a:solidFill>
              <a:latin typeface="Founders Grotesk" panose="020B0503030202060203" pitchFamily="34" charset="77"/>
              <a:ea typeface="Gibson SemiBold" charset="0"/>
              <a:cs typeface="Gibson SemiBold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A77C57D-DACB-4D49-9CDC-735C99708B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128" y="341906"/>
            <a:ext cx="2877459" cy="58817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DC48736-1C21-2141-8F8C-8851A2DBD6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6660" y="341907"/>
            <a:ext cx="1558210" cy="58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041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352770" y="327728"/>
            <a:ext cx="58019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00" b="1" dirty="0">
                <a:solidFill>
                  <a:srgbClr val="70240F"/>
                </a:solidFill>
                <a:latin typeface="Founders Grotesk" panose="020B0503030202060203" pitchFamily="34" charset="77"/>
                <a:ea typeface="Gibson SemiBold" charset="0"/>
                <a:cs typeface="Gibson SemiBold" charset="0"/>
              </a:rPr>
              <a:t>Lunghezza d’onda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7385591-FF75-4DE2-8A65-2E214A0969A0}"/>
              </a:ext>
            </a:extLst>
          </p:cNvPr>
          <p:cNvSpPr txBox="1"/>
          <p:nvPr/>
        </p:nvSpPr>
        <p:spPr>
          <a:xfrm>
            <a:off x="1595982" y="4805191"/>
            <a:ext cx="23326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>
                <a:solidFill>
                  <a:srgbClr val="1B3F67"/>
                </a:solidFill>
                <a:latin typeface="Founders Grotesk" panose="020B0503030202060203"/>
              </a:rPr>
              <a:t>A. Carini </a:t>
            </a:r>
            <a:r>
              <a:rPr lang="it-IT" sz="900" dirty="0">
                <a:latin typeface="Founders Grotesk" panose="020B0503030202060203"/>
              </a:rPr>
              <a:t>- </a:t>
            </a:r>
            <a:r>
              <a:rPr lang="it-IT" sz="900" dirty="0">
                <a:solidFill>
                  <a:srgbClr val="7D110B"/>
                </a:solidFill>
                <a:latin typeface="Founders Grotesk" panose="020B0503030202060203"/>
              </a:rPr>
              <a:t>Elettronica per l’audio e l’acustica </a:t>
            </a:r>
          </a:p>
        </p:txBody>
      </p:sp>
      <p:sp>
        <p:nvSpPr>
          <p:cNvPr id="8" name="CasellaDiTesto 10">
            <a:extLst>
              <a:ext uri="{FF2B5EF4-FFF2-40B4-BE49-F238E27FC236}">
                <a16:creationId xmlns:a16="http://schemas.microsoft.com/office/drawing/2014/main" id="{E5F616E6-D6B7-4E1A-9CD4-58FF42182379}"/>
              </a:ext>
            </a:extLst>
          </p:cNvPr>
          <p:cNvSpPr txBox="1"/>
          <p:nvPr/>
        </p:nvSpPr>
        <p:spPr>
          <a:xfrm>
            <a:off x="633585" y="974716"/>
            <a:ext cx="787683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Founders Grotesk" panose="020B0503030202060203" pitchFamily="34" charset="77"/>
                <a:ea typeface="Gibson Light" charset="0"/>
                <a:cs typeface="Gibson Light" charset="0"/>
              </a:rPr>
              <a:t>Le lunghezze d’onda del suono hanno dimensioni simili agli oggetti che ci circondano rendendo evidente la natura ondulatoria dei suoni.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Founders Grotesk" panose="020B0503030202060203" pitchFamily="34" charset="77"/>
                <a:ea typeface="Gibson Light" charset="0"/>
                <a:cs typeface="Gibson Light" charset="0"/>
              </a:rPr>
              <a:t>I suoni vengono rilessi, diffranti, interferiscono.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latin typeface="Founders Grotesk" panose="020B0503030202060203" pitchFamily="34" charset="77"/>
                <a:ea typeface="Gibson Light" charset="0"/>
                <a:cs typeface="Gibson Light" charset="0"/>
              </a:rPr>
              <a:t>Vengono </a:t>
            </a:r>
            <a:r>
              <a:rPr lang="it-IT" i="1" dirty="0">
                <a:latin typeface="Founders Grotesk" panose="020B0503030202060203" pitchFamily="34" charset="77"/>
                <a:ea typeface="Gibson Light" charset="0"/>
                <a:cs typeface="Gibson Light" charset="0"/>
              </a:rPr>
              <a:t>diffranti </a:t>
            </a:r>
            <a:r>
              <a:rPr lang="it-IT" dirty="0">
                <a:latin typeface="Founders Grotesk" panose="020B0503030202060203" pitchFamily="34" charset="77"/>
                <a:ea typeface="Gibson Light" charset="0"/>
                <a:cs typeface="Gibson Light" charset="0"/>
              </a:rPr>
              <a:t>da oggetti più piccoli della lunghezza d’onda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latin typeface="Founders Grotesk" panose="020B0503030202060203" pitchFamily="34" charset="77"/>
                <a:ea typeface="Gibson Light" charset="0"/>
                <a:cs typeface="Gibson Light" charset="0"/>
              </a:rPr>
              <a:t>Vengono </a:t>
            </a:r>
            <a:r>
              <a:rPr lang="it-IT" i="1" dirty="0">
                <a:latin typeface="Founders Grotesk" panose="020B0503030202060203" pitchFamily="34" charset="77"/>
                <a:ea typeface="Gibson Light" charset="0"/>
                <a:cs typeface="Gibson Light" charset="0"/>
              </a:rPr>
              <a:t>riflessi </a:t>
            </a:r>
            <a:r>
              <a:rPr lang="it-IT" dirty="0">
                <a:latin typeface="Founders Grotesk" panose="020B0503030202060203" pitchFamily="34" charset="77"/>
                <a:ea typeface="Gibson Light" charset="0"/>
                <a:cs typeface="Gibson Light" charset="0"/>
              </a:rPr>
              <a:t>da oggetti più grandi della lunghezza d’onda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Founders Grotesk" panose="020B0503030202060203" pitchFamily="34" charset="77"/>
                <a:ea typeface="Gibson Light" charset="0"/>
                <a:cs typeface="Gibson Light" charset="0"/>
              </a:rPr>
              <a:t>Il range di frequenze che udiamo è enorme </a:t>
            </a:r>
            <a:r>
              <a:rPr lang="it-IT" dirty="0" err="1">
                <a:latin typeface="Founders Grotesk" panose="020B0503030202060203" pitchFamily="34" charset="77"/>
                <a:ea typeface="Gibson Light" charset="0"/>
                <a:cs typeface="Gibson Light" charset="0"/>
              </a:rPr>
              <a:t>f</a:t>
            </a:r>
            <a:r>
              <a:rPr lang="it-IT" baseline="-25000" dirty="0" err="1">
                <a:latin typeface="Founders Grotesk" panose="020B0503030202060203" pitchFamily="34" charset="77"/>
                <a:ea typeface="Gibson Light" charset="0"/>
                <a:cs typeface="Gibson Light" charset="0"/>
              </a:rPr>
              <a:t>max</a:t>
            </a:r>
            <a:r>
              <a:rPr lang="it-IT" dirty="0">
                <a:latin typeface="Founders Grotesk" panose="020B0503030202060203" pitchFamily="34" charset="77"/>
                <a:ea typeface="Gibson Light" charset="0"/>
                <a:cs typeface="Gibson Light" charset="0"/>
              </a:rPr>
              <a:t>/</a:t>
            </a:r>
            <a:r>
              <a:rPr lang="it-IT" dirty="0" err="1">
                <a:latin typeface="Founders Grotesk" panose="020B0503030202060203" pitchFamily="34" charset="77"/>
                <a:ea typeface="Gibson Light" charset="0"/>
                <a:cs typeface="Gibson Light" charset="0"/>
              </a:rPr>
              <a:t>f</a:t>
            </a:r>
            <a:r>
              <a:rPr lang="it-IT" baseline="-25000" dirty="0" err="1">
                <a:latin typeface="Founders Grotesk" panose="020B0503030202060203" pitchFamily="34" charset="77"/>
                <a:ea typeface="Gibson Light" charset="0"/>
                <a:cs typeface="Gibson Light" charset="0"/>
              </a:rPr>
              <a:t>min</a:t>
            </a:r>
            <a:r>
              <a:rPr lang="it-IT" dirty="0">
                <a:latin typeface="Founders Grotesk" panose="020B0503030202060203" pitchFamily="34" charset="77"/>
                <a:ea typeface="Gibson Light" charset="0"/>
                <a:cs typeface="Gibson Light" charset="0"/>
              </a:rPr>
              <a:t> = 1000.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Founders Grotesk" panose="020B0503030202060203" pitchFamily="34" charset="77"/>
                <a:ea typeface="Gibson Light" charset="0"/>
                <a:cs typeface="Gibson Light" charset="0"/>
              </a:rPr>
              <a:t>La lunghezza d’onda spiega i meccanismi con cui udiamo la direzione: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latin typeface="Founders Grotesk" panose="020B0503030202060203" pitchFamily="34" charset="77"/>
                <a:ea typeface="Gibson Light" charset="0"/>
                <a:cs typeface="Gibson Light" charset="0"/>
              </a:rPr>
              <a:t>Sotto i 100 Hz, non distinguiamo la direzione di provenienza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latin typeface="Founders Grotesk" panose="020B0503030202060203" pitchFamily="34" charset="77"/>
                <a:ea typeface="Gibson Light" charset="0"/>
                <a:cs typeface="Gibson Light" charset="0"/>
              </a:rPr>
              <a:t>Attorno a 1 kHz, usiamo la differenza di fase tra le orecchie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latin typeface="Founders Grotesk" panose="020B0503030202060203" pitchFamily="34" charset="77"/>
                <a:ea typeface="Gibson Light" charset="0"/>
                <a:cs typeface="Gibson Light" charset="0"/>
              </a:rPr>
              <a:t>Sopra i 3500 Hz, ci basiamo sull’inviluppo d’energia.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>
                <a:latin typeface="Founders Grotesk" panose="020B0503030202060203" pitchFamily="34" charset="77"/>
                <a:ea typeface="Gibson Light" charset="0"/>
                <a:cs typeface="Gibson Light" charset="0"/>
              </a:rPr>
              <a:t>Ecolocalizzazione</a:t>
            </a:r>
            <a:r>
              <a:rPr lang="it-IT" dirty="0">
                <a:latin typeface="Founders Grotesk" panose="020B0503030202060203" pitchFamily="34" charset="77"/>
                <a:ea typeface="Gibson Light" charset="0"/>
                <a:cs typeface="Gibson Light" charset="0"/>
              </a:rPr>
              <a:t> negli animali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latin typeface="Founders Grotesk" panose="020B0503030202060203" pitchFamily="34" charset="77"/>
                <a:ea typeface="Gibson Light" charset="0"/>
                <a:cs typeface="Gibson Light" charset="0"/>
              </a:rPr>
              <a:t>Pipistrelli usano </a:t>
            </a:r>
            <a:r>
              <a:rPr lang="it-IT" dirty="0" err="1">
                <a:latin typeface="Founders Grotesk" panose="020B0503030202060203" pitchFamily="34" charset="77"/>
                <a:ea typeface="Gibson Light" charset="0"/>
                <a:cs typeface="Gibson Light" charset="0"/>
              </a:rPr>
              <a:t>chirp</a:t>
            </a:r>
            <a:r>
              <a:rPr lang="it-IT" dirty="0">
                <a:latin typeface="Founders Grotesk" panose="020B0503030202060203" pitchFamily="34" charset="77"/>
                <a:ea typeface="Gibson Light" charset="0"/>
                <a:cs typeface="Gibson Light" charset="0"/>
              </a:rPr>
              <a:t> tra 30 e 80 kHz </a:t>
            </a:r>
            <a:r>
              <a:rPr lang="it-IT" dirty="0">
                <a:latin typeface="Founders Grotesk" panose="020B0503030202060203" pitchFamily="34" charset="77"/>
                <a:ea typeface="Gibson Light" charset="0"/>
                <a:cs typeface="Gibson Light" charset="0"/>
                <a:sym typeface="Wingdings" panose="05000000000000000000" pitchFamily="2" charset="2"/>
              </a:rPr>
              <a:t> 11 e 4 mm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latin typeface="Founders Grotesk" panose="020B0503030202060203" pitchFamily="34" charset="77"/>
                <a:ea typeface="Gibson Light" charset="0"/>
                <a:cs typeface="Gibson Light" charset="0"/>
                <a:sym typeface="Wingdings" panose="05000000000000000000" pitchFamily="2" charset="2"/>
              </a:rPr>
              <a:t>Balene </a:t>
            </a:r>
            <a:r>
              <a:rPr lang="it-IT" dirty="0" err="1">
                <a:latin typeface="Founders Grotesk" panose="020B0503030202060203" pitchFamily="34" charset="77"/>
                <a:ea typeface="Gibson Light" charset="0"/>
                <a:cs typeface="Gibson Light" charset="0"/>
                <a:sym typeface="Wingdings" panose="05000000000000000000" pitchFamily="2" charset="2"/>
              </a:rPr>
              <a:t>freq</a:t>
            </a:r>
            <a:r>
              <a:rPr lang="it-IT" dirty="0">
                <a:latin typeface="Founders Grotesk" panose="020B0503030202060203" pitchFamily="34" charset="77"/>
                <a:ea typeface="Gibson Light" charset="0"/>
                <a:cs typeface="Gibson Light" charset="0"/>
                <a:sym typeface="Wingdings" panose="05000000000000000000" pitchFamily="2" charset="2"/>
              </a:rPr>
              <a:t>. sino 200 kHz  7 mm</a:t>
            </a:r>
            <a:endParaRPr lang="it-IT" dirty="0">
              <a:latin typeface="Founders Grotesk" panose="020B0503030202060203" pitchFamily="34" charset="77"/>
              <a:ea typeface="Gibson Light" charset="0"/>
              <a:cs typeface="Gibson Light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it-IT" dirty="0">
              <a:latin typeface="Founders Grotesk" panose="020B0503030202060203" pitchFamily="34" charset="77"/>
              <a:ea typeface="Gibson Light" charset="0"/>
              <a:cs typeface="Gibson Light" charset="0"/>
            </a:endParaRPr>
          </a:p>
          <a:p>
            <a:endParaRPr lang="it-IT" dirty="0">
              <a:latin typeface="Founders Grotesk" panose="020B0503030202060203" pitchFamily="34" charset="77"/>
              <a:ea typeface="Gibson Light" charset="0"/>
              <a:cs typeface="Gibson Light" charset="0"/>
            </a:endParaRPr>
          </a:p>
          <a:p>
            <a:endParaRPr lang="it-IT" dirty="0">
              <a:latin typeface="Founders Grotesk" panose="020B0503030202060203" pitchFamily="34" charset="77"/>
              <a:ea typeface="Gibson Light" charset="0"/>
              <a:cs typeface="Gibson Light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latin typeface="Founders Grotesk" panose="020B0503030202060203" pitchFamily="34" charset="77"/>
              <a:ea typeface="Gibson Light" charset="0"/>
              <a:cs typeface="Gibson Light" charset="0"/>
            </a:endParaRPr>
          </a:p>
          <a:p>
            <a:endParaRPr lang="it-IT" sz="1400" dirty="0">
              <a:latin typeface="Founders Grotesk" panose="020B0503030202060203" pitchFamily="34" charset="77"/>
              <a:ea typeface="Gibson Light" charset="0"/>
              <a:cs typeface="Gibson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960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352770" y="327728"/>
            <a:ext cx="58019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00" b="1" dirty="0">
                <a:solidFill>
                  <a:srgbClr val="70240F"/>
                </a:solidFill>
                <a:latin typeface="Founders Grotesk" panose="020B0503030202060203" pitchFamily="34" charset="77"/>
                <a:ea typeface="Gibson SemiBold" charset="0"/>
                <a:cs typeface="Gibson SemiBold" charset="0"/>
              </a:rPr>
              <a:t>Intensità acustica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7385591-FF75-4DE2-8A65-2E214A0969A0}"/>
              </a:ext>
            </a:extLst>
          </p:cNvPr>
          <p:cNvSpPr txBox="1"/>
          <p:nvPr/>
        </p:nvSpPr>
        <p:spPr>
          <a:xfrm>
            <a:off x="1595982" y="4805191"/>
            <a:ext cx="23326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>
                <a:solidFill>
                  <a:srgbClr val="1B3F67"/>
                </a:solidFill>
                <a:latin typeface="Founders Grotesk" panose="020B0503030202060203"/>
              </a:rPr>
              <a:t>A. Carini </a:t>
            </a:r>
            <a:r>
              <a:rPr lang="it-IT" sz="900" dirty="0">
                <a:latin typeface="Founders Grotesk" panose="020B0503030202060203"/>
              </a:rPr>
              <a:t>- </a:t>
            </a:r>
            <a:r>
              <a:rPr lang="it-IT" sz="900" dirty="0">
                <a:solidFill>
                  <a:srgbClr val="7D110B"/>
                </a:solidFill>
                <a:latin typeface="Founders Grotesk" panose="020B0503030202060203"/>
              </a:rPr>
              <a:t>Elettronica per l’audio e l’acustica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F16C53B-D1DA-431A-AF84-C7DE95F2B105}"/>
              </a:ext>
            </a:extLst>
          </p:cNvPr>
          <p:cNvSpPr txBox="1"/>
          <p:nvPr/>
        </p:nvSpPr>
        <p:spPr>
          <a:xfrm>
            <a:off x="352770" y="1037344"/>
            <a:ext cx="769980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Founders Grotesk" panose="020B0503030202060203"/>
              </a:rPr>
              <a:t>Potenza media trasmessa per unità di superficie nella direzione di propagazione </a:t>
            </a:r>
          </a:p>
          <a:p>
            <a:r>
              <a:rPr lang="it-IT" dirty="0">
                <a:latin typeface="Founders Grotesk" panose="020B0503030202060203"/>
              </a:rPr>
              <a:t>dell’onda</a:t>
            </a:r>
          </a:p>
          <a:p>
            <a:endParaRPr lang="it-IT" dirty="0">
              <a:latin typeface="Founders Grotesk" panose="020B0503030202060203"/>
            </a:endParaRPr>
          </a:p>
          <a:p>
            <a:r>
              <a:rPr lang="it-IT" dirty="0">
                <a:latin typeface="Founders Grotesk" panose="020B0503030202060203"/>
              </a:rPr>
              <a:t>Potenza di riferimento in aria:</a:t>
            </a:r>
          </a:p>
          <a:p>
            <a:r>
              <a:rPr lang="it-IT" dirty="0">
                <a:latin typeface="Founders Grotesk" panose="020B0503030202060203"/>
              </a:rPr>
              <a:t>(approssimativamente la soglia dell’udito a 1 kHz)</a:t>
            </a:r>
          </a:p>
          <a:p>
            <a:endParaRPr lang="it-IT" dirty="0">
              <a:latin typeface="Founders Grotesk" panose="020B0503030202060203"/>
            </a:endParaRPr>
          </a:p>
          <a:p>
            <a:r>
              <a:rPr lang="it-IT" dirty="0">
                <a:latin typeface="Founders Grotesk" panose="020B0503030202060203"/>
              </a:rPr>
              <a:t>Livello di intensità (</a:t>
            </a:r>
            <a:r>
              <a:rPr lang="it-IT" dirty="0" err="1">
                <a:latin typeface="Founders Grotesk" panose="020B0503030202060203"/>
              </a:rPr>
              <a:t>Intensity</a:t>
            </a:r>
            <a:r>
              <a:rPr lang="it-IT" dirty="0">
                <a:latin typeface="Founders Grotesk" panose="020B0503030202060203"/>
              </a:rPr>
              <a:t> level) in dB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F44DDCC-D652-477C-97E1-0D44BDF77F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0868" y="1337522"/>
            <a:ext cx="696600" cy="284533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5EF8CEAF-0074-4B00-9CB4-973897DB29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0619" y="1876019"/>
            <a:ext cx="1771615" cy="31324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BB3AB8D-6A2B-478C-9E7F-926AC3F556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6635" y="3148542"/>
            <a:ext cx="1999500" cy="64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763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352770" y="327728"/>
            <a:ext cx="58019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00" b="1" dirty="0">
                <a:solidFill>
                  <a:srgbClr val="70240F"/>
                </a:solidFill>
                <a:latin typeface="Founders Grotesk" panose="020B0503030202060203" pitchFamily="34" charset="77"/>
                <a:ea typeface="Gibson SemiBold" charset="0"/>
                <a:cs typeface="Gibson SemiBold" charset="0"/>
              </a:rPr>
              <a:t>Sound pressure level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7385591-FF75-4DE2-8A65-2E214A0969A0}"/>
              </a:ext>
            </a:extLst>
          </p:cNvPr>
          <p:cNvSpPr txBox="1"/>
          <p:nvPr/>
        </p:nvSpPr>
        <p:spPr>
          <a:xfrm>
            <a:off x="1595982" y="4805191"/>
            <a:ext cx="23326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>
                <a:solidFill>
                  <a:srgbClr val="1B3F67"/>
                </a:solidFill>
                <a:latin typeface="Founders Grotesk" panose="020B0503030202060203"/>
              </a:rPr>
              <a:t>A. Carini </a:t>
            </a:r>
            <a:r>
              <a:rPr lang="it-IT" sz="900" dirty="0">
                <a:latin typeface="Founders Grotesk" panose="020B0503030202060203"/>
              </a:rPr>
              <a:t>- </a:t>
            </a:r>
            <a:r>
              <a:rPr lang="it-IT" sz="900" dirty="0">
                <a:solidFill>
                  <a:srgbClr val="7D110B"/>
                </a:solidFill>
                <a:latin typeface="Founders Grotesk" panose="020B0503030202060203"/>
              </a:rPr>
              <a:t>Elettronica per l’audio e l’acustica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F16C53B-D1DA-431A-AF84-C7DE95F2B105}"/>
              </a:ext>
            </a:extLst>
          </p:cNvPr>
          <p:cNvSpPr txBox="1"/>
          <p:nvPr/>
        </p:nvSpPr>
        <p:spPr>
          <a:xfrm>
            <a:off x="352770" y="1037344"/>
            <a:ext cx="861601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Founders Grotesk" panose="020B0503030202060203"/>
              </a:rPr>
              <a:t>		 corrisponde a un’ampiezza della pressione acustica di </a:t>
            </a:r>
          </a:p>
          <a:p>
            <a:endParaRPr lang="it-IT" dirty="0">
              <a:latin typeface="Founders Grotesk" panose="020B0503030202060203"/>
            </a:endParaRPr>
          </a:p>
          <a:p>
            <a:r>
              <a:rPr lang="it-IT" dirty="0">
                <a:latin typeface="Founders Grotesk" panose="020B0503030202060203"/>
              </a:rPr>
              <a:t>Per il livello di pressione sonora (sound pressure level – SPL) si fa riferimento al </a:t>
            </a:r>
          </a:p>
          <a:p>
            <a:r>
              <a:rPr lang="it-IT" dirty="0">
                <a:latin typeface="Founders Grotesk" panose="020B0503030202060203"/>
              </a:rPr>
              <a:t>valore efficace</a:t>
            </a:r>
          </a:p>
          <a:p>
            <a:r>
              <a:rPr lang="it-IT" dirty="0">
                <a:latin typeface="Founders Grotesk" panose="020B0503030202060203"/>
              </a:rPr>
              <a:t>I	   risultanti vengono approssimati a 	        che sono il riferimento per la misura</a:t>
            </a:r>
          </a:p>
          <a:p>
            <a:r>
              <a:rPr lang="it-IT" dirty="0">
                <a:latin typeface="Founders Grotesk" panose="020B0503030202060203"/>
              </a:rPr>
              <a:t>della pressione acustica </a:t>
            </a:r>
          </a:p>
          <a:p>
            <a:endParaRPr lang="it-IT" dirty="0">
              <a:latin typeface="Founders Grotesk" panose="020B0503030202060203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EF8CEAF-0074-4B00-9CB4-973897DB29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853" y="1062844"/>
            <a:ext cx="1771615" cy="31324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F306ABD8-0F24-43F3-A2E0-7BF25C8CFE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9583" y="1104836"/>
            <a:ext cx="865536" cy="26593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B2297DE8-452E-48E8-81E2-E098CB316B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748" y="2241244"/>
            <a:ext cx="774000" cy="23926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930DB9FD-D15B-4E85-86B8-A4AF095F86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0776" y="2238011"/>
            <a:ext cx="645000" cy="24250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0995F87C-094A-4B39-B9A4-D52BB59058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62327" y="2772819"/>
            <a:ext cx="2115600" cy="59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195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352770" y="327728"/>
            <a:ext cx="58019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00" b="1" dirty="0">
                <a:solidFill>
                  <a:srgbClr val="70240F"/>
                </a:solidFill>
                <a:latin typeface="Founders Grotesk" panose="020B0503030202060203" pitchFamily="34" charset="77"/>
                <a:ea typeface="Gibson SemiBold" charset="0"/>
                <a:cs typeface="Gibson SemiBold" charset="0"/>
              </a:rPr>
              <a:t>Intensità acustica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F78F19B7-E096-4A87-B696-CFAB64693BDF}"/>
              </a:ext>
            </a:extLst>
          </p:cNvPr>
          <p:cNvSpPr/>
          <p:nvPr/>
        </p:nvSpPr>
        <p:spPr>
          <a:xfrm>
            <a:off x="5990043" y="4368315"/>
            <a:ext cx="301466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Founders Grotesk" panose="020B0503030202060203" pitchFamily="34" charset="77"/>
                <a:ea typeface="Gibson" charset="0"/>
                <a:cs typeface="Gibson" charset="0"/>
              </a:rPr>
              <a:t>Da: A. Uncini «Audio digitale» McGraw-Hill, 2006</a:t>
            </a:r>
            <a:endParaRPr lang="it-IT" sz="11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7385591-FF75-4DE2-8A65-2E214A0969A0}"/>
              </a:ext>
            </a:extLst>
          </p:cNvPr>
          <p:cNvSpPr txBox="1"/>
          <p:nvPr/>
        </p:nvSpPr>
        <p:spPr>
          <a:xfrm>
            <a:off x="1595982" y="4805191"/>
            <a:ext cx="23326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>
                <a:solidFill>
                  <a:srgbClr val="1B3F67"/>
                </a:solidFill>
                <a:latin typeface="Founders Grotesk" panose="020B0503030202060203"/>
              </a:rPr>
              <a:t>A. Carini </a:t>
            </a:r>
            <a:r>
              <a:rPr lang="it-IT" sz="900" dirty="0">
                <a:latin typeface="Founders Grotesk" panose="020B0503030202060203"/>
              </a:rPr>
              <a:t>- </a:t>
            </a:r>
            <a:r>
              <a:rPr lang="it-IT" sz="900" dirty="0">
                <a:solidFill>
                  <a:srgbClr val="7D110B"/>
                </a:solidFill>
                <a:latin typeface="Founders Grotesk" panose="020B0503030202060203"/>
              </a:rPr>
              <a:t>Elettronica per l’audio e l’acustica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981227D-5DDE-4E07-B408-95B7422D74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855" y="773507"/>
            <a:ext cx="5248777" cy="364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58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352770" y="327728"/>
            <a:ext cx="58019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00" b="1" dirty="0">
                <a:solidFill>
                  <a:srgbClr val="70240F"/>
                </a:solidFill>
                <a:latin typeface="Founders Grotesk" panose="020B0503030202060203" pitchFamily="34" charset="77"/>
                <a:ea typeface="Gibson SemiBold" charset="0"/>
                <a:cs typeface="Gibson SemiBold" charset="0"/>
              </a:rPr>
              <a:t>Legge dell’inverso del quadrato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7385591-FF75-4DE2-8A65-2E214A0969A0}"/>
              </a:ext>
            </a:extLst>
          </p:cNvPr>
          <p:cNvSpPr txBox="1"/>
          <p:nvPr/>
        </p:nvSpPr>
        <p:spPr>
          <a:xfrm>
            <a:off x="1595982" y="4805191"/>
            <a:ext cx="23326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>
                <a:solidFill>
                  <a:srgbClr val="1B3F67"/>
                </a:solidFill>
                <a:latin typeface="Founders Grotesk" panose="020B0503030202060203"/>
              </a:rPr>
              <a:t>A. Carini </a:t>
            </a:r>
            <a:r>
              <a:rPr lang="it-IT" sz="900" dirty="0">
                <a:latin typeface="Founders Grotesk" panose="020B0503030202060203"/>
              </a:rPr>
              <a:t>- </a:t>
            </a:r>
            <a:r>
              <a:rPr lang="it-IT" sz="900" dirty="0">
                <a:solidFill>
                  <a:srgbClr val="7D110B"/>
                </a:solidFill>
                <a:latin typeface="Founders Grotesk" panose="020B0503030202060203"/>
              </a:rPr>
              <a:t>Elettronica per l’audio e l’acustica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F16C53B-D1DA-431A-AF84-C7DE95F2B105}"/>
              </a:ext>
            </a:extLst>
          </p:cNvPr>
          <p:cNvSpPr txBox="1"/>
          <p:nvPr/>
        </p:nvSpPr>
        <p:spPr>
          <a:xfrm>
            <a:off x="352770" y="1037344"/>
            <a:ext cx="319536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Founders Grotesk" panose="020B0503030202060203"/>
              </a:rPr>
              <a:t>Potenza di una sorgente sonora:</a:t>
            </a:r>
          </a:p>
          <a:p>
            <a:endParaRPr lang="it-IT" dirty="0">
              <a:latin typeface="Founders Grotesk" panose="020B0503030202060203"/>
            </a:endParaRPr>
          </a:p>
          <a:p>
            <a:endParaRPr lang="it-IT" dirty="0">
              <a:latin typeface="Founders Grotesk" panose="020B0503030202060203"/>
            </a:endParaRPr>
          </a:p>
          <a:p>
            <a:endParaRPr lang="it-IT" dirty="0">
              <a:latin typeface="Founders Grotesk" panose="020B0503030202060203"/>
            </a:endParaRPr>
          </a:p>
          <a:p>
            <a:r>
              <a:rPr lang="it-IT" i="1" dirty="0">
                <a:latin typeface="Founders Grotesk" panose="020B0503030202060203"/>
              </a:rPr>
              <a:t>S </a:t>
            </a:r>
            <a:r>
              <a:rPr lang="it-IT" dirty="0">
                <a:latin typeface="Founders Grotesk" panose="020B0503030202060203"/>
              </a:rPr>
              <a:t>una sfera di raggio </a:t>
            </a:r>
            <a:r>
              <a:rPr lang="it-IT" i="1" dirty="0">
                <a:latin typeface="Founders Grotesk" panose="020B0503030202060203"/>
              </a:rPr>
              <a:t>r: </a:t>
            </a:r>
          </a:p>
          <a:p>
            <a:endParaRPr lang="it-IT" dirty="0">
              <a:latin typeface="Founders Grotesk" panose="020B0503030202060203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B4A60D6-AF67-4523-A06C-A68668F597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8299" y="900022"/>
            <a:ext cx="1760961" cy="110760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5FC8F0AB-4C36-4ACD-909C-E2CB5060A2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7606" y="1962241"/>
            <a:ext cx="2078954" cy="86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98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352770" y="327728"/>
            <a:ext cx="58019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00" b="1" dirty="0">
                <a:solidFill>
                  <a:srgbClr val="70240F"/>
                </a:solidFill>
                <a:latin typeface="Founders Grotesk" panose="020B0503030202060203" pitchFamily="34" charset="77"/>
                <a:ea typeface="Gibson SemiBold" charset="0"/>
                <a:cs typeface="Gibson SemiBold" charset="0"/>
              </a:rPr>
              <a:t>Le onde sonore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F78F19B7-E096-4A87-B696-CFAB64693BDF}"/>
              </a:ext>
            </a:extLst>
          </p:cNvPr>
          <p:cNvSpPr/>
          <p:nvPr/>
        </p:nvSpPr>
        <p:spPr>
          <a:xfrm>
            <a:off x="5990043" y="4368315"/>
            <a:ext cx="301466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Founders Grotesk" panose="020B0503030202060203" pitchFamily="34" charset="77"/>
                <a:ea typeface="Gibson" charset="0"/>
                <a:cs typeface="Gibson" charset="0"/>
              </a:rPr>
              <a:t>Da: A. Uncini «Audio digitale» McGraw-Hill, 2006</a:t>
            </a:r>
            <a:endParaRPr lang="it-IT" sz="11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7385591-FF75-4DE2-8A65-2E214A0969A0}"/>
              </a:ext>
            </a:extLst>
          </p:cNvPr>
          <p:cNvSpPr txBox="1"/>
          <p:nvPr/>
        </p:nvSpPr>
        <p:spPr>
          <a:xfrm>
            <a:off x="1595982" y="4805191"/>
            <a:ext cx="23326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>
                <a:solidFill>
                  <a:srgbClr val="1B3F67"/>
                </a:solidFill>
                <a:latin typeface="Founders Grotesk" panose="020B0503030202060203"/>
              </a:rPr>
              <a:t>A. Carini </a:t>
            </a:r>
            <a:r>
              <a:rPr lang="it-IT" sz="900" dirty="0">
                <a:latin typeface="Founders Grotesk" panose="020B0503030202060203"/>
              </a:rPr>
              <a:t>- </a:t>
            </a:r>
            <a:r>
              <a:rPr lang="it-IT" sz="900" dirty="0">
                <a:solidFill>
                  <a:srgbClr val="7D110B"/>
                </a:solidFill>
                <a:latin typeface="Founders Grotesk" panose="020B0503030202060203"/>
              </a:rPr>
              <a:t>Elettronica per l’audio e l’acustica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645F1A5-2D9A-41D7-AAE0-3CB0DC6F02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549" y="843533"/>
            <a:ext cx="7236901" cy="345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228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352770" y="327728"/>
            <a:ext cx="58019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00" b="1" dirty="0">
                <a:solidFill>
                  <a:srgbClr val="70240F"/>
                </a:solidFill>
                <a:latin typeface="Founders Grotesk" panose="020B0503030202060203" pitchFamily="34" charset="77"/>
                <a:ea typeface="Gibson SemiBold" charset="0"/>
                <a:cs typeface="Gibson SemiBold" charset="0"/>
              </a:rPr>
              <a:t>L’attenuazione del suono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7385591-FF75-4DE2-8A65-2E214A0969A0}"/>
              </a:ext>
            </a:extLst>
          </p:cNvPr>
          <p:cNvSpPr txBox="1"/>
          <p:nvPr/>
        </p:nvSpPr>
        <p:spPr>
          <a:xfrm>
            <a:off x="1595982" y="4805191"/>
            <a:ext cx="23326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>
                <a:solidFill>
                  <a:srgbClr val="1B3F67"/>
                </a:solidFill>
                <a:latin typeface="Founders Grotesk" panose="020B0503030202060203"/>
              </a:rPr>
              <a:t>A. Carini </a:t>
            </a:r>
            <a:r>
              <a:rPr lang="it-IT" sz="900" dirty="0">
                <a:latin typeface="Founders Grotesk" panose="020B0503030202060203"/>
              </a:rPr>
              <a:t>- </a:t>
            </a:r>
            <a:r>
              <a:rPr lang="it-IT" sz="900" dirty="0">
                <a:solidFill>
                  <a:srgbClr val="7D110B"/>
                </a:solidFill>
                <a:latin typeface="Founders Grotesk" panose="020B0503030202060203"/>
              </a:rPr>
              <a:t>Elettronica per l’audio e l’acustica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F16C53B-D1DA-431A-AF84-C7DE95F2B105}"/>
              </a:ext>
            </a:extLst>
          </p:cNvPr>
          <p:cNvSpPr txBox="1"/>
          <p:nvPr/>
        </p:nvSpPr>
        <p:spPr>
          <a:xfrm>
            <a:off x="352770" y="797778"/>
            <a:ext cx="7512891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Founders Grotesk" panose="020B0503030202060203"/>
              </a:rPr>
              <a:t>L’intensità decade non solo con il quadrato della distanza, ma anche a causa di</a:t>
            </a:r>
          </a:p>
          <a:p>
            <a:r>
              <a:rPr lang="it-IT" dirty="0">
                <a:latin typeface="Founders Grotesk" panose="020B0503030202060203"/>
              </a:rPr>
              <a:t>perdite di energia causate da attriti:</a:t>
            </a:r>
          </a:p>
          <a:p>
            <a:endParaRPr lang="it-IT" dirty="0">
              <a:latin typeface="Founders Grotesk" panose="020B0503030202060203"/>
            </a:endParaRPr>
          </a:p>
          <a:p>
            <a:endParaRPr lang="it-IT" dirty="0">
              <a:latin typeface="Founders Grotesk" panose="020B0503030202060203"/>
            </a:endParaRPr>
          </a:p>
          <a:p>
            <a:endParaRPr lang="it-IT" dirty="0">
              <a:latin typeface="Founders Grotesk" panose="020B0503030202060203"/>
            </a:endParaRPr>
          </a:p>
          <a:p>
            <a:endParaRPr lang="it-IT" dirty="0">
              <a:latin typeface="Founders Grotesk" panose="020B0503030202060203"/>
            </a:endParaRPr>
          </a:p>
          <a:p>
            <a:r>
              <a:rPr lang="it-IT" dirty="0">
                <a:latin typeface="Founders Grotesk" panose="020B0503030202060203"/>
              </a:rPr>
              <a:t>Rapporto di attenuazione</a:t>
            </a:r>
          </a:p>
          <a:p>
            <a:endParaRPr lang="it-IT" dirty="0">
              <a:latin typeface="Founders Grotesk" panose="020B0503030202060203"/>
            </a:endParaRPr>
          </a:p>
          <a:p>
            <a:r>
              <a:rPr lang="it-IT" dirty="0">
                <a:latin typeface="Founders Grotesk" panose="020B0503030202060203"/>
              </a:rPr>
              <a:t>Viscosità di taglio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lang="it-IT" dirty="0">
                <a:latin typeface="Founders Grotesk" panose="020B0503030202060203"/>
              </a:rPr>
              <a:t>, viscosità seconda 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ξ</a:t>
            </a:r>
            <a:r>
              <a:rPr lang="it-IT" dirty="0">
                <a:latin typeface="Founders Grotesk" panose="020B0503030202060203"/>
              </a:rPr>
              <a:t>  , coefficiente di conduzione termica </a:t>
            </a:r>
            <a:r>
              <a:rPr lang="it-IT" i="1" dirty="0">
                <a:latin typeface="Founders Grotesk" panose="020B0503030202060203"/>
              </a:rPr>
              <a:t>K</a:t>
            </a:r>
            <a:endParaRPr lang="it-IT" dirty="0">
              <a:latin typeface="Founders Grotesk" panose="020B0503030202060203"/>
            </a:endParaRPr>
          </a:p>
          <a:p>
            <a:r>
              <a:rPr lang="it-IT" dirty="0">
                <a:latin typeface="Founders Grotesk" panose="020B0503030202060203"/>
              </a:rPr>
              <a:t>calore specifico a pressione costante  </a:t>
            </a:r>
            <a:r>
              <a:rPr lang="it-IT" i="1" dirty="0" err="1">
                <a:latin typeface="Founders Grotesk" panose="020B0503030202060203"/>
              </a:rPr>
              <a:t>c</a:t>
            </a:r>
            <a:r>
              <a:rPr lang="it-IT" i="1" baseline="-25000" dirty="0" err="1">
                <a:latin typeface="Founders Grotesk" panose="020B0503030202060203"/>
              </a:rPr>
              <a:t>p</a:t>
            </a:r>
            <a:r>
              <a:rPr lang="it-IT" dirty="0">
                <a:latin typeface="Founders Grotesk" panose="020B0503030202060203"/>
              </a:rPr>
              <a:t>  e a volume costante </a:t>
            </a:r>
            <a:r>
              <a:rPr lang="it-IT" i="1" dirty="0" err="1">
                <a:latin typeface="Founders Grotesk" panose="020B0503030202060203"/>
              </a:rPr>
              <a:t>c</a:t>
            </a:r>
            <a:r>
              <a:rPr lang="it-IT" i="1" baseline="-25000" dirty="0" err="1">
                <a:latin typeface="Founders Grotesk" panose="020B0503030202060203"/>
              </a:rPr>
              <a:t>V</a:t>
            </a:r>
            <a:endParaRPr lang="it-IT" dirty="0">
              <a:latin typeface="Founders Grotesk" panose="020B0503030202060203"/>
            </a:endParaRPr>
          </a:p>
          <a:p>
            <a:endParaRPr lang="it-IT" dirty="0">
              <a:latin typeface="Founders Grotesk" panose="020B0503030202060203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56B090D-023F-442F-AE18-7F5B521486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590" y="1293577"/>
            <a:ext cx="2089071" cy="88442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88E0B1EA-8BC2-4193-89E0-601B6E8289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8125" y="2176498"/>
            <a:ext cx="3591603" cy="884428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053035FC-EF6D-4632-93FB-7C9EA66C30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9040" y="3768487"/>
            <a:ext cx="4889061" cy="803374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E09A7AF-5AB5-40E5-933D-5BBF2E9EE2FB}"/>
              </a:ext>
            </a:extLst>
          </p:cNvPr>
          <p:cNvSpPr txBox="1"/>
          <p:nvPr/>
        </p:nvSpPr>
        <p:spPr>
          <a:xfrm>
            <a:off x="6434371" y="3976390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dB / m</a:t>
            </a:r>
          </a:p>
        </p:txBody>
      </p:sp>
    </p:spTree>
    <p:extLst>
      <p:ext uri="{BB962C8B-B14F-4D97-AF65-F5344CB8AC3E}">
        <p14:creationId xmlns:p14="http://schemas.microsoft.com/office/powerpoint/2010/main" val="2736787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352770" y="327728"/>
            <a:ext cx="58019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00" b="1" dirty="0">
                <a:solidFill>
                  <a:srgbClr val="70240F"/>
                </a:solidFill>
                <a:latin typeface="Founders Grotesk" panose="020B0503030202060203" pitchFamily="34" charset="77"/>
                <a:ea typeface="Gibson SemiBold" charset="0"/>
                <a:cs typeface="Gibson SemiBold" charset="0"/>
              </a:rPr>
              <a:t>L’attenuazione del suono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7385591-FF75-4DE2-8A65-2E214A0969A0}"/>
              </a:ext>
            </a:extLst>
          </p:cNvPr>
          <p:cNvSpPr txBox="1"/>
          <p:nvPr/>
        </p:nvSpPr>
        <p:spPr>
          <a:xfrm>
            <a:off x="1595982" y="4805191"/>
            <a:ext cx="23326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>
                <a:solidFill>
                  <a:srgbClr val="1B3F67"/>
                </a:solidFill>
                <a:latin typeface="Founders Grotesk" panose="020B0503030202060203"/>
              </a:rPr>
              <a:t>A. Carini </a:t>
            </a:r>
            <a:r>
              <a:rPr lang="it-IT" sz="900" dirty="0">
                <a:latin typeface="Founders Grotesk" panose="020B0503030202060203"/>
              </a:rPr>
              <a:t>- </a:t>
            </a:r>
            <a:r>
              <a:rPr lang="it-IT" sz="900" dirty="0">
                <a:solidFill>
                  <a:srgbClr val="7D110B"/>
                </a:solidFill>
                <a:latin typeface="Founders Grotesk" panose="020B0503030202060203"/>
              </a:rPr>
              <a:t>Elettronica per l’audio e l’acustica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09FCA13-E14F-4E37-A82E-26A2914E19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799" y="693183"/>
            <a:ext cx="7688401" cy="375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215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352770" y="327728"/>
            <a:ext cx="58019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00" b="1" dirty="0">
                <a:solidFill>
                  <a:srgbClr val="70240F"/>
                </a:solidFill>
                <a:latin typeface="Founders Grotesk" panose="020B0503030202060203" pitchFamily="34" charset="77"/>
                <a:ea typeface="Gibson SemiBold" charset="0"/>
                <a:cs typeface="Gibson SemiBold" charset="0"/>
              </a:rPr>
              <a:t>Principio di Huygens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7385591-FF75-4DE2-8A65-2E214A0969A0}"/>
              </a:ext>
            </a:extLst>
          </p:cNvPr>
          <p:cNvSpPr txBox="1"/>
          <p:nvPr/>
        </p:nvSpPr>
        <p:spPr>
          <a:xfrm>
            <a:off x="1595982" y="4805191"/>
            <a:ext cx="23326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>
                <a:solidFill>
                  <a:srgbClr val="1B3F67"/>
                </a:solidFill>
                <a:latin typeface="Founders Grotesk" panose="020B0503030202060203"/>
              </a:rPr>
              <a:t>A. Carini </a:t>
            </a:r>
            <a:r>
              <a:rPr lang="it-IT" sz="900" dirty="0">
                <a:latin typeface="Founders Grotesk" panose="020B0503030202060203"/>
              </a:rPr>
              <a:t>- </a:t>
            </a:r>
            <a:r>
              <a:rPr lang="it-IT" sz="900" dirty="0">
                <a:solidFill>
                  <a:srgbClr val="7D110B"/>
                </a:solidFill>
                <a:latin typeface="Founders Grotesk" panose="020B0503030202060203"/>
              </a:rPr>
              <a:t>Elettronica per l’audio e l’acustica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F16C53B-D1DA-431A-AF84-C7DE95F2B105}"/>
              </a:ext>
            </a:extLst>
          </p:cNvPr>
          <p:cNvSpPr txBox="1"/>
          <p:nvPr/>
        </p:nvSpPr>
        <p:spPr>
          <a:xfrm>
            <a:off x="352770" y="1084802"/>
            <a:ext cx="8442439" cy="1734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Founders Grotesk" panose="020B0503030202060203"/>
              </a:rPr>
              <a:t>Principio con cui si può approssimare il moto di un’onda che avanza:</a:t>
            </a:r>
          </a:p>
          <a:p>
            <a:endParaRPr lang="it-IT" dirty="0">
              <a:latin typeface="Founders Grotesk" panose="020B0503030202060203"/>
            </a:endParaRPr>
          </a:p>
          <a:p>
            <a:r>
              <a:rPr lang="it-IT" i="1" dirty="0"/>
              <a:t>Ogni elemento </a:t>
            </a:r>
            <a:r>
              <a:rPr lang="it-IT" i="1" dirty="0" err="1"/>
              <a:t>dΣ</a:t>
            </a:r>
            <a:r>
              <a:rPr lang="it-IT" i="1" dirty="0"/>
              <a:t> di un fronte d'onda Σ si può considerare formalmente come una </a:t>
            </a:r>
          </a:p>
          <a:p>
            <a:r>
              <a:rPr lang="it-IT" i="1" dirty="0"/>
              <a:t>sorgente secondaria di onde sferiche in fase con la primaria e di ampiezza proporzionale </a:t>
            </a:r>
          </a:p>
          <a:p>
            <a:r>
              <a:rPr lang="it-IT" i="1" dirty="0"/>
              <a:t>a quella dell'onda primaria e all'area </a:t>
            </a:r>
            <a:r>
              <a:rPr lang="it-IT" i="1" dirty="0" err="1"/>
              <a:t>dΣ</a:t>
            </a:r>
            <a:r>
              <a:rPr lang="it-IT" i="1" dirty="0"/>
              <a:t>. </a:t>
            </a:r>
          </a:p>
          <a:p>
            <a:r>
              <a:rPr lang="it-IT" i="1" dirty="0"/>
              <a:t>La perturbazione prodotta in un punto dello spazio si può sempre ottenere come </a:t>
            </a:r>
          </a:p>
          <a:p>
            <a:r>
              <a:rPr lang="it-IT" i="1" dirty="0"/>
              <a:t>sovrapposizione di tutte le onde sferiche secondarie che raggiungono quel punto</a:t>
            </a:r>
            <a:r>
              <a:rPr lang="it-IT" dirty="0"/>
              <a:t>.</a:t>
            </a:r>
            <a:endParaRPr lang="it-IT" dirty="0">
              <a:latin typeface="Founders Grotesk" panose="020B0503030202060203"/>
            </a:endParaRPr>
          </a:p>
          <a:p>
            <a:endParaRPr lang="it-IT" dirty="0">
              <a:latin typeface="Founders Grotesk" panose="020B0503030202060203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80D7F56-8E14-4D04-A79F-59FC7832F90E}"/>
              </a:ext>
            </a:extLst>
          </p:cNvPr>
          <p:cNvSpPr txBox="1"/>
          <p:nvPr/>
        </p:nvSpPr>
        <p:spPr>
          <a:xfrm>
            <a:off x="2762327" y="373894"/>
            <a:ext cx="20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(pronuncia </a:t>
            </a:r>
            <a:r>
              <a:rPr lang="it-IT" dirty="0" err="1"/>
              <a:t>hoihens</a:t>
            </a:r>
            <a:r>
              <a:rPr lang="it-IT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594168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352770" y="327728"/>
            <a:ext cx="58019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00" b="1" dirty="0">
                <a:solidFill>
                  <a:srgbClr val="70240F"/>
                </a:solidFill>
                <a:latin typeface="Founders Grotesk" panose="020B0503030202060203" pitchFamily="34" charset="77"/>
                <a:ea typeface="Gibson SemiBold" charset="0"/>
                <a:cs typeface="Gibson SemiBold" charset="0"/>
              </a:rPr>
              <a:t>Diffrazione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F78F19B7-E096-4A87-B696-CFAB64693BDF}"/>
              </a:ext>
            </a:extLst>
          </p:cNvPr>
          <p:cNvSpPr/>
          <p:nvPr/>
        </p:nvSpPr>
        <p:spPr>
          <a:xfrm>
            <a:off x="5990043" y="4368315"/>
            <a:ext cx="301466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Founders Grotesk" panose="020B0503030202060203" pitchFamily="34" charset="77"/>
                <a:ea typeface="Gibson" charset="0"/>
                <a:cs typeface="Gibson" charset="0"/>
              </a:rPr>
              <a:t>Da: A. Uncini «Audio digitale» McGraw-Hill, 2006</a:t>
            </a:r>
            <a:endParaRPr lang="it-IT" sz="11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7385591-FF75-4DE2-8A65-2E214A0969A0}"/>
              </a:ext>
            </a:extLst>
          </p:cNvPr>
          <p:cNvSpPr txBox="1"/>
          <p:nvPr/>
        </p:nvSpPr>
        <p:spPr>
          <a:xfrm>
            <a:off x="1595982" y="4805191"/>
            <a:ext cx="23326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>
                <a:solidFill>
                  <a:srgbClr val="1B3F67"/>
                </a:solidFill>
                <a:latin typeface="Founders Grotesk" panose="020B0503030202060203"/>
              </a:rPr>
              <a:t>A. Carini </a:t>
            </a:r>
            <a:r>
              <a:rPr lang="it-IT" sz="900" dirty="0">
                <a:latin typeface="Founders Grotesk" panose="020B0503030202060203"/>
              </a:rPr>
              <a:t>- </a:t>
            </a:r>
            <a:r>
              <a:rPr lang="it-IT" sz="900" dirty="0">
                <a:solidFill>
                  <a:srgbClr val="7D110B"/>
                </a:solidFill>
                <a:latin typeface="Founders Grotesk" panose="020B0503030202060203"/>
              </a:rPr>
              <a:t>Elettronica per l’audio e l’acustica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F940F86-67D0-461B-9F13-76A325D21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149" y="888799"/>
            <a:ext cx="4553701" cy="336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13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352770" y="327728"/>
            <a:ext cx="58019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00" b="1" dirty="0">
                <a:solidFill>
                  <a:srgbClr val="70240F"/>
                </a:solidFill>
                <a:latin typeface="Founders Grotesk" panose="020B0503030202060203" pitchFamily="34" charset="77"/>
                <a:ea typeface="Gibson SemiBold" charset="0"/>
                <a:cs typeface="Gibson SemiBold" charset="0"/>
              </a:rPr>
              <a:t>Il suono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7385591-FF75-4DE2-8A65-2E214A0969A0}"/>
              </a:ext>
            </a:extLst>
          </p:cNvPr>
          <p:cNvSpPr txBox="1"/>
          <p:nvPr/>
        </p:nvSpPr>
        <p:spPr>
          <a:xfrm>
            <a:off x="1595982" y="4805191"/>
            <a:ext cx="23326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>
                <a:solidFill>
                  <a:srgbClr val="1B3F67"/>
                </a:solidFill>
                <a:latin typeface="Founders Grotesk" panose="020B0503030202060203"/>
              </a:rPr>
              <a:t>A. Carini </a:t>
            </a:r>
            <a:r>
              <a:rPr lang="it-IT" sz="900" dirty="0">
                <a:latin typeface="Founders Grotesk" panose="020B0503030202060203"/>
              </a:rPr>
              <a:t>- </a:t>
            </a:r>
            <a:r>
              <a:rPr lang="it-IT" sz="900" dirty="0">
                <a:solidFill>
                  <a:srgbClr val="7D110B"/>
                </a:solidFill>
                <a:latin typeface="Founders Grotesk" panose="020B0503030202060203"/>
              </a:rPr>
              <a:t>Elettronica per l’audio e l’acustica </a:t>
            </a:r>
          </a:p>
        </p:txBody>
      </p:sp>
      <p:sp>
        <p:nvSpPr>
          <p:cNvPr id="9" name="CasellaDiTesto 10">
            <a:extLst>
              <a:ext uri="{FF2B5EF4-FFF2-40B4-BE49-F238E27FC236}">
                <a16:creationId xmlns:a16="http://schemas.microsoft.com/office/drawing/2014/main" id="{F75718B5-A872-4AD6-89AC-568B0571EDB9}"/>
              </a:ext>
            </a:extLst>
          </p:cNvPr>
          <p:cNvSpPr txBox="1"/>
          <p:nvPr/>
        </p:nvSpPr>
        <p:spPr>
          <a:xfrm>
            <a:off x="633585" y="1065822"/>
            <a:ext cx="787683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Founders Grotesk" panose="020B0503030202060203" pitchFamily="34" charset="77"/>
                <a:ea typeface="Gibson Light" charset="0"/>
                <a:cs typeface="Gibson Light" charset="0"/>
              </a:rPr>
              <a:t>Il suono un onda che si propaga allontanandosi dalla sua sorgente, consiste in variazioni di densità in un mezzo elastico.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Founders Grotesk" panose="020B0503030202060203" pitchFamily="34" charset="77"/>
                <a:ea typeface="Gibson Light" charset="0"/>
                <a:cs typeface="Gibson Light" charset="0"/>
              </a:rPr>
              <a:t>Il mezzo di propagazione: aria, acqua o un mezzo solido.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Founders Grotesk" panose="020B0503030202060203" pitchFamily="34" charset="77"/>
                <a:ea typeface="Gibson Light" charset="0"/>
                <a:cs typeface="Gibson Light" charset="0"/>
              </a:rPr>
              <a:t>La generazione, la propagazione e la rilevazione del suono sono legati all’esecuzione e conversione di un lavoro meccanico.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Founders Grotesk" panose="020B0503030202060203" pitchFamily="34" charset="77"/>
                <a:ea typeface="Gibson Light" charset="0"/>
                <a:cs typeface="Gibson Light" charset="0"/>
              </a:rPr>
              <a:t>Il generatore del suono esegue lavoro meccanico agitando il mezzo.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Founders Grotesk" panose="020B0503030202060203" pitchFamily="34" charset="77"/>
                <a:ea typeface="Gibson Light" charset="0"/>
                <a:cs typeface="Gibson Light" charset="0"/>
              </a:rPr>
              <a:t>L’onda sonora si propaga con la trasmissione di questa energia meccanica sfruttando le proprietà elastiche e inerziali del mezzo.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Founders Grotesk" panose="020B0503030202060203" pitchFamily="34" charset="77"/>
                <a:ea typeface="Gibson Light" charset="0"/>
                <a:cs typeface="Gibson Light" charset="0"/>
              </a:rPr>
              <a:t>Il suono nell’aria consiste in una variazione periodica della pressione.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Founders Grotesk" panose="020B0503030202060203" pitchFamily="34" charset="77"/>
                <a:ea typeface="Gibson Light" charset="0"/>
                <a:cs typeface="Gibson Light" charset="0"/>
              </a:rPr>
              <a:t>E’ costituito da un’onda </a:t>
            </a:r>
            <a:r>
              <a:rPr lang="it-IT" i="1" dirty="0">
                <a:latin typeface="Founders Grotesk" panose="020B0503030202060203" pitchFamily="34" charset="77"/>
                <a:ea typeface="Gibson Light" charset="0"/>
                <a:cs typeface="Gibson Light" charset="0"/>
              </a:rPr>
              <a:t>longitudinale: </a:t>
            </a:r>
            <a:r>
              <a:rPr lang="it-IT" dirty="0">
                <a:latin typeface="Founders Grotesk" panose="020B0503030202060203" pitchFamily="34" charset="77"/>
                <a:ea typeface="Gibson Light" charset="0"/>
                <a:cs typeface="Gibson Light" charset="0"/>
              </a:rPr>
              <a:t>le particelle si spostano parallelamente alla direzione di propagazione (spostamenti &lt; 1 </a:t>
            </a:r>
            <a:r>
              <a:rPr lang="el-GR" dirty="0">
                <a:latin typeface="Arial" panose="020B0604020202020204" pitchFamily="34" charset="0"/>
                <a:ea typeface="Gibson Light" charset="0"/>
                <a:cs typeface="Arial" panose="020B0604020202020204" pitchFamily="34" charset="0"/>
              </a:rPr>
              <a:t>μ</a:t>
            </a:r>
            <a:r>
              <a:rPr lang="it-IT" dirty="0">
                <a:latin typeface="Arial" panose="020B0604020202020204" pitchFamily="34" charset="0"/>
                <a:ea typeface="Gibson Light" charset="0"/>
                <a:cs typeface="Arial" panose="020B0604020202020204" pitchFamily="34" charset="0"/>
              </a:rPr>
              <a:t>m)</a:t>
            </a:r>
            <a:r>
              <a:rPr lang="it-IT" dirty="0">
                <a:latin typeface="Founders Grotesk" panose="020B0503030202060203" pitchFamily="34" charset="77"/>
                <a:ea typeface="Gibson Light" charset="0"/>
                <a:cs typeface="Gibson Light" charset="0"/>
              </a:rPr>
              <a:t>.</a:t>
            </a:r>
            <a:endParaRPr lang="it-IT" i="1" dirty="0">
              <a:latin typeface="Founders Grotesk" panose="020B0503030202060203" pitchFamily="34" charset="77"/>
              <a:ea typeface="Gibson Light" charset="0"/>
              <a:cs typeface="Gibson Light" charset="0"/>
            </a:endParaRPr>
          </a:p>
          <a:p>
            <a:endParaRPr lang="it-IT" dirty="0">
              <a:latin typeface="Founders Grotesk" panose="020B0503030202060203" pitchFamily="34" charset="77"/>
              <a:ea typeface="Gibson Light" charset="0"/>
              <a:cs typeface="Gibson Light" charset="0"/>
            </a:endParaRPr>
          </a:p>
          <a:p>
            <a:endParaRPr lang="it-IT" dirty="0">
              <a:latin typeface="Founders Grotesk" panose="020B0503030202060203" pitchFamily="34" charset="77"/>
              <a:ea typeface="Gibson Light" charset="0"/>
              <a:cs typeface="Gibson Light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latin typeface="Founders Grotesk" panose="020B0503030202060203" pitchFamily="34" charset="77"/>
              <a:ea typeface="Gibson Light" charset="0"/>
              <a:cs typeface="Gibson Light" charset="0"/>
            </a:endParaRPr>
          </a:p>
          <a:p>
            <a:endParaRPr lang="it-IT" sz="1400" dirty="0">
              <a:latin typeface="Founders Grotesk" panose="020B0503030202060203" pitchFamily="34" charset="77"/>
              <a:ea typeface="Gibson Light" charset="0"/>
              <a:cs typeface="Gibson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72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352770" y="327728"/>
            <a:ext cx="58019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00" b="1" dirty="0">
                <a:solidFill>
                  <a:srgbClr val="70240F"/>
                </a:solidFill>
                <a:latin typeface="Founders Grotesk" panose="020B0503030202060203" pitchFamily="34" charset="77"/>
                <a:ea typeface="Gibson SemiBold" charset="0"/>
                <a:cs typeface="Gibson SemiBold" charset="0"/>
              </a:rPr>
              <a:t>Diffrazione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F78F19B7-E096-4A87-B696-CFAB64693BDF}"/>
              </a:ext>
            </a:extLst>
          </p:cNvPr>
          <p:cNvSpPr/>
          <p:nvPr/>
        </p:nvSpPr>
        <p:spPr>
          <a:xfrm>
            <a:off x="5990043" y="4368315"/>
            <a:ext cx="301466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Founders Grotesk" panose="020B0503030202060203" pitchFamily="34" charset="77"/>
                <a:ea typeface="Gibson" charset="0"/>
                <a:cs typeface="Gibson" charset="0"/>
              </a:rPr>
              <a:t>Da: A. Uncini «Audio digitale» McGraw-Hill, 2006</a:t>
            </a:r>
            <a:endParaRPr lang="it-IT" sz="11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7385591-FF75-4DE2-8A65-2E214A0969A0}"/>
              </a:ext>
            </a:extLst>
          </p:cNvPr>
          <p:cNvSpPr txBox="1"/>
          <p:nvPr/>
        </p:nvSpPr>
        <p:spPr>
          <a:xfrm>
            <a:off x="1595982" y="4805191"/>
            <a:ext cx="23326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>
                <a:solidFill>
                  <a:srgbClr val="1B3F67"/>
                </a:solidFill>
                <a:latin typeface="Founders Grotesk" panose="020B0503030202060203"/>
              </a:rPr>
              <a:t>A. Carini </a:t>
            </a:r>
            <a:r>
              <a:rPr lang="it-IT" sz="900" dirty="0">
                <a:latin typeface="Founders Grotesk" panose="020B0503030202060203"/>
              </a:rPr>
              <a:t>- </a:t>
            </a:r>
            <a:r>
              <a:rPr lang="it-IT" sz="900" dirty="0">
                <a:solidFill>
                  <a:srgbClr val="7D110B"/>
                </a:solidFill>
                <a:latin typeface="Founders Grotesk" panose="020B0503030202060203"/>
              </a:rPr>
              <a:t>Elettronica per l’audio e l’acustica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485B2138-FCAB-4E8F-82BA-0AE192364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599" y="1229916"/>
            <a:ext cx="4540801" cy="268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3223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352770" y="327728"/>
            <a:ext cx="58019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00" b="1" dirty="0">
                <a:solidFill>
                  <a:srgbClr val="70240F"/>
                </a:solidFill>
                <a:latin typeface="Founders Grotesk" panose="020B0503030202060203" pitchFamily="34" charset="77"/>
                <a:ea typeface="Gibson SemiBold" charset="0"/>
                <a:cs typeface="Gibson SemiBold" charset="0"/>
              </a:rPr>
              <a:t>Rifrazione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F78F19B7-E096-4A87-B696-CFAB64693BDF}"/>
              </a:ext>
            </a:extLst>
          </p:cNvPr>
          <p:cNvSpPr/>
          <p:nvPr/>
        </p:nvSpPr>
        <p:spPr>
          <a:xfrm>
            <a:off x="5990043" y="4368315"/>
            <a:ext cx="301466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Founders Grotesk" panose="020B0503030202060203" pitchFamily="34" charset="77"/>
                <a:ea typeface="Gibson" charset="0"/>
                <a:cs typeface="Gibson" charset="0"/>
              </a:rPr>
              <a:t>Da: A. Uncini «Audio digitale» McGraw-Hill, 2006</a:t>
            </a:r>
            <a:endParaRPr lang="it-IT" sz="11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7385591-FF75-4DE2-8A65-2E214A0969A0}"/>
              </a:ext>
            </a:extLst>
          </p:cNvPr>
          <p:cNvSpPr txBox="1"/>
          <p:nvPr/>
        </p:nvSpPr>
        <p:spPr>
          <a:xfrm>
            <a:off x="1595982" y="4805191"/>
            <a:ext cx="23326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>
                <a:solidFill>
                  <a:srgbClr val="1B3F67"/>
                </a:solidFill>
                <a:latin typeface="Founders Grotesk" panose="020B0503030202060203"/>
              </a:rPr>
              <a:t>A. Carini </a:t>
            </a:r>
            <a:r>
              <a:rPr lang="it-IT" sz="900" dirty="0">
                <a:latin typeface="Founders Grotesk" panose="020B0503030202060203"/>
              </a:rPr>
              <a:t>- </a:t>
            </a:r>
            <a:r>
              <a:rPr lang="it-IT" sz="900" dirty="0">
                <a:solidFill>
                  <a:srgbClr val="7D110B"/>
                </a:solidFill>
                <a:latin typeface="Founders Grotesk" panose="020B0503030202060203"/>
              </a:rPr>
              <a:t>Elettronica per l’audio e l’acustica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B56D15C-6813-444A-8761-2BF9D3B34F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629" y="783337"/>
            <a:ext cx="5004349" cy="346066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89811CD0-DDBE-46CD-930F-DFF0D6108C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1192" y="2261423"/>
            <a:ext cx="1651200" cy="701633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2A0894F7-CFC1-4418-ACE5-E8B79B843EF0}"/>
              </a:ext>
            </a:extLst>
          </p:cNvPr>
          <p:cNvSpPr txBox="1"/>
          <p:nvPr/>
        </p:nvSpPr>
        <p:spPr>
          <a:xfrm>
            <a:off x="6154759" y="1741072"/>
            <a:ext cx="1523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Legge di </a:t>
            </a:r>
            <a:r>
              <a:rPr lang="it-IT" dirty="0" err="1"/>
              <a:t>Snell</a:t>
            </a:r>
            <a:r>
              <a:rPr lang="it-IT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297380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352770" y="327728"/>
            <a:ext cx="58019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00" b="1" dirty="0">
                <a:solidFill>
                  <a:srgbClr val="70240F"/>
                </a:solidFill>
                <a:latin typeface="Founders Grotesk" panose="020B0503030202060203" pitchFamily="34" charset="77"/>
                <a:ea typeface="Gibson SemiBold" charset="0"/>
                <a:cs typeface="Gibson SemiBold" charset="0"/>
              </a:rPr>
              <a:t>Rifrazione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F78F19B7-E096-4A87-B696-CFAB64693BDF}"/>
              </a:ext>
            </a:extLst>
          </p:cNvPr>
          <p:cNvSpPr/>
          <p:nvPr/>
        </p:nvSpPr>
        <p:spPr>
          <a:xfrm>
            <a:off x="5990043" y="4368315"/>
            <a:ext cx="301466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Founders Grotesk" panose="020B0503030202060203" pitchFamily="34" charset="77"/>
                <a:ea typeface="Gibson" charset="0"/>
                <a:cs typeface="Gibson" charset="0"/>
              </a:rPr>
              <a:t>Da: A. Uncini «Audio digitale» McGraw-Hill, 2006</a:t>
            </a:r>
            <a:endParaRPr lang="it-IT" sz="11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7385591-FF75-4DE2-8A65-2E214A0969A0}"/>
              </a:ext>
            </a:extLst>
          </p:cNvPr>
          <p:cNvSpPr txBox="1"/>
          <p:nvPr/>
        </p:nvSpPr>
        <p:spPr>
          <a:xfrm>
            <a:off x="1595982" y="4805191"/>
            <a:ext cx="23326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>
                <a:solidFill>
                  <a:srgbClr val="1B3F67"/>
                </a:solidFill>
                <a:latin typeface="Founders Grotesk" panose="020B0503030202060203"/>
              </a:rPr>
              <a:t>A. Carini </a:t>
            </a:r>
            <a:r>
              <a:rPr lang="it-IT" sz="900" dirty="0">
                <a:latin typeface="Founders Grotesk" panose="020B0503030202060203"/>
              </a:rPr>
              <a:t>- </a:t>
            </a:r>
            <a:r>
              <a:rPr lang="it-IT" sz="900" dirty="0">
                <a:solidFill>
                  <a:srgbClr val="7D110B"/>
                </a:solidFill>
                <a:latin typeface="Founders Grotesk" panose="020B0503030202060203"/>
              </a:rPr>
              <a:t>Elettronica per l’audio e l’acustica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4197782-614A-4C6F-B49E-C2290DAA99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3011" y="743226"/>
            <a:ext cx="4455349" cy="370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7567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352770" y="327728"/>
            <a:ext cx="58019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00" b="1" dirty="0">
                <a:solidFill>
                  <a:srgbClr val="70240F"/>
                </a:solidFill>
                <a:latin typeface="Founders Grotesk" panose="020B0503030202060203" pitchFamily="34" charset="77"/>
                <a:ea typeface="Gibson SemiBold" charset="0"/>
                <a:cs typeface="Gibson SemiBold" charset="0"/>
              </a:rPr>
              <a:t>Riflessione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7385591-FF75-4DE2-8A65-2E214A0969A0}"/>
              </a:ext>
            </a:extLst>
          </p:cNvPr>
          <p:cNvSpPr txBox="1"/>
          <p:nvPr/>
        </p:nvSpPr>
        <p:spPr>
          <a:xfrm>
            <a:off x="1595982" y="4805191"/>
            <a:ext cx="23326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>
                <a:solidFill>
                  <a:srgbClr val="1B3F67"/>
                </a:solidFill>
                <a:latin typeface="Founders Grotesk" panose="020B0503030202060203"/>
              </a:rPr>
              <a:t>A. Carini </a:t>
            </a:r>
            <a:r>
              <a:rPr lang="it-IT" sz="900" dirty="0">
                <a:latin typeface="Founders Grotesk" panose="020B0503030202060203"/>
              </a:rPr>
              <a:t>- </a:t>
            </a:r>
            <a:r>
              <a:rPr lang="it-IT" sz="900" dirty="0">
                <a:solidFill>
                  <a:srgbClr val="7D110B"/>
                </a:solidFill>
                <a:latin typeface="Founders Grotesk" panose="020B0503030202060203"/>
              </a:rPr>
              <a:t>Elettronica per l’audio e l’acustica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F16C53B-D1DA-431A-AF84-C7DE95F2B105}"/>
              </a:ext>
            </a:extLst>
          </p:cNvPr>
          <p:cNvSpPr txBox="1"/>
          <p:nvPr/>
        </p:nvSpPr>
        <p:spPr>
          <a:xfrm>
            <a:off x="352770" y="1084802"/>
            <a:ext cx="859363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Founders Grotesk" panose="020B0503030202060203"/>
              </a:rPr>
              <a:t>Un porzione dell’onda sonora che raggiunge la superficie di separazione tra due mezzi è </a:t>
            </a:r>
          </a:p>
          <a:p>
            <a:r>
              <a:rPr lang="it-IT" dirty="0">
                <a:latin typeface="Founders Grotesk" panose="020B0503030202060203"/>
              </a:rPr>
              <a:t>in parte trasmessa e </a:t>
            </a:r>
            <a:r>
              <a:rPr lang="it-IT" dirty="0" err="1">
                <a:latin typeface="Founders Grotesk" panose="020B0503030202060203"/>
              </a:rPr>
              <a:t>diffratta</a:t>
            </a:r>
            <a:r>
              <a:rPr lang="it-IT" dirty="0">
                <a:latin typeface="Founders Grotesk" panose="020B0503030202060203"/>
              </a:rPr>
              <a:t>, in parte riflessa, e in parte dissipata.</a:t>
            </a:r>
          </a:p>
          <a:p>
            <a:r>
              <a:rPr lang="it-IT" dirty="0">
                <a:latin typeface="Founders Grotesk" panose="020B0503030202060203"/>
              </a:rPr>
              <a:t>Riflessione:</a:t>
            </a:r>
          </a:p>
          <a:p>
            <a:endParaRPr lang="it-IT" dirty="0">
              <a:latin typeface="Founders Grotesk" panose="020B0503030202060203"/>
            </a:endParaRPr>
          </a:p>
          <a:p>
            <a:endParaRPr lang="it-IT" dirty="0">
              <a:latin typeface="Founders Grotesk" panose="020B0503030202060203"/>
            </a:endParaRPr>
          </a:p>
          <a:p>
            <a:r>
              <a:rPr lang="it-IT" dirty="0">
                <a:latin typeface="Founders Grotesk" panose="020B0503030202060203"/>
              </a:rPr>
              <a:t>Causa l’inversione della componente normale della velocità e della pressione</a:t>
            </a:r>
          </a:p>
          <a:p>
            <a:r>
              <a:rPr lang="it-IT" dirty="0">
                <a:latin typeface="Founders Grotesk" panose="020B0503030202060203"/>
              </a:rPr>
              <a:t>(compressione riflessa come rarefazione – inverte la fase dell’onda).</a:t>
            </a:r>
          </a:p>
          <a:p>
            <a:endParaRPr lang="it-IT" dirty="0">
              <a:latin typeface="Founders Grotesk" panose="020B0503030202060203"/>
            </a:endParaRPr>
          </a:p>
          <a:p>
            <a:r>
              <a:rPr lang="it-IT" dirty="0">
                <a:latin typeface="Founders Grotesk" panose="020B0503030202060203"/>
              </a:rPr>
              <a:t>Rapporto tra energia dell’onda riflessa e trasmessa dipende dal rapporto tra le impedenze</a:t>
            </a:r>
          </a:p>
          <a:p>
            <a:r>
              <a:rPr lang="it-IT" dirty="0">
                <a:latin typeface="Founders Grotesk" panose="020B0503030202060203"/>
              </a:rPr>
              <a:t>acustiche dei mezzi.</a:t>
            </a:r>
          </a:p>
          <a:p>
            <a:endParaRPr lang="it-IT" dirty="0">
              <a:latin typeface="Founders Grotesk" panose="020B0503030202060203"/>
            </a:endParaRPr>
          </a:p>
          <a:p>
            <a:endParaRPr lang="it-IT" dirty="0">
              <a:latin typeface="Founders Grotesk" panose="020B0503030202060203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0A35850D-00C7-4267-80F0-7D8CECAC3A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0051" y="1862542"/>
            <a:ext cx="1766677" cy="46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6522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352770" y="327728"/>
            <a:ext cx="58019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00" b="1" dirty="0">
                <a:solidFill>
                  <a:srgbClr val="70240F"/>
                </a:solidFill>
                <a:latin typeface="Founders Grotesk" panose="020B0503030202060203" pitchFamily="34" charset="77"/>
                <a:ea typeface="Gibson SemiBold" charset="0"/>
                <a:cs typeface="Gibson SemiBold" charset="0"/>
              </a:rPr>
              <a:t>Effetto Doppler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F78F19B7-E096-4A87-B696-CFAB64693BDF}"/>
              </a:ext>
            </a:extLst>
          </p:cNvPr>
          <p:cNvSpPr/>
          <p:nvPr/>
        </p:nvSpPr>
        <p:spPr>
          <a:xfrm>
            <a:off x="5990043" y="4368315"/>
            <a:ext cx="301466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Founders Grotesk" panose="020B0503030202060203" pitchFamily="34" charset="77"/>
                <a:ea typeface="Gibson" charset="0"/>
                <a:cs typeface="Gibson" charset="0"/>
              </a:rPr>
              <a:t>Da: A. Uncini «Audio digitale» McGraw-Hill, 2006</a:t>
            </a:r>
            <a:endParaRPr lang="it-IT" sz="11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7385591-FF75-4DE2-8A65-2E214A0969A0}"/>
              </a:ext>
            </a:extLst>
          </p:cNvPr>
          <p:cNvSpPr txBox="1"/>
          <p:nvPr/>
        </p:nvSpPr>
        <p:spPr>
          <a:xfrm>
            <a:off x="1595982" y="4805191"/>
            <a:ext cx="23326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>
                <a:solidFill>
                  <a:srgbClr val="1B3F67"/>
                </a:solidFill>
                <a:latin typeface="Founders Grotesk" panose="020B0503030202060203"/>
              </a:rPr>
              <a:t>A. Carini </a:t>
            </a:r>
            <a:r>
              <a:rPr lang="it-IT" sz="900" dirty="0">
                <a:latin typeface="Founders Grotesk" panose="020B0503030202060203"/>
              </a:rPr>
              <a:t>- </a:t>
            </a:r>
            <a:r>
              <a:rPr lang="it-IT" sz="900" dirty="0">
                <a:solidFill>
                  <a:srgbClr val="7D110B"/>
                </a:solidFill>
                <a:latin typeface="Founders Grotesk" panose="020B0503030202060203"/>
              </a:rPr>
              <a:t>Elettronica per l’audio e l’acustica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9308516-0F84-4A7C-ADD9-5DA01564FA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294" y="1468703"/>
            <a:ext cx="4965312" cy="3030417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7EA05E22-3634-4E20-84C8-E68A2EEAAC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8678" y="613093"/>
            <a:ext cx="2364165" cy="809566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63157B70-E17B-4C11-8062-95AE32CE22C2}"/>
              </a:ext>
            </a:extLst>
          </p:cNvPr>
          <p:cNvSpPr txBox="1"/>
          <p:nvPr/>
        </p:nvSpPr>
        <p:spPr>
          <a:xfrm>
            <a:off x="5668606" y="743226"/>
            <a:ext cx="31452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r>
              <a:rPr lang="it-IT" dirty="0">
                <a:latin typeface="Founders Grotesk" panose="020B0503030202060203"/>
                <a:cs typeface="Arial" panose="020B0604020202020204" pitchFamily="34" charset="0"/>
              </a:rPr>
              <a:t> angolo tra la direzione della </a:t>
            </a:r>
          </a:p>
          <a:p>
            <a:r>
              <a:rPr lang="it-IT" dirty="0">
                <a:latin typeface="Founders Grotesk" panose="020B0503030202060203"/>
                <a:cs typeface="Arial" panose="020B0604020202020204" pitchFamily="34" charset="0"/>
              </a:rPr>
              <a:t>velocità del suono e la linea tra </a:t>
            </a:r>
          </a:p>
          <a:p>
            <a:r>
              <a:rPr lang="it-IT" dirty="0">
                <a:latin typeface="Founders Grotesk" panose="020B0503030202060203"/>
                <a:cs typeface="Arial" panose="020B0604020202020204" pitchFamily="34" charset="0"/>
              </a:rPr>
              <a:t>osservatore e sorgente</a:t>
            </a:r>
            <a:endParaRPr lang="it-IT" dirty="0">
              <a:latin typeface="Founders Grotesk" panose="020B0503030202060203"/>
            </a:endParaRPr>
          </a:p>
        </p:txBody>
      </p:sp>
    </p:spTree>
    <p:extLst>
      <p:ext uri="{BB962C8B-B14F-4D97-AF65-F5344CB8AC3E}">
        <p14:creationId xmlns:p14="http://schemas.microsoft.com/office/powerpoint/2010/main" val="37687858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352770" y="327728"/>
            <a:ext cx="58019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00" b="1" dirty="0">
                <a:solidFill>
                  <a:srgbClr val="70240F"/>
                </a:solidFill>
                <a:latin typeface="Founders Grotesk" panose="020B0503030202060203" pitchFamily="34" charset="77"/>
                <a:ea typeface="Gibson SemiBold" charset="0"/>
                <a:cs typeface="Gibson SemiBold" charset="0"/>
              </a:rPr>
              <a:t>Curve di pesatura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7385591-FF75-4DE2-8A65-2E214A0969A0}"/>
              </a:ext>
            </a:extLst>
          </p:cNvPr>
          <p:cNvSpPr txBox="1"/>
          <p:nvPr/>
        </p:nvSpPr>
        <p:spPr>
          <a:xfrm>
            <a:off x="1595982" y="4805191"/>
            <a:ext cx="23326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>
                <a:solidFill>
                  <a:srgbClr val="1B3F67"/>
                </a:solidFill>
                <a:latin typeface="Founders Grotesk" panose="020B0503030202060203"/>
              </a:rPr>
              <a:t>A. Carini </a:t>
            </a:r>
            <a:r>
              <a:rPr lang="it-IT" sz="900" dirty="0">
                <a:latin typeface="Founders Grotesk" panose="020B0503030202060203"/>
              </a:rPr>
              <a:t>- </a:t>
            </a:r>
            <a:r>
              <a:rPr lang="it-IT" sz="900" dirty="0">
                <a:solidFill>
                  <a:srgbClr val="7D110B"/>
                </a:solidFill>
                <a:latin typeface="Founders Grotesk" panose="020B0503030202060203"/>
              </a:rPr>
              <a:t>Elettronica per l’audio e l’acustica 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8AA4747-8BD3-4F59-A77D-FCD2FC57A044}"/>
              </a:ext>
            </a:extLst>
          </p:cNvPr>
          <p:cNvSpPr/>
          <p:nvPr/>
        </p:nvSpPr>
        <p:spPr>
          <a:xfrm>
            <a:off x="4731327" y="4368315"/>
            <a:ext cx="427337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Founders Grotesk" panose="020B0503030202060203" pitchFamily="34" charset="77"/>
                <a:ea typeface="Gibson" charset="0"/>
                <a:cs typeface="Gibson" charset="0"/>
              </a:rPr>
              <a:t>Da: I. </a:t>
            </a:r>
            <a:r>
              <a:rPr lang="it-IT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ounders Grotesk" panose="020B0503030202060203" pitchFamily="34" charset="77"/>
                <a:ea typeface="Gibson" charset="0"/>
                <a:cs typeface="Gibson" charset="0"/>
              </a:rPr>
              <a:t>Tashev</a:t>
            </a:r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Founders Grotesk" panose="020B0503030202060203" pitchFamily="34" charset="77"/>
                <a:ea typeface="Gibson" charset="0"/>
                <a:cs typeface="Gibson" charset="0"/>
              </a:rPr>
              <a:t> «Sound Capture and Processing» John </a:t>
            </a:r>
            <a:r>
              <a:rPr lang="it-IT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ounders Grotesk" panose="020B0503030202060203" pitchFamily="34" charset="77"/>
                <a:ea typeface="Gibson" charset="0"/>
                <a:cs typeface="Gibson" charset="0"/>
              </a:rPr>
              <a:t>Wiley</a:t>
            </a:r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Founders Grotesk" panose="020B0503030202060203" pitchFamily="34" charset="77"/>
                <a:ea typeface="Gibson" charset="0"/>
                <a:cs typeface="Gibson" charset="0"/>
              </a:rPr>
              <a:t> &amp; </a:t>
            </a:r>
            <a:r>
              <a:rPr lang="it-IT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ounders Grotesk" panose="020B0503030202060203" pitchFamily="34" charset="77"/>
                <a:ea typeface="Gibson" charset="0"/>
                <a:cs typeface="Gibson" charset="0"/>
              </a:rPr>
              <a:t>Sons</a:t>
            </a:r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Founders Grotesk" panose="020B0503030202060203" pitchFamily="34" charset="77"/>
                <a:ea typeface="Gibson" charset="0"/>
                <a:cs typeface="Gibson" charset="0"/>
              </a:rPr>
              <a:t>, 2009</a:t>
            </a:r>
            <a:endParaRPr lang="it-IT" sz="110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74F0F3A4-D878-4F24-9D8A-126C527109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2429" y="760546"/>
            <a:ext cx="4690096" cy="3660551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662763B1-481B-4233-96C8-C4863EC6501D}"/>
              </a:ext>
            </a:extLst>
          </p:cNvPr>
          <p:cNvSpPr txBox="1"/>
          <p:nvPr/>
        </p:nvSpPr>
        <p:spPr>
          <a:xfrm>
            <a:off x="6866435" y="1224824"/>
            <a:ext cx="13109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dBA</a:t>
            </a:r>
            <a:r>
              <a:rPr lang="it-IT" dirty="0"/>
              <a:t> o dB(A)</a:t>
            </a:r>
          </a:p>
          <a:p>
            <a:r>
              <a:rPr lang="it-IT" dirty="0" err="1"/>
              <a:t>dBB</a:t>
            </a:r>
            <a:r>
              <a:rPr lang="it-IT" dirty="0"/>
              <a:t> o dB(B)</a:t>
            </a:r>
          </a:p>
          <a:p>
            <a:r>
              <a:rPr lang="it-IT" dirty="0" err="1"/>
              <a:t>dBC</a:t>
            </a:r>
            <a:r>
              <a:rPr lang="it-IT" dirty="0"/>
              <a:t> o dB(C)</a:t>
            </a:r>
          </a:p>
        </p:txBody>
      </p:sp>
    </p:spTree>
    <p:extLst>
      <p:ext uri="{BB962C8B-B14F-4D97-AF65-F5344CB8AC3E}">
        <p14:creationId xmlns:p14="http://schemas.microsoft.com/office/powerpoint/2010/main" val="31983914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352770" y="327728"/>
            <a:ext cx="58019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00" b="1" dirty="0">
                <a:solidFill>
                  <a:srgbClr val="70240F"/>
                </a:solidFill>
                <a:latin typeface="Founders Grotesk" panose="020B0503030202060203" pitchFamily="34" charset="77"/>
                <a:ea typeface="Gibson SemiBold" charset="0"/>
                <a:cs typeface="Gibson SemiBold" charset="0"/>
              </a:rPr>
              <a:t>Curve di pesatura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7385591-FF75-4DE2-8A65-2E214A0969A0}"/>
              </a:ext>
            </a:extLst>
          </p:cNvPr>
          <p:cNvSpPr txBox="1"/>
          <p:nvPr/>
        </p:nvSpPr>
        <p:spPr>
          <a:xfrm>
            <a:off x="1595982" y="4805191"/>
            <a:ext cx="23326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>
                <a:solidFill>
                  <a:srgbClr val="1B3F67"/>
                </a:solidFill>
                <a:latin typeface="Founders Grotesk" panose="020B0503030202060203"/>
              </a:rPr>
              <a:t>A. Carini </a:t>
            </a:r>
            <a:r>
              <a:rPr lang="it-IT" sz="900" dirty="0">
                <a:latin typeface="Founders Grotesk" panose="020B0503030202060203"/>
              </a:rPr>
              <a:t>- </a:t>
            </a:r>
            <a:r>
              <a:rPr lang="it-IT" sz="900" dirty="0">
                <a:solidFill>
                  <a:srgbClr val="7D110B"/>
                </a:solidFill>
                <a:latin typeface="Founders Grotesk" panose="020B0503030202060203"/>
              </a:rPr>
              <a:t>Elettronica per l’audio e l’acustica 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8AA4747-8BD3-4F59-A77D-FCD2FC57A044}"/>
              </a:ext>
            </a:extLst>
          </p:cNvPr>
          <p:cNvSpPr/>
          <p:nvPr/>
        </p:nvSpPr>
        <p:spPr>
          <a:xfrm>
            <a:off x="4731327" y="4368315"/>
            <a:ext cx="427337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Founders Grotesk" panose="020B0503030202060203" pitchFamily="34" charset="77"/>
                <a:ea typeface="Gibson" charset="0"/>
                <a:cs typeface="Gibson" charset="0"/>
              </a:rPr>
              <a:t>Da: I. </a:t>
            </a:r>
            <a:r>
              <a:rPr lang="it-IT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ounders Grotesk" panose="020B0503030202060203" pitchFamily="34" charset="77"/>
                <a:ea typeface="Gibson" charset="0"/>
                <a:cs typeface="Gibson" charset="0"/>
              </a:rPr>
              <a:t>Tashev</a:t>
            </a:r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Founders Grotesk" panose="020B0503030202060203" pitchFamily="34" charset="77"/>
                <a:ea typeface="Gibson" charset="0"/>
                <a:cs typeface="Gibson" charset="0"/>
              </a:rPr>
              <a:t> «Sound Capture and Processing» John </a:t>
            </a:r>
            <a:r>
              <a:rPr lang="it-IT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ounders Grotesk" panose="020B0503030202060203" pitchFamily="34" charset="77"/>
                <a:ea typeface="Gibson" charset="0"/>
                <a:cs typeface="Gibson" charset="0"/>
              </a:rPr>
              <a:t>Wiley</a:t>
            </a:r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Founders Grotesk" panose="020B0503030202060203" pitchFamily="34" charset="77"/>
                <a:ea typeface="Gibson" charset="0"/>
                <a:cs typeface="Gibson" charset="0"/>
              </a:rPr>
              <a:t> &amp; </a:t>
            </a:r>
            <a:r>
              <a:rPr lang="it-IT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ounders Grotesk" panose="020B0503030202060203" pitchFamily="34" charset="77"/>
                <a:ea typeface="Gibson" charset="0"/>
                <a:cs typeface="Gibson" charset="0"/>
              </a:rPr>
              <a:t>Sons</a:t>
            </a:r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Founders Grotesk" panose="020B0503030202060203" pitchFamily="34" charset="77"/>
                <a:ea typeface="Gibson" charset="0"/>
                <a:cs typeface="Gibson" charset="0"/>
              </a:rPr>
              <a:t>, 2009</a:t>
            </a:r>
            <a:endParaRPr lang="it-IT" sz="1100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F86A7B5-539C-4740-95B2-806CC8473F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0157" y="743226"/>
            <a:ext cx="4683001" cy="368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7171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352770" y="327728"/>
            <a:ext cx="58019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00" b="1" dirty="0">
                <a:solidFill>
                  <a:srgbClr val="70240F"/>
                </a:solidFill>
                <a:latin typeface="Founders Grotesk" panose="020B0503030202060203" pitchFamily="34" charset="77"/>
                <a:ea typeface="Gibson SemiBold" charset="0"/>
                <a:cs typeface="Gibson SemiBold" charset="0"/>
              </a:rPr>
              <a:t>Vedere: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7385591-FF75-4DE2-8A65-2E214A0969A0}"/>
              </a:ext>
            </a:extLst>
          </p:cNvPr>
          <p:cNvSpPr txBox="1"/>
          <p:nvPr/>
        </p:nvSpPr>
        <p:spPr>
          <a:xfrm>
            <a:off x="1595982" y="4805191"/>
            <a:ext cx="23326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>
                <a:solidFill>
                  <a:srgbClr val="1B3F67"/>
                </a:solidFill>
                <a:latin typeface="Founders Grotesk" panose="020B0503030202060203"/>
              </a:rPr>
              <a:t>A. Carini </a:t>
            </a:r>
            <a:r>
              <a:rPr lang="it-IT" sz="900" dirty="0">
                <a:latin typeface="Founders Grotesk" panose="020B0503030202060203"/>
              </a:rPr>
              <a:t>- </a:t>
            </a:r>
            <a:r>
              <a:rPr lang="it-IT" sz="900" dirty="0">
                <a:solidFill>
                  <a:srgbClr val="7D110B"/>
                </a:solidFill>
                <a:latin typeface="Founders Grotesk" panose="020B0503030202060203"/>
              </a:rPr>
              <a:t>Elettronica per l’audio e l’acustica </a:t>
            </a:r>
          </a:p>
        </p:txBody>
      </p:sp>
      <p:sp>
        <p:nvSpPr>
          <p:cNvPr id="8" name="CasellaDiTesto 10">
            <a:extLst>
              <a:ext uri="{FF2B5EF4-FFF2-40B4-BE49-F238E27FC236}">
                <a16:creationId xmlns:a16="http://schemas.microsoft.com/office/drawing/2014/main" id="{3E6D5049-06FA-4523-A064-1048CE27396A}"/>
              </a:ext>
            </a:extLst>
          </p:cNvPr>
          <p:cNvSpPr txBox="1"/>
          <p:nvPr/>
        </p:nvSpPr>
        <p:spPr>
          <a:xfrm>
            <a:off x="633585" y="1065822"/>
            <a:ext cx="787683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dirty="0"/>
              <a:t>Ivan </a:t>
            </a:r>
            <a:r>
              <a:rPr lang="en-US" altLang="it-IT" dirty="0" err="1"/>
              <a:t>Tashev</a:t>
            </a:r>
            <a:r>
              <a:rPr lang="en-US" altLang="it-IT" dirty="0"/>
              <a:t> “Sound Capture and Processing”, John Wiley &amp; Sons, 2009</a:t>
            </a:r>
            <a:endParaRPr lang="it-IT" altLang="it-IT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altLang="it-IT" dirty="0"/>
              <a:t>Cap. 3.1</a:t>
            </a:r>
          </a:p>
          <a:p>
            <a:endParaRPr lang="it-IT" altLang="it-IT" dirty="0"/>
          </a:p>
          <a:p>
            <a:endParaRPr lang="it-IT" sz="1400" dirty="0">
              <a:latin typeface="Founders Grotesk" panose="020B0503030202060203" pitchFamily="34" charset="77"/>
              <a:ea typeface="Gibson Light" charset="0"/>
              <a:cs typeface="Gibson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622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352770" y="327728"/>
            <a:ext cx="58019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00" b="1" dirty="0">
                <a:solidFill>
                  <a:srgbClr val="70240F"/>
                </a:solidFill>
                <a:latin typeface="Founders Grotesk" panose="020B0503030202060203" pitchFamily="34" charset="77"/>
                <a:ea typeface="Gibson SemiBold" charset="0"/>
                <a:cs typeface="Gibson SemiBold" charset="0"/>
              </a:rPr>
              <a:t>Le onde sonore: onde longitudinali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418CE6BE-0624-4CD4-ACC5-4911BAFC86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965" y="693242"/>
            <a:ext cx="7327201" cy="3789467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F78F19B7-E096-4A87-B696-CFAB64693BDF}"/>
              </a:ext>
            </a:extLst>
          </p:cNvPr>
          <p:cNvSpPr/>
          <p:nvPr/>
        </p:nvSpPr>
        <p:spPr>
          <a:xfrm>
            <a:off x="5990043" y="4368315"/>
            <a:ext cx="301466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Founders Grotesk" panose="020B0503030202060203" pitchFamily="34" charset="77"/>
                <a:ea typeface="Gibson" charset="0"/>
                <a:cs typeface="Gibson" charset="0"/>
              </a:rPr>
              <a:t>Da: A. Uncini «Audio digitale» McGraw-Hill, 2006</a:t>
            </a:r>
            <a:endParaRPr lang="it-IT" sz="11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7385591-FF75-4DE2-8A65-2E214A0969A0}"/>
              </a:ext>
            </a:extLst>
          </p:cNvPr>
          <p:cNvSpPr txBox="1"/>
          <p:nvPr/>
        </p:nvSpPr>
        <p:spPr>
          <a:xfrm>
            <a:off x="1595982" y="4805191"/>
            <a:ext cx="23326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>
                <a:solidFill>
                  <a:srgbClr val="1B3F67"/>
                </a:solidFill>
                <a:latin typeface="Founders Grotesk" panose="020B0503030202060203"/>
              </a:rPr>
              <a:t>A. Carini </a:t>
            </a:r>
            <a:r>
              <a:rPr lang="it-IT" sz="900" dirty="0">
                <a:latin typeface="Founders Grotesk" panose="020B0503030202060203"/>
              </a:rPr>
              <a:t>- </a:t>
            </a:r>
            <a:r>
              <a:rPr lang="it-IT" sz="900" dirty="0">
                <a:solidFill>
                  <a:srgbClr val="7D110B"/>
                </a:solidFill>
                <a:latin typeface="Founders Grotesk" panose="020B0503030202060203"/>
              </a:rPr>
              <a:t>Elettronica per l’audio e l’acustica </a:t>
            </a:r>
          </a:p>
        </p:txBody>
      </p:sp>
    </p:spTree>
    <p:extLst>
      <p:ext uri="{BB962C8B-B14F-4D97-AF65-F5344CB8AC3E}">
        <p14:creationId xmlns:p14="http://schemas.microsoft.com/office/powerpoint/2010/main" val="1569756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352770" y="327728"/>
            <a:ext cx="58019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00" b="1" dirty="0">
                <a:solidFill>
                  <a:srgbClr val="70240F"/>
                </a:solidFill>
                <a:latin typeface="Founders Grotesk" panose="020B0503030202060203" pitchFamily="34" charset="77"/>
                <a:ea typeface="Gibson SemiBold" charset="0"/>
                <a:cs typeface="Gibson SemiBold" charset="0"/>
              </a:rPr>
              <a:t>La frequenza delle onde sonore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7385591-FF75-4DE2-8A65-2E214A0969A0}"/>
              </a:ext>
            </a:extLst>
          </p:cNvPr>
          <p:cNvSpPr txBox="1"/>
          <p:nvPr/>
        </p:nvSpPr>
        <p:spPr>
          <a:xfrm>
            <a:off x="1595982" y="4805191"/>
            <a:ext cx="23326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>
                <a:solidFill>
                  <a:srgbClr val="1B3F67"/>
                </a:solidFill>
                <a:latin typeface="Founders Grotesk" panose="020B0503030202060203"/>
              </a:rPr>
              <a:t>A. Carini </a:t>
            </a:r>
            <a:r>
              <a:rPr lang="it-IT" sz="900" dirty="0">
                <a:latin typeface="Founders Grotesk" panose="020B0503030202060203"/>
              </a:rPr>
              <a:t>- </a:t>
            </a:r>
            <a:r>
              <a:rPr lang="it-IT" sz="900" dirty="0">
                <a:solidFill>
                  <a:srgbClr val="7D110B"/>
                </a:solidFill>
                <a:latin typeface="Founders Grotesk" panose="020B0503030202060203"/>
              </a:rPr>
              <a:t>Elettronica per l’audio e l’acustica </a:t>
            </a:r>
          </a:p>
        </p:txBody>
      </p:sp>
      <p:sp>
        <p:nvSpPr>
          <p:cNvPr id="9" name="CasellaDiTesto 10">
            <a:extLst>
              <a:ext uri="{FF2B5EF4-FFF2-40B4-BE49-F238E27FC236}">
                <a16:creationId xmlns:a16="http://schemas.microsoft.com/office/drawing/2014/main" id="{F75718B5-A872-4AD6-89AC-568B0571EDB9}"/>
              </a:ext>
            </a:extLst>
          </p:cNvPr>
          <p:cNvSpPr txBox="1"/>
          <p:nvPr/>
        </p:nvSpPr>
        <p:spPr>
          <a:xfrm>
            <a:off x="633585" y="1001714"/>
            <a:ext cx="787683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Founders Grotesk" panose="020B0503030202060203" pitchFamily="34" charset="77"/>
                <a:ea typeface="Gibson Light" charset="0"/>
                <a:cs typeface="Gibson Light" charset="0"/>
              </a:rPr>
              <a:t>La frequenza viene misurata in cicli/s ovvero Hz.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Founders Grotesk" panose="020B0503030202060203" pitchFamily="34" charset="77"/>
                <a:ea typeface="Gibson Light" charset="0"/>
                <a:cs typeface="Gibson Light" charset="0"/>
              </a:rPr>
              <a:t>Il suono è un fenomeno fisico a bassissima energia. Gli uomini possono udire un tono a 1 kHz con una intensità di appena 10</a:t>
            </a:r>
            <a:r>
              <a:rPr lang="it-IT" baseline="30000" dirty="0">
                <a:latin typeface="Founders Grotesk" panose="020B0503030202060203" pitchFamily="34" charset="77"/>
                <a:ea typeface="Gibson Light" charset="0"/>
                <a:cs typeface="Gibson Light" charset="0"/>
              </a:rPr>
              <a:t>-12</a:t>
            </a:r>
            <a:r>
              <a:rPr lang="it-IT" dirty="0">
                <a:latin typeface="Founders Grotesk" panose="020B0503030202060203" pitchFamily="34" charset="77"/>
                <a:ea typeface="Gibson Light" charset="0"/>
                <a:cs typeface="Gibson Light" charset="0"/>
              </a:rPr>
              <a:t> W/m</a:t>
            </a:r>
            <a:r>
              <a:rPr lang="it-IT" baseline="30000" dirty="0">
                <a:latin typeface="Founders Grotesk" panose="020B0503030202060203" pitchFamily="34" charset="77"/>
                <a:ea typeface="Gibson Light" charset="0"/>
                <a:cs typeface="Gibson Light" charset="0"/>
              </a:rPr>
              <a:t>2  </a:t>
            </a:r>
            <a:r>
              <a:rPr lang="it-IT" dirty="0">
                <a:latin typeface="Founders Grotesk" panose="020B0503030202060203" pitchFamily="34" charset="77"/>
                <a:ea typeface="Gibson Light" charset="0"/>
                <a:cs typeface="Gibson Light" charset="0"/>
              </a:rPr>
              <a:t>(luce diurna 1000 W/m</a:t>
            </a:r>
            <a:r>
              <a:rPr lang="it-IT" baseline="30000" dirty="0">
                <a:latin typeface="Founders Grotesk" panose="020B0503030202060203" pitchFamily="34" charset="77"/>
                <a:ea typeface="Gibson Light" charset="0"/>
                <a:cs typeface="Gibson Light" charset="0"/>
              </a:rPr>
              <a:t>2 </a:t>
            </a:r>
            <a:r>
              <a:rPr lang="it-IT" dirty="0">
                <a:latin typeface="Founders Grotesk" panose="020B0503030202060203" pitchFamily="34" charset="77"/>
                <a:ea typeface="Gibson Light" charset="0"/>
                <a:cs typeface="Gibson Light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Founders Grotesk" panose="020B0503030202060203" pitchFamily="34" charset="77"/>
                <a:ea typeface="Gibson Light" charset="0"/>
                <a:cs typeface="Gibson Light" charset="0"/>
              </a:rPr>
              <a:t>Per rilevare potenze così basse i trasduttori sfruttano le risonanze e questo spiega perché uomini e animali sentono i suoni in una banda limitata.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Founders Grotesk" panose="020B0503030202060203" pitchFamily="34" charset="77"/>
                <a:ea typeface="Gibson Light" charset="0"/>
                <a:cs typeface="Gibson Light" charset="0"/>
              </a:rPr>
              <a:t>Banda dell’udito: 20 Hz – 20.000 Hz    (ma 12.000 Hz a 40 anni!)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latin typeface="Founders Grotesk" panose="020B0503030202060203" pitchFamily="34" charset="77"/>
                <a:ea typeface="Gibson Light" charset="0"/>
                <a:cs typeface="Gibson Light" charset="0"/>
              </a:rPr>
              <a:t>Suoni con </a:t>
            </a:r>
            <a:r>
              <a:rPr lang="it-IT" i="1" dirty="0">
                <a:latin typeface="Founders Grotesk" panose="020B0503030202060203" pitchFamily="34" charset="77"/>
                <a:ea typeface="Gibson Light" charset="0"/>
                <a:cs typeface="Gibson Light" charset="0"/>
              </a:rPr>
              <a:t>f</a:t>
            </a:r>
            <a:r>
              <a:rPr lang="it-IT" dirty="0">
                <a:latin typeface="Founders Grotesk" panose="020B0503030202060203" pitchFamily="34" charset="77"/>
                <a:ea typeface="Gibson Light" charset="0"/>
                <a:cs typeface="Gibson Light" charset="0"/>
              </a:rPr>
              <a:t> &gt; 20.000 Hz </a:t>
            </a:r>
            <a:r>
              <a:rPr lang="it-IT" dirty="0">
                <a:latin typeface="Founders Grotesk" panose="020B0503030202060203" pitchFamily="34" charset="77"/>
                <a:ea typeface="Gibson Light" charset="0"/>
                <a:cs typeface="Gibson Light" charset="0"/>
                <a:sym typeface="Wingdings" panose="05000000000000000000" pitchFamily="2" charset="2"/>
              </a:rPr>
              <a:t> ultrasuoni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latin typeface="Founders Grotesk" panose="020B0503030202060203" pitchFamily="34" charset="77"/>
                <a:ea typeface="Gibson Light" charset="0"/>
                <a:cs typeface="Gibson Light" charset="0"/>
              </a:rPr>
              <a:t>Suoni con </a:t>
            </a:r>
            <a:r>
              <a:rPr lang="it-IT" i="1" dirty="0">
                <a:latin typeface="Founders Grotesk" panose="020B0503030202060203" pitchFamily="34" charset="77"/>
                <a:ea typeface="Gibson Light" charset="0"/>
                <a:cs typeface="Gibson Light" charset="0"/>
              </a:rPr>
              <a:t>f</a:t>
            </a:r>
            <a:r>
              <a:rPr lang="it-IT" dirty="0">
                <a:latin typeface="Founders Grotesk" panose="020B0503030202060203" pitchFamily="34" charset="77"/>
                <a:ea typeface="Gibson Light" charset="0"/>
                <a:cs typeface="Gibson Light" charset="0"/>
              </a:rPr>
              <a:t> &lt; 20 Hz </a:t>
            </a:r>
            <a:r>
              <a:rPr lang="it-IT" dirty="0">
                <a:latin typeface="Founders Grotesk" panose="020B0503030202060203" pitchFamily="34" charset="77"/>
                <a:ea typeface="Gibson Light" charset="0"/>
                <a:cs typeface="Gibson Light" charset="0"/>
                <a:sym typeface="Wingdings" panose="05000000000000000000" pitchFamily="2" charset="2"/>
              </a:rPr>
              <a:t> infrasuoni</a:t>
            </a:r>
            <a:endParaRPr lang="it-IT" dirty="0">
              <a:latin typeface="Founders Grotesk" panose="020B0503030202060203" pitchFamily="34" charset="77"/>
              <a:ea typeface="Gibson Light" charset="0"/>
              <a:cs typeface="Gibson Light" charset="0"/>
            </a:endParaRPr>
          </a:p>
          <a:p>
            <a:endParaRPr lang="it-IT" dirty="0">
              <a:latin typeface="Founders Grotesk" panose="020B0503030202060203" pitchFamily="34" charset="77"/>
              <a:ea typeface="Gibson Light" charset="0"/>
              <a:cs typeface="Gibson Light" charset="0"/>
            </a:endParaRPr>
          </a:p>
          <a:p>
            <a:r>
              <a:rPr lang="it-IT" dirty="0">
                <a:latin typeface="Founders Grotesk" panose="020B0503030202060203" pitchFamily="34" charset="77"/>
                <a:ea typeface="Gibson Light" charset="0"/>
                <a:cs typeface="Gibson Light" charset="0"/>
              </a:rPr>
              <a:t>[ Qual è la frequenza limite degli ultrasuoni? </a:t>
            </a:r>
          </a:p>
          <a:p>
            <a:r>
              <a:rPr lang="it-IT" dirty="0">
                <a:latin typeface="Founders Grotesk" panose="020B0503030202060203" pitchFamily="34" charset="77"/>
                <a:ea typeface="Gibson Light" charset="0"/>
                <a:cs typeface="Gibson Light" charset="0"/>
              </a:rPr>
              <a:t>   Libero cammino medio delle molecole d’aria: 7 10</a:t>
            </a:r>
            <a:r>
              <a:rPr lang="it-IT" baseline="30000" dirty="0">
                <a:latin typeface="Founders Grotesk" panose="020B0503030202060203" pitchFamily="34" charset="77"/>
                <a:ea typeface="Gibson Light" charset="0"/>
                <a:cs typeface="Gibson Light" charset="0"/>
              </a:rPr>
              <a:t>-8</a:t>
            </a:r>
            <a:r>
              <a:rPr lang="it-IT" dirty="0">
                <a:latin typeface="Founders Grotesk" panose="020B0503030202060203" pitchFamily="34" charset="77"/>
                <a:ea typeface="Gibson Light" charset="0"/>
                <a:cs typeface="Gibson Light" charset="0"/>
              </a:rPr>
              <a:t> m</a:t>
            </a:r>
          </a:p>
          <a:p>
            <a:r>
              <a:rPr lang="it-IT" dirty="0">
                <a:latin typeface="Founders Grotesk" panose="020B0503030202060203" pitchFamily="34" charset="77"/>
                <a:ea typeface="Gibson Light" charset="0"/>
                <a:cs typeface="Gibson Light" charset="0"/>
              </a:rPr>
              <a:t>   Corrisponde a mezza lunghezza d’onda di un suono a 2.5 GHz.</a:t>
            </a:r>
          </a:p>
          <a:p>
            <a:r>
              <a:rPr lang="it-IT" dirty="0">
                <a:latin typeface="Founders Grotesk" panose="020B0503030202060203" pitchFamily="34" charset="77"/>
                <a:ea typeface="Gibson Light" charset="0"/>
                <a:cs typeface="Gibson Light" charset="0"/>
              </a:rPr>
              <a:t>   A questa frequenza l’aria cessa di essere un mezzo continuo 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latin typeface="Founders Grotesk" panose="020B0503030202060203" pitchFamily="34" charset="77"/>
              <a:ea typeface="Gibson Light" charset="0"/>
              <a:cs typeface="Gibson Light" charset="0"/>
            </a:endParaRPr>
          </a:p>
          <a:p>
            <a:endParaRPr lang="it-IT" sz="1400" dirty="0">
              <a:latin typeface="Founders Grotesk" panose="020B0503030202060203" pitchFamily="34" charset="77"/>
              <a:ea typeface="Gibson Light" charset="0"/>
              <a:cs typeface="Gibson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840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352770" y="327728"/>
            <a:ext cx="58019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00" b="1" dirty="0">
                <a:solidFill>
                  <a:srgbClr val="70240F"/>
                </a:solidFill>
                <a:latin typeface="Founders Grotesk" panose="020B0503030202060203" pitchFamily="34" charset="77"/>
                <a:ea typeface="Gibson SemiBold" charset="0"/>
                <a:cs typeface="Gibson SemiBold" charset="0"/>
              </a:rPr>
              <a:t>Frequenze delle onde sonore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7385591-FF75-4DE2-8A65-2E214A0969A0}"/>
              </a:ext>
            </a:extLst>
          </p:cNvPr>
          <p:cNvSpPr txBox="1"/>
          <p:nvPr/>
        </p:nvSpPr>
        <p:spPr>
          <a:xfrm>
            <a:off x="1595982" y="4805191"/>
            <a:ext cx="23326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>
                <a:solidFill>
                  <a:srgbClr val="1B3F67"/>
                </a:solidFill>
                <a:latin typeface="Founders Grotesk" panose="020B0503030202060203"/>
              </a:rPr>
              <a:t>A. Carini </a:t>
            </a:r>
            <a:r>
              <a:rPr lang="it-IT" sz="900" dirty="0">
                <a:latin typeface="Founders Grotesk" panose="020B0503030202060203"/>
              </a:rPr>
              <a:t>- </a:t>
            </a:r>
            <a:r>
              <a:rPr lang="it-IT" sz="900" dirty="0">
                <a:solidFill>
                  <a:srgbClr val="7D110B"/>
                </a:solidFill>
                <a:latin typeface="Founders Grotesk" panose="020B0503030202060203"/>
              </a:rPr>
              <a:t>Elettronica per l’audio e l’acustica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C2127F7-E04A-4C9B-9ED4-98C7D97093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9928" y="743226"/>
            <a:ext cx="6223702" cy="3859900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6ACC71BC-9E89-4523-B699-59DA210B57F6}"/>
              </a:ext>
            </a:extLst>
          </p:cNvPr>
          <p:cNvSpPr/>
          <p:nvPr/>
        </p:nvSpPr>
        <p:spPr>
          <a:xfrm>
            <a:off x="4731327" y="4368315"/>
            <a:ext cx="427337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Founders Grotesk" panose="020B0503030202060203" pitchFamily="34" charset="77"/>
                <a:ea typeface="Gibson" charset="0"/>
                <a:cs typeface="Gibson" charset="0"/>
              </a:rPr>
              <a:t>Da: I. </a:t>
            </a:r>
            <a:r>
              <a:rPr lang="it-IT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ounders Grotesk" panose="020B0503030202060203" pitchFamily="34" charset="77"/>
                <a:ea typeface="Gibson" charset="0"/>
                <a:cs typeface="Gibson" charset="0"/>
              </a:rPr>
              <a:t>Tashev</a:t>
            </a:r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Founders Grotesk" panose="020B0503030202060203" pitchFamily="34" charset="77"/>
                <a:ea typeface="Gibson" charset="0"/>
                <a:cs typeface="Gibson" charset="0"/>
              </a:rPr>
              <a:t> «Sound Capture and Processing» John </a:t>
            </a:r>
            <a:r>
              <a:rPr lang="it-IT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ounders Grotesk" panose="020B0503030202060203" pitchFamily="34" charset="77"/>
                <a:ea typeface="Gibson" charset="0"/>
                <a:cs typeface="Gibson" charset="0"/>
              </a:rPr>
              <a:t>Wiley</a:t>
            </a:r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Founders Grotesk" panose="020B0503030202060203" pitchFamily="34" charset="77"/>
                <a:ea typeface="Gibson" charset="0"/>
                <a:cs typeface="Gibson" charset="0"/>
              </a:rPr>
              <a:t> &amp; </a:t>
            </a:r>
            <a:r>
              <a:rPr lang="it-IT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ounders Grotesk" panose="020B0503030202060203" pitchFamily="34" charset="77"/>
                <a:ea typeface="Gibson" charset="0"/>
                <a:cs typeface="Gibson" charset="0"/>
              </a:rPr>
              <a:t>Sons</a:t>
            </a:r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Founders Grotesk" panose="020B0503030202060203" pitchFamily="34" charset="77"/>
                <a:ea typeface="Gibson" charset="0"/>
                <a:cs typeface="Gibson" charset="0"/>
              </a:rPr>
              <a:t>, 2009</a:t>
            </a:r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2963801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352770" y="327728"/>
            <a:ext cx="58019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00" b="1" dirty="0">
                <a:solidFill>
                  <a:srgbClr val="70240F"/>
                </a:solidFill>
                <a:latin typeface="Founders Grotesk" panose="020B0503030202060203" pitchFamily="34" charset="77"/>
                <a:ea typeface="Gibson SemiBold" charset="0"/>
                <a:cs typeface="Gibson SemiBold" charset="0"/>
              </a:rPr>
              <a:t>Velocità del suono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7385591-FF75-4DE2-8A65-2E214A0969A0}"/>
              </a:ext>
            </a:extLst>
          </p:cNvPr>
          <p:cNvSpPr txBox="1"/>
          <p:nvPr/>
        </p:nvSpPr>
        <p:spPr>
          <a:xfrm>
            <a:off x="1595982" y="4805191"/>
            <a:ext cx="23326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>
                <a:solidFill>
                  <a:srgbClr val="1B3F67"/>
                </a:solidFill>
                <a:latin typeface="Founders Grotesk" panose="020B0503030202060203"/>
              </a:rPr>
              <a:t>A. Carini </a:t>
            </a:r>
            <a:r>
              <a:rPr lang="it-IT" sz="900" dirty="0">
                <a:latin typeface="Founders Grotesk" panose="020B0503030202060203"/>
              </a:rPr>
              <a:t>- </a:t>
            </a:r>
            <a:r>
              <a:rPr lang="it-IT" sz="900" dirty="0">
                <a:solidFill>
                  <a:srgbClr val="7D110B"/>
                </a:solidFill>
                <a:latin typeface="Founders Grotesk" panose="020B0503030202060203"/>
              </a:rPr>
              <a:t>Elettronica per l’audio e l’acustica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51B8A28-EBFC-4CE2-A0FD-2F6B9CD962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109" y="889266"/>
            <a:ext cx="1302832" cy="1130034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0AA84F14-29D1-4F51-A2DB-AD51DDDFACAC}"/>
              </a:ext>
            </a:extLst>
          </p:cNvPr>
          <p:cNvSpPr txBox="1"/>
          <p:nvPr/>
        </p:nvSpPr>
        <p:spPr>
          <a:xfrm>
            <a:off x="2971801" y="1136073"/>
            <a:ext cx="5019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/>
              <a:t>C </a:t>
            </a:r>
            <a:r>
              <a:rPr lang="it-IT" dirty="0">
                <a:latin typeface="Founders Grotesk" panose="020B0503030202060203"/>
              </a:rPr>
              <a:t>[</a:t>
            </a:r>
            <a:r>
              <a:rPr lang="it-IT" dirty="0" err="1">
                <a:latin typeface="Founders Grotesk" panose="020B0503030202060203"/>
              </a:rPr>
              <a:t>Pa</a:t>
            </a:r>
            <a:r>
              <a:rPr lang="it-IT" dirty="0">
                <a:latin typeface="Founders Grotesk" panose="020B0503030202060203"/>
              </a:rPr>
              <a:t>] rigidità del mezzo e </a:t>
            </a:r>
            <a:r>
              <a:rPr lang="it-IT" dirty="0">
                <a:latin typeface="Founders Grotesk" panose="020B0503030202060203"/>
                <a:cs typeface="Arial" panose="020B0604020202020204" pitchFamily="34" charset="0"/>
              </a:rPr>
              <a:t>ρ </a:t>
            </a:r>
            <a:r>
              <a:rPr lang="it-IT" dirty="0">
                <a:latin typeface="Founders Grotesk" panose="020B0503030202060203"/>
              </a:rPr>
              <a:t>[kg/m</a:t>
            </a:r>
            <a:r>
              <a:rPr lang="it-IT" baseline="30000" dirty="0">
                <a:latin typeface="Founders Grotesk" panose="020B0503030202060203"/>
              </a:rPr>
              <a:t>3</a:t>
            </a:r>
            <a:r>
              <a:rPr lang="it-IT" dirty="0">
                <a:latin typeface="Founders Grotesk" panose="020B0503030202060203"/>
              </a:rPr>
              <a:t>] la sua densità  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34990E7-7C43-41A8-BD36-45DBC358A964}"/>
              </a:ext>
            </a:extLst>
          </p:cNvPr>
          <p:cNvSpPr txBox="1"/>
          <p:nvPr/>
        </p:nvSpPr>
        <p:spPr>
          <a:xfrm>
            <a:off x="644237" y="2023787"/>
            <a:ext cx="701922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Founders Grotesk" panose="020B0503030202060203"/>
              </a:rPr>
              <a:t>[ Formula per mezzi non dispersivi, l’aria è non dispersiva sino ai 28 kHz ]</a:t>
            </a:r>
          </a:p>
          <a:p>
            <a:endParaRPr lang="it-IT" dirty="0">
              <a:latin typeface="Founders Grotesk" panose="020B0503030202060203"/>
            </a:endParaRPr>
          </a:p>
          <a:p>
            <a:r>
              <a:rPr lang="it-IT" dirty="0">
                <a:latin typeface="Founders Grotesk" panose="020B0503030202060203"/>
              </a:rPr>
              <a:t>Solidi: 	</a:t>
            </a:r>
            <a:r>
              <a:rPr lang="it-IT" i="1" dirty="0">
                <a:latin typeface="Founders Grotesk" panose="020B0503030202060203"/>
              </a:rPr>
              <a:t>C = E </a:t>
            </a:r>
            <a:r>
              <a:rPr lang="it-IT" dirty="0">
                <a:latin typeface="Founders Grotesk" panose="020B0503030202060203"/>
              </a:rPr>
              <a:t>modulo di Young</a:t>
            </a:r>
          </a:p>
          <a:p>
            <a:r>
              <a:rPr lang="it-IT" dirty="0">
                <a:latin typeface="Founders Grotesk" panose="020B0503030202060203"/>
              </a:rPr>
              <a:t>	- Acciaio E= 200 </a:t>
            </a:r>
            <a:r>
              <a:rPr lang="it-IT" dirty="0" err="1">
                <a:latin typeface="Founders Grotesk" panose="020B0503030202060203"/>
              </a:rPr>
              <a:t>GPa</a:t>
            </a:r>
            <a:r>
              <a:rPr lang="it-IT" dirty="0">
                <a:latin typeface="Founders Grotesk" panose="020B0503030202060203"/>
              </a:rPr>
              <a:t>, </a:t>
            </a:r>
            <a:r>
              <a:rPr lang="it-IT" dirty="0">
                <a:latin typeface="Founders Grotesk" panose="020B0503030202060203"/>
                <a:cs typeface="Arial" panose="020B0604020202020204" pitchFamily="34" charset="0"/>
              </a:rPr>
              <a:t>ρ = 7850 kg/m</a:t>
            </a:r>
            <a:r>
              <a:rPr lang="it-IT" baseline="30000" dirty="0">
                <a:latin typeface="Founders Grotesk" panose="020B0503030202060203"/>
              </a:rPr>
              <a:t>3</a:t>
            </a:r>
            <a:r>
              <a:rPr lang="it-IT" dirty="0">
                <a:latin typeface="Founders Grotesk" panose="020B0503030202060203"/>
                <a:cs typeface="Arial" panose="020B0604020202020204" pitchFamily="34" charset="0"/>
              </a:rPr>
              <a:t> , </a:t>
            </a:r>
            <a:r>
              <a:rPr lang="it-IT" i="1" dirty="0">
                <a:latin typeface="Founders Grotesk" panose="020B0503030202060203"/>
                <a:cs typeface="Arial" panose="020B0604020202020204" pitchFamily="34" charset="0"/>
              </a:rPr>
              <a:t>c= 5047 </a:t>
            </a:r>
            <a:r>
              <a:rPr lang="it-IT" dirty="0">
                <a:latin typeface="Founders Grotesk" panose="020B0503030202060203"/>
                <a:cs typeface="Arial" panose="020B0604020202020204" pitchFamily="34" charset="0"/>
              </a:rPr>
              <a:t>m/s</a:t>
            </a:r>
          </a:p>
          <a:p>
            <a:r>
              <a:rPr lang="it-IT" dirty="0">
                <a:latin typeface="Founders Grotesk" panose="020B0503030202060203"/>
                <a:cs typeface="Arial" panose="020B0604020202020204" pitchFamily="34" charset="0"/>
              </a:rPr>
              <a:t>Liquidi: 	</a:t>
            </a:r>
            <a:r>
              <a:rPr lang="it-IT" i="1" dirty="0">
                <a:latin typeface="Founders Grotesk" panose="020B0503030202060203"/>
                <a:cs typeface="Arial" panose="020B0604020202020204" pitchFamily="34" charset="0"/>
              </a:rPr>
              <a:t>C = K </a:t>
            </a:r>
            <a:r>
              <a:rPr lang="it-IT" dirty="0">
                <a:latin typeface="Founders Grotesk" panose="020B0503030202060203"/>
                <a:cs typeface="Arial" panose="020B0604020202020204" pitchFamily="34" charset="0"/>
              </a:rPr>
              <a:t>modulo di elasticità a compressione cubica adiabatico</a:t>
            </a:r>
          </a:p>
          <a:p>
            <a:r>
              <a:rPr lang="it-IT" dirty="0">
                <a:latin typeface="Founders Grotesk" panose="020B0503030202060203"/>
                <a:cs typeface="Arial" panose="020B0604020202020204" pitchFamily="34" charset="0"/>
              </a:rPr>
              <a:t>	- Acqua distillata </a:t>
            </a:r>
            <a:r>
              <a:rPr lang="it-IT" i="1" dirty="0">
                <a:latin typeface="Founders Grotesk" panose="020B0503030202060203"/>
                <a:cs typeface="Arial" panose="020B0604020202020204" pitchFamily="34" charset="0"/>
              </a:rPr>
              <a:t>K = 2.2 10 </a:t>
            </a:r>
            <a:r>
              <a:rPr lang="it-IT" baseline="30000" dirty="0">
                <a:latin typeface="Founders Grotesk" panose="020B0503030202060203"/>
              </a:rPr>
              <a:t>9 </a:t>
            </a:r>
            <a:r>
              <a:rPr lang="it-IT" dirty="0" err="1">
                <a:latin typeface="Founders Grotesk" panose="020B0503030202060203"/>
              </a:rPr>
              <a:t>Pa</a:t>
            </a:r>
            <a:r>
              <a:rPr lang="it-IT" dirty="0">
                <a:latin typeface="Founders Grotesk" panose="020B0503030202060203"/>
              </a:rPr>
              <a:t>, </a:t>
            </a:r>
            <a:r>
              <a:rPr lang="it-IT" dirty="0">
                <a:latin typeface="Founders Grotesk" panose="020B0503030202060203"/>
                <a:cs typeface="Arial" panose="020B0604020202020204" pitchFamily="34" charset="0"/>
              </a:rPr>
              <a:t>ρ = 998.2 Kg/m</a:t>
            </a:r>
            <a:r>
              <a:rPr lang="it-IT" baseline="30000" dirty="0">
                <a:latin typeface="Founders Grotesk" panose="020B0503030202060203"/>
              </a:rPr>
              <a:t>3</a:t>
            </a:r>
            <a:r>
              <a:rPr lang="it-IT" dirty="0">
                <a:latin typeface="Founders Grotesk" panose="020B0503030202060203"/>
                <a:cs typeface="Arial" panose="020B0604020202020204" pitchFamily="34" charset="0"/>
              </a:rPr>
              <a:t>, </a:t>
            </a:r>
            <a:r>
              <a:rPr lang="it-IT" i="1" dirty="0">
                <a:latin typeface="Founders Grotesk" panose="020B0503030202060203"/>
                <a:cs typeface="Arial" panose="020B0604020202020204" pitchFamily="34" charset="0"/>
              </a:rPr>
              <a:t>c= 1484.6 </a:t>
            </a:r>
            <a:r>
              <a:rPr lang="it-IT" dirty="0">
                <a:latin typeface="Founders Grotesk" panose="020B0503030202060203"/>
                <a:cs typeface="Arial" panose="020B0604020202020204" pitchFamily="34" charset="0"/>
              </a:rPr>
              <a:t>m/s</a:t>
            </a:r>
          </a:p>
          <a:p>
            <a:r>
              <a:rPr lang="it-IT" dirty="0">
                <a:latin typeface="Founders Grotesk" panose="020B0503030202060203"/>
                <a:cs typeface="Arial" panose="020B0604020202020204" pitchFamily="34" charset="0"/>
              </a:rPr>
              <a:t>	- Mare c=~1500 m/s</a:t>
            </a:r>
          </a:p>
          <a:p>
            <a:r>
              <a:rPr lang="it-IT" dirty="0">
                <a:latin typeface="Founders Grotesk" panose="020B0503030202060203"/>
                <a:cs typeface="Arial" panose="020B0604020202020204" pitchFamily="34" charset="0"/>
              </a:rPr>
              <a:t>Gas:	</a:t>
            </a:r>
            <a:r>
              <a:rPr lang="it-IT" i="1" dirty="0">
                <a:latin typeface="Founders Grotesk" panose="020B0503030202060203"/>
                <a:cs typeface="Arial" panose="020B0604020202020204" pitchFamily="34" charset="0"/>
              </a:rPr>
              <a:t>C = B </a:t>
            </a:r>
            <a:r>
              <a:rPr lang="it-IT" dirty="0">
                <a:latin typeface="Founders Grotesk" panose="020B0503030202060203"/>
                <a:cs typeface="Arial" panose="020B0604020202020204" pitchFamily="34" charset="0"/>
              </a:rPr>
              <a:t>modulo di elasticità </a:t>
            </a:r>
            <a:r>
              <a:rPr lang="it-IT" i="1" dirty="0">
                <a:latin typeface="Founders Grotesk" panose="020B0503030202060203"/>
                <a:cs typeface="Arial" panose="020B0604020202020204" pitchFamily="34" charset="0"/>
              </a:rPr>
              <a:t>B </a:t>
            </a:r>
            <a:r>
              <a:rPr lang="it-IT" dirty="0">
                <a:latin typeface="Founders Grotesk" panose="020B0503030202060203"/>
                <a:cs typeface="Arial" panose="020B0604020202020204" pitchFamily="34" charset="0"/>
              </a:rPr>
              <a:t>= γ p  </a:t>
            </a:r>
            <a:endParaRPr lang="it-IT" dirty="0">
              <a:latin typeface="Founders Grotesk" panose="020B0503030202060203"/>
            </a:endParaRPr>
          </a:p>
        </p:txBody>
      </p:sp>
    </p:spTree>
    <p:extLst>
      <p:ext uri="{BB962C8B-B14F-4D97-AF65-F5344CB8AC3E}">
        <p14:creationId xmlns:p14="http://schemas.microsoft.com/office/powerpoint/2010/main" val="1420063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352770" y="327728"/>
            <a:ext cx="58019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00" b="1" dirty="0">
                <a:solidFill>
                  <a:srgbClr val="70240F"/>
                </a:solidFill>
                <a:latin typeface="Founders Grotesk" panose="020B0503030202060203" pitchFamily="34" charset="77"/>
                <a:ea typeface="Gibson SemiBold" charset="0"/>
                <a:cs typeface="Gibson SemiBold" charset="0"/>
              </a:rPr>
              <a:t>Velocità del suono nell’aria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7385591-FF75-4DE2-8A65-2E214A0969A0}"/>
              </a:ext>
            </a:extLst>
          </p:cNvPr>
          <p:cNvSpPr txBox="1"/>
          <p:nvPr/>
        </p:nvSpPr>
        <p:spPr>
          <a:xfrm>
            <a:off x="1595982" y="4805191"/>
            <a:ext cx="23326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>
                <a:solidFill>
                  <a:srgbClr val="1B3F67"/>
                </a:solidFill>
                <a:latin typeface="Founders Grotesk" panose="020B0503030202060203"/>
              </a:rPr>
              <a:t>A. Carini </a:t>
            </a:r>
            <a:r>
              <a:rPr lang="it-IT" sz="900" dirty="0">
                <a:latin typeface="Founders Grotesk" panose="020B0503030202060203"/>
              </a:rPr>
              <a:t>- </a:t>
            </a:r>
            <a:r>
              <a:rPr lang="it-IT" sz="900" dirty="0">
                <a:solidFill>
                  <a:srgbClr val="7D110B"/>
                </a:solidFill>
                <a:latin typeface="Founders Grotesk" panose="020B0503030202060203"/>
              </a:rPr>
              <a:t>Elettronica per l’audio e l’acustica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AA84F14-29D1-4F51-A2DB-AD51DDDFACAC}"/>
              </a:ext>
            </a:extLst>
          </p:cNvPr>
          <p:cNvSpPr txBox="1"/>
          <p:nvPr/>
        </p:nvSpPr>
        <p:spPr>
          <a:xfrm>
            <a:off x="2971801" y="1136073"/>
            <a:ext cx="60315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>
                <a:latin typeface="Founders Grotesk" panose="020B0503030202060203"/>
              </a:rPr>
              <a:t>p </a:t>
            </a:r>
            <a:r>
              <a:rPr lang="it-IT" dirty="0">
                <a:latin typeface="Founders Grotesk" panose="020B0503030202060203"/>
              </a:rPr>
              <a:t>pressione, </a:t>
            </a:r>
            <a:r>
              <a:rPr lang="it-IT" dirty="0">
                <a:latin typeface="Founders Grotesk" panose="020B0503030202060203"/>
                <a:cs typeface="Arial" panose="020B0604020202020204" pitchFamily="34" charset="0"/>
              </a:rPr>
              <a:t>ρ densità, γ indice adiabatico (rapporto tra calore </a:t>
            </a:r>
          </a:p>
          <a:p>
            <a:r>
              <a:rPr lang="it-IT" dirty="0">
                <a:latin typeface="Founders Grotesk" panose="020B0503030202060203"/>
                <a:cs typeface="Arial" panose="020B0604020202020204" pitchFamily="34" charset="0"/>
              </a:rPr>
              <a:t>	specifico a pressione costante e volume costante)</a:t>
            </a:r>
            <a:endParaRPr lang="it-IT" i="1" dirty="0">
              <a:latin typeface="Founders Grotesk" panose="020B0503030202060203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34990E7-7C43-41A8-BD36-45DBC358A964}"/>
              </a:ext>
            </a:extLst>
          </p:cNvPr>
          <p:cNvSpPr txBox="1"/>
          <p:nvPr/>
        </p:nvSpPr>
        <p:spPr>
          <a:xfrm>
            <a:off x="644237" y="2023787"/>
            <a:ext cx="7295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Founders Grotesk" panose="020B0503030202060203"/>
              </a:rPr>
              <a:t>Per compressione-espansione adiabatica (senza scambio di calore) ….. </a:t>
            </a:r>
            <a:r>
              <a:rPr lang="it-IT" dirty="0">
                <a:latin typeface="Founders Grotesk" panose="020B0503030202060203"/>
                <a:cs typeface="Arial" panose="020B0604020202020204" pitchFamily="34" charset="0"/>
              </a:rPr>
              <a:t>γ=1.4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6BA28E3-69AE-4009-9146-6685E9DAE5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594" y="845785"/>
            <a:ext cx="1487123" cy="94530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A1250A5A-7169-4E2E-B9E6-2EAE7C99B8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241" y="2507673"/>
            <a:ext cx="1458516" cy="84696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9C5D254C-F236-4F1B-BFEC-92A04ADD1F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5350" y="2596798"/>
            <a:ext cx="2128500" cy="307167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7524140-052F-4DF4-9B1C-22F5421FE734}"/>
              </a:ext>
            </a:extLst>
          </p:cNvPr>
          <p:cNvSpPr txBox="1"/>
          <p:nvPr/>
        </p:nvSpPr>
        <p:spPr>
          <a:xfrm>
            <a:off x="4823641" y="2952952"/>
            <a:ext cx="2964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kg    massa di una molecola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C93D5EF0-DA51-457B-8038-1A436AFE9E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7006" y="2647352"/>
            <a:ext cx="2296200" cy="236033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7C534BFD-2434-4A46-A8FA-213A9CFE7103}"/>
              </a:ext>
            </a:extLst>
          </p:cNvPr>
          <p:cNvSpPr txBox="1"/>
          <p:nvPr/>
        </p:nvSpPr>
        <p:spPr>
          <a:xfrm>
            <a:off x="644237" y="3373653"/>
            <a:ext cx="36508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Founders Grotesk" panose="020B0503030202060203"/>
              </a:rPr>
              <a:t>Velocità del suono a 0°C è 331,3 m/s </a:t>
            </a:r>
          </a:p>
          <a:p>
            <a:r>
              <a:rPr lang="it-IT" dirty="0">
                <a:latin typeface="Founders Grotesk" panose="020B0503030202060203"/>
              </a:rPr>
              <a:t>	mentre a 20°C è 343,2 m/s</a:t>
            </a:r>
          </a:p>
          <a:p>
            <a:endParaRPr lang="it-IT" dirty="0">
              <a:latin typeface="Founders Grotesk" panose="020B0503030202060203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A084F67-3B09-4704-87EA-A54C0240CBBA}"/>
              </a:ext>
            </a:extLst>
          </p:cNvPr>
          <p:cNvSpPr txBox="1"/>
          <p:nvPr/>
        </p:nvSpPr>
        <p:spPr>
          <a:xfrm>
            <a:off x="5381801" y="2546702"/>
            <a:ext cx="56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J K</a:t>
            </a:r>
            <a:r>
              <a:rPr lang="it-IT" baseline="30000" dirty="0"/>
              <a:t>-1</a:t>
            </a:r>
            <a:endParaRPr lang="it-IT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635C2648-36C7-40AC-9926-420A73AA88D7}"/>
                  </a:ext>
                </a:extLst>
              </p:cNvPr>
              <p:cNvSpPr txBox="1"/>
              <p:nvPr/>
            </p:nvSpPr>
            <p:spPr>
              <a:xfrm>
                <a:off x="3332142" y="3000309"/>
                <a:ext cx="14914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=4.8 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−26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635C2648-36C7-40AC-9926-420A73AA88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2142" y="3000309"/>
                <a:ext cx="1491499" cy="276999"/>
              </a:xfrm>
              <a:prstGeom prst="rect">
                <a:avLst/>
              </a:prstGeom>
              <a:blipFill>
                <a:blip r:embed="rId8"/>
                <a:stretch>
                  <a:fillRect l="-2049" t="-4348" r="-1639" b="-652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3084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352770" y="327728"/>
            <a:ext cx="58019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00" b="1" dirty="0">
                <a:solidFill>
                  <a:srgbClr val="70240F"/>
                </a:solidFill>
                <a:latin typeface="Founders Grotesk" panose="020B0503030202060203" pitchFamily="34" charset="77"/>
                <a:ea typeface="Gibson SemiBold" charset="0"/>
                <a:cs typeface="Gibson SemiBold" charset="0"/>
              </a:rPr>
              <a:t>Impedenza acustica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7385591-FF75-4DE2-8A65-2E214A0969A0}"/>
              </a:ext>
            </a:extLst>
          </p:cNvPr>
          <p:cNvSpPr txBox="1"/>
          <p:nvPr/>
        </p:nvSpPr>
        <p:spPr>
          <a:xfrm>
            <a:off x="1595982" y="4805191"/>
            <a:ext cx="23326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>
                <a:solidFill>
                  <a:srgbClr val="1B3F67"/>
                </a:solidFill>
                <a:latin typeface="Founders Grotesk" panose="020B0503030202060203"/>
              </a:rPr>
              <a:t>A. Carini </a:t>
            </a:r>
            <a:r>
              <a:rPr lang="it-IT" sz="900" dirty="0">
                <a:latin typeface="Founders Grotesk" panose="020B0503030202060203"/>
              </a:rPr>
              <a:t>- </a:t>
            </a:r>
            <a:r>
              <a:rPr lang="it-IT" sz="900" dirty="0">
                <a:solidFill>
                  <a:srgbClr val="7D110B"/>
                </a:solidFill>
                <a:latin typeface="Founders Grotesk" panose="020B0503030202060203"/>
              </a:rPr>
              <a:t>Elettronica per l’audio e l’acustica 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6ACC71BC-9E89-4523-B699-59DA210B57F6}"/>
              </a:ext>
            </a:extLst>
          </p:cNvPr>
          <p:cNvSpPr/>
          <p:nvPr/>
        </p:nvSpPr>
        <p:spPr>
          <a:xfrm>
            <a:off x="4731327" y="4368315"/>
            <a:ext cx="427337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Founders Grotesk" panose="020B0503030202060203" pitchFamily="34" charset="77"/>
                <a:ea typeface="Gibson" charset="0"/>
                <a:cs typeface="Gibson" charset="0"/>
              </a:rPr>
              <a:t>Da: I. </a:t>
            </a:r>
            <a:r>
              <a:rPr lang="it-IT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ounders Grotesk" panose="020B0503030202060203" pitchFamily="34" charset="77"/>
                <a:ea typeface="Gibson" charset="0"/>
                <a:cs typeface="Gibson" charset="0"/>
              </a:rPr>
              <a:t>Tashev</a:t>
            </a:r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Founders Grotesk" panose="020B0503030202060203" pitchFamily="34" charset="77"/>
                <a:ea typeface="Gibson" charset="0"/>
                <a:cs typeface="Gibson" charset="0"/>
              </a:rPr>
              <a:t> «Sound Capture and Processing» John </a:t>
            </a:r>
            <a:r>
              <a:rPr lang="it-IT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ounders Grotesk" panose="020B0503030202060203" pitchFamily="34" charset="77"/>
                <a:ea typeface="Gibson" charset="0"/>
                <a:cs typeface="Gibson" charset="0"/>
              </a:rPr>
              <a:t>Wiley</a:t>
            </a:r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Founders Grotesk" panose="020B0503030202060203" pitchFamily="34" charset="77"/>
                <a:ea typeface="Gibson" charset="0"/>
                <a:cs typeface="Gibson" charset="0"/>
              </a:rPr>
              <a:t> &amp; </a:t>
            </a:r>
            <a:r>
              <a:rPr lang="it-IT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ounders Grotesk" panose="020B0503030202060203" pitchFamily="34" charset="77"/>
                <a:ea typeface="Gibson" charset="0"/>
                <a:cs typeface="Gibson" charset="0"/>
              </a:rPr>
              <a:t>Sons</a:t>
            </a:r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Founders Grotesk" panose="020B0503030202060203" pitchFamily="34" charset="77"/>
                <a:ea typeface="Gibson" charset="0"/>
                <a:cs typeface="Gibson" charset="0"/>
              </a:rPr>
              <a:t>, 2009</a:t>
            </a:r>
            <a:endParaRPr lang="it-IT" sz="1100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34990E7-7C43-41A8-BD36-45DBC358A964}"/>
              </a:ext>
            </a:extLst>
          </p:cNvPr>
          <p:cNvSpPr txBox="1"/>
          <p:nvPr/>
        </p:nvSpPr>
        <p:spPr>
          <a:xfrm>
            <a:off x="352770" y="801152"/>
            <a:ext cx="77135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Founders Grotesk" panose="020B0503030202060203"/>
              </a:rPr>
              <a:t>In generale: rapporto tra la forza di eccitazione e la velocità di risposta.</a:t>
            </a:r>
          </a:p>
          <a:p>
            <a:r>
              <a:rPr lang="it-IT" dirty="0">
                <a:latin typeface="Founders Grotesk" panose="020B0503030202060203"/>
              </a:rPr>
              <a:t>In acustica: rapporto tra l’ampiezza della pressione acustica (forza di eccitazione)</a:t>
            </a:r>
          </a:p>
          <a:p>
            <a:r>
              <a:rPr lang="it-IT" dirty="0">
                <a:latin typeface="Founders Grotesk" panose="020B0503030202060203"/>
              </a:rPr>
              <a:t>	e la velocità delle particelle nel mezzo 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A016B27-6B9B-4F13-A5D5-4D98277370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1067" y="1709603"/>
            <a:ext cx="1135201" cy="47252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14F135E8-A4BD-4E6B-BA70-5FD604B1E0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1938" y="1804990"/>
            <a:ext cx="1135200" cy="303933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5ACE09A2-76E7-4EFD-9EF1-0F459F3E09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300" y="2248862"/>
            <a:ext cx="7546501" cy="218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681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352770" y="327728"/>
            <a:ext cx="58019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00" b="1" dirty="0">
                <a:solidFill>
                  <a:srgbClr val="70240F"/>
                </a:solidFill>
                <a:latin typeface="Founders Grotesk" panose="020B0503030202060203" pitchFamily="34" charset="77"/>
                <a:ea typeface="Gibson SemiBold" charset="0"/>
                <a:cs typeface="Gibson SemiBold" charset="0"/>
              </a:rPr>
              <a:t>Lunghezza d’onda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7385591-FF75-4DE2-8A65-2E214A0969A0}"/>
              </a:ext>
            </a:extLst>
          </p:cNvPr>
          <p:cNvSpPr txBox="1"/>
          <p:nvPr/>
        </p:nvSpPr>
        <p:spPr>
          <a:xfrm>
            <a:off x="1595982" y="4805191"/>
            <a:ext cx="23326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>
                <a:solidFill>
                  <a:srgbClr val="1B3F67"/>
                </a:solidFill>
                <a:latin typeface="Founders Grotesk" panose="020B0503030202060203"/>
              </a:rPr>
              <a:t>A. Carini </a:t>
            </a:r>
            <a:r>
              <a:rPr lang="it-IT" sz="900" dirty="0">
                <a:latin typeface="Founders Grotesk" panose="020B0503030202060203"/>
              </a:rPr>
              <a:t>- </a:t>
            </a:r>
            <a:r>
              <a:rPr lang="it-IT" sz="900" dirty="0">
                <a:solidFill>
                  <a:srgbClr val="7D110B"/>
                </a:solidFill>
                <a:latin typeface="Founders Grotesk" panose="020B0503030202060203"/>
              </a:rPr>
              <a:t>Elettronica per l’audio e l’acustica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34990E7-7C43-41A8-BD36-45DBC358A964}"/>
              </a:ext>
            </a:extLst>
          </p:cNvPr>
          <p:cNvSpPr txBox="1"/>
          <p:nvPr/>
        </p:nvSpPr>
        <p:spPr>
          <a:xfrm>
            <a:off x="352770" y="2419908"/>
            <a:ext cx="800757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Founders Grotesk" panose="020B0503030202060203"/>
              </a:rPr>
              <a:t>Lunghezza d’onda nella banda 20-20.000 Hz:</a:t>
            </a:r>
          </a:p>
          <a:p>
            <a:r>
              <a:rPr lang="it-IT" dirty="0">
                <a:latin typeface="Founders Grotesk" panose="020B0503030202060203"/>
              </a:rPr>
              <a:t>		20 Hz			17.16 m</a:t>
            </a:r>
          </a:p>
          <a:p>
            <a:r>
              <a:rPr lang="it-IT" dirty="0">
                <a:latin typeface="Founders Grotesk" panose="020B0503030202060203"/>
              </a:rPr>
              <a:t>		100 Hz			3.4 m</a:t>
            </a:r>
          </a:p>
          <a:p>
            <a:r>
              <a:rPr lang="it-IT" dirty="0">
                <a:latin typeface="Founders Grotesk" panose="020B0503030202060203"/>
              </a:rPr>
              <a:t>		1000 Hz			34 cm</a:t>
            </a:r>
          </a:p>
          <a:p>
            <a:r>
              <a:rPr lang="it-IT" dirty="0">
                <a:latin typeface="Founders Grotesk" panose="020B0503030202060203"/>
              </a:rPr>
              <a:t>		10000 Hz			3.4 cm</a:t>
            </a:r>
          </a:p>
          <a:p>
            <a:r>
              <a:rPr lang="it-IT" dirty="0">
                <a:latin typeface="Founders Grotesk" panose="020B0503030202060203"/>
              </a:rPr>
              <a:t>		20000 Hz			1.7 cm</a:t>
            </a:r>
          </a:p>
          <a:p>
            <a:r>
              <a:rPr lang="it-IT" dirty="0">
                <a:latin typeface="Founders Grotesk" panose="020B0503030202060203"/>
              </a:rPr>
              <a:t>Per confronto, la lunghezza d’onda della luce visibile varia tra 740 e 360 nm (10</a:t>
            </a:r>
            <a:r>
              <a:rPr lang="it-IT" baseline="30000" dirty="0">
                <a:latin typeface="Founders Grotesk" panose="020B0503030202060203"/>
              </a:rPr>
              <a:t>-9</a:t>
            </a:r>
            <a:r>
              <a:rPr lang="it-IT" dirty="0">
                <a:latin typeface="Founders Grotesk" panose="020B0503030202060203"/>
              </a:rPr>
              <a:t> m)</a:t>
            </a:r>
          </a:p>
          <a:p>
            <a:endParaRPr lang="it-IT" dirty="0">
              <a:latin typeface="Founders Grotesk" panose="020B0503030202060203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44D2F0F-6582-4A32-9AC6-173CE4F65E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7600" y="1550443"/>
            <a:ext cx="964410" cy="804287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23D7D862-FF39-4179-BDD7-F7D79E9FCE0A}"/>
              </a:ext>
            </a:extLst>
          </p:cNvPr>
          <p:cNvSpPr txBox="1"/>
          <p:nvPr/>
        </p:nvSpPr>
        <p:spPr>
          <a:xfrm>
            <a:off x="352770" y="801152"/>
            <a:ext cx="6429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Founders Grotesk" panose="020B0503030202060203"/>
              </a:rPr>
              <a:t>La più piccola distanza tra due punti che hanno la stessa pressione </a:t>
            </a:r>
          </a:p>
          <a:p>
            <a:r>
              <a:rPr lang="it-IT" dirty="0">
                <a:latin typeface="Founders Grotesk" panose="020B0503030202060203"/>
              </a:rPr>
              <a:t>misurata nella direzione di propagazione.</a:t>
            </a:r>
          </a:p>
        </p:txBody>
      </p:sp>
    </p:spTree>
    <p:extLst>
      <p:ext uri="{BB962C8B-B14F-4D97-AF65-F5344CB8AC3E}">
        <p14:creationId xmlns:p14="http://schemas.microsoft.com/office/powerpoint/2010/main" val="42224876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609</TotalTime>
  <Words>1352</Words>
  <Application>Microsoft Office PowerPoint</Application>
  <PresentationFormat>Presentazione su schermo (16:9)</PresentationFormat>
  <Paragraphs>214</Paragraphs>
  <Slides>27</Slides>
  <Notes>27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Founders Grotesk</vt:lpstr>
      <vt:lpstr>Gibson</vt:lpstr>
      <vt:lpstr>Gibson Light</vt:lpstr>
      <vt:lpstr>Gibson SemiBold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Alberto Carini</dc:creator>
  <cp:lastModifiedBy>Alberto Carini</cp:lastModifiedBy>
  <cp:revision>55</cp:revision>
  <dcterms:created xsi:type="dcterms:W3CDTF">2018-02-12T09:47:17Z</dcterms:created>
  <dcterms:modified xsi:type="dcterms:W3CDTF">2019-02-26T16:42:17Z</dcterms:modified>
</cp:coreProperties>
</file>