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2"/>
  </p:sldMasterIdLst>
  <p:notesMasterIdLst>
    <p:notesMasterId r:id="rId56"/>
  </p:notesMasterIdLst>
  <p:sldIdLst>
    <p:sldId id="264" r:id="rId3"/>
    <p:sldId id="265" r:id="rId4"/>
    <p:sldId id="267" r:id="rId5"/>
    <p:sldId id="268" r:id="rId6"/>
    <p:sldId id="269" r:id="rId7"/>
    <p:sldId id="270" r:id="rId8"/>
    <p:sldId id="327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80" r:id="rId17"/>
    <p:sldId id="278" r:id="rId18"/>
    <p:sldId id="279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9" r:id="rId27"/>
    <p:sldId id="290" r:id="rId28"/>
    <p:sldId id="288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326" r:id="rId37"/>
    <p:sldId id="298" r:id="rId38"/>
    <p:sldId id="299" r:id="rId39"/>
    <p:sldId id="300" r:id="rId40"/>
    <p:sldId id="301" r:id="rId41"/>
    <p:sldId id="302" r:id="rId42"/>
    <p:sldId id="304" r:id="rId43"/>
    <p:sldId id="311" r:id="rId44"/>
    <p:sldId id="313" r:id="rId45"/>
    <p:sldId id="312" r:id="rId46"/>
    <p:sldId id="314" r:id="rId47"/>
    <p:sldId id="315" r:id="rId48"/>
    <p:sldId id="316" r:id="rId49"/>
    <p:sldId id="317" r:id="rId50"/>
    <p:sldId id="319" r:id="rId51"/>
    <p:sldId id="328" r:id="rId52"/>
    <p:sldId id="329" r:id="rId53"/>
    <p:sldId id="330" r:id="rId54"/>
    <p:sldId id="320" r:id="rId55"/>
  </p:sldIdLst>
  <p:sldSz cx="9144000" cy="6858000" type="screen4x3"/>
  <p:notesSz cx="6858000" cy="9144000"/>
  <p:custDataLst>
    <p:tags r:id="rId5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olo Gallina" initials="PG" lastIdx="1" clrIdx="0">
    <p:extLst>
      <p:ext uri="{19B8F6BF-5375-455C-9EA6-DF929625EA0E}">
        <p15:presenceInfo xmlns:p15="http://schemas.microsoft.com/office/powerpoint/2012/main" userId="248f52814ebd34e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33"/>
    <a:srgbClr val="FFFF00"/>
    <a:srgbClr val="6600FF"/>
    <a:srgbClr val="009999"/>
    <a:srgbClr val="FF3300"/>
    <a:srgbClr val="000000"/>
    <a:srgbClr val="CC9900"/>
    <a:srgbClr val="F8F8F8"/>
    <a:srgbClr val="FFFF99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00" autoAdjust="0"/>
  </p:normalViewPr>
  <p:slideViewPr>
    <p:cSldViewPr>
      <p:cViewPr varScale="1">
        <p:scale>
          <a:sx n="78" d="100"/>
          <a:sy n="78" d="100"/>
        </p:scale>
        <p:origin x="120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gs" Target="tags/tag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it-IT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it-IT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it-IT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B37F1A9E-4834-40D8-A035-94EEA3DEF852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60369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2057400"/>
          </a:xfrm>
        </p:spPr>
        <p:txBody>
          <a:bodyPr/>
          <a:lstStyle>
            <a:lvl1pPr algn="ctr">
              <a:defRPr sz="4800"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37891" name="Rectangle 2051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5029200"/>
            <a:ext cx="6400800" cy="914400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37904" name="Rectangle 2064"/>
          <p:cNvSpPr>
            <a:spLocks noGrp="1" noChangeArrowheads="1"/>
          </p:cNvSpPr>
          <p:nvPr>
            <p:ph type="dt" sz="half" idx="2"/>
          </p:nvPr>
        </p:nvSpPr>
        <p:spPr>
          <a:xfrm>
            <a:off x="381000" y="6248400"/>
            <a:ext cx="1905000" cy="381000"/>
          </a:xfrm>
        </p:spPr>
        <p:txBody>
          <a:bodyPr anchor="b"/>
          <a:lstStyle>
            <a:lvl1pPr>
              <a:defRPr kumimoji="0">
                <a:solidFill>
                  <a:srgbClr val="000000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37905" name="Rectangle 206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381000"/>
          </a:xfrm>
        </p:spPr>
        <p:txBody>
          <a:bodyPr anchor="b"/>
          <a:lstStyle>
            <a:lvl1pPr>
              <a:defRPr kumimoji="0">
                <a:solidFill>
                  <a:srgbClr val="000000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37906" name="Rectangle 206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381000"/>
          </a:xfrm>
        </p:spPr>
        <p:txBody>
          <a:bodyPr anchor="b"/>
          <a:lstStyle>
            <a:lvl1pPr>
              <a:defRPr kumimoji="0">
                <a:solidFill>
                  <a:srgbClr val="000000"/>
                </a:solidFill>
                <a:latin typeface="+mn-lt"/>
              </a:defRPr>
            </a:lvl1pPr>
          </a:lstStyle>
          <a:p>
            <a:fld id="{92E43F01-D021-46C0-A194-136BD5C04AED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utoUpdateAnimBg="0"/>
      <p:bldP spid="37891" grpId="0" build="p" autoUpdateAnimBg="0" advAuto="0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8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78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C913C-957C-4BAF-AFDF-A4680CCA9E5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2352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350" y="76200"/>
            <a:ext cx="1695450" cy="5867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"/>
            <a:ext cx="4933950" cy="5867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A5383-9C74-4648-B123-27E5541B1780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393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0668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3000" y="1219200"/>
            <a:ext cx="6781800" cy="2286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3657600"/>
            <a:ext cx="6781800" cy="2286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708E58A-0B0D-4C78-9708-F0E9F7EE9B6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025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FB324-A349-45AE-B308-EADCA6D509E7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5024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36AFC-45A4-4F5D-864E-0A06D1DB0BBD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909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314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3314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A8664-16A2-4BCA-99BC-E79665965239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804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C020A-11B5-4010-A3F4-95F4C85C7EE3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8574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65006-B210-4746-8A9A-360966253D06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1434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67AB7-6620-4CD9-8207-C0A037F32350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383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3E0493-6A4F-4A23-A541-4BF2CBD37F8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81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5C8DCB-760B-46B6-97C0-362CECFE6CC9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1518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76200"/>
            <a:ext cx="6781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368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219200"/>
            <a:ext cx="67818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36886" name="Rectangle 104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400"/>
            </a:lvl1pPr>
          </a:lstStyle>
          <a:p>
            <a:endParaRPr lang="it-IT"/>
          </a:p>
        </p:txBody>
      </p:sp>
      <p:sp>
        <p:nvSpPr>
          <p:cNvPr id="36887" name="Rectangle 104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/>
            </a:lvl1pPr>
          </a:lstStyle>
          <a:p>
            <a:endParaRPr lang="it-IT"/>
          </a:p>
        </p:txBody>
      </p:sp>
      <p:sp>
        <p:nvSpPr>
          <p:cNvPr id="36888" name="Rectangle 104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400"/>
            </a:lvl1pPr>
          </a:lstStyle>
          <a:p>
            <a:fld id="{A115A38B-E1D0-4CB2-ADC3-FEFEC3639162}" type="slidenum">
              <a:rPr lang="it-IT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6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pgallina@units.i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4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0.png"/><Relationship Id="rId5" Type="http://schemas.openxmlformats.org/officeDocument/2006/relationships/image" Target="../media/image620.png"/><Relationship Id="rId4" Type="http://schemas.openxmlformats.org/officeDocument/2006/relationships/image" Target="../media/image6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https://www.youtube.com/embed/8P2zkdtI2T4" TargetMode="External"/><Relationship Id="rId1" Type="http://schemas.openxmlformats.org/officeDocument/2006/relationships/video" Target="https://www.youtube.com/embed/kl6qNn9-nkk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https://www.youtube.com/embed/vKD20BTkXhk" TargetMode="External"/><Relationship Id="rId1" Type="http://schemas.openxmlformats.org/officeDocument/2006/relationships/video" Target="https://www.youtube.com/embed/ci_mpRERMog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Gv5B63HeF1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Kinematics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3635896" y="764704"/>
            <a:ext cx="46311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Paolo Gallina</a:t>
            </a:r>
          </a:p>
          <a:p>
            <a:r>
              <a:rPr lang="it-IT" dirty="0" smtClean="0">
                <a:hlinkClick r:id="rId2"/>
              </a:rPr>
              <a:t>pgallina@units.it</a:t>
            </a:r>
            <a:endParaRPr lang="it-IT" dirty="0" smtClean="0"/>
          </a:p>
          <a:p>
            <a:r>
              <a:rPr lang="it-IT" dirty="0" smtClean="0"/>
              <a:t>040 5583829</a:t>
            </a:r>
          </a:p>
          <a:p>
            <a:r>
              <a:rPr lang="it-IT" dirty="0" smtClean="0"/>
              <a:t>Office: </a:t>
            </a:r>
            <a:r>
              <a:rPr lang="it-IT" dirty="0" err="1" smtClean="0"/>
              <a:t>Buolding</a:t>
            </a:r>
            <a:r>
              <a:rPr lang="it-IT" dirty="0" smtClean="0"/>
              <a:t>. C5, first </a:t>
            </a:r>
            <a:r>
              <a:rPr lang="it-IT" dirty="0" err="1" smtClean="0"/>
              <a:t>floor</a:t>
            </a:r>
            <a:r>
              <a:rPr lang="it-IT" dirty="0" smtClean="0"/>
              <a:t>, room 27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3568" y="404664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Let then </a:t>
            </a:r>
            <a:r>
              <a:rPr lang="en-US" dirty="0">
                <a:solidFill>
                  <a:srgbClr val="FF0000"/>
                </a:solidFill>
              </a:rPr>
              <a:t>O'-</a:t>
            </a:r>
            <a:r>
              <a:rPr lang="en-US" dirty="0" err="1">
                <a:solidFill>
                  <a:srgbClr val="FF0000"/>
                </a:solidFill>
              </a:rPr>
              <a:t>x'y'z</a:t>
            </a:r>
            <a:r>
              <a:rPr lang="en-US" dirty="0">
                <a:solidFill>
                  <a:srgbClr val="FF0000"/>
                </a:solidFill>
              </a:rPr>
              <a:t>' </a:t>
            </a:r>
            <a:r>
              <a:rPr lang="en-US" dirty="0">
                <a:solidFill>
                  <a:srgbClr val="000000"/>
                </a:solidFill>
              </a:rPr>
              <a:t>be such a </a:t>
            </a:r>
            <a:r>
              <a:rPr lang="en-US" dirty="0">
                <a:solidFill>
                  <a:srgbClr val="FF0000"/>
                </a:solidFill>
              </a:rPr>
              <a:t>frame</a:t>
            </a:r>
            <a:r>
              <a:rPr lang="en-US" dirty="0">
                <a:solidFill>
                  <a:srgbClr val="000000"/>
                </a:solidFill>
              </a:rPr>
              <a:t> with origin in 0' and x', y', z' be the unit vectors of the frame </a:t>
            </a:r>
            <a:r>
              <a:rPr lang="en-US" dirty="0" smtClean="0">
                <a:solidFill>
                  <a:srgbClr val="000000"/>
                </a:solidFill>
              </a:rPr>
              <a:t>axes (it is </a:t>
            </a:r>
            <a:r>
              <a:rPr lang="en-US" dirty="0" smtClean="0">
                <a:solidFill>
                  <a:srgbClr val="FF0000"/>
                </a:solidFill>
              </a:rPr>
              <a:t>attached</a:t>
            </a:r>
            <a:r>
              <a:rPr lang="en-US" dirty="0" smtClean="0">
                <a:solidFill>
                  <a:srgbClr val="000000"/>
                </a:solidFill>
              </a:rPr>
              <a:t> to the rigid body).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762" y="1593506"/>
            <a:ext cx="5390476" cy="2409524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5101389" y="1949116"/>
            <a:ext cx="1143000" cy="1047002"/>
          </a:xfrm>
          <a:custGeom>
            <a:avLst/>
            <a:gdLst>
              <a:gd name="connsiteX0" fmla="*/ 60158 w 1143000"/>
              <a:gd name="connsiteY0" fmla="*/ 60158 h 1047002"/>
              <a:gd name="connsiteX1" fmla="*/ 481264 w 1143000"/>
              <a:gd name="connsiteY1" fmla="*/ 84221 h 1047002"/>
              <a:gd name="connsiteX2" fmla="*/ 517358 w 1143000"/>
              <a:gd name="connsiteY2" fmla="*/ 96252 h 1047002"/>
              <a:gd name="connsiteX3" fmla="*/ 553453 w 1143000"/>
              <a:gd name="connsiteY3" fmla="*/ 132347 h 1047002"/>
              <a:gd name="connsiteX4" fmla="*/ 842211 w 1143000"/>
              <a:gd name="connsiteY4" fmla="*/ 96252 h 1047002"/>
              <a:gd name="connsiteX5" fmla="*/ 854243 w 1143000"/>
              <a:gd name="connsiteY5" fmla="*/ 60158 h 1047002"/>
              <a:gd name="connsiteX6" fmla="*/ 938464 w 1143000"/>
              <a:gd name="connsiteY6" fmla="*/ 0 h 1047002"/>
              <a:gd name="connsiteX7" fmla="*/ 986590 w 1143000"/>
              <a:gd name="connsiteY7" fmla="*/ 12031 h 1047002"/>
              <a:gd name="connsiteX8" fmla="*/ 1010653 w 1143000"/>
              <a:gd name="connsiteY8" fmla="*/ 36095 h 1047002"/>
              <a:gd name="connsiteX9" fmla="*/ 1070811 w 1143000"/>
              <a:gd name="connsiteY9" fmla="*/ 72189 h 1047002"/>
              <a:gd name="connsiteX10" fmla="*/ 1094874 w 1143000"/>
              <a:gd name="connsiteY10" fmla="*/ 108284 h 1047002"/>
              <a:gd name="connsiteX11" fmla="*/ 1130969 w 1143000"/>
              <a:gd name="connsiteY11" fmla="*/ 156410 h 1047002"/>
              <a:gd name="connsiteX12" fmla="*/ 1143000 w 1143000"/>
              <a:gd name="connsiteY12" fmla="*/ 192505 h 1047002"/>
              <a:gd name="connsiteX13" fmla="*/ 1130969 w 1143000"/>
              <a:gd name="connsiteY13" fmla="*/ 312821 h 1047002"/>
              <a:gd name="connsiteX14" fmla="*/ 1022685 w 1143000"/>
              <a:gd name="connsiteY14" fmla="*/ 409073 h 1047002"/>
              <a:gd name="connsiteX15" fmla="*/ 938464 w 1143000"/>
              <a:gd name="connsiteY15" fmla="*/ 433137 h 1047002"/>
              <a:gd name="connsiteX16" fmla="*/ 902369 w 1143000"/>
              <a:gd name="connsiteY16" fmla="*/ 481263 h 1047002"/>
              <a:gd name="connsiteX17" fmla="*/ 866274 w 1143000"/>
              <a:gd name="connsiteY17" fmla="*/ 505326 h 1047002"/>
              <a:gd name="connsiteX18" fmla="*/ 842211 w 1143000"/>
              <a:gd name="connsiteY18" fmla="*/ 589547 h 1047002"/>
              <a:gd name="connsiteX19" fmla="*/ 782053 w 1143000"/>
              <a:gd name="connsiteY19" fmla="*/ 1010652 h 1047002"/>
              <a:gd name="connsiteX20" fmla="*/ 721895 w 1143000"/>
              <a:gd name="connsiteY20" fmla="*/ 1022684 h 1047002"/>
              <a:gd name="connsiteX21" fmla="*/ 348916 w 1143000"/>
              <a:gd name="connsiteY21" fmla="*/ 974558 h 1047002"/>
              <a:gd name="connsiteX22" fmla="*/ 336885 w 1143000"/>
              <a:gd name="connsiteY22" fmla="*/ 938463 h 1047002"/>
              <a:gd name="connsiteX23" fmla="*/ 348916 w 1143000"/>
              <a:gd name="connsiteY23" fmla="*/ 854242 h 1047002"/>
              <a:gd name="connsiteX24" fmla="*/ 360948 w 1143000"/>
              <a:gd name="connsiteY24" fmla="*/ 806116 h 1047002"/>
              <a:gd name="connsiteX25" fmla="*/ 372979 w 1143000"/>
              <a:gd name="connsiteY25" fmla="*/ 733926 h 1047002"/>
              <a:gd name="connsiteX26" fmla="*/ 360948 w 1143000"/>
              <a:gd name="connsiteY26" fmla="*/ 613610 h 1047002"/>
              <a:gd name="connsiteX27" fmla="*/ 240632 w 1143000"/>
              <a:gd name="connsiteY27" fmla="*/ 577516 h 1047002"/>
              <a:gd name="connsiteX28" fmla="*/ 108285 w 1143000"/>
              <a:gd name="connsiteY28" fmla="*/ 481263 h 1047002"/>
              <a:gd name="connsiteX29" fmla="*/ 72190 w 1143000"/>
              <a:gd name="connsiteY29" fmla="*/ 469231 h 1047002"/>
              <a:gd name="connsiteX30" fmla="*/ 36095 w 1143000"/>
              <a:gd name="connsiteY30" fmla="*/ 433137 h 1047002"/>
              <a:gd name="connsiteX31" fmla="*/ 24064 w 1143000"/>
              <a:gd name="connsiteY31" fmla="*/ 397042 h 1047002"/>
              <a:gd name="connsiteX32" fmla="*/ 0 w 1143000"/>
              <a:gd name="connsiteY32" fmla="*/ 360947 h 1047002"/>
              <a:gd name="connsiteX33" fmla="*/ 60158 w 1143000"/>
              <a:gd name="connsiteY33" fmla="*/ 60158 h 104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43000" h="1047002">
                <a:moveTo>
                  <a:pt x="60158" y="60158"/>
                </a:moveTo>
                <a:cubicBezTo>
                  <a:pt x="140369" y="14037"/>
                  <a:pt x="344179" y="49950"/>
                  <a:pt x="481264" y="84221"/>
                </a:cubicBezTo>
                <a:cubicBezTo>
                  <a:pt x="493567" y="87297"/>
                  <a:pt x="505327" y="92242"/>
                  <a:pt x="517358" y="96252"/>
                </a:cubicBezTo>
                <a:cubicBezTo>
                  <a:pt x="529390" y="108284"/>
                  <a:pt x="536946" y="128220"/>
                  <a:pt x="553453" y="132347"/>
                </a:cubicBezTo>
                <a:cubicBezTo>
                  <a:pt x="699352" y="168822"/>
                  <a:pt x="712174" y="143539"/>
                  <a:pt x="842211" y="96252"/>
                </a:cubicBezTo>
                <a:cubicBezTo>
                  <a:pt x="846222" y="84221"/>
                  <a:pt x="846124" y="69901"/>
                  <a:pt x="854243" y="60158"/>
                </a:cubicBezTo>
                <a:cubicBezTo>
                  <a:pt x="863572" y="48963"/>
                  <a:pt x="922003" y="10974"/>
                  <a:pt x="938464" y="0"/>
                </a:cubicBezTo>
                <a:cubicBezTo>
                  <a:pt x="954506" y="4010"/>
                  <a:pt x="971800" y="4636"/>
                  <a:pt x="986590" y="12031"/>
                </a:cubicBezTo>
                <a:cubicBezTo>
                  <a:pt x="996736" y="17104"/>
                  <a:pt x="1001422" y="29502"/>
                  <a:pt x="1010653" y="36095"/>
                </a:cubicBezTo>
                <a:cubicBezTo>
                  <a:pt x="1029682" y="49687"/>
                  <a:pt x="1050758" y="60158"/>
                  <a:pt x="1070811" y="72189"/>
                </a:cubicBezTo>
                <a:cubicBezTo>
                  <a:pt x="1078832" y="84221"/>
                  <a:pt x="1086469" y="96517"/>
                  <a:pt x="1094874" y="108284"/>
                </a:cubicBezTo>
                <a:cubicBezTo>
                  <a:pt x="1106529" y="124601"/>
                  <a:pt x="1121020" y="138999"/>
                  <a:pt x="1130969" y="156410"/>
                </a:cubicBezTo>
                <a:cubicBezTo>
                  <a:pt x="1137261" y="167421"/>
                  <a:pt x="1138990" y="180473"/>
                  <a:pt x="1143000" y="192505"/>
                </a:cubicBezTo>
                <a:cubicBezTo>
                  <a:pt x="1138990" y="232610"/>
                  <a:pt x="1147124" y="275895"/>
                  <a:pt x="1130969" y="312821"/>
                </a:cubicBezTo>
                <a:cubicBezTo>
                  <a:pt x="1122042" y="333226"/>
                  <a:pt x="1055868" y="392481"/>
                  <a:pt x="1022685" y="409073"/>
                </a:cubicBezTo>
                <a:cubicBezTo>
                  <a:pt x="1005424" y="417703"/>
                  <a:pt x="953884" y="429282"/>
                  <a:pt x="938464" y="433137"/>
                </a:cubicBezTo>
                <a:cubicBezTo>
                  <a:pt x="926432" y="449179"/>
                  <a:pt x="916548" y="467084"/>
                  <a:pt x="902369" y="481263"/>
                </a:cubicBezTo>
                <a:cubicBezTo>
                  <a:pt x="892144" y="491488"/>
                  <a:pt x="875307" y="494034"/>
                  <a:pt x="866274" y="505326"/>
                </a:cubicBezTo>
                <a:cubicBezTo>
                  <a:pt x="859999" y="513169"/>
                  <a:pt x="842996" y="586406"/>
                  <a:pt x="842211" y="589547"/>
                </a:cubicBezTo>
                <a:cubicBezTo>
                  <a:pt x="830917" y="973534"/>
                  <a:pt x="962375" y="970581"/>
                  <a:pt x="782053" y="1010652"/>
                </a:cubicBezTo>
                <a:cubicBezTo>
                  <a:pt x="762090" y="1015088"/>
                  <a:pt x="741948" y="1018673"/>
                  <a:pt x="721895" y="1022684"/>
                </a:cubicBezTo>
                <a:cubicBezTo>
                  <a:pt x="539969" y="1016410"/>
                  <a:pt x="414988" y="1106704"/>
                  <a:pt x="348916" y="974558"/>
                </a:cubicBezTo>
                <a:cubicBezTo>
                  <a:pt x="343244" y="963214"/>
                  <a:pt x="340895" y="950495"/>
                  <a:pt x="336885" y="938463"/>
                </a:cubicBezTo>
                <a:cubicBezTo>
                  <a:pt x="340895" y="910389"/>
                  <a:pt x="343843" y="882143"/>
                  <a:pt x="348916" y="854242"/>
                </a:cubicBezTo>
                <a:cubicBezTo>
                  <a:pt x="351874" y="837973"/>
                  <a:pt x="357705" y="822331"/>
                  <a:pt x="360948" y="806116"/>
                </a:cubicBezTo>
                <a:cubicBezTo>
                  <a:pt x="365732" y="782195"/>
                  <a:pt x="368969" y="757989"/>
                  <a:pt x="372979" y="733926"/>
                </a:cubicBezTo>
                <a:cubicBezTo>
                  <a:pt x="368969" y="693821"/>
                  <a:pt x="373694" y="651847"/>
                  <a:pt x="360948" y="613610"/>
                </a:cubicBezTo>
                <a:cubicBezTo>
                  <a:pt x="350005" y="580780"/>
                  <a:pt x="243566" y="577935"/>
                  <a:pt x="240632" y="577516"/>
                </a:cubicBezTo>
                <a:cubicBezTo>
                  <a:pt x="185443" y="531525"/>
                  <a:pt x="169198" y="511720"/>
                  <a:pt x="108285" y="481263"/>
                </a:cubicBezTo>
                <a:cubicBezTo>
                  <a:pt x="96941" y="475591"/>
                  <a:pt x="84222" y="473242"/>
                  <a:pt x="72190" y="469231"/>
                </a:cubicBezTo>
                <a:cubicBezTo>
                  <a:pt x="60158" y="457200"/>
                  <a:pt x="45533" y="447294"/>
                  <a:pt x="36095" y="433137"/>
                </a:cubicBezTo>
                <a:cubicBezTo>
                  <a:pt x="29060" y="422585"/>
                  <a:pt x="29736" y="408386"/>
                  <a:pt x="24064" y="397042"/>
                </a:cubicBezTo>
                <a:cubicBezTo>
                  <a:pt x="17597" y="384108"/>
                  <a:pt x="8021" y="372979"/>
                  <a:pt x="0" y="360947"/>
                </a:cubicBezTo>
                <a:cubicBezTo>
                  <a:pt x="25252" y="121066"/>
                  <a:pt x="-20053" y="106279"/>
                  <a:pt x="60158" y="60158"/>
                </a:cubicBezTo>
                <a:close/>
              </a:path>
            </a:pathLst>
          </a:custGeom>
          <a:noFill/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1454" y="4011576"/>
            <a:ext cx="8962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unit </a:t>
            </a:r>
            <a:r>
              <a:rPr lang="en-US" dirty="0"/>
              <a:t>vectors are expressed with respect to the reference frame O-xyz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814" y="4715622"/>
            <a:ext cx="4410075" cy="952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3568" y="5668122"/>
            <a:ext cx="7110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components of each unit vector are the </a:t>
            </a:r>
            <a:r>
              <a:rPr lang="en-US" dirty="0">
                <a:solidFill>
                  <a:srgbClr val="FF0000"/>
                </a:solidFill>
              </a:rPr>
              <a:t>direction cosines</a:t>
            </a:r>
            <a:r>
              <a:rPr lang="en-US" dirty="0"/>
              <a:t> of the axes of frame O'-</a:t>
            </a:r>
            <a:r>
              <a:rPr lang="en-US" dirty="0" err="1"/>
              <a:t>x'y'z</a:t>
            </a:r>
            <a:r>
              <a:rPr lang="en-US" dirty="0"/>
              <a:t>' with respect to the reference frame O-xyz.</a:t>
            </a:r>
          </a:p>
        </p:txBody>
      </p:sp>
    </p:spTree>
    <p:extLst>
      <p:ext uri="{BB962C8B-B14F-4D97-AF65-F5344CB8AC3E}">
        <p14:creationId xmlns:p14="http://schemas.microsoft.com/office/powerpoint/2010/main" val="306246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Matrix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720" y="1314363"/>
            <a:ext cx="5410200" cy="1047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544" y="1772816"/>
            <a:ext cx="16097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Definition: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9512" y="2841867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column vectors represent the unit vectors of an </a:t>
            </a:r>
            <a:r>
              <a:rPr lang="en-US" dirty="0">
                <a:solidFill>
                  <a:srgbClr val="FF0000"/>
                </a:solidFill>
              </a:rPr>
              <a:t>orthonormal</a:t>
            </a:r>
            <a:r>
              <a:rPr lang="en-US" dirty="0"/>
              <a:t> </a:t>
            </a:r>
            <a:r>
              <a:rPr lang="en-US" dirty="0" smtClean="0">
                <a:solidFill>
                  <a:srgbClr val="FF0000"/>
                </a:solidFill>
              </a:rPr>
              <a:t>frame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88024" y="3013501"/>
            <a:ext cx="4077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column </a:t>
            </a:r>
            <a:r>
              <a:rPr lang="en-US" dirty="0" smtClean="0"/>
              <a:t>vectors of </a:t>
            </a:r>
            <a:r>
              <a:rPr lang="en-US" dirty="0"/>
              <a:t>matrix R are </a:t>
            </a:r>
            <a:r>
              <a:rPr lang="en-US" dirty="0">
                <a:solidFill>
                  <a:srgbClr val="FF0000"/>
                </a:solidFill>
              </a:rPr>
              <a:t>mutually </a:t>
            </a:r>
            <a:r>
              <a:rPr lang="en-US" dirty="0" smtClean="0">
                <a:solidFill>
                  <a:srgbClr val="FF0000"/>
                </a:solidFill>
              </a:rPr>
              <a:t>orthogonal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3563888" y="3284984"/>
            <a:ext cx="1224136" cy="2880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4531255"/>
            <a:ext cx="3486150" cy="1219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89648" y="4965067"/>
            <a:ext cx="1582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therefore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0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408584"/>
          </a:xfrm>
        </p:spPr>
        <p:txBody>
          <a:bodyPr/>
          <a:lstStyle/>
          <a:p>
            <a:r>
              <a:rPr lang="it-IT" dirty="0" err="1" smtClean="0"/>
              <a:t>Therefore</a:t>
            </a:r>
            <a:r>
              <a:rPr lang="it-IT" dirty="0" smtClean="0"/>
              <a:t> 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 is an </a:t>
            </a:r>
            <a:r>
              <a:rPr lang="en-US" dirty="0">
                <a:solidFill>
                  <a:srgbClr val="FF0000"/>
                </a:solidFill>
              </a:rPr>
              <a:t>orthogonal matrix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 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340768"/>
            <a:ext cx="1095375" cy="4667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701" y="2060848"/>
            <a:ext cx="87965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If both sides of (2.4) are </a:t>
            </a:r>
            <a:r>
              <a:rPr lang="en-US" dirty="0" err="1"/>
              <a:t>postmultiplied</a:t>
            </a:r>
            <a:r>
              <a:rPr lang="en-US" dirty="0"/>
              <a:t> by the inverse matrix R-1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818" y="2749352"/>
            <a:ext cx="1152525" cy="495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1560" y="1340768"/>
            <a:ext cx="1678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…therefore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604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Elementary Rotations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611560" y="2636912"/>
            <a:ext cx="5958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rotations are </a:t>
            </a:r>
            <a:r>
              <a:rPr lang="en-US" dirty="0">
                <a:solidFill>
                  <a:srgbClr val="FF0000"/>
                </a:solidFill>
              </a:rPr>
              <a:t>positive</a:t>
            </a:r>
            <a:r>
              <a:rPr lang="en-US" dirty="0"/>
              <a:t> if they are made </a:t>
            </a:r>
            <a:r>
              <a:rPr lang="en-US" dirty="0">
                <a:solidFill>
                  <a:srgbClr val="FF0000"/>
                </a:solidFill>
              </a:rPr>
              <a:t>counter-clockwise</a:t>
            </a:r>
            <a:r>
              <a:rPr lang="en-US" dirty="0"/>
              <a:t> about the relative axis.</a:t>
            </a:r>
          </a:p>
        </p:txBody>
      </p:sp>
      <p:sp>
        <p:nvSpPr>
          <p:cNvPr id="4" name="Rectangle 3"/>
          <p:cNvSpPr/>
          <p:nvPr/>
        </p:nvSpPr>
        <p:spPr>
          <a:xfrm>
            <a:off x="899592" y="1385753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elementary rotations of the reference frame </a:t>
            </a:r>
            <a:r>
              <a:rPr lang="en-US" dirty="0">
                <a:solidFill>
                  <a:srgbClr val="FF0000"/>
                </a:solidFill>
              </a:rPr>
              <a:t>about one of the coordinate axes</a:t>
            </a:r>
            <a:r>
              <a:rPr lang="en-US" dirty="0">
                <a:solidFill>
                  <a:srgbClr val="000000"/>
                </a:solidFill>
              </a:rPr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1916832"/>
            <a:ext cx="1637928" cy="141953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716016" y="3429000"/>
            <a:ext cx="3695238" cy="3342857"/>
            <a:chOff x="1671137" y="3515143"/>
            <a:chExt cx="3695238" cy="33428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1137" y="3515143"/>
              <a:ext cx="3695238" cy="3342857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 bwMode="auto">
            <a:xfrm flipV="1">
              <a:off x="2982139" y="4985548"/>
              <a:ext cx="1856370" cy="51923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H="1">
              <a:off x="2458312" y="5486400"/>
              <a:ext cx="514637" cy="122685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4" name="Rectangle 23"/>
          <p:cNvSpPr/>
          <p:nvPr/>
        </p:nvSpPr>
        <p:spPr>
          <a:xfrm>
            <a:off x="395536" y="3645024"/>
            <a:ext cx="25314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rotated by an </a:t>
            </a:r>
            <a:r>
              <a:rPr lang="en-US" dirty="0" smtClean="0">
                <a:solidFill>
                  <a:srgbClr val="000000"/>
                </a:solidFill>
              </a:rPr>
              <a:t>angle</a:t>
            </a:r>
          </a:p>
          <a:p>
            <a:r>
              <a:rPr lang="en-US" dirty="0">
                <a:solidFill>
                  <a:srgbClr val="FF0000"/>
                </a:solidFill>
              </a:rPr>
              <a:t>α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about axis z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79512" y="472514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unit vectors of the </a:t>
            </a:r>
            <a:r>
              <a:rPr lang="en-US" dirty="0">
                <a:solidFill>
                  <a:srgbClr val="FF0000"/>
                </a:solidFill>
              </a:rPr>
              <a:t>new frame </a:t>
            </a:r>
            <a:r>
              <a:rPr lang="en-US" dirty="0">
                <a:solidFill>
                  <a:srgbClr val="000000"/>
                </a:solidFill>
              </a:rPr>
              <a:t>can be described in terms of their </a:t>
            </a:r>
            <a:r>
              <a:rPr lang="en-US" dirty="0">
                <a:solidFill>
                  <a:srgbClr val="FF0000"/>
                </a:solidFill>
              </a:rPr>
              <a:t>components</a:t>
            </a:r>
            <a:r>
              <a:rPr lang="en-US" dirty="0">
                <a:solidFill>
                  <a:srgbClr val="000000"/>
                </a:solidFill>
              </a:rPr>
              <a:t> with respect to the reference 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25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628800"/>
            <a:ext cx="4248150" cy="1000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3429000"/>
            <a:ext cx="2800350" cy="971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1600" y="2636912"/>
            <a:ext cx="5598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rotation matrix of frame </a:t>
            </a:r>
            <a:r>
              <a:rPr lang="en-US" dirty="0">
                <a:solidFill>
                  <a:srgbClr val="FF0000"/>
                </a:solidFill>
              </a:rPr>
              <a:t>O-</a:t>
            </a:r>
            <a:r>
              <a:rPr lang="en-US" dirty="0" err="1">
                <a:solidFill>
                  <a:srgbClr val="FF0000"/>
                </a:solidFill>
              </a:rPr>
              <a:t>x'y'z</a:t>
            </a:r>
            <a:r>
              <a:rPr lang="en-US" dirty="0">
                <a:solidFill>
                  <a:srgbClr val="FF0000"/>
                </a:solidFill>
              </a:rPr>
              <a:t>'</a:t>
            </a:r>
            <a:r>
              <a:rPr lang="en-US" dirty="0">
                <a:solidFill>
                  <a:srgbClr val="000000"/>
                </a:solidFill>
              </a:rPr>
              <a:t> with respect to frame </a:t>
            </a:r>
            <a:r>
              <a:rPr lang="en-US" dirty="0">
                <a:solidFill>
                  <a:srgbClr val="FF0000"/>
                </a:solidFill>
              </a:rPr>
              <a:t>O-xyz</a:t>
            </a:r>
            <a:r>
              <a:rPr lang="en-US" dirty="0">
                <a:solidFill>
                  <a:srgbClr val="000000"/>
                </a:solidFill>
              </a:rPr>
              <a:t> is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4437112"/>
            <a:ext cx="2657475" cy="1638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4725144"/>
            <a:ext cx="5688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it can be shown that the rotations by an angle </a:t>
            </a:r>
            <a:r>
              <a:rPr lang="el-GR" dirty="0" smtClean="0">
                <a:solidFill>
                  <a:srgbClr val="FF0000"/>
                </a:solidFill>
              </a:rPr>
              <a:t>β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about </a:t>
            </a:r>
            <a:r>
              <a:rPr lang="en-US" dirty="0">
                <a:solidFill>
                  <a:srgbClr val="000000"/>
                </a:solidFill>
              </a:rPr>
              <a:t>axis y and by an angle </a:t>
            </a:r>
            <a:r>
              <a:rPr lang="en-US" dirty="0">
                <a:solidFill>
                  <a:srgbClr val="FF0000"/>
                </a:solidFill>
              </a:rPr>
              <a:t>γ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about axis x </a:t>
            </a:r>
            <a:r>
              <a:rPr lang="en-US" dirty="0" smtClean="0">
                <a:solidFill>
                  <a:srgbClr val="000000"/>
                </a:solidFill>
              </a:rPr>
              <a:t>are: (show with the real frame)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6021288"/>
            <a:ext cx="1647825" cy="4762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43808" y="6021288"/>
            <a:ext cx="1656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It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holds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339752" y="6382065"/>
            <a:ext cx="4142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(see mathematically… exercise)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320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Exercise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1331640" y="3140968"/>
            <a:ext cx="16561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V="1">
            <a:off x="1331640" y="1412776"/>
            <a:ext cx="0" cy="17281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ectangle 6"/>
          <p:cNvSpPr/>
          <p:nvPr/>
        </p:nvSpPr>
        <p:spPr>
          <a:xfrm>
            <a:off x="1403648" y="1772816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x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411760" y="2636912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y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6156176" y="3212976"/>
            <a:ext cx="15121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7668344" y="1484784"/>
            <a:ext cx="0" cy="17281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>
          <a:xfrm>
            <a:off x="7740352" y="1844824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x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516216" y="3212976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y</a:t>
            </a:r>
            <a:endParaRPr lang="en-US" dirty="0"/>
          </a:p>
        </p:txBody>
      </p:sp>
      <p:sp>
        <p:nvSpPr>
          <p:cNvPr id="15" name="Freeform 14"/>
          <p:cNvSpPr/>
          <p:nvPr/>
        </p:nvSpPr>
        <p:spPr bwMode="auto">
          <a:xfrm>
            <a:off x="3259015" y="2672862"/>
            <a:ext cx="2813539" cy="833852"/>
          </a:xfrm>
          <a:custGeom>
            <a:avLst/>
            <a:gdLst>
              <a:gd name="connsiteX0" fmla="*/ 0 w 2813539"/>
              <a:gd name="connsiteY0" fmla="*/ 0 h 833852"/>
              <a:gd name="connsiteX1" fmla="*/ 1477108 w 2813539"/>
              <a:gd name="connsiteY1" fmla="*/ 832338 h 833852"/>
              <a:gd name="connsiteX2" fmla="*/ 2813539 w 2813539"/>
              <a:gd name="connsiteY2" fmla="*/ 164123 h 83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3539" h="833852">
                <a:moveTo>
                  <a:pt x="0" y="0"/>
                </a:moveTo>
                <a:cubicBezTo>
                  <a:pt x="504092" y="402492"/>
                  <a:pt x="1008185" y="804984"/>
                  <a:pt x="1477108" y="832338"/>
                </a:cubicBezTo>
                <a:cubicBezTo>
                  <a:pt x="1946031" y="859692"/>
                  <a:pt x="2379785" y="511907"/>
                  <a:pt x="2813539" y="164123"/>
                </a:cubicBezTo>
              </a:path>
            </a:pathLst>
          </a:cu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3501008"/>
            <a:ext cx="904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R</a:t>
            </a:r>
            <a:r>
              <a:rPr lang="it-IT" baseline="30000" dirty="0" smtClean="0">
                <a:solidFill>
                  <a:srgbClr val="000000"/>
                </a:solidFill>
              </a:rPr>
              <a:t>0</a:t>
            </a:r>
            <a:r>
              <a:rPr lang="it-IT" baseline="-25000" dirty="0">
                <a:solidFill>
                  <a:srgbClr val="000000"/>
                </a:solidFill>
              </a:rPr>
              <a:t>1</a:t>
            </a:r>
            <a:r>
              <a:rPr lang="it-IT" dirty="0" smtClean="0">
                <a:solidFill>
                  <a:srgbClr val="000000"/>
                </a:solidFill>
              </a:rPr>
              <a:t>=?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691680" y="3212976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0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452320" y="3356992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1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 rot="2700000">
            <a:off x="1484081" y="4481542"/>
            <a:ext cx="1656184" cy="1728192"/>
            <a:chOff x="1348481" y="3969114"/>
            <a:chExt cx="1656184" cy="1728192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>
              <a:off x="1348481" y="5697306"/>
              <a:ext cx="165618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1348481" y="3969114"/>
              <a:ext cx="0" cy="172819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2" name="Rectangle 21"/>
          <p:cNvSpPr/>
          <p:nvPr/>
        </p:nvSpPr>
        <p:spPr>
          <a:xfrm>
            <a:off x="1899288" y="4517492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x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683264" y="5525604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y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>
            <a:off x="6173017" y="5769314"/>
            <a:ext cx="15121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7685185" y="4041122"/>
            <a:ext cx="0" cy="17281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Rectangle 25"/>
          <p:cNvSpPr/>
          <p:nvPr/>
        </p:nvSpPr>
        <p:spPr>
          <a:xfrm>
            <a:off x="7757193" y="4401162"/>
            <a:ext cx="320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z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533057" y="5769314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x</a:t>
            </a:r>
            <a:endParaRPr lang="en-US" dirty="0"/>
          </a:p>
        </p:txBody>
      </p:sp>
      <p:sp>
        <p:nvSpPr>
          <p:cNvPr id="28" name="Freeform 27"/>
          <p:cNvSpPr/>
          <p:nvPr/>
        </p:nvSpPr>
        <p:spPr bwMode="auto">
          <a:xfrm>
            <a:off x="3275856" y="5229200"/>
            <a:ext cx="2813539" cy="833852"/>
          </a:xfrm>
          <a:custGeom>
            <a:avLst/>
            <a:gdLst>
              <a:gd name="connsiteX0" fmla="*/ 0 w 2813539"/>
              <a:gd name="connsiteY0" fmla="*/ 0 h 833852"/>
              <a:gd name="connsiteX1" fmla="*/ 1477108 w 2813539"/>
              <a:gd name="connsiteY1" fmla="*/ 832338 h 833852"/>
              <a:gd name="connsiteX2" fmla="*/ 2813539 w 2813539"/>
              <a:gd name="connsiteY2" fmla="*/ 164123 h 83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3539" h="833852">
                <a:moveTo>
                  <a:pt x="0" y="0"/>
                </a:moveTo>
                <a:cubicBezTo>
                  <a:pt x="504092" y="402492"/>
                  <a:pt x="1008185" y="804984"/>
                  <a:pt x="1477108" y="832338"/>
                </a:cubicBezTo>
                <a:cubicBezTo>
                  <a:pt x="1946031" y="859692"/>
                  <a:pt x="2379785" y="511907"/>
                  <a:pt x="2813539" y="164123"/>
                </a:cubicBezTo>
              </a:path>
            </a:pathLst>
          </a:cu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588841" y="6057346"/>
            <a:ext cx="904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R</a:t>
            </a:r>
            <a:r>
              <a:rPr lang="it-IT" baseline="30000" dirty="0" smtClean="0">
                <a:solidFill>
                  <a:srgbClr val="000000"/>
                </a:solidFill>
              </a:rPr>
              <a:t>0</a:t>
            </a:r>
            <a:r>
              <a:rPr lang="it-IT" baseline="-25000" dirty="0">
                <a:solidFill>
                  <a:srgbClr val="000000"/>
                </a:solidFill>
              </a:rPr>
              <a:t>1</a:t>
            </a:r>
            <a:r>
              <a:rPr lang="it-IT" dirty="0" smtClean="0">
                <a:solidFill>
                  <a:srgbClr val="000000"/>
                </a:solidFill>
              </a:rPr>
              <a:t>=?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035192" y="5957652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0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469161" y="5913330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95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 Representation of a Vector</a:t>
            </a:r>
          </a:p>
        </p:txBody>
      </p:sp>
      <p:sp>
        <p:nvSpPr>
          <p:cNvPr id="5" name="Rectangle 4"/>
          <p:cNvSpPr/>
          <p:nvPr/>
        </p:nvSpPr>
        <p:spPr>
          <a:xfrm>
            <a:off x="899592" y="170080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consider the case when the </a:t>
            </a:r>
            <a:r>
              <a:rPr lang="en-US" dirty="0">
                <a:solidFill>
                  <a:srgbClr val="FF0000"/>
                </a:solidFill>
              </a:rPr>
              <a:t>origin of the body frame</a:t>
            </a:r>
            <a:r>
              <a:rPr lang="en-US" dirty="0"/>
              <a:t> coincides with the </a:t>
            </a:r>
            <a:r>
              <a:rPr lang="en-US" dirty="0">
                <a:solidFill>
                  <a:srgbClr val="FF0000"/>
                </a:solidFill>
              </a:rPr>
              <a:t>origin of the reference frame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3068960"/>
            <a:ext cx="4114286" cy="3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0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76470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The point P cam be expressed in both reference frame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88640"/>
            <a:ext cx="1019175" cy="91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44208" y="260648"/>
            <a:ext cx="20714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with respect to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frame </a:t>
            </a:r>
            <a:r>
              <a:rPr lang="en-US" dirty="0">
                <a:solidFill>
                  <a:srgbClr val="000000"/>
                </a:solidFill>
              </a:rPr>
              <a:t>O-xyz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412776"/>
            <a:ext cx="1190625" cy="952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44208" y="1484784"/>
            <a:ext cx="20714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with respect to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frame </a:t>
            </a:r>
            <a:r>
              <a:rPr lang="en-US" dirty="0">
                <a:solidFill>
                  <a:srgbClr val="000000"/>
                </a:solidFill>
              </a:rPr>
              <a:t>O-</a:t>
            </a:r>
            <a:r>
              <a:rPr lang="en-US" dirty="0" err="1">
                <a:solidFill>
                  <a:srgbClr val="000000"/>
                </a:solidFill>
              </a:rPr>
              <a:t>x'y'z</a:t>
            </a:r>
            <a:r>
              <a:rPr lang="en-US" dirty="0">
                <a:solidFill>
                  <a:srgbClr val="000000"/>
                </a:solidFill>
              </a:rPr>
              <a:t>'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 bwMode="auto">
          <a:xfrm>
            <a:off x="4427984" y="116632"/>
            <a:ext cx="360040" cy="2304256"/>
          </a:xfrm>
          <a:prstGeom prst="lef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636912"/>
            <a:ext cx="3895725" cy="971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2924944"/>
            <a:ext cx="885825" cy="4381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7544" y="3717032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rotation matrix R represents the transformation matrix of the vector coordinates </a:t>
            </a:r>
            <a:r>
              <a:rPr lang="en-US" dirty="0">
                <a:solidFill>
                  <a:srgbClr val="FF0000"/>
                </a:solidFill>
              </a:rPr>
              <a:t>in frame O-</a:t>
            </a:r>
            <a:r>
              <a:rPr lang="en-US" dirty="0" err="1">
                <a:solidFill>
                  <a:srgbClr val="FF0000"/>
                </a:solidFill>
              </a:rPr>
              <a:t>x'y'z</a:t>
            </a:r>
            <a:r>
              <a:rPr lang="en-US" dirty="0">
                <a:solidFill>
                  <a:srgbClr val="FF0000"/>
                </a:solidFill>
              </a:rPr>
              <a:t>' </a:t>
            </a:r>
            <a:r>
              <a:rPr lang="en-US" dirty="0">
                <a:solidFill>
                  <a:srgbClr val="000000"/>
                </a:solidFill>
              </a:rPr>
              <a:t>into the coordinates of the same vector in </a:t>
            </a:r>
            <a:r>
              <a:rPr lang="en-US" dirty="0">
                <a:solidFill>
                  <a:srgbClr val="FF0000"/>
                </a:solidFill>
              </a:rPr>
              <a:t>frame O-xyz.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5157192"/>
            <a:ext cx="11239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3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Example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520" y="12687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Consider two frames with </a:t>
            </a:r>
            <a:r>
              <a:rPr lang="en-US" dirty="0">
                <a:solidFill>
                  <a:srgbClr val="FF0000"/>
                </a:solidFill>
              </a:rPr>
              <a:t>common origin</a:t>
            </a:r>
            <a:r>
              <a:rPr lang="en-US" dirty="0">
                <a:solidFill>
                  <a:srgbClr val="000000"/>
                </a:solidFill>
              </a:rPr>
              <a:t> mutually rotated by an angle </a:t>
            </a:r>
            <a:r>
              <a:rPr lang="el-GR" dirty="0" smtClean="0">
                <a:solidFill>
                  <a:srgbClr val="000000"/>
                </a:solidFill>
              </a:rPr>
              <a:t>α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about the </a:t>
            </a:r>
            <a:r>
              <a:rPr lang="en-US" dirty="0">
                <a:solidFill>
                  <a:srgbClr val="FF0000"/>
                </a:solidFill>
              </a:rPr>
              <a:t>axis z</a:t>
            </a:r>
            <a:r>
              <a:rPr lang="en-US" dirty="0">
                <a:solidFill>
                  <a:srgbClr val="000000"/>
                </a:solidFill>
              </a:rPr>
              <a:t>. Let p and p' be the vectors of the coordinates of a point P, expressed in the frames O-xyz and O-</a:t>
            </a:r>
            <a:r>
              <a:rPr lang="en-US" dirty="0" err="1">
                <a:solidFill>
                  <a:srgbClr val="000000"/>
                </a:solidFill>
              </a:rPr>
              <a:t>x'y'z</a:t>
            </a:r>
            <a:r>
              <a:rPr lang="en-US" dirty="0">
                <a:solidFill>
                  <a:srgbClr val="000000"/>
                </a:solidFill>
              </a:rPr>
              <a:t>', respectively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501" y="1340768"/>
            <a:ext cx="4095238" cy="2685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861048"/>
            <a:ext cx="2095500" cy="1028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36722" y="472514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matrix </a:t>
            </a:r>
            <a:r>
              <a:rPr lang="en-US" dirty="0">
                <a:solidFill>
                  <a:srgbClr val="000000"/>
                </a:solidFill>
              </a:rPr>
              <a:t>represents </a:t>
            </a:r>
            <a:r>
              <a:rPr lang="en-US" dirty="0">
                <a:solidFill>
                  <a:srgbClr val="FF0000"/>
                </a:solidFill>
              </a:rPr>
              <a:t>not only the orientation </a:t>
            </a:r>
            <a:r>
              <a:rPr lang="en-US" dirty="0">
                <a:solidFill>
                  <a:srgbClr val="000000"/>
                </a:solidFill>
              </a:rPr>
              <a:t>of a frame with respect to another frame, but it also describes the </a:t>
            </a:r>
            <a:r>
              <a:rPr lang="en-US" dirty="0">
                <a:solidFill>
                  <a:srgbClr val="FF0000"/>
                </a:solidFill>
              </a:rPr>
              <a:t>transformation of a vector</a:t>
            </a:r>
            <a:r>
              <a:rPr lang="en-US" dirty="0">
                <a:solidFill>
                  <a:srgbClr val="000000"/>
                </a:solidFill>
              </a:rPr>
              <a:t> from a frame to another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5157192"/>
            <a:ext cx="2800350" cy="97155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6444208" y="1844824"/>
            <a:ext cx="108012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7308304" y="2276872"/>
            <a:ext cx="21602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>
          <a:xfrm>
            <a:off x="7596336" y="1484784"/>
            <a:ext cx="1218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000000"/>
                </a:solidFill>
              </a:rPr>
              <a:t>p’cos</a:t>
            </a:r>
            <a:r>
              <a:rPr lang="it-IT" dirty="0" smtClean="0">
                <a:solidFill>
                  <a:srgbClr val="000000"/>
                </a:solidFill>
              </a:rPr>
              <a:t>(</a:t>
            </a:r>
            <a:r>
              <a:rPr lang="el-GR" dirty="0" smtClean="0">
                <a:solidFill>
                  <a:srgbClr val="000000"/>
                </a:solidFill>
              </a:rPr>
              <a:t>α</a:t>
            </a:r>
            <a:r>
              <a:rPr lang="it-IT" dirty="0" smtClean="0">
                <a:solidFill>
                  <a:srgbClr val="000000"/>
                </a:solidFill>
              </a:rPr>
              <a:t>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596336" y="1916832"/>
            <a:ext cx="1150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000000"/>
                </a:solidFill>
              </a:rPr>
              <a:t>p’sin</a:t>
            </a:r>
            <a:r>
              <a:rPr lang="it-IT" dirty="0" smtClean="0">
                <a:solidFill>
                  <a:srgbClr val="000000"/>
                </a:solidFill>
              </a:rPr>
              <a:t>(</a:t>
            </a:r>
            <a:r>
              <a:rPr lang="el-GR" dirty="0" smtClean="0">
                <a:solidFill>
                  <a:srgbClr val="000000"/>
                </a:solidFill>
              </a:rPr>
              <a:t>α</a:t>
            </a:r>
            <a:r>
              <a:rPr lang="it-IT" dirty="0" smtClean="0">
                <a:solidFill>
                  <a:srgbClr val="000000"/>
                </a:solidFill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01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Rotation</a:t>
            </a:r>
            <a:r>
              <a:rPr lang="it-IT" dirty="0"/>
              <a:t> of a </a:t>
            </a:r>
            <a:r>
              <a:rPr lang="it-IT" dirty="0" err="1"/>
              <a:t>vector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95536" y="1340768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 rotation matrix can be also interpreted as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the </a:t>
            </a:r>
            <a:r>
              <a:rPr lang="en-US" sz="3600" b="1" dirty="0">
                <a:solidFill>
                  <a:srgbClr val="FF0000"/>
                </a:solidFill>
              </a:rPr>
              <a:t>matrix operator </a:t>
            </a:r>
            <a:r>
              <a:rPr lang="en-US" dirty="0">
                <a:solidFill>
                  <a:srgbClr val="FF0000"/>
                </a:solidFill>
              </a:rPr>
              <a:t>allowing rotation of a vector </a:t>
            </a:r>
            <a:r>
              <a:rPr lang="en-US" dirty="0">
                <a:solidFill>
                  <a:srgbClr val="000000"/>
                </a:solidFill>
              </a:rPr>
              <a:t>by a given angle about an arbitrary axis in space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3608930"/>
            <a:ext cx="3314286" cy="2876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356992"/>
            <a:ext cx="2152650" cy="1057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5373216"/>
            <a:ext cx="1076325" cy="37147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2429044">
            <a:off x="5185247" y="4739352"/>
            <a:ext cx="3648526" cy="2240632"/>
            <a:chOff x="4667890" y="3957300"/>
            <a:chExt cx="3648526" cy="2240632"/>
          </a:xfrm>
        </p:grpSpPr>
        <p:cxnSp>
          <p:nvCxnSpPr>
            <p:cNvPr id="8" name="Straight Arrow Connector 7"/>
            <p:cNvCxnSpPr/>
            <p:nvPr/>
          </p:nvCxnSpPr>
          <p:spPr bwMode="auto">
            <a:xfrm flipV="1">
              <a:off x="5652120" y="5157192"/>
              <a:ext cx="2664296" cy="100811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 flipH="1" flipV="1">
              <a:off x="4667890" y="3957300"/>
              <a:ext cx="944488" cy="22406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" name="Rectangle 11"/>
          <p:cNvSpPr/>
          <p:nvPr/>
        </p:nvSpPr>
        <p:spPr>
          <a:xfrm>
            <a:off x="7740352" y="6237312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α</a:t>
            </a:r>
          </a:p>
        </p:txBody>
      </p:sp>
      <p:sp>
        <p:nvSpPr>
          <p:cNvPr id="14" name="Freeform 13"/>
          <p:cNvSpPr/>
          <p:nvPr/>
        </p:nvSpPr>
        <p:spPr bwMode="auto">
          <a:xfrm>
            <a:off x="7724274" y="6148137"/>
            <a:ext cx="37160" cy="697831"/>
          </a:xfrm>
          <a:custGeom>
            <a:avLst/>
            <a:gdLst>
              <a:gd name="connsiteX0" fmla="*/ 24063 w 37160"/>
              <a:gd name="connsiteY0" fmla="*/ 0 h 697831"/>
              <a:gd name="connsiteX1" fmla="*/ 36094 w 37160"/>
              <a:gd name="connsiteY1" fmla="*/ 457200 h 697831"/>
              <a:gd name="connsiteX2" fmla="*/ 0 w 37160"/>
              <a:gd name="connsiteY2" fmla="*/ 697831 h 69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60" h="697831">
                <a:moveTo>
                  <a:pt x="24063" y="0"/>
                </a:moveTo>
                <a:cubicBezTo>
                  <a:pt x="32083" y="170447"/>
                  <a:pt x="40104" y="340895"/>
                  <a:pt x="36094" y="457200"/>
                </a:cubicBezTo>
                <a:cubicBezTo>
                  <a:pt x="32084" y="573505"/>
                  <a:pt x="16042" y="635668"/>
                  <a:pt x="0" y="697831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576" y="5949280"/>
            <a:ext cx="3164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Students: demonstration</a:t>
            </a:r>
            <a:endParaRPr lang="it-IT" dirty="0"/>
          </a:p>
        </p:txBody>
      </p:sp>
      <p:sp>
        <p:nvSpPr>
          <p:cNvPr id="10" name="Rectangle 9"/>
          <p:cNvSpPr/>
          <p:nvPr/>
        </p:nvSpPr>
        <p:spPr>
          <a:xfrm>
            <a:off x="8450808" y="6453336"/>
            <a:ext cx="7216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 smtClean="0">
                <a:solidFill>
                  <a:srgbClr val="000000"/>
                </a:solidFill>
              </a:rPr>
              <a:t>Somm</a:t>
            </a:r>
            <a:r>
              <a:rPr lang="en-US" sz="1000" dirty="0" smtClean="0">
                <a:solidFill>
                  <a:srgbClr val="000000"/>
                </a:solidFill>
              </a:rPr>
              <a:t> cos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386879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r>
              <a:rPr lang="it-IT" b="1" dirty="0" smtClean="0">
                <a:solidFill>
                  <a:srgbClr val="FF0000"/>
                </a:solidFill>
              </a:rPr>
              <a:t>Book: L. </a:t>
            </a:r>
            <a:r>
              <a:rPr lang="it-IT" b="1" dirty="0" err="1" smtClean="0">
                <a:solidFill>
                  <a:srgbClr val="FF0000"/>
                </a:solidFill>
              </a:rPr>
              <a:t>Sciavicco</a:t>
            </a:r>
            <a:r>
              <a:rPr lang="it-IT" b="1" dirty="0" smtClean="0">
                <a:solidFill>
                  <a:srgbClr val="FF0000"/>
                </a:solidFill>
              </a:rPr>
              <a:t>, B. Siciliano, </a:t>
            </a:r>
            <a:r>
              <a:rPr lang="it-IT" b="1" dirty="0" err="1" smtClean="0">
                <a:solidFill>
                  <a:srgbClr val="FF0000"/>
                </a:solidFill>
              </a:rPr>
              <a:t>Robotics</a:t>
            </a:r>
            <a:r>
              <a:rPr lang="it-IT" b="1" dirty="0" smtClean="0">
                <a:solidFill>
                  <a:srgbClr val="FF0000"/>
                </a:solidFill>
              </a:rPr>
              <a:t>: </a:t>
            </a:r>
            <a:r>
              <a:rPr lang="it-IT" b="1" dirty="0" err="1" smtClean="0">
                <a:solidFill>
                  <a:srgbClr val="FF0000"/>
                </a:solidFill>
              </a:rPr>
              <a:t>Modelling</a:t>
            </a:r>
            <a:r>
              <a:rPr lang="it-IT" b="1" dirty="0" smtClean="0">
                <a:solidFill>
                  <a:srgbClr val="FF0000"/>
                </a:solidFill>
              </a:rPr>
              <a:t>, Planning and Control, </a:t>
            </a:r>
            <a:r>
              <a:rPr lang="it-IT" b="1" dirty="0" err="1" smtClean="0">
                <a:solidFill>
                  <a:srgbClr val="FF0000"/>
                </a:solidFill>
              </a:rPr>
              <a:t>Springer</a:t>
            </a:r>
            <a:endParaRPr lang="it-IT" b="1" dirty="0" smtClean="0">
              <a:solidFill>
                <a:srgbClr val="FF000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693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Summary</a:t>
            </a:r>
            <a:r>
              <a:rPr lang="it-IT" dirty="0" smtClean="0"/>
              <a:t>: A Matrix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15616" y="1595021"/>
            <a:ext cx="67687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describes </a:t>
            </a: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mutual orientation </a:t>
            </a:r>
            <a:r>
              <a:rPr lang="en-US" dirty="0">
                <a:solidFill>
                  <a:srgbClr val="000000"/>
                </a:solidFill>
              </a:rPr>
              <a:t>between two </a:t>
            </a:r>
            <a:r>
              <a:rPr lang="en-US" dirty="0">
                <a:solidFill>
                  <a:srgbClr val="FF0000"/>
                </a:solidFill>
              </a:rPr>
              <a:t>coordinate frames</a:t>
            </a:r>
            <a:r>
              <a:rPr lang="en-US" dirty="0">
                <a:solidFill>
                  <a:srgbClr val="000000"/>
                </a:solidFill>
              </a:rPr>
              <a:t>; its column vectors are the direction cosines of the axes of the </a:t>
            </a:r>
            <a:r>
              <a:rPr lang="en-US" dirty="0">
                <a:solidFill>
                  <a:srgbClr val="FF0000"/>
                </a:solidFill>
              </a:rPr>
              <a:t>rotated</a:t>
            </a:r>
            <a:r>
              <a:rPr lang="en-US" dirty="0">
                <a:solidFill>
                  <a:srgbClr val="000000"/>
                </a:solidFill>
              </a:rPr>
              <a:t> frame with respect to the </a:t>
            </a:r>
            <a:r>
              <a:rPr lang="en-US" dirty="0">
                <a:solidFill>
                  <a:srgbClr val="FF0000"/>
                </a:solidFill>
              </a:rPr>
              <a:t>original</a:t>
            </a:r>
            <a:r>
              <a:rPr lang="en-US" dirty="0">
                <a:solidFill>
                  <a:srgbClr val="000000"/>
                </a:solidFill>
              </a:rPr>
              <a:t> frame.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It </a:t>
            </a:r>
            <a:r>
              <a:rPr lang="en-US" dirty="0">
                <a:solidFill>
                  <a:srgbClr val="000000"/>
                </a:solidFill>
              </a:rPr>
              <a:t>represents the </a:t>
            </a:r>
            <a:r>
              <a:rPr lang="en-US" dirty="0">
                <a:solidFill>
                  <a:srgbClr val="FF0000"/>
                </a:solidFill>
              </a:rPr>
              <a:t>coordinate transformation </a:t>
            </a:r>
            <a:r>
              <a:rPr lang="en-US" dirty="0">
                <a:solidFill>
                  <a:srgbClr val="000000"/>
                </a:solidFill>
              </a:rPr>
              <a:t>between the coordinates of a point expressed in two different frames (with common origin).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It </a:t>
            </a:r>
            <a:r>
              <a:rPr lang="en-US" dirty="0">
                <a:solidFill>
                  <a:srgbClr val="000000"/>
                </a:solidFill>
              </a:rPr>
              <a:t>is the </a:t>
            </a:r>
            <a:r>
              <a:rPr lang="en-US" dirty="0">
                <a:solidFill>
                  <a:srgbClr val="FF0000"/>
                </a:solidFill>
              </a:rPr>
              <a:t>operator</a:t>
            </a:r>
            <a:r>
              <a:rPr lang="en-US" dirty="0">
                <a:solidFill>
                  <a:srgbClr val="000000"/>
                </a:solidFill>
              </a:rPr>
              <a:t> that allows the rotation of a vector in the same coordinate frame.</a:t>
            </a:r>
          </a:p>
        </p:txBody>
      </p:sp>
    </p:spTree>
    <p:extLst>
      <p:ext uri="{BB962C8B-B14F-4D97-AF65-F5344CB8AC3E}">
        <p14:creationId xmlns:p14="http://schemas.microsoft.com/office/powerpoint/2010/main" val="410668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 of Rotation Matrices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67544" y="1484784"/>
            <a:ext cx="8093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/>
              <a:t>Consider</a:t>
            </a:r>
            <a:r>
              <a:rPr lang="it-IT" dirty="0" smtClean="0"/>
              <a:t> 2 frame with the </a:t>
            </a:r>
            <a:r>
              <a:rPr lang="it-IT" dirty="0" err="1" smtClean="0"/>
              <a:t>same</a:t>
            </a:r>
            <a:r>
              <a:rPr lang="it-IT" dirty="0" smtClean="0"/>
              <a:t> </a:t>
            </a:r>
            <a:r>
              <a:rPr lang="it-IT" dirty="0" err="1" smtClean="0"/>
              <a:t>origin</a:t>
            </a:r>
            <a:r>
              <a:rPr lang="it-IT" dirty="0" smtClean="0"/>
              <a:t> and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orientations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72000" y="2132856"/>
            <a:ext cx="864096" cy="1080120"/>
            <a:chOff x="7380312" y="2060848"/>
            <a:chExt cx="864096" cy="1080120"/>
          </a:xfrm>
        </p:grpSpPr>
        <p:cxnSp>
          <p:nvCxnSpPr>
            <p:cNvPr id="4" name="Straight Arrow Connector 3"/>
            <p:cNvCxnSpPr/>
            <p:nvPr/>
          </p:nvCxnSpPr>
          <p:spPr bwMode="auto">
            <a:xfrm flipV="1">
              <a:off x="7452320" y="2564904"/>
              <a:ext cx="776250" cy="3600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" name="Straight Arrow Connector 5"/>
            <p:cNvCxnSpPr/>
            <p:nvPr/>
          </p:nvCxnSpPr>
          <p:spPr bwMode="auto">
            <a:xfrm>
              <a:off x="7452320" y="2924944"/>
              <a:ext cx="792088" cy="21602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 flipH="1" flipV="1">
              <a:off x="7380312" y="2060848"/>
              <a:ext cx="80392" cy="87248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 rot="3081078">
            <a:off x="2987824" y="2276872"/>
            <a:ext cx="864096" cy="1080120"/>
            <a:chOff x="7380312" y="2060848"/>
            <a:chExt cx="864096" cy="1080120"/>
          </a:xfrm>
        </p:grpSpPr>
        <p:cxnSp>
          <p:nvCxnSpPr>
            <p:cNvPr id="13" name="Straight Arrow Connector 12"/>
            <p:cNvCxnSpPr/>
            <p:nvPr/>
          </p:nvCxnSpPr>
          <p:spPr bwMode="auto">
            <a:xfrm flipV="1">
              <a:off x="7452320" y="2564904"/>
              <a:ext cx="776250" cy="3600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7452320" y="2924944"/>
              <a:ext cx="792088" cy="21602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H="1" flipV="1">
              <a:off x="7380312" y="2060848"/>
              <a:ext cx="80392" cy="87248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1" name="Rectangle 20"/>
          <p:cNvSpPr/>
          <p:nvPr/>
        </p:nvSpPr>
        <p:spPr>
          <a:xfrm>
            <a:off x="2555776" y="4869160"/>
            <a:ext cx="3342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/>
              <a:t>Replacing</a:t>
            </a:r>
            <a:r>
              <a:rPr lang="it-IT" dirty="0" smtClean="0"/>
              <a:t> and </a:t>
            </a:r>
            <a:r>
              <a:rPr lang="it-IT" dirty="0" err="1"/>
              <a:t>c</a:t>
            </a:r>
            <a:r>
              <a:rPr lang="it-IT" dirty="0" err="1" smtClean="0"/>
              <a:t>ombining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627784" y="2996952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1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 rot="911574">
            <a:off x="1087149" y="2123496"/>
            <a:ext cx="864096" cy="1080120"/>
            <a:chOff x="7380312" y="2060848"/>
            <a:chExt cx="864096" cy="1080120"/>
          </a:xfrm>
        </p:grpSpPr>
        <p:cxnSp>
          <p:nvCxnSpPr>
            <p:cNvPr id="24" name="Straight Arrow Connector 23"/>
            <p:cNvCxnSpPr/>
            <p:nvPr/>
          </p:nvCxnSpPr>
          <p:spPr bwMode="auto">
            <a:xfrm flipV="1">
              <a:off x="7452320" y="2564904"/>
              <a:ext cx="776250" cy="3600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>
              <a:off x="7452320" y="2924944"/>
              <a:ext cx="792088" cy="21602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H="1" flipV="1">
              <a:off x="7380312" y="2060848"/>
              <a:ext cx="80392" cy="87248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7" name="Rectangle 26"/>
          <p:cNvSpPr/>
          <p:nvPr/>
        </p:nvSpPr>
        <p:spPr>
          <a:xfrm>
            <a:off x="727109" y="2843576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0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4644008" y="2996952"/>
            <a:ext cx="1152128" cy="792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1078778" y="2876382"/>
            <a:ext cx="1152128" cy="792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2962708" y="2745759"/>
            <a:ext cx="1152128" cy="792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Rectangle 31"/>
          <p:cNvSpPr/>
          <p:nvPr/>
        </p:nvSpPr>
        <p:spPr>
          <a:xfrm>
            <a:off x="1907704" y="3717032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p</a:t>
            </a:r>
            <a:r>
              <a:rPr lang="it-IT" baseline="-25000" dirty="0" smtClean="0"/>
              <a:t>0</a:t>
            </a:r>
            <a:endParaRPr lang="en-US" baseline="-25000" dirty="0"/>
          </a:p>
        </p:txBody>
      </p:sp>
      <p:sp>
        <p:nvSpPr>
          <p:cNvPr id="33" name="Rectangle 32"/>
          <p:cNvSpPr/>
          <p:nvPr/>
        </p:nvSpPr>
        <p:spPr>
          <a:xfrm>
            <a:off x="3923928" y="3573016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p</a:t>
            </a:r>
            <a:r>
              <a:rPr lang="it-IT" baseline="-25000" dirty="0"/>
              <a:t>1</a:t>
            </a:r>
            <a:endParaRPr lang="en-US" baseline="-25000" dirty="0"/>
          </a:p>
        </p:txBody>
      </p:sp>
      <p:sp>
        <p:nvSpPr>
          <p:cNvPr id="34" name="Rectangle 33"/>
          <p:cNvSpPr/>
          <p:nvPr/>
        </p:nvSpPr>
        <p:spPr>
          <a:xfrm>
            <a:off x="5868144" y="3717032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p</a:t>
            </a:r>
            <a:r>
              <a:rPr lang="it-IT" baseline="-25000" dirty="0"/>
              <a:t>2</a:t>
            </a:r>
            <a:endParaRPr lang="en-US" baseline="-25000" dirty="0"/>
          </a:p>
        </p:txBody>
      </p:sp>
      <p:sp>
        <p:nvSpPr>
          <p:cNvPr id="35" name="Rectangle 34"/>
          <p:cNvSpPr/>
          <p:nvPr/>
        </p:nvSpPr>
        <p:spPr>
          <a:xfrm>
            <a:off x="6372200" y="2420888"/>
            <a:ext cx="25202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p</a:t>
            </a:r>
            <a:r>
              <a:rPr lang="it-IT" baseline="-25000" dirty="0" smtClean="0"/>
              <a:t>0,</a:t>
            </a:r>
            <a:r>
              <a:rPr lang="it-IT" dirty="0"/>
              <a:t> </a:t>
            </a:r>
            <a:r>
              <a:rPr lang="it-IT" dirty="0" smtClean="0"/>
              <a:t>p</a:t>
            </a:r>
            <a:r>
              <a:rPr lang="it-IT" baseline="-25000" dirty="0"/>
              <a:t>1</a:t>
            </a:r>
            <a:r>
              <a:rPr lang="it-IT" baseline="-25000" dirty="0" smtClean="0"/>
              <a:t>,</a:t>
            </a:r>
            <a:r>
              <a:rPr lang="it-IT" dirty="0" smtClean="0"/>
              <a:t> p</a:t>
            </a:r>
            <a:r>
              <a:rPr lang="it-IT" baseline="-25000" dirty="0" smtClean="0"/>
              <a:t>2</a:t>
            </a:r>
            <a:r>
              <a:rPr lang="it-IT" dirty="0" smtClean="0"/>
              <a:t> are the </a:t>
            </a:r>
            <a:r>
              <a:rPr lang="it-IT" dirty="0" err="1" smtClean="0"/>
              <a:t>same</a:t>
            </a:r>
            <a:r>
              <a:rPr lang="it-IT" dirty="0" smtClean="0"/>
              <a:t> </a:t>
            </a:r>
            <a:r>
              <a:rPr lang="it-IT" dirty="0" err="1" smtClean="0"/>
              <a:t>vector</a:t>
            </a:r>
            <a:r>
              <a:rPr lang="it-IT" dirty="0" smtClean="0"/>
              <a:t> with </a:t>
            </a:r>
            <a:r>
              <a:rPr lang="it-IT" dirty="0" err="1" smtClean="0"/>
              <a:t>respect</a:t>
            </a:r>
            <a:r>
              <a:rPr lang="it-IT" dirty="0" smtClean="0"/>
              <a:t> to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frames</a:t>
            </a:r>
            <a:endParaRPr lang="en-US" baseline="-25000" dirty="0"/>
          </a:p>
          <a:p>
            <a:endParaRPr lang="en-US" baseline="-25000" dirty="0"/>
          </a:p>
          <a:p>
            <a:endParaRPr lang="en-US" baseline="-250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581128"/>
            <a:ext cx="1019175" cy="54292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5157192"/>
            <a:ext cx="1038225" cy="66675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351427" y="3198168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or</a:t>
            </a:r>
            <a:endParaRPr lang="en-US" dirty="0"/>
          </a:p>
        </p:txBody>
      </p:sp>
      <p:sp>
        <p:nvSpPr>
          <p:cNvPr id="40" name="Freeform 39"/>
          <p:cNvSpPr/>
          <p:nvPr/>
        </p:nvSpPr>
        <p:spPr bwMode="auto">
          <a:xfrm>
            <a:off x="2180492" y="4806462"/>
            <a:ext cx="246412" cy="515815"/>
          </a:xfrm>
          <a:custGeom>
            <a:avLst/>
            <a:gdLst>
              <a:gd name="connsiteX0" fmla="*/ 35170 w 246412"/>
              <a:gd name="connsiteY0" fmla="*/ 0 h 515815"/>
              <a:gd name="connsiteX1" fmla="*/ 246185 w 246412"/>
              <a:gd name="connsiteY1" fmla="*/ 328246 h 515815"/>
              <a:gd name="connsiteX2" fmla="*/ 0 w 246412"/>
              <a:gd name="connsiteY2" fmla="*/ 515815 h 515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412" h="515815">
                <a:moveTo>
                  <a:pt x="35170" y="0"/>
                </a:moveTo>
                <a:cubicBezTo>
                  <a:pt x="143608" y="121138"/>
                  <a:pt x="252047" y="242277"/>
                  <a:pt x="246185" y="328246"/>
                </a:cubicBezTo>
                <a:cubicBezTo>
                  <a:pt x="240323" y="414215"/>
                  <a:pt x="120161" y="465015"/>
                  <a:pt x="0" y="515815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4941168"/>
            <a:ext cx="10191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3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Interpretation</a:t>
            </a:r>
            <a:r>
              <a:rPr lang="it-IT" dirty="0" smtClean="0"/>
              <a:t> of </a:t>
            </a:r>
            <a:r>
              <a:rPr lang="it-IT" dirty="0" err="1" smtClean="0"/>
              <a:t>rotation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9160" y="2564904"/>
            <a:ext cx="90730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relationship </a:t>
            </a:r>
            <a:r>
              <a:rPr lang="en-US" dirty="0" smtClean="0">
                <a:solidFill>
                  <a:srgbClr val="000000"/>
                </a:solidFill>
              </a:rPr>
              <a:t>in </a:t>
            </a:r>
            <a:r>
              <a:rPr lang="en-US" dirty="0">
                <a:solidFill>
                  <a:srgbClr val="000000"/>
                </a:solidFill>
              </a:rPr>
              <a:t>can be interpreted as the composition of successive rotations. Consider a frame initially aligned with the </a:t>
            </a:r>
            <a:r>
              <a:rPr lang="en-US" dirty="0">
                <a:solidFill>
                  <a:srgbClr val="FF0000"/>
                </a:solidFill>
              </a:rPr>
              <a:t>frame </a:t>
            </a:r>
            <a:r>
              <a:rPr lang="en-US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</a:p>
          <a:p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wo </a:t>
            </a:r>
            <a:r>
              <a:rPr lang="en-US" dirty="0">
                <a:solidFill>
                  <a:srgbClr val="000000"/>
                </a:solidFill>
              </a:rPr>
              <a:t>steps:</a:t>
            </a:r>
          </a:p>
          <a:p>
            <a:r>
              <a:rPr lang="en-US" dirty="0">
                <a:solidFill>
                  <a:srgbClr val="000000"/>
                </a:solidFill>
              </a:rPr>
              <a:t>• First rotate the given </a:t>
            </a:r>
            <a:r>
              <a:rPr lang="en-US" dirty="0" smtClean="0">
                <a:solidFill>
                  <a:srgbClr val="000000"/>
                </a:solidFill>
              </a:rPr>
              <a:t>frame, </a:t>
            </a:r>
            <a:r>
              <a:rPr lang="en-US" dirty="0">
                <a:solidFill>
                  <a:srgbClr val="000000"/>
                </a:solidFill>
              </a:rPr>
              <a:t>so as to align it with frame 1</a:t>
            </a:r>
          </a:p>
          <a:p>
            <a:r>
              <a:rPr lang="en-US" dirty="0">
                <a:solidFill>
                  <a:srgbClr val="000000"/>
                </a:solidFill>
              </a:rPr>
              <a:t>• Then rotate the frame, now aligned with frame </a:t>
            </a:r>
            <a:r>
              <a:rPr lang="en-US" dirty="0" smtClean="0">
                <a:solidFill>
                  <a:srgbClr val="000000"/>
                </a:solidFill>
              </a:rPr>
              <a:t>1, </a:t>
            </a:r>
            <a:r>
              <a:rPr lang="en-US" dirty="0">
                <a:solidFill>
                  <a:srgbClr val="000000"/>
                </a:solidFill>
              </a:rPr>
              <a:t>so as to align it with frame </a:t>
            </a:r>
            <a:r>
              <a:rPr lang="en-US" dirty="0" smtClean="0">
                <a:solidFill>
                  <a:srgbClr val="000000"/>
                </a:solidFill>
              </a:rPr>
              <a:t>2.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Notice that the overall rotation can be expressed as a sequence of partial rotations; </a:t>
            </a:r>
            <a:r>
              <a:rPr lang="en-US" dirty="0">
                <a:solidFill>
                  <a:srgbClr val="FF0000"/>
                </a:solidFill>
              </a:rPr>
              <a:t>each rotation is defined with respect to the preceding </a:t>
            </a:r>
            <a:r>
              <a:rPr lang="en-US" dirty="0" smtClean="0">
                <a:solidFill>
                  <a:srgbClr val="FF0000"/>
                </a:solidFill>
              </a:rPr>
              <a:t>one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frame with respect to which the rotation occurs is </a:t>
            </a:r>
            <a:r>
              <a:rPr lang="en-US" dirty="0" smtClean="0">
                <a:solidFill>
                  <a:srgbClr val="000000"/>
                </a:solidFill>
              </a:rPr>
              <a:t>termed </a:t>
            </a:r>
            <a:r>
              <a:rPr lang="en-US" sz="4000" dirty="0" smtClean="0">
                <a:solidFill>
                  <a:srgbClr val="FF0000"/>
                </a:solidFill>
              </a:rPr>
              <a:t>current frame</a:t>
            </a:r>
            <a:r>
              <a:rPr lang="en-US" sz="4000" dirty="0" smtClean="0">
                <a:solidFill>
                  <a:srgbClr val="000000"/>
                </a:solidFill>
              </a:rPr>
              <a:t>.</a:t>
            </a:r>
            <a:r>
              <a:rPr lang="en-US" sz="4000" dirty="0">
                <a:solidFill>
                  <a:srgbClr val="000000"/>
                </a:solidFill>
              </a:rPr>
              <a:t>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412776"/>
            <a:ext cx="1926214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8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134076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Composition of successive rotations is then obtained by </a:t>
            </a:r>
            <a:r>
              <a:rPr lang="en-US" dirty="0" err="1">
                <a:solidFill>
                  <a:srgbClr val="FF0000"/>
                </a:solidFill>
              </a:rPr>
              <a:t>postmultiplication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of the rotation matrices </a:t>
            </a:r>
            <a:r>
              <a:rPr lang="en-US" dirty="0">
                <a:solidFill>
                  <a:srgbClr val="FF0000"/>
                </a:solidFill>
              </a:rPr>
              <a:t>following the given order of rotations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1115616" y="3717032"/>
            <a:ext cx="45111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 matrix product is </a:t>
            </a:r>
            <a:r>
              <a:rPr lang="en-US" dirty="0">
                <a:solidFill>
                  <a:srgbClr val="FF0000"/>
                </a:solidFill>
              </a:rPr>
              <a:t>not commutative</a:t>
            </a:r>
          </a:p>
        </p:txBody>
      </p:sp>
    </p:spTree>
    <p:extLst>
      <p:ext uri="{BB962C8B-B14F-4D97-AF65-F5344CB8AC3E}">
        <p14:creationId xmlns:p14="http://schemas.microsoft.com/office/powerpoint/2010/main" val="310557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Rotation</a:t>
            </a:r>
            <a:r>
              <a:rPr lang="it-IT" dirty="0" smtClean="0"/>
              <a:t> with </a:t>
            </a:r>
            <a:r>
              <a:rPr lang="it-IT" dirty="0" err="1" smtClean="0"/>
              <a:t>respect</a:t>
            </a:r>
            <a:r>
              <a:rPr lang="it-IT" dirty="0" smtClean="0"/>
              <a:t> to the </a:t>
            </a:r>
            <a:r>
              <a:rPr lang="it-IT" dirty="0" err="1" smtClean="0"/>
              <a:t>fixed</a:t>
            </a:r>
            <a:r>
              <a:rPr lang="it-IT" dirty="0" smtClean="0"/>
              <a:t> or the </a:t>
            </a:r>
            <a:r>
              <a:rPr lang="it-IT" dirty="0" err="1" smtClean="0"/>
              <a:t>current</a:t>
            </a:r>
            <a:r>
              <a:rPr lang="it-IT" dirty="0" smtClean="0"/>
              <a:t> frame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03648" y="1772816"/>
            <a:ext cx="5991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Let’s assume that we have the chain R1 R2 R3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3528" y="2852936"/>
            <a:ext cx="54601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If the next rotation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000000"/>
                </a:solidFill>
              </a:rPr>
              <a:t> is with respect to the </a:t>
            </a:r>
          </a:p>
          <a:p>
            <a:r>
              <a:rPr lang="it-IT" dirty="0" err="1">
                <a:solidFill>
                  <a:srgbClr val="FF0000"/>
                </a:solidFill>
              </a:rPr>
              <a:t>f</a:t>
            </a:r>
            <a:r>
              <a:rPr lang="it-IT" dirty="0" err="1" smtClean="0">
                <a:solidFill>
                  <a:srgbClr val="FF0000"/>
                </a:solidFill>
              </a:rPr>
              <a:t>ixed</a:t>
            </a:r>
            <a:r>
              <a:rPr lang="it-IT" dirty="0" smtClean="0">
                <a:solidFill>
                  <a:srgbClr val="FF0000"/>
                </a:solidFill>
              </a:rPr>
              <a:t> frame</a:t>
            </a:r>
          </a:p>
          <a:p>
            <a:r>
              <a:rPr lang="it-IT" dirty="0" smtClean="0"/>
              <a:t>(</a:t>
            </a:r>
            <a:r>
              <a:rPr lang="it-IT" dirty="0" err="1" smtClean="0"/>
              <a:t>exampe</a:t>
            </a:r>
            <a:r>
              <a:rPr lang="it-IT" dirty="0" smtClean="0"/>
              <a:t>: a robot </a:t>
            </a:r>
            <a:r>
              <a:rPr lang="it-IT" dirty="0" err="1" smtClean="0"/>
              <a:t>that</a:t>
            </a:r>
            <a:r>
              <a:rPr lang="it-IT" dirty="0" smtClean="0"/>
              <a:t> rotate </a:t>
            </a:r>
            <a:r>
              <a:rPr lang="it-IT" dirty="0" err="1" smtClean="0"/>
              <a:t>at</a:t>
            </a:r>
            <a:r>
              <a:rPr lang="it-IT" dirty="0" smtClean="0"/>
              <a:t> the base)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1520" y="443711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If the next rotation </a:t>
            </a:r>
            <a:r>
              <a:rPr lang="en-US" dirty="0">
                <a:solidFill>
                  <a:srgbClr val="FF0000"/>
                </a:solidFill>
              </a:rPr>
              <a:t>R </a:t>
            </a:r>
            <a:r>
              <a:rPr lang="en-US" dirty="0" smtClean="0">
                <a:solidFill>
                  <a:srgbClr val="000000"/>
                </a:solidFill>
              </a:rPr>
              <a:t>is </a:t>
            </a:r>
            <a:r>
              <a:rPr lang="en-US" dirty="0">
                <a:solidFill>
                  <a:srgbClr val="000000"/>
                </a:solidFill>
              </a:rPr>
              <a:t>with respect to the </a:t>
            </a:r>
            <a:r>
              <a:rPr lang="it-IT" dirty="0" err="1" smtClean="0">
                <a:solidFill>
                  <a:srgbClr val="FF0000"/>
                </a:solidFill>
              </a:rPr>
              <a:t>current</a:t>
            </a:r>
            <a:r>
              <a:rPr lang="it-IT" dirty="0" smtClean="0">
                <a:solidFill>
                  <a:srgbClr val="FF0000"/>
                </a:solidFill>
              </a:rPr>
              <a:t> frame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44208" y="2924944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 </a:t>
            </a:r>
            <a:r>
              <a:rPr lang="en-US" dirty="0" smtClean="0">
                <a:solidFill>
                  <a:srgbClr val="000000"/>
                </a:solidFill>
              </a:rPr>
              <a:t>R1 </a:t>
            </a:r>
            <a:r>
              <a:rPr lang="en-US" dirty="0">
                <a:solidFill>
                  <a:srgbClr val="000000"/>
                </a:solidFill>
              </a:rPr>
              <a:t>R2 R3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372200" y="4437112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R1 </a:t>
            </a:r>
            <a:r>
              <a:rPr lang="en-US" dirty="0">
                <a:solidFill>
                  <a:srgbClr val="000000"/>
                </a:solidFill>
              </a:rPr>
              <a:t>R2 </a:t>
            </a:r>
            <a:r>
              <a:rPr lang="en-US" dirty="0" smtClean="0">
                <a:solidFill>
                  <a:srgbClr val="000000"/>
                </a:solidFill>
              </a:rPr>
              <a:t>R3 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88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204864"/>
            <a:ext cx="5390476" cy="30952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33265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 </a:t>
            </a:r>
            <a:r>
              <a:rPr lang="en-US" dirty="0" smtClean="0">
                <a:solidFill>
                  <a:srgbClr val="000000"/>
                </a:solidFill>
              </a:rPr>
              <a:t>If rotation matrix are commuted (current frame), it </a:t>
            </a:r>
            <a:r>
              <a:rPr lang="en-US" dirty="0">
                <a:solidFill>
                  <a:srgbClr val="000000"/>
                </a:solidFill>
              </a:rPr>
              <a:t>is evident that the final object orientation is different in the two cases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60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Rotation</a:t>
            </a:r>
            <a:r>
              <a:rPr lang="it-IT" dirty="0" smtClean="0"/>
              <a:t> with </a:t>
            </a:r>
            <a:r>
              <a:rPr lang="it-IT" dirty="0" err="1" smtClean="0"/>
              <a:t>respect</a:t>
            </a:r>
            <a:r>
              <a:rPr lang="it-IT" dirty="0" smtClean="0"/>
              <a:t> to the </a:t>
            </a:r>
            <a:r>
              <a:rPr lang="it-IT" dirty="0" err="1" smtClean="0"/>
              <a:t>fixed</a:t>
            </a:r>
            <a:r>
              <a:rPr lang="it-IT" dirty="0" smtClean="0"/>
              <a:t> frame (</a:t>
            </a:r>
            <a:r>
              <a:rPr lang="it-IT" dirty="0" err="1" smtClean="0"/>
              <a:t>commutated</a:t>
            </a:r>
            <a:r>
              <a:rPr lang="it-IT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762" y="1900428"/>
            <a:ext cx="5390476" cy="30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0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Euler</a:t>
            </a:r>
            <a:r>
              <a:rPr lang="it-IT" dirty="0" smtClean="0"/>
              <a:t> </a:t>
            </a:r>
            <a:r>
              <a:rPr lang="it-IT" dirty="0" err="1" smtClean="0"/>
              <a:t>angles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27584" y="1412776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three parameters are sufficient to describe orientation of a rigid body in </a:t>
            </a:r>
            <a:r>
              <a:rPr lang="en-US" dirty="0" smtClean="0">
                <a:solidFill>
                  <a:srgbClr val="000000"/>
                </a:solidFill>
              </a:rPr>
              <a:t>space = </a:t>
            </a:r>
            <a:r>
              <a:rPr lang="en-US" dirty="0">
                <a:solidFill>
                  <a:srgbClr val="FF0000"/>
                </a:solidFill>
              </a:rPr>
              <a:t>minimal representation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95536" y="2492896"/>
            <a:ext cx="5958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 </a:t>
            </a:r>
            <a:r>
              <a:rPr lang="en-US" dirty="0">
                <a:solidFill>
                  <a:srgbClr val="FF0000"/>
                </a:solidFill>
              </a:rPr>
              <a:t>generic rotation </a:t>
            </a:r>
            <a:r>
              <a:rPr lang="en-US" dirty="0">
                <a:solidFill>
                  <a:srgbClr val="000000"/>
                </a:solidFill>
              </a:rPr>
              <a:t>matrix can be obtained by composing a suitable sequence of </a:t>
            </a:r>
            <a:r>
              <a:rPr lang="en-US" dirty="0" smtClean="0">
                <a:solidFill>
                  <a:srgbClr val="FF0000"/>
                </a:solidFill>
              </a:rPr>
              <a:t>3elementary </a:t>
            </a:r>
            <a:r>
              <a:rPr lang="en-US" dirty="0">
                <a:solidFill>
                  <a:srgbClr val="FF0000"/>
                </a:solidFill>
              </a:rPr>
              <a:t>rotations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5652120" y="4077072"/>
            <a:ext cx="3284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12 distinct sets of angles 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 bwMode="auto">
          <a:xfrm rot="1512600">
            <a:off x="6267325" y="3483394"/>
            <a:ext cx="1656184" cy="2160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5616" y="479715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most used are:</a:t>
            </a:r>
          </a:p>
          <a:p>
            <a:pPr marL="342900" indent="-342900">
              <a:buFontTx/>
              <a:buChar char="-"/>
            </a:pPr>
            <a:r>
              <a:rPr lang="en-US" dirty="0" err="1" smtClean="0">
                <a:solidFill>
                  <a:srgbClr val="000000"/>
                </a:solidFill>
              </a:rPr>
              <a:t>ZYZ</a:t>
            </a:r>
            <a:r>
              <a:rPr lang="en-US" dirty="0" smtClean="0">
                <a:solidFill>
                  <a:srgbClr val="000000"/>
                </a:solidFill>
              </a:rPr>
              <a:t> angles</a:t>
            </a:r>
          </a:p>
          <a:p>
            <a:pPr marL="342900" indent="-342900">
              <a:buFontTx/>
              <a:buChar char="-"/>
            </a:pPr>
            <a:r>
              <a:rPr lang="en-US" dirty="0" err="1" smtClean="0">
                <a:solidFill>
                  <a:srgbClr val="000000"/>
                </a:solidFill>
              </a:rPr>
              <a:t>ZYX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(or Roll-</a:t>
            </a:r>
            <a:r>
              <a:rPr lang="en-US" dirty="0" err="1">
                <a:solidFill>
                  <a:srgbClr val="000000"/>
                </a:solidFill>
              </a:rPr>
              <a:t>PitchYaw</a:t>
            </a:r>
            <a:r>
              <a:rPr lang="en-US" dirty="0">
                <a:solidFill>
                  <a:srgbClr val="000000"/>
                </a:solidFill>
              </a:rPr>
              <a:t>) angles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8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ZYZ</a:t>
            </a:r>
            <a:r>
              <a:rPr lang="en-US" dirty="0"/>
              <a:t> </a:t>
            </a:r>
            <a:r>
              <a:rPr lang="en-US" dirty="0" smtClean="0"/>
              <a:t>angles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84784"/>
            <a:ext cx="2245649" cy="23447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484784"/>
            <a:ext cx="2066667" cy="2485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1484784"/>
            <a:ext cx="2361905" cy="260952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>
            <a:off x="2483768" y="2492896"/>
            <a:ext cx="864096" cy="64807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5652120" y="2420888"/>
            <a:ext cx="864096" cy="64807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4725144"/>
            <a:ext cx="458152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3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dirty="0" err="1" smtClean="0"/>
              <a:t>It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possible</a:t>
            </a:r>
            <a:r>
              <a:rPr lang="it-IT" sz="2400" dirty="0" smtClean="0"/>
              <a:t> to </a:t>
            </a:r>
            <a:r>
              <a:rPr lang="it-IT" sz="2400" dirty="0" err="1" smtClean="0"/>
              <a:t>calculate</a:t>
            </a:r>
            <a:r>
              <a:rPr lang="it-IT" sz="2400" dirty="0" smtClean="0"/>
              <a:t> the </a:t>
            </a:r>
            <a:r>
              <a:rPr lang="it-IT" sz="2400" dirty="0" err="1" smtClean="0"/>
              <a:t>Euler</a:t>
            </a:r>
            <a:r>
              <a:rPr lang="it-IT" sz="2400" dirty="0" smtClean="0"/>
              <a:t> </a:t>
            </a:r>
            <a:r>
              <a:rPr lang="it-IT" sz="2400" dirty="0" err="1" smtClean="0"/>
              <a:t>angles</a:t>
            </a:r>
            <a:r>
              <a:rPr lang="it-IT" sz="2400" dirty="0" smtClean="0"/>
              <a:t> </a:t>
            </a:r>
            <a:r>
              <a:rPr lang="it-IT" sz="2400" dirty="0" err="1" smtClean="0"/>
              <a:t>starting</a:t>
            </a:r>
            <a:r>
              <a:rPr lang="it-IT" sz="2400" dirty="0" smtClean="0"/>
              <a:t> from the </a:t>
            </a:r>
            <a:r>
              <a:rPr lang="it-IT" sz="2400" dirty="0" err="1" smtClean="0"/>
              <a:t>rotation</a:t>
            </a:r>
            <a:r>
              <a:rPr lang="it-IT" sz="2400" dirty="0" smtClean="0"/>
              <a:t> </a:t>
            </a:r>
            <a:r>
              <a:rPr lang="it-IT" sz="2400" dirty="0" err="1" smtClean="0"/>
              <a:t>matrix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628800"/>
            <a:ext cx="2047875" cy="923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852936"/>
            <a:ext cx="3648075" cy="847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628800"/>
            <a:ext cx="1790700" cy="4191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2555776" y="1556792"/>
            <a:ext cx="576064" cy="648072"/>
          </a:xfrm>
          <a:prstGeom prst="ellipse">
            <a:avLst/>
          </a:prstGeom>
          <a:solidFill>
            <a:srgbClr val="CC9900">
              <a:alpha val="41176"/>
            </a:srgbClr>
          </a:solidFill>
          <a:ln w="9525" cap="flat" cmpd="sng" algn="ctr">
            <a:solidFill>
              <a:srgbClr val="000000">
                <a:alpha val="1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419872" y="2780928"/>
            <a:ext cx="720080" cy="648072"/>
          </a:xfrm>
          <a:prstGeom prst="ellipse">
            <a:avLst/>
          </a:prstGeom>
          <a:solidFill>
            <a:srgbClr val="CC9900">
              <a:alpha val="41176"/>
            </a:srgbClr>
          </a:solidFill>
          <a:ln w="9525" cap="flat" cmpd="sng" algn="ctr">
            <a:solidFill>
              <a:srgbClr val="000000">
                <a:alpha val="1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131840" y="1844824"/>
            <a:ext cx="158417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3995936" y="1988840"/>
            <a:ext cx="720080" cy="792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4221088"/>
            <a:ext cx="2543175" cy="6762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59832" y="4293096"/>
            <a:ext cx="3036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From the third column 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 bwMode="auto">
          <a:xfrm>
            <a:off x="827584" y="3284984"/>
            <a:ext cx="936104" cy="432048"/>
          </a:xfrm>
          <a:prstGeom prst="ellipse">
            <a:avLst/>
          </a:prstGeom>
          <a:solidFill>
            <a:srgbClr val="CC9900">
              <a:alpha val="41176"/>
            </a:srgbClr>
          </a:solidFill>
          <a:ln w="9525" cap="flat" cmpd="sng" algn="ctr">
            <a:solidFill>
              <a:srgbClr val="000000">
                <a:alpha val="1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195736" y="3356992"/>
            <a:ext cx="936104" cy="432048"/>
          </a:xfrm>
          <a:prstGeom prst="ellipse">
            <a:avLst/>
          </a:prstGeom>
          <a:solidFill>
            <a:srgbClr val="CC9900">
              <a:alpha val="41176"/>
            </a:srgbClr>
          </a:solidFill>
          <a:ln w="9525" cap="flat" cmpd="sng" algn="ctr">
            <a:solidFill>
              <a:srgbClr val="000000">
                <a:alpha val="1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5589240"/>
            <a:ext cx="1876425" cy="34290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 bwMode="auto">
          <a:xfrm>
            <a:off x="1115616" y="3717032"/>
            <a:ext cx="432048" cy="17281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>
            <a:stCxn id="15" idx="4"/>
          </p:cNvCxnSpPr>
          <p:nvPr/>
        </p:nvCxnSpPr>
        <p:spPr bwMode="auto">
          <a:xfrm flipH="1">
            <a:off x="1835696" y="3789040"/>
            <a:ext cx="828092" cy="16561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6911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Strutture cinematiche</a:t>
            </a:r>
            <a:endParaRPr lang="en-US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1143000" y="1219200"/>
            <a:ext cx="6781800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it-IT" kern="0" dirty="0" smtClean="0"/>
              <a:t>Open </a:t>
            </a:r>
            <a:r>
              <a:rPr lang="it-IT" kern="0" dirty="0" err="1" smtClean="0"/>
              <a:t>kinematic</a:t>
            </a:r>
            <a:r>
              <a:rPr lang="it-IT" kern="0" dirty="0" smtClean="0"/>
              <a:t> </a:t>
            </a:r>
            <a:r>
              <a:rPr lang="it-IT" kern="0" dirty="0" err="1" smtClean="0"/>
              <a:t>chain</a:t>
            </a:r>
            <a:endParaRPr lang="it-IT" kern="0" dirty="0" smtClean="0"/>
          </a:p>
          <a:p>
            <a:endParaRPr lang="it-IT" kern="0" dirty="0" smtClean="0"/>
          </a:p>
          <a:p>
            <a:endParaRPr lang="it-IT" kern="0" dirty="0"/>
          </a:p>
          <a:p>
            <a:endParaRPr lang="it-IT" kern="0" dirty="0" smtClean="0"/>
          </a:p>
          <a:p>
            <a:pPr marL="0" indent="0">
              <a:buNone/>
            </a:pPr>
            <a:endParaRPr lang="it-IT" kern="0" dirty="0" smtClean="0"/>
          </a:p>
          <a:p>
            <a:r>
              <a:rPr lang="it-IT" kern="0" dirty="0" err="1" smtClean="0"/>
              <a:t>Closed</a:t>
            </a:r>
            <a:r>
              <a:rPr lang="it-IT" kern="0" dirty="0" smtClean="0"/>
              <a:t> </a:t>
            </a:r>
            <a:r>
              <a:rPr lang="it-IT" kern="0" dirty="0" err="1" smtClean="0"/>
              <a:t>kinematic</a:t>
            </a:r>
            <a:r>
              <a:rPr lang="it-IT" kern="0" dirty="0" smtClean="0"/>
              <a:t> </a:t>
            </a:r>
            <a:r>
              <a:rPr lang="it-IT" kern="0" dirty="0" err="1" smtClean="0"/>
              <a:t>chain</a:t>
            </a:r>
            <a:endParaRPr lang="it-IT" kern="0" dirty="0" smtClean="0"/>
          </a:p>
          <a:p>
            <a:pPr marL="0" indent="0">
              <a:buNone/>
            </a:pPr>
            <a:endParaRPr lang="it-IT" kern="0" dirty="0" smtClean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411040"/>
            <a:ext cx="2143125" cy="21431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511" y="3924300"/>
            <a:ext cx="21812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8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2952750" cy="33242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7744" y="3573016"/>
            <a:ext cx="32656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Line of nodes </a:t>
            </a:r>
            <a:r>
              <a:rPr lang="en-US" dirty="0" smtClean="0">
                <a:solidFill>
                  <a:srgbClr val="000000"/>
                </a:solidFill>
              </a:rPr>
              <a:t>=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perpendicular to Z and z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548680"/>
            <a:ext cx="2105025" cy="733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1556792"/>
            <a:ext cx="2057400" cy="781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2636912"/>
            <a:ext cx="2019300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0152" y="5229200"/>
            <a:ext cx="1933575" cy="8858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4941168"/>
            <a:ext cx="4426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The </a:t>
            </a:r>
            <a:r>
              <a:rPr lang="it-IT" dirty="0" err="1" smtClean="0">
                <a:solidFill>
                  <a:srgbClr val="000000"/>
                </a:solidFill>
              </a:rPr>
              <a:t>rotated</a:t>
            </a:r>
            <a:r>
              <a:rPr lang="it-IT" dirty="0" smtClean="0">
                <a:solidFill>
                  <a:srgbClr val="000000"/>
                </a:solidFill>
              </a:rPr>
              <a:t> frame </a:t>
            </a:r>
            <a:r>
              <a:rPr lang="it-IT" dirty="0" err="1" smtClean="0">
                <a:solidFill>
                  <a:srgbClr val="000000"/>
                </a:solidFill>
              </a:rPr>
              <a:t>is</a:t>
            </a:r>
            <a:r>
              <a:rPr lang="it-IT" dirty="0" smtClean="0">
                <a:solidFill>
                  <a:srgbClr val="000000"/>
                </a:solidFill>
              </a:rPr>
              <a:t> the </a:t>
            </a:r>
            <a:r>
              <a:rPr lang="it-IT" dirty="0" err="1" smtClean="0">
                <a:solidFill>
                  <a:srgbClr val="000000"/>
                </a:solidFill>
              </a:rPr>
              <a:t>one</a:t>
            </a:r>
            <a:r>
              <a:rPr lang="it-IT" dirty="0" smtClean="0">
                <a:solidFill>
                  <a:srgbClr val="000000"/>
                </a:solidFill>
              </a:rPr>
              <a:t> in </a:t>
            </a:r>
            <a:r>
              <a:rPr lang="it-IT" dirty="0" err="1" smtClean="0">
                <a:solidFill>
                  <a:srgbClr val="000000"/>
                </a:solidFill>
              </a:rPr>
              <a:t>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25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Roll-</a:t>
            </a:r>
            <a:r>
              <a:rPr lang="en-US" dirty="0" err="1"/>
              <a:t>PitchYaw</a:t>
            </a:r>
            <a:r>
              <a:rPr lang="en-US" dirty="0"/>
              <a:t> </a:t>
            </a:r>
            <a:r>
              <a:rPr lang="en-US" dirty="0" smtClean="0"/>
              <a:t>angles (</a:t>
            </a:r>
            <a:r>
              <a:rPr lang="en-US" dirty="0" err="1"/>
              <a:t>ZYX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AutoShape 2" descr="Risultati immagini per Roll-PitchYaw ang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Risultati immagini per Roll-PitchYaw angl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1" y="1676266"/>
            <a:ext cx="3600400" cy="41971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00808"/>
            <a:ext cx="3960440" cy="3668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528" y="551723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dirty="0"/>
              <a:t>https://www.youtube.com/watch?v=UpSMNYTVqQI</a:t>
            </a:r>
          </a:p>
        </p:txBody>
      </p:sp>
    </p:spTree>
    <p:extLst>
      <p:ext uri="{BB962C8B-B14F-4D97-AF65-F5344CB8AC3E}">
        <p14:creationId xmlns:p14="http://schemas.microsoft.com/office/powerpoint/2010/main" val="147479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Sequence</a:t>
            </a:r>
            <a:r>
              <a:rPr lang="it-IT" dirty="0" smtClean="0"/>
              <a:t> of </a:t>
            </a:r>
            <a:r>
              <a:rPr lang="it-IT" dirty="0" err="1" smtClean="0"/>
              <a:t>rotation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916832"/>
            <a:ext cx="4324350" cy="1209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429000"/>
            <a:ext cx="2880320" cy="28227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6165304"/>
            <a:ext cx="4426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The </a:t>
            </a:r>
            <a:r>
              <a:rPr lang="it-IT" dirty="0" err="1">
                <a:solidFill>
                  <a:srgbClr val="000000"/>
                </a:solidFill>
              </a:rPr>
              <a:t>rotated</a:t>
            </a:r>
            <a:r>
              <a:rPr lang="it-IT" dirty="0">
                <a:solidFill>
                  <a:srgbClr val="000000"/>
                </a:solidFill>
              </a:rPr>
              <a:t> frame </a:t>
            </a:r>
            <a:r>
              <a:rPr lang="it-IT" dirty="0" err="1">
                <a:solidFill>
                  <a:srgbClr val="000000"/>
                </a:solidFill>
              </a:rPr>
              <a:t>is</a:t>
            </a:r>
            <a:r>
              <a:rPr lang="it-IT" dirty="0">
                <a:solidFill>
                  <a:srgbClr val="000000"/>
                </a:solidFill>
              </a:rPr>
              <a:t> the </a:t>
            </a:r>
            <a:r>
              <a:rPr lang="it-IT" dirty="0" err="1">
                <a:solidFill>
                  <a:srgbClr val="000000"/>
                </a:solidFill>
              </a:rPr>
              <a:t>one</a:t>
            </a:r>
            <a:r>
              <a:rPr lang="it-IT" dirty="0">
                <a:solidFill>
                  <a:srgbClr val="000000"/>
                </a:solidFill>
              </a:rPr>
              <a:t> in </a:t>
            </a:r>
            <a:r>
              <a:rPr lang="it-IT" dirty="0" err="1">
                <a:solidFill>
                  <a:srgbClr val="000000"/>
                </a:solidFill>
              </a:rPr>
              <a:t>red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40152" y="3501008"/>
            <a:ext cx="761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000000"/>
                </a:solidFill>
              </a:rPr>
              <a:t>N┴z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40152" y="4365104"/>
            <a:ext cx="848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000000"/>
                </a:solidFill>
              </a:rPr>
              <a:t>N┴X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19872" y="3356992"/>
            <a:ext cx="1952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Line of nodes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9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Angle and Axis</a:t>
            </a:r>
          </a:p>
        </p:txBody>
      </p:sp>
      <p:sp>
        <p:nvSpPr>
          <p:cNvPr id="3" name="Rectangle 2"/>
          <p:cNvSpPr/>
          <p:nvPr/>
        </p:nvSpPr>
        <p:spPr>
          <a:xfrm>
            <a:off x="467544" y="1340768"/>
            <a:ext cx="79208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Let </a:t>
            </a:r>
            <a:r>
              <a:rPr lang="en-US" b="1" dirty="0" smtClean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be the unit vector </a:t>
            </a:r>
            <a:r>
              <a:rPr lang="en-US" dirty="0" smtClean="0"/>
              <a:t>which represents the axis of rotation of a given frame.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It is expressed with </a:t>
            </a:r>
            <a:r>
              <a:rPr lang="en-US" dirty="0">
                <a:solidFill>
                  <a:srgbClr val="000000"/>
                </a:solidFill>
              </a:rPr>
              <a:t>respect to the reference frame O-xyz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In </a:t>
            </a:r>
            <a:r>
              <a:rPr lang="en-US" dirty="0">
                <a:solidFill>
                  <a:srgbClr val="000000"/>
                </a:solidFill>
              </a:rPr>
              <a:t>order to derive the rotation matrix </a:t>
            </a:r>
            <a:r>
              <a:rPr lang="en-US" dirty="0" smtClean="0">
                <a:solidFill>
                  <a:srgbClr val="000000"/>
                </a:solidFill>
              </a:rPr>
              <a:t>R(</a:t>
            </a:r>
            <a:r>
              <a:rPr lang="el-GR" dirty="0"/>
              <a:t>θ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>
                <a:solidFill>
                  <a:srgbClr val="000000"/>
                </a:solidFill>
              </a:rPr>
              <a:t>r) expressing the </a:t>
            </a:r>
            <a:r>
              <a:rPr lang="en-US" dirty="0">
                <a:solidFill>
                  <a:srgbClr val="FF0000"/>
                </a:solidFill>
              </a:rPr>
              <a:t>rotation of an angle </a:t>
            </a:r>
            <a:r>
              <a:rPr lang="el-GR" dirty="0" smtClean="0">
                <a:solidFill>
                  <a:srgbClr val="FF0000"/>
                </a:solidFill>
              </a:rPr>
              <a:t>θ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about </a:t>
            </a:r>
            <a:r>
              <a:rPr lang="en-US" dirty="0">
                <a:solidFill>
                  <a:srgbClr val="FF0000"/>
                </a:solidFill>
              </a:rPr>
              <a:t>axis r</a:t>
            </a:r>
            <a:r>
              <a:rPr lang="en-US" dirty="0">
                <a:solidFill>
                  <a:srgbClr val="000000"/>
                </a:solidFill>
              </a:rPr>
              <a:t>, it is convenient to compose elementary rotations about the coordinate axes of the reference frame. 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angle is taken to be </a:t>
            </a:r>
            <a:r>
              <a:rPr lang="en-US" dirty="0">
                <a:solidFill>
                  <a:srgbClr val="FF0000"/>
                </a:solidFill>
              </a:rPr>
              <a:t>positive if the rotation is made counter-clockwise about axis r</a:t>
            </a:r>
            <a:r>
              <a:rPr lang="en-US" dirty="0">
                <a:solidFill>
                  <a:srgbClr val="00000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06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96752"/>
            <a:ext cx="4180952" cy="3476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332656"/>
            <a:ext cx="3733800" cy="476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60032" y="1412776"/>
            <a:ext cx="3446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How to derive the formula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148064" y="2276872"/>
                <a:ext cx="10038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2276872"/>
                <a:ext cx="1003801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6061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6156176" y="2204864"/>
            <a:ext cx="2165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as the property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80112" y="2708920"/>
                <a:ext cx="17341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</m:oMath>
                </a14:m>
                <a:r>
                  <a:rPr lang="it-IT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2708920"/>
                <a:ext cx="1734193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4561" r="-3158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43608" y="4725144"/>
                <a:ext cx="2685094" cy="9742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4725144"/>
                <a:ext cx="2685094" cy="97424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43608" y="5733256"/>
                <a:ext cx="3550908" cy="9742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5733256"/>
                <a:ext cx="3550908" cy="9742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10"/>
          <p:cNvSpPr/>
          <p:nvPr/>
        </p:nvSpPr>
        <p:spPr bwMode="auto">
          <a:xfrm>
            <a:off x="3749464" y="3114675"/>
            <a:ext cx="3394286" cy="2061747"/>
          </a:xfrm>
          <a:custGeom>
            <a:avLst/>
            <a:gdLst>
              <a:gd name="connsiteX0" fmla="*/ 89111 w 3394286"/>
              <a:gd name="connsiteY0" fmla="*/ 2000250 h 2061747"/>
              <a:gd name="connsiteX1" fmla="*/ 155786 w 3394286"/>
              <a:gd name="connsiteY1" fmla="*/ 2009775 h 2061747"/>
              <a:gd name="connsiteX2" fmla="*/ 1527386 w 3394286"/>
              <a:gd name="connsiteY2" fmla="*/ 1438275 h 2061747"/>
              <a:gd name="connsiteX3" fmla="*/ 3394286 w 3394286"/>
              <a:gd name="connsiteY3" fmla="*/ 0 h 2061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4286" h="2061747">
                <a:moveTo>
                  <a:pt x="89111" y="2000250"/>
                </a:moveTo>
                <a:cubicBezTo>
                  <a:pt x="2592" y="2051843"/>
                  <a:pt x="-83926" y="2103437"/>
                  <a:pt x="155786" y="2009775"/>
                </a:cubicBezTo>
                <a:cubicBezTo>
                  <a:pt x="395498" y="1916113"/>
                  <a:pt x="987636" y="1773237"/>
                  <a:pt x="1527386" y="1438275"/>
                </a:cubicBezTo>
                <a:cubicBezTo>
                  <a:pt x="2067136" y="1103313"/>
                  <a:pt x="2730711" y="551656"/>
                  <a:pt x="3394286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4499992" y="3068960"/>
            <a:ext cx="1152128" cy="3141867"/>
          </a:xfrm>
          <a:custGeom>
            <a:avLst/>
            <a:gdLst>
              <a:gd name="connsiteX0" fmla="*/ 89111 w 3394286"/>
              <a:gd name="connsiteY0" fmla="*/ 2000250 h 2061747"/>
              <a:gd name="connsiteX1" fmla="*/ 155786 w 3394286"/>
              <a:gd name="connsiteY1" fmla="*/ 2009775 h 2061747"/>
              <a:gd name="connsiteX2" fmla="*/ 1527386 w 3394286"/>
              <a:gd name="connsiteY2" fmla="*/ 1438275 h 2061747"/>
              <a:gd name="connsiteX3" fmla="*/ 3394286 w 3394286"/>
              <a:gd name="connsiteY3" fmla="*/ 0 h 2061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4286" h="2061747">
                <a:moveTo>
                  <a:pt x="89111" y="2000250"/>
                </a:moveTo>
                <a:cubicBezTo>
                  <a:pt x="2592" y="2051843"/>
                  <a:pt x="-83926" y="2103437"/>
                  <a:pt x="155786" y="2009775"/>
                </a:cubicBezTo>
                <a:cubicBezTo>
                  <a:pt x="395498" y="1916113"/>
                  <a:pt x="987636" y="1773237"/>
                  <a:pt x="1527386" y="1438275"/>
                </a:cubicBezTo>
                <a:cubicBezTo>
                  <a:pt x="2067136" y="1103313"/>
                  <a:pt x="2730711" y="551656"/>
                  <a:pt x="3394286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4088" y="4509120"/>
            <a:ext cx="1327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000000"/>
                </a:solidFill>
              </a:rPr>
              <a:t>replacing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23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99592" y="1412776"/>
                <a:ext cx="5955669" cy="9742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 smtClean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d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1412776"/>
                <a:ext cx="5955669" cy="97424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899592" y="2492896"/>
            <a:ext cx="3950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In </a:t>
            </a:r>
            <a:r>
              <a:rPr lang="it-IT" dirty="0" err="1" smtClean="0">
                <a:solidFill>
                  <a:srgbClr val="000000"/>
                </a:solidFill>
              </a:rPr>
              <a:t>order</a:t>
            </a:r>
            <a:r>
              <a:rPr lang="it-IT" dirty="0" smtClean="0">
                <a:solidFill>
                  <a:srgbClr val="000000"/>
                </a:solidFill>
              </a:rPr>
              <a:t> to </a:t>
            </a:r>
            <a:r>
              <a:rPr lang="it-IT" dirty="0" err="1" smtClean="0">
                <a:solidFill>
                  <a:srgbClr val="000000"/>
                </a:solidFill>
              </a:rPr>
              <a:t>satisfy</a:t>
            </a:r>
            <a:r>
              <a:rPr lang="it-IT" dirty="0" smtClean="0">
                <a:solidFill>
                  <a:srgbClr val="000000"/>
                </a:solidFill>
              </a:rPr>
              <a:t> the </a:t>
            </a:r>
            <a:r>
              <a:rPr lang="it-IT" dirty="0" err="1" smtClean="0">
                <a:solidFill>
                  <a:srgbClr val="000000"/>
                </a:solidFill>
              </a:rPr>
              <a:t>equation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99592" y="3068960"/>
                <a:ext cx="5025158" cy="398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en-US" dirty="0" smtClean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d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068960"/>
                <a:ext cx="5025158" cy="398507"/>
              </a:xfrm>
              <a:prstGeom prst="rect">
                <a:avLst/>
              </a:prstGeom>
              <a:blipFill rotWithShape="0">
                <a:blip r:embed="rId3"/>
                <a:stretch>
                  <a:fillRect l="-2184" t="-22727" b="-37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99592" y="3861048"/>
                <a:ext cx="5370381" cy="405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</m:oMath>
                </a14:m>
                <a:r>
                  <a:rPr lang="en-US" dirty="0" smtClean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d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</m:d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d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861048"/>
                <a:ext cx="5370381" cy="405176"/>
              </a:xfrm>
              <a:prstGeom prst="rect">
                <a:avLst/>
              </a:prstGeom>
              <a:blipFill rotWithShape="0">
                <a:blip r:embed="rId4"/>
                <a:stretch>
                  <a:fillRect l="-2043" t="-20896" b="-37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71600" y="5517232"/>
                <a:ext cx="5483617" cy="398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</m:oMath>
                </a14:m>
                <a:r>
                  <a:rPr lang="en-US" dirty="0" smtClean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d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</m:d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d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5517232"/>
                <a:ext cx="5483617" cy="398507"/>
              </a:xfrm>
              <a:prstGeom prst="rect">
                <a:avLst/>
              </a:prstGeom>
              <a:blipFill rotWithShape="0">
                <a:blip r:embed="rId5"/>
                <a:stretch>
                  <a:fillRect l="-1889" t="-23077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160" y="4869160"/>
            <a:ext cx="1647825" cy="47625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H="1" flipV="1">
            <a:off x="4788024" y="4293096"/>
            <a:ext cx="1512168" cy="6480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5724128" y="4221088"/>
            <a:ext cx="792088" cy="7200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7772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Inverse </a:t>
            </a:r>
            <a:r>
              <a:rPr lang="it-IT" dirty="0" err="1" smtClean="0"/>
              <a:t>problem</a:t>
            </a:r>
            <a:r>
              <a:rPr lang="it-IT" dirty="0" smtClean="0"/>
              <a:t>: </a:t>
            </a:r>
            <a:r>
              <a:rPr lang="it-IT" dirty="0" err="1" smtClean="0"/>
              <a:t>given</a:t>
            </a:r>
            <a:r>
              <a:rPr lang="it-IT" dirty="0" smtClean="0"/>
              <a:t> the </a:t>
            </a:r>
            <a:r>
              <a:rPr lang="it-IT" dirty="0" err="1" smtClean="0"/>
              <a:t>matrix</a:t>
            </a:r>
            <a:r>
              <a:rPr lang="it-IT" dirty="0" smtClean="0"/>
              <a:t>, </a:t>
            </a:r>
            <a:r>
              <a:rPr lang="it-IT" dirty="0" err="1" smtClean="0"/>
              <a:t>calculate</a:t>
            </a:r>
            <a:r>
              <a:rPr lang="it-IT" dirty="0" smtClean="0"/>
              <a:t> the </a:t>
            </a:r>
            <a:r>
              <a:rPr lang="it-IT" dirty="0" err="1" smtClean="0"/>
              <a:t>vector</a:t>
            </a:r>
            <a:r>
              <a:rPr lang="it-IT" dirty="0" smtClean="0"/>
              <a:t> and the angle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844824"/>
            <a:ext cx="1876425" cy="819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484784"/>
            <a:ext cx="2924175" cy="1438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03648" y="364502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when </a:t>
            </a:r>
            <a:r>
              <a:rPr lang="el-GR" dirty="0">
                <a:solidFill>
                  <a:srgbClr val="FF0000"/>
                </a:solidFill>
              </a:rPr>
              <a:t>θ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= 0 (</a:t>
            </a:r>
            <a:r>
              <a:rPr lang="en-US" dirty="0">
                <a:solidFill>
                  <a:srgbClr val="FF0000"/>
                </a:solidFill>
              </a:rPr>
              <a:t>null rotation</a:t>
            </a:r>
            <a:r>
              <a:rPr lang="en-US" dirty="0">
                <a:solidFill>
                  <a:srgbClr val="000000"/>
                </a:solidFill>
              </a:rPr>
              <a:t>), the unit vector r is arbitrary (</a:t>
            </a:r>
            <a:r>
              <a:rPr lang="en-US" dirty="0">
                <a:solidFill>
                  <a:srgbClr val="FF0000"/>
                </a:solidFill>
              </a:rPr>
              <a:t>singularity</a:t>
            </a:r>
            <a:r>
              <a:rPr lang="en-US" dirty="0">
                <a:solidFill>
                  <a:srgbClr val="000000"/>
                </a:solidFill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92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Quaternions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556792"/>
            <a:ext cx="1019175" cy="10858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3608" y="1844824"/>
            <a:ext cx="1644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/>
              <a:t>Let’s</a:t>
            </a:r>
            <a:r>
              <a:rPr lang="it-IT" dirty="0" smtClean="0"/>
              <a:t> </a:t>
            </a:r>
            <a:r>
              <a:rPr lang="it-IT" dirty="0" err="1" smtClean="0"/>
              <a:t>define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95936" y="1484784"/>
            <a:ext cx="3632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scalar part of the quaternion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67944" y="2132856"/>
            <a:ext cx="36840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vector part of the quaternion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55576" y="3212976"/>
            <a:ext cx="588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They are constrained by the condition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3212976"/>
            <a:ext cx="1828800" cy="4476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3568" y="4149080"/>
            <a:ext cx="56521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unlike the angle/axis representation, a rotation by </a:t>
            </a:r>
            <a:r>
              <a:rPr lang="en-US" dirty="0" smtClean="0">
                <a:solidFill>
                  <a:srgbClr val="000000"/>
                </a:solidFill>
              </a:rPr>
              <a:t>-</a:t>
            </a:r>
            <a:r>
              <a:rPr lang="el-GR" dirty="0">
                <a:solidFill>
                  <a:srgbClr val="FF0000"/>
                </a:solidFill>
              </a:rPr>
              <a:t> θ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about -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gives </a:t>
            </a:r>
            <a:r>
              <a:rPr lang="en-US" dirty="0">
                <a:solidFill>
                  <a:srgbClr val="000000"/>
                </a:solidFill>
              </a:rPr>
              <a:t>the same quaternion as that associated with a rotation by </a:t>
            </a:r>
            <a:r>
              <a:rPr lang="el-GR" dirty="0">
                <a:solidFill>
                  <a:srgbClr val="FF0000"/>
                </a:solidFill>
              </a:rPr>
              <a:t>θ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about r; </a:t>
            </a:r>
            <a:r>
              <a:rPr lang="en-US" dirty="0">
                <a:solidFill>
                  <a:srgbClr val="FF0000"/>
                </a:solidFill>
              </a:rPr>
              <a:t>this solves the above </a:t>
            </a:r>
            <a:r>
              <a:rPr lang="en-US" dirty="0" err="1">
                <a:solidFill>
                  <a:srgbClr val="FF0000"/>
                </a:solidFill>
              </a:rPr>
              <a:t>nonuniqueness</a:t>
            </a:r>
            <a:r>
              <a:rPr lang="en-US" dirty="0">
                <a:solidFill>
                  <a:srgbClr val="FF0000"/>
                </a:solidFill>
              </a:rPr>
              <a:t> problem</a:t>
            </a:r>
          </a:p>
        </p:txBody>
      </p:sp>
    </p:spTree>
    <p:extLst>
      <p:ext uri="{BB962C8B-B14F-4D97-AF65-F5344CB8AC3E}">
        <p14:creationId xmlns:p14="http://schemas.microsoft.com/office/powerpoint/2010/main" val="77515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6781800" cy="1066800"/>
          </a:xfrm>
        </p:spPr>
        <p:txBody>
          <a:bodyPr/>
          <a:lstStyle/>
          <a:p>
            <a:r>
              <a:rPr lang="en-US" dirty="0"/>
              <a:t>Homogeneous Transformations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268760"/>
            <a:ext cx="5390476" cy="26666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4437112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>
                <a:solidFill>
                  <a:srgbClr val="FF0000"/>
                </a:solidFill>
              </a:rPr>
              <a:t>°</a:t>
            </a:r>
            <a:r>
              <a:rPr lang="en-US" dirty="0">
                <a:solidFill>
                  <a:srgbClr val="000000"/>
                </a:solidFill>
              </a:rPr>
              <a:t> be the vector of coordinates of P with respect to </a:t>
            </a:r>
            <a:r>
              <a:rPr lang="en-US" dirty="0" smtClean="0">
                <a:solidFill>
                  <a:srgbClr val="000000"/>
                </a:solidFill>
              </a:rPr>
              <a:t>0°x°yOz°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°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be </a:t>
            </a: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origin of Frame 1 with respect to Frame </a:t>
            </a:r>
            <a:r>
              <a:rPr lang="en-US" dirty="0" smtClean="0">
                <a:solidFill>
                  <a:srgbClr val="000000"/>
                </a:solidFill>
              </a:rPr>
              <a:t>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>
                <a:solidFill>
                  <a:srgbClr val="FF0000"/>
                </a:solidFill>
              </a:rPr>
              <a:t>°</a:t>
            </a:r>
            <a:r>
              <a:rPr lang="en-US" dirty="0">
                <a:solidFill>
                  <a:srgbClr val="000000"/>
                </a:solidFill>
              </a:rPr>
              <a:t> be the rotation matrix of Frame 1 with respect to Frame </a:t>
            </a:r>
            <a:r>
              <a:rPr lang="en-US" dirty="0" smtClean="0">
                <a:solidFill>
                  <a:srgbClr val="000000"/>
                </a:solidFill>
              </a:rPr>
              <a:t>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be the vector of coordinates of P with respect to Frame 1.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21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Chain of </a:t>
            </a:r>
            <a:r>
              <a:rPr lang="it-IT" dirty="0" err="1" smtClean="0"/>
              <a:t>vector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340768"/>
            <a:ext cx="1504950" cy="523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692696"/>
            <a:ext cx="3662284" cy="18117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2828836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inverse transformation can be obtained by </a:t>
            </a:r>
            <a:r>
              <a:rPr lang="en-US" dirty="0" err="1">
                <a:solidFill>
                  <a:srgbClr val="000000"/>
                </a:solidFill>
              </a:rPr>
              <a:t>premultiplying</a:t>
            </a:r>
            <a:r>
              <a:rPr lang="en-US" dirty="0">
                <a:solidFill>
                  <a:srgbClr val="000000"/>
                </a:solidFill>
              </a:rPr>
              <a:t> both sides of </a:t>
            </a:r>
            <a:r>
              <a:rPr lang="en-US" dirty="0" smtClean="0">
                <a:solidFill>
                  <a:srgbClr val="000000"/>
                </a:solidFill>
              </a:rPr>
              <a:t>equation by the </a:t>
            </a:r>
            <a:r>
              <a:rPr lang="en-US" dirty="0" smtClean="0">
                <a:solidFill>
                  <a:srgbClr val="FF0000"/>
                </a:solidFill>
              </a:rPr>
              <a:t>transpose</a:t>
            </a:r>
            <a:r>
              <a:rPr lang="en-US" dirty="0" smtClean="0">
                <a:solidFill>
                  <a:srgbClr val="000000"/>
                </a:solidFill>
              </a:rPr>
              <a:t> of the rotation matrix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3861048"/>
            <a:ext cx="2181225" cy="485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3861048"/>
            <a:ext cx="1800225" cy="457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35896" y="3861048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or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2483768" y="3789040"/>
            <a:ext cx="432048" cy="720080"/>
          </a:xfrm>
          <a:prstGeom prst="ellipse">
            <a:avLst/>
          </a:prstGeom>
          <a:solidFill>
            <a:srgbClr val="CC9900">
              <a:alpha val="41176"/>
            </a:srgbClr>
          </a:solidFill>
          <a:ln w="9525" cap="flat" cmpd="sng" algn="ctr">
            <a:solidFill>
              <a:srgbClr val="000000">
                <a:alpha val="1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2839453" y="4235116"/>
            <a:ext cx="2995863" cy="869219"/>
          </a:xfrm>
          <a:custGeom>
            <a:avLst/>
            <a:gdLst>
              <a:gd name="connsiteX0" fmla="*/ 0 w 2995863"/>
              <a:gd name="connsiteY0" fmla="*/ 228600 h 869219"/>
              <a:gd name="connsiteX1" fmla="*/ 1816768 w 2995863"/>
              <a:gd name="connsiteY1" fmla="*/ 866273 h 869219"/>
              <a:gd name="connsiteX2" fmla="*/ 2995863 w 2995863"/>
              <a:gd name="connsiteY2" fmla="*/ 0 h 869219"/>
              <a:gd name="connsiteX3" fmla="*/ 2995863 w 2995863"/>
              <a:gd name="connsiteY3" fmla="*/ 0 h 869219"/>
              <a:gd name="connsiteX4" fmla="*/ 2995863 w 2995863"/>
              <a:gd name="connsiteY4" fmla="*/ 0 h 869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5863" h="869219">
                <a:moveTo>
                  <a:pt x="0" y="228600"/>
                </a:moveTo>
                <a:cubicBezTo>
                  <a:pt x="658729" y="566486"/>
                  <a:pt x="1317458" y="904373"/>
                  <a:pt x="1816768" y="866273"/>
                </a:cubicBezTo>
                <a:cubicBezTo>
                  <a:pt x="2316078" y="828173"/>
                  <a:pt x="2995863" y="0"/>
                  <a:pt x="2995863" y="0"/>
                </a:cubicBezTo>
                <a:lnTo>
                  <a:pt x="2995863" y="0"/>
                </a:lnTo>
                <a:lnTo>
                  <a:pt x="2995863" y="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9512" y="52292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Homogeneous </a:t>
            </a:r>
            <a:r>
              <a:rPr lang="en-US" dirty="0">
                <a:solidFill>
                  <a:srgbClr val="FF0000"/>
                </a:solidFill>
              </a:rPr>
              <a:t>representation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of </a:t>
            </a:r>
            <a:r>
              <a:rPr lang="en-US" dirty="0">
                <a:solidFill>
                  <a:srgbClr val="000000"/>
                </a:solidFill>
              </a:rPr>
              <a:t>a generic vector p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3928" y="5229200"/>
            <a:ext cx="8572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7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JOINTS</a:t>
            </a:r>
            <a:endParaRPr lang="en-US" dirty="0"/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1143000" y="1219200"/>
            <a:ext cx="6781800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it-IT" kern="0" dirty="0" err="1" smtClean="0"/>
              <a:t>Prismatic</a:t>
            </a:r>
            <a:r>
              <a:rPr lang="it-IT" kern="0" dirty="0" smtClean="0"/>
              <a:t> joint</a:t>
            </a:r>
          </a:p>
          <a:p>
            <a:pPr lvl="1"/>
            <a:endParaRPr lang="it-IT" kern="0" dirty="0" smtClean="0"/>
          </a:p>
          <a:p>
            <a:endParaRPr lang="it-IT" kern="0" dirty="0"/>
          </a:p>
          <a:p>
            <a:endParaRPr lang="it-IT" kern="0" dirty="0" smtClean="0"/>
          </a:p>
          <a:p>
            <a:endParaRPr lang="it-IT" kern="0" dirty="0"/>
          </a:p>
          <a:p>
            <a:endParaRPr lang="it-IT" kern="0" dirty="0" smtClean="0"/>
          </a:p>
          <a:p>
            <a:pPr marL="0" indent="0">
              <a:buNone/>
            </a:pPr>
            <a:endParaRPr lang="it-IT" kern="0" dirty="0" smtClean="0"/>
          </a:p>
          <a:p>
            <a:r>
              <a:rPr lang="it-IT" kern="0" dirty="0" smtClean="0"/>
              <a:t>               Revolute joint</a:t>
            </a:r>
          </a:p>
          <a:p>
            <a:endParaRPr lang="it-IT" kern="0" dirty="0" smtClean="0"/>
          </a:p>
          <a:p>
            <a:pPr marL="0" indent="0">
              <a:buNone/>
            </a:pPr>
            <a:endParaRPr lang="it-IT" kern="0" dirty="0"/>
          </a:p>
        </p:txBody>
      </p:sp>
      <p:pic>
        <p:nvPicPr>
          <p:cNvPr id="4" name="kl6qNn9-nkk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769348" y="436426"/>
            <a:ext cx="3291858" cy="1851670"/>
          </a:xfrm>
          <a:prstGeom prst="rect">
            <a:avLst/>
          </a:prstGeom>
        </p:spPr>
      </p:pic>
      <p:pic>
        <p:nvPicPr>
          <p:cNvPr id="5" name="8P2zkdtI2T4"/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1287513" y="1868011"/>
            <a:ext cx="3383360" cy="190314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0267" y="3356992"/>
            <a:ext cx="361950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3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omogeneous </a:t>
            </a:r>
            <a:r>
              <a:rPr lang="en-US" dirty="0"/>
              <a:t>transformation matrix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628800"/>
            <a:ext cx="1895475" cy="1047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211960" y="1412776"/>
                <a:ext cx="2949461" cy="15563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p>
                                      </m:sSubSup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p>
                                      </m:sSubSup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p>
                                      </m:sSubSup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1412776"/>
                <a:ext cx="2949461" cy="155638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419872" y="1844824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or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1560" y="3212976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transformation of a vector from Frame 1 to Frame 0 is expressed by a </a:t>
            </a:r>
            <a:r>
              <a:rPr lang="en-US" dirty="0">
                <a:solidFill>
                  <a:srgbClr val="FF0000"/>
                </a:solidFill>
              </a:rPr>
              <a:t>single </a:t>
            </a:r>
            <a:r>
              <a:rPr lang="en-US" dirty="0"/>
              <a:t>matrix containing the </a:t>
            </a:r>
            <a:r>
              <a:rPr lang="en-US" dirty="0">
                <a:solidFill>
                  <a:srgbClr val="FF0000"/>
                </a:solidFill>
              </a:rPr>
              <a:t>rotation matrix </a:t>
            </a:r>
            <a:r>
              <a:rPr lang="en-US" dirty="0"/>
              <a:t>of Frame 1 with respect to Frame 0 and the </a:t>
            </a:r>
            <a:r>
              <a:rPr lang="en-US" dirty="0">
                <a:solidFill>
                  <a:srgbClr val="FF0000"/>
                </a:solidFill>
              </a:rPr>
              <a:t>translation </a:t>
            </a:r>
            <a:r>
              <a:rPr lang="en-US" dirty="0" smtClean="0">
                <a:solidFill>
                  <a:srgbClr val="FF0000"/>
                </a:solidFill>
              </a:rPr>
              <a:t>vector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4581128"/>
            <a:ext cx="1368152" cy="5176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9552" y="5517233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homogeneous </a:t>
            </a:r>
          </a:p>
          <a:p>
            <a:r>
              <a:rPr lang="en-US" smtClean="0">
                <a:solidFill>
                  <a:srgbClr val="FF0000"/>
                </a:solidFill>
              </a:rPr>
              <a:t>representation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1331640" y="5013176"/>
            <a:ext cx="72008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1763688" y="5013176"/>
            <a:ext cx="504056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5157192"/>
            <a:ext cx="2152650" cy="4762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72000" y="4725144"/>
            <a:ext cx="2268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Inverse problem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5949280"/>
            <a:ext cx="942975" cy="4953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427984" y="5949280"/>
            <a:ext cx="1396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Note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4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Inverse of </a:t>
            </a:r>
            <a:r>
              <a:rPr lang="it-IT" dirty="0" err="1" smtClean="0"/>
              <a:t>homogeneous</a:t>
            </a:r>
            <a:r>
              <a:rPr lang="it-IT" dirty="0" smtClean="0"/>
              <a:t> </a:t>
            </a:r>
            <a:r>
              <a:rPr lang="it-IT" dirty="0" err="1" smtClean="0"/>
              <a:t>matrix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068960"/>
            <a:ext cx="4552950" cy="1076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700808"/>
            <a:ext cx="2181225" cy="485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700808"/>
            <a:ext cx="1800225" cy="457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2267744" y="2132856"/>
            <a:ext cx="720080" cy="9361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5292080" y="2204864"/>
            <a:ext cx="360040" cy="792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4797152"/>
            <a:ext cx="2047875" cy="5524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75656" y="4797152"/>
            <a:ext cx="3882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For a </a:t>
            </a:r>
            <a:r>
              <a:rPr lang="en-US" dirty="0" smtClean="0">
                <a:solidFill>
                  <a:srgbClr val="FF0000"/>
                </a:solidFill>
              </a:rPr>
              <a:t>chain</a:t>
            </a:r>
            <a:r>
              <a:rPr lang="en-US" dirty="0" smtClean="0"/>
              <a:t> of frames, it holds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4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Kinematics</a:t>
            </a:r>
          </a:p>
        </p:txBody>
      </p:sp>
      <p:sp>
        <p:nvSpPr>
          <p:cNvPr id="3" name="Rectangle 2"/>
          <p:cNvSpPr/>
          <p:nvPr/>
        </p:nvSpPr>
        <p:spPr>
          <a:xfrm>
            <a:off x="899592" y="1556792"/>
            <a:ext cx="71287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 manipulator consists of a series of </a:t>
            </a:r>
            <a:r>
              <a:rPr lang="en-US" dirty="0">
                <a:solidFill>
                  <a:srgbClr val="FF0000"/>
                </a:solidFill>
              </a:rPr>
              <a:t>rigid bodies 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links</a:t>
            </a:r>
            <a:r>
              <a:rPr lang="en-US" dirty="0">
                <a:solidFill>
                  <a:srgbClr val="000000"/>
                </a:solidFill>
              </a:rPr>
              <a:t>) connected by means of kinematic pairs or joints. Joints can be essentially of two types: 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it-IT" dirty="0" smtClean="0">
              <a:solidFill>
                <a:srgbClr val="000000"/>
              </a:solidFill>
            </a:endParaRPr>
          </a:p>
          <a:p>
            <a:endParaRPr lang="it-IT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Revolute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rismatic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3429000"/>
            <a:ext cx="1510411" cy="1047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4653136"/>
            <a:ext cx="1485786" cy="1070269"/>
          </a:xfrm>
          <a:prstGeom prst="rect">
            <a:avLst/>
          </a:prstGeom>
        </p:spPr>
      </p:pic>
      <p:sp>
        <p:nvSpPr>
          <p:cNvPr id="6" name="AutoShape 2" descr="Risultati immagini per robot revolute j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2564903"/>
            <a:ext cx="1152128" cy="203838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V="1">
            <a:off x="3995936" y="3212976"/>
            <a:ext cx="1944216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AutoShape 4" descr="Risultati immagini per scara robo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4859531"/>
            <a:ext cx="2276475" cy="200977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>
            <a:off x="4067944" y="5085184"/>
            <a:ext cx="1080120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7514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SCARA</a:t>
            </a:r>
            <a:r>
              <a:rPr lang="it-IT" dirty="0" smtClean="0"/>
              <a:t> Robot</a:t>
            </a:r>
            <a:endParaRPr lang="en-US" dirty="0"/>
          </a:p>
        </p:txBody>
      </p:sp>
      <p:pic>
        <p:nvPicPr>
          <p:cNvPr id="3" name="SCARA rob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5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552" y="2636912"/>
            <a:ext cx="3754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Closed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chain</a:t>
            </a:r>
            <a:r>
              <a:rPr lang="it-IT" dirty="0" smtClean="0">
                <a:solidFill>
                  <a:srgbClr val="FF0000"/>
                </a:solidFill>
              </a:rPr>
              <a:t> = </a:t>
            </a:r>
            <a:r>
              <a:rPr lang="it-IT" dirty="0" err="1" smtClean="0">
                <a:solidFill>
                  <a:srgbClr val="FF0000"/>
                </a:solidFill>
              </a:rPr>
              <a:t>parallel</a:t>
            </a:r>
            <a:r>
              <a:rPr lang="it-IT" dirty="0" smtClean="0">
                <a:solidFill>
                  <a:srgbClr val="FF0000"/>
                </a:solidFill>
              </a:rPr>
              <a:t> robot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99592" y="1340768"/>
            <a:ext cx="1593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Open </a:t>
            </a:r>
            <a:r>
              <a:rPr lang="it-IT" dirty="0" err="1" smtClean="0">
                <a:solidFill>
                  <a:srgbClr val="FF0000"/>
                </a:solidFill>
              </a:rPr>
              <a:t>chain</a:t>
            </a:r>
            <a:endParaRPr lang="en-US" dirty="0"/>
          </a:p>
        </p:txBody>
      </p:sp>
      <p:sp>
        <p:nvSpPr>
          <p:cNvPr id="5" name="AutoShape 2" descr="Risultati immagini per robot  industri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260648"/>
            <a:ext cx="4608512" cy="2304256"/>
          </a:xfrm>
          <a:prstGeom prst="rect">
            <a:avLst/>
          </a:prstGeom>
        </p:spPr>
      </p:pic>
      <p:pic>
        <p:nvPicPr>
          <p:cNvPr id="7" name="Pentalate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7824" y="3212976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4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188640"/>
            <a:ext cx="820891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Each </a:t>
            </a:r>
            <a:r>
              <a:rPr lang="en-US" dirty="0" err="1"/>
              <a:t>DOF</a:t>
            </a:r>
            <a:r>
              <a:rPr lang="en-US" dirty="0"/>
              <a:t> </a:t>
            </a:r>
            <a:r>
              <a:rPr lang="en-US" dirty="0" smtClean="0"/>
              <a:t> of a robot is </a:t>
            </a:r>
            <a:r>
              <a:rPr lang="en-US" dirty="0"/>
              <a:t>typically associated with a joint articulation and constitutes a </a:t>
            </a:r>
            <a:r>
              <a:rPr lang="en-US" dirty="0">
                <a:solidFill>
                  <a:srgbClr val="FF0000"/>
                </a:solidFill>
              </a:rPr>
              <a:t>joint variable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Problem of </a:t>
            </a:r>
            <a:r>
              <a:rPr lang="en-US" sz="4000" dirty="0">
                <a:solidFill>
                  <a:srgbClr val="FF0000"/>
                </a:solidFill>
              </a:rPr>
              <a:t>D</a:t>
            </a:r>
            <a:r>
              <a:rPr lang="en-US" sz="4000" dirty="0" smtClean="0">
                <a:solidFill>
                  <a:srgbClr val="FF0000"/>
                </a:solidFill>
              </a:rPr>
              <a:t>irect </a:t>
            </a:r>
            <a:r>
              <a:rPr lang="en-US" sz="4000" dirty="0">
                <a:solidFill>
                  <a:srgbClr val="FF0000"/>
                </a:solidFill>
              </a:rPr>
              <a:t>kinematics </a:t>
            </a:r>
            <a:r>
              <a:rPr lang="en-US" dirty="0"/>
              <a:t>=</a:t>
            </a:r>
            <a:r>
              <a:rPr lang="en-US" dirty="0" smtClean="0"/>
              <a:t> computing </a:t>
            </a: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pose</a:t>
            </a:r>
            <a:r>
              <a:rPr lang="en-US" dirty="0"/>
              <a:t> of the </a:t>
            </a:r>
            <a:r>
              <a:rPr lang="en-US" dirty="0">
                <a:solidFill>
                  <a:srgbClr val="FF0000"/>
                </a:solidFill>
              </a:rPr>
              <a:t>end-effector</a:t>
            </a:r>
            <a:r>
              <a:rPr lang="en-US" dirty="0"/>
              <a:t> as a function of the joint variables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504" y="2852936"/>
            <a:ext cx="53279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The pose of the end-</a:t>
            </a:r>
            <a:r>
              <a:rPr lang="it-IT" dirty="0" err="1" smtClean="0"/>
              <a:t>effector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defined</a:t>
            </a:r>
            <a:r>
              <a:rPr lang="it-IT" dirty="0" smtClean="0"/>
              <a:t> by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2636912"/>
            <a:ext cx="3609975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72180"/>
            <a:ext cx="5390476" cy="3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2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Example</a:t>
            </a:r>
            <a:r>
              <a:rPr lang="it-IT" dirty="0" smtClean="0"/>
              <a:t>: </a:t>
            </a:r>
            <a:r>
              <a:rPr lang="en-US" dirty="0" smtClean="0"/>
              <a:t>two-link </a:t>
            </a:r>
            <a:r>
              <a:rPr lang="en-US" dirty="0"/>
              <a:t>planar arm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12776"/>
            <a:ext cx="3419084" cy="2160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3789040"/>
            <a:ext cx="5286375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6200"/>
            <a:ext cx="8424936" cy="1066800"/>
          </a:xfrm>
        </p:spPr>
        <p:txBody>
          <a:bodyPr/>
          <a:lstStyle/>
          <a:p>
            <a:r>
              <a:rPr lang="it-IT" dirty="0" err="1" smtClean="0"/>
              <a:t>Consider</a:t>
            </a:r>
            <a:r>
              <a:rPr lang="it-IT" dirty="0" smtClean="0"/>
              <a:t> the Direct </a:t>
            </a:r>
            <a:r>
              <a:rPr lang="it-IT" dirty="0" err="1" smtClean="0"/>
              <a:t>kinematics</a:t>
            </a:r>
            <a:r>
              <a:rPr lang="it-IT" dirty="0" smtClean="0"/>
              <a:t> for an open </a:t>
            </a:r>
            <a:r>
              <a:rPr lang="it-IT" dirty="0" err="1" smtClean="0"/>
              <a:t>chain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692696"/>
            <a:ext cx="5390476" cy="29619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12" y="3717032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 Link 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000000"/>
                </a:solidFill>
              </a:rPr>
              <a:t> is conventionally fixed to the </a:t>
            </a:r>
            <a:r>
              <a:rPr lang="en-US" dirty="0" smtClean="0">
                <a:solidFill>
                  <a:srgbClr val="000000"/>
                </a:solidFill>
              </a:rPr>
              <a:t>ground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each </a:t>
            </a:r>
            <a:r>
              <a:rPr lang="en-US" dirty="0"/>
              <a:t>joint provides the mechanical structure with a single </a:t>
            </a:r>
            <a:r>
              <a:rPr lang="en-US" dirty="0" err="1" smtClean="0"/>
              <a:t>DOF</a:t>
            </a:r>
            <a:endParaRPr lang="en-US" dirty="0" smtClean="0"/>
          </a:p>
          <a:p>
            <a:pPr marL="342900" indent="-342900">
              <a:buFontTx/>
              <a:buChar char="-"/>
            </a:pPr>
            <a:r>
              <a:rPr lang="en-US" dirty="0"/>
              <a:t>it is worth defining a </a:t>
            </a:r>
            <a:r>
              <a:rPr lang="en-US" dirty="0">
                <a:solidFill>
                  <a:srgbClr val="FF0000"/>
                </a:solidFill>
              </a:rPr>
              <a:t>coordinate frame </a:t>
            </a:r>
            <a:r>
              <a:rPr lang="en-US" dirty="0"/>
              <a:t>attached </a:t>
            </a:r>
            <a:r>
              <a:rPr lang="en-US" dirty="0">
                <a:solidFill>
                  <a:srgbClr val="FF0000"/>
                </a:solidFill>
              </a:rPr>
              <a:t>to each link</a:t>
            </a:r>
            <a:endParaRPr lang="en-US" dirty="0" smtClean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5373216"/>
            <a:ext cx="31337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7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5989"/>
            <a:ext cx="6781800" cy="1066800"/>
          </a:xfrm>
        </p:spPr>
        <p:txBody>
          <a:bodyPr/>
          <a:lstStyle/>
          <a:p>
            <a:r>
              <a:rPr lang="it-IT" dirty="0" err="1" smtClean="0"/>
              <a:t>If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consider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the </a:t>
            </a:r>
            <a:r>
              <a:rPr lang="it-IT" dirty="0" err="1" smtClean="0"/>
              <a:t>presence</a:t>
            </a:r>
            <a:r>
              <a:rPr lang="it-IT" dirty="0" smtClean="0"/>
              <a:t> of a </a:t>
            </a:r>
            <a:r>
              <a:rPr lang="it-IT" dirty="0" err="1" smtClean="0"/>
              <a:t>tool</a:t>
            </a:r>
            <a:r>
              <a:rPr lang="it-IT" dirty="0" smtClean="0"/>
              <a:t> (with </a:t>
            </a:r>
            <a:r>
              <a:rPr lang="it-IT" dirty="0" err="1" smtClean="0"/>
              <a:t>its</a:t>
            </a:r>
            <a:r>
              <a:rPr lang="it-IT" dirty="0" smtClean="0"/>
              <a:t> frame) and the base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6264696" cy="511616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11760" y="3645024"/>
            <a:ext cx="864096" cy="1080120"/>
            <a:chOff x="7380312" y="2060848"/>
            <a:chExt cx="864096" cy="1080120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V="1">
              <a:off x="7452320" y="2564904"/>
              <a:ext cx="776250" cy="3600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66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" name="Straight Arrow Connector 5"/>
            <p:cNvCxnSpPr/>
            <p:nvPr/>
          </p:nvCxnSpPr>
          <p:spPr bwMode="auto">
            <a:xfrm>
              <a:off x="7452320" y="2924944"/>
              <a:ext cx="792088" cy="21602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66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Arrow Connector 6"/>
            <p:cNvCxnSpPr/>
            <p:nvPr/>
          </p:nvCxnSpPr>
          <p:spPr bwMode="auto">
            <a:xfrm flipH="1" flipV="1">
              <a:off x="7380312" y="2060848"/>
              <a:ext cx="80392" cy="87248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66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/>
          <p:cNvGrpSpPr/>
          <p:nvPr/>
        </p:nvGrpSpPr>
        <p:grpSpPr>
          <a:xfrm>
            <a:off x="1547664" y="4293096"/>
            <a:ext cx="864096" cy="1080120"/>
            <a:chOff x="7380312" y="2060848"/>
            <a:chExt cx="864096" cy="1080120"/>
          </a:xfrm>
        </p:grpSpPr>
        <p:cxnSp>
          <p:nvCxnSpPr>
            <p:cNvPr id="9" name="Straight Arrow Connector 8"/>
            <p:cNvCxnSpPr/>
            <p:nvPr/>
          </p:nvCxnSpPr>
          <p:spPr bwMode="auto">
            <a:xfrm flipV="1">
              <a:off x="7452320" y="2564904"/>
              <a:ext cx="776250" cy="3600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66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/>
            <p:nvPr/>
          </p:nvCxnSpPr>
          <p:spPr bwMode="auto">
            <a:xfrm>
              <a:off x="7452320" y="2924944"/>
              <a:ext cx="792088" cy="21602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66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/>
            <p:cNvCxnSpPr/>
            <p:nvPr/>
          </p:nvCxnSpPr>
          <p:spPr bwMode="auto">
            <a:xfrm flipH="1" flipV="1">
              <a:off x="7380312" y="2060848"/>
              <a:ext cx="80392" cy="87248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66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 rot="6884128">
            <a:off x="3803131" y="3723347"/>
            <a:ext cx="864096" cy="1080120"/>
            <a:chOff x="7380312" y="2060848"/>
            <a:chExt cx="864096" cy="1080120"/>
          </a:xfrm>
        </p:grpSpPr>
        <p:cxnSp>
          <p:nvCxnSpPr>
            <p:cNvPr id="13" name="Straight Arrow Connector 12"/>
            <p:cNvCxnSpPr/>
            <p:nvPr/>
          </p:nvCxnSpPr>
          <p:spPr bwMode="auto">
            <a:xfrm flipV="1">
              <a:off x="7452320" y="2564904"/>
              <a:ext cx="776250" cy="3600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66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7452320" y="2924944"/>
              <a:ext cx="792088" cy="21602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66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H="1" flipV="1">
              <a:off x="7380312" y="2060848"/>
              <a:ext cx="80392" cy="87248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66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" name="Group 15"/>
          <p:cNvGrpSpPr/>
          <p:nvPr/>
        </p:nvGrpSpPr>
        <p:grpSpPr>
          <a:xfrm>
            <a:off x="3635896" y="2276872"/>
            <a:ext cx="864096" cy="1080120"/>
            <a:chOff x="7380312" y="2060848"/>
            <a:chExt cx="864096" cy="1080120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 flipV="1">
              <a:off x="7452320" y="2564904"/>
              <a:ext cx="776250" cy="3600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66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7452320" y="2924944"/>
              <a:ext cx="792088" cy="21602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66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H="1" flipV="1">
              <a:off x="7380312" y="2060848"/>
              <a:ext cx="80392" cy="87248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66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2780928"/>
            <a:ext cx="1914525" cy="5143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572000" y="3501008"/>
            <a:ext cx="1080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e (</a:t>
            </a:r>
            <a:r>
              <a:rPr lang="it-IT" dirty="0" err="1" smtClean="0">
                <a:solidFill>
                  <a:srgbClr val="FFFF00"/>
                </a:solidFill>
              </a:rPr>
              <a:t>tool</a:t>
            </a:r>
            <a:r>
              <a:rPr lang="it-IT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27984" y="2420888"/>
            <a:ext cx="2117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n</a:t>
            </a:r>
            <a:r>
              <a:rPr lang="it-IT" dirty="0" smtClean="0">
                <a:solidFill>
                  <a:srgbClr val="FFFF00"/>
                </a:solidFill>
              </a:rPr>
              <a:t> (end-</a:t>
            </a:r>
            <a:r>
              <a:rPr lang="it-IT" dirty="0" err="1" smtClean="0">
                <a:solidFill>
                  <a:srgbClr val="FFFF00"/>
                </a:solidFill>
              </a:rPr>
              <a:t>effector</a:t>
            </a:r>
            <a:r>
              <a:rPr lang="it-IT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43608" y="5157192"/>
            <a:ext cx="2678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0 (base of the robot)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07704" y="3933056"/>
            <a:ext cx="1167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b (base)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95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Exercise</a:t>
            </a:r>
            <a:r>
              <a:rPr lang="it-IT" dirty="0" smtClean="0"/>
              <a:t>: </a:t>
            </a:r>
            <a:r>
              <a:rPr lang="it-IT" dirty="0" err="1" smtClean="0"/>
              <a:t>rototranslation</a:t>
            </a:r>
            <a:r>
              <a:rPr lang="it-IT" dirty="0" smtClean="0"/>
              <a:t> </a:t>
            </a:r>
            <a:r>
              <a:rPr lang="it-IT" dirty="0" err="1" smtClean="0"/>
              <a:t>matrices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0808"/>
            <a:ext cx="3746807" cy="43204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27984" y="2276872"/>
            <a:ext cx="443422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Kinematics of a cylindrical robot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Identify the </a:t>
            </a:r>
            <a:r>
              <a:rPr lang="en-US" dirty="0" err="1" smtClean="0">
                <a:solidFill>
                  <a:srgbClr val="000000"/>
                </a:solidFill>
              </a:rPr>
              <a:t>rototranslation</a:t>
            </a:r>
            <a:r>
              <a:rPr lang="en-US" dirty="0" smtClean="0">
                <a:solidFill>
                  <a:srgbClr val="000000"/>
                </a:solidFill>
              </a:rPr>
              <a:t> matrix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from the end-effector to the </a:t>
            </a:r>
            <a:r>
              <a:rPr lang="en-US" dirty="0" smtClean="0">
                <a:solidFill>
                  <a:srgbClr val="000000"/>
                </a:solidFill>
              </a:rPr>
              <a:t>base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smtClean="0">
                <a:solidFill>
                  <a:srgbClr val="000000"/>
                </a:solidFill>
              </a:rPr>
              <a:t>See main1.m  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983468" y="3251200"/>
            <a:ext cx="1156484" cy="1681584"/>
            <a:chOff x="2983468" y="3251200"/>
            <a:chExt cx="1156484" cy="1681584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2987824" y="3717032"/>
              <a:ext cx="115212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Arrow Connector 6"/>
            <p:cNvCxnSpPr/>
            <p:nvPr/>
          </p:nvCxnSpPr>
          <p:spPr bwMode="auto">
            <a:xfrm>
              <a:off x="2987824" y="3717032"/>
              <a:ext cx="423664" cy="121575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2983468" y="3251200"/>
              <a:ext cx="978931" cy="46794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31"/>
          <p:cNvGrpSpPr/>
          <p:nvPr/>
        </p:nvGrpSpPr>
        <p:grpSpPr>
          <a:xfrm>
            <a:off x="1942766" y="2151290"/>
            <a:ext cx="1189074" cy="1493734"/>
            <a:chOff x="1942766" y="2151290"/>
            <a:chExt cx="1189074" cy="1493734"/>
          </a:xfrm>
        </p:grpSpPr>
        <p:cxnSp>
          <p:nvCxnSpPr>
            <p:cNvPr id="19" name="Straight Arrow Connector 18"/>
            <p:cNvCxnSpPr/>
            <p:nvPr/>
          </p:nvCxnSpPr>
          <p:spPr bwMode="auto">
            <a:xfrm flipV="1">
              <a:off x="1975627" y="2708920"/>
              <a:ext cx="1156213" cy="52205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999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1975627" y="3230973"/>
              <a:ext cx="724165" cy="41405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999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H="1" flipV="1">
              <a:off x="1942766" y="2151290"/>
              <a:ext cx="33040" cy="108452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999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32"/>
          <p:cNvGrpSpPr/>
          <p:nvPr/>
        </p:nvGrpSpPr>
        <p:grpSpPr>
          <a:xfrm>
            <a:off x="2915816" y="2636912"/>
            <a:ext cx="1189074" cy="1493734"/>
            <a:chOff x="1942766" y="2151290"/>
            <a:chExt cx="1189074" cy="1493734"/>
          </a:xfrm>
        </p:grpSpPr>
        <p:cxnSp>
          <p:nvCxnSpPr>
            <p:cNvPr id="34" name="Straight Arrow Connector 33"/>
            <p:cNvCxnSpPr/>
            <p:nvPr/>
          </p:nvCxnSpPr>
          <p:spPr bwMode="auto">
            <a:xfrm flipV="1">
              <a:off x="1975627" y="2708920"/>
              <a:ext cx="1156213" cy="52205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Arrow Connector 34"/>
            <p:cNvCxnSpPr/>
            <p:nvPr/>
          </p:nvCxnSpPr>
          <p:spPr bwMode="auto">
            <a:xfrm>
              <a:off x="1975627" y="3230973"/>
              <a:ext cx="724165" cy="41405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Arrow Connector 35"/>
            <p:cNvCxnSpPr/>
            <p:nvPr/>
          </p:nvCxnSpPr>
          <p:spPr bwMode="auto">
            <a:xfrm flipH="1" flipV="1">
              <a:off x="1942766" y="2151290"/>
              <a:ext cx="33040" cy="108452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" name="Group 36"/>
          <p:cNvGrpSpPr/>
          <p:nvPr/>
        </p:nvGrpSpPr>
        <p:grpSpPr>
          <a:xfrm>
            <a:off x="1979712" y="3789040"/>
            <a:ext cx="1189074" cy="1493734"/>
            <a:chOff x="1942766" y="2151290"/>
            <a:chExt cx="1189074" cy="1493734"/>
          </a:xfrm>
        </p:grpSpPr>
        <p:cxnSp>
          <p:nvCxnSpPr>
            <p:cNvPr id="38" name="Straight Arrow Connector 37"/>
            <p:cNvCxnSpPr/>
            <p:nvPr/>
          </p:nvCxnSpPr>
          <p:spPr bwMode="auto">
            <a:xfrm flipV="1">
              <a:off x="1975627" y="2708920"/>
              <a:ext cx="1156213" cy="52205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6633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Arrow Connector 38"/>
            <p:cNvCxnSpPr/>
            <p:nvPr/>
          </p:nvCxnSpPr>
          <p:spPr bwMode="auto">
            <a:xfrm>
              <a:off x="1975627" y="3230973"/>
              <a:ext cx="724165" cy="41405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6633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Arrow Connector 39"/>
            <p:cNvCxnSpPr/>
            <p:nvPr/>
          </p:nvCxnSpPr>
          <p:spPr bwMode="auto">
            <a:xfrm flipH="1" flipV="1">
              <a:off x="1942766" y="2151290"/>
              <a:ext cx="33040" cy="108452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6633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1630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Structures</a:t>
            </a:r>
            <a:endParaRPr lang="en-US" dirty="0"/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1143000" y="1219200"/>
            <a:ext cx="6781800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it-IT" kern="0" dirty="0" err="1" smtClean="0"/>
              <a:t>Cartesian</a:t>
            </a:r>
            <a:r>
              <a:rPr lang="it-IT" kern="0" dirty="0" smtClean="0"/>
              <a:t> </a:t>
            </a:r>
            <a:endParaRPr lang="en-US" kern="0" dirty="0" smtClean="0"/>
          </a:p>
          <a:p>
            <a:pPr lvl="1"/>
            <a:endParaRPr lang="en-US" kern="0" dirty="0" smtClean="0"/>
          </a:p>
          <a:p>
            <a:pPr marL="0" indent="0">
              <a:buNone/>
            </a:pPr>
            <a:endParaRPr lang="en-US" kern="0" dirty="0" smtClean="0"/>
          </a:p>
          <a:p>
            <a:pPr marL="0" indent="0">
              <a:buNone/>
            </a:pPr>
            <a:endParaRPr lang="en-US" kern="0" dirty="0" smtClean="0"/>
          </a:p>
          <a:p>
            <a:r>
              <a:rPr lang="it-IT" kern="0" dirty="0" smtClean="0"/>
              <a:t>SCARA</a:t>
            </a:r>
            <a:endParaRPr lang="en-US" kern="0" dirty="0" smtClean="0"/>
          </a:p>
          <a:p>
            <a:endParaRPr lang="it-IT" kern="0" dirty="0" smtClean="0"/>
          </a:p>
          <a:p>
            <a:pPr marL="0" indent="0">
              <a:buNone/>
            </a:pPr>
            <a:endParaRPr lang="it-IT" kern="0" dirty="0"/>
          </a:p>
        </p:txBody>
      </p:sp>
      <p:pic>
        <p:nvPicPr>
          <p:cNvPr id="7" name="ci_mpRERMog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427984" y="96921"/>
            <a:ext cx="4480497" cy="2520280"/>
          </a:xfrm>
          <a:prstGeom prst="rect">
            <a:avLst/>
          </a:prstGeom>
        </p:spPr>
      </p:pic>
      <p:pic>
        <p:nvPicPr>
          <p:cNvPr id="8" name="vKD20BTkXhk"/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3131840" y="2994525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0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600" y="1522087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104" y="1772816"/>
            <a:ext cx="6781800" cy="1066800"/>
          </a:xfrm>
        </p:spPr>
        <p:txBody>
          <a:bodyPr/>
          <a:lstStyle/>
          <a:p>
            <a:r>
              <a:rPr lang="it-IT" dirty="0" err="1" smtClean="0"/>
              <a:t>Possible</a:t>
            </a:r>
            <a:r>
              <a:rPr lang="it-IT" dirty="0" smtClean="0"/>
              <a:t> </a:t>
            </a:r>
            <a:r>
              <a:rPr lang="it-IT" dirty="0" err="1" smtClean="0"/>
              <a:t>solution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83373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8640"/>
            <a:ext cx="2982160" cy="1872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340768"/>
            <a:ext cx="521092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99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5739258" cy="2808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2780928"/>
            <a:ext cx="484822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858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Exercise</a:t>
            </a:r>
            <a:r>
              <a:rPr lang="it-IT" dirty="0" smtClean="0"/>
              <a:t>: </a:t>
            </a:r>
            <a:r>
              <a:rPr lang="it-IT" dirty="0" err="1" smtClean="0"/>
              <a:t>rototranslation</a:t>
            </a:r>
            <a:r>
              <a:rPr lang="it-IT" dirty="0" smtClean="0"/>
              <a:t> </a:t>
            </a:r>
            <a:r>
              <a:rPr lang="it-IT" dirty="0" err="1" smtClean="0"/>
              <a:t>matrices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27984" y="2276872"/>
            <a:ext cx="44342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Kinematics of a 3 </a:t>
            </a:r>
            <a:r>
              <a:rPr lang="en-US" dirty="0" err="1" smtClean="0">
                <a:solidFill>
                  <a:srgbClr val="000000"/>
                </a:solidFill>
              </a:rPr>
              <a:t>DoF</a:t>
            </a:r>
            <a:r>
              <a:rPr lang="en-US" dirty="0" smtClean="0">
                <a:solidFill>
                  <a:srgbClr val="000000"/>
                </a:solidFill>
              </a:rPr>
              <a:t> robot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Identify the </a:t>
            </a:r>
            <a:r>
              <a:rPr lang="en-US" dirty="0" err="1" smtClean="0">
                <a:solidFill>
                  <a:srgbClr val="000000"/>
                </a:solidFill>
              </a:rPr>
              <a:t>rototranslation</a:t>
            </a:r>
            <a:r>
              <a:rPr lang="en-US" dirty="0" smtClean="0">
                <a:solidFill>
                  <a:srgbClr val="000000"/>
                </a:solidFill>
              </a:rPr>
              <a:t> matrix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from the end-effector to the base  </a:t>
            </a:r>
            <a:endParaRPr lang="en-US" dirty="0"/>
          </a:p>
        </p:txBody>
      </p:sp>
      <p:sp>
        <p:nvSpPr>
          <p:cNvPr id="5" name="AutoShape 2" descr="mailbox://C:/Users/pgallina/AppData/Roaming/Thunderbird/Profiles/606ol8qs.default/Mail/pop.units.it/Inbox?number=4345&amp;part=1.2&amp;type=image/jpeg&amp;filename=image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3596" y="2210780"/>
            <a:ext cx="4079776" cy="305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9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Structures</a:t>
            </a:r>
            <a:endParaRPr lang="en-US" dirty="0"/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1143000" y="1219200"/>
            <a:ext cx="6781800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it-IT" kern="0" dirty="0" smtClean="0"/>
              <a:t>DELTA </a:t>
            </a:r>
            <a:endParaRPr lang="en-US" kern="0" dirty="0" smtClean="0"/>
          </a:p>
          <a:p>
            <a:pPr lvl="1"/>
            <a:endParaRPr lang="en-US" kern="0" dirty="0" smtClean="0"/>
          </a:p>
          <a:p>
            <a:pPr marL="0" indent="0">
              <a:buNone/>
            </a:pPr>
            <a:endParaRPr lang="en-US" kern="0" dirty="0" smtClean="0"/>
          </a:p>
          <a:p>
            <a:pPr marL="0" indent="0">
              <a:buNone/>
            </a:pPr>
            <a:endParaRPr lang="en-US" kern="0" dirty="0" smtClean="0"/>
          </a:p>
          <a:p>
            <a:pPr marL="0" indent="0">
              <a:buNone/>
            </a:pPr>
            <a:endParaRPr lang="en-US" kern="0" dirty="0" smtClean="0"/>
          </a:p>
          <a:p>
            <a:endParaRPr lang="it-IT" kern="0" dirty="0" smtClean="0"/>
          </a:p>
          <a:p>
            <a:pPr marL="0" indent="0">
              <a:buNone/>
            </a:pPr>
            <a:endParaRPr lang="it-IT" kern="0" dirty="0"/>
          </a:p>
        </p:txBody>
      </p:sp>
      <p:pic>
        <p:nvPicPr>
          <p:cNvPr id="5" name="Gv5B63HeF1E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63688" y="2420888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dirty="0" smtClean="0"/>
              <a:t>A robot </a:t>
            </a:r>
            <a:r>
              <a:rPr lang="it-IT" sz="2400" dirty="0" err="1" smtClean="0"/>
              <a:t>is</a:t>
            </a:r>
            <a:r>
              <a:rPr lang="it-IT" sz="2400" dirty="0" smtClean="0"/>
              <a:t> made up of </a:t>
            </a:r>
            <a:r>
              <a:rPr lang="it-IT" sz="2400" dirty="0" err="1" smtClean="0"/>
              <a:t>links</a:t>
            </a:r>
            <a:r>
              <a:rPr lang="it-IT" sz="2400" dirty="0" smtClean="0"/>
              <a:t> (</a:t>
            </a:r>
            <a:r>
              <a:rPr lang="it-IT" sz="2400" dirty="0" err="1" smtClean="0"/>
              <a:t>need</a:t>
            </a:r>
            <a:r>
              <a:rPr lang="it-IT" sz="2400" dirty="0" smtClean="0"/>
              <a:t> to elaborate </a:t>
            </a:r>
            <a:r>
              <a:rPr lang="it-IT" sz="2400" dirty="0" err="1" smtClean="0"/>
              <a:t>tools</a:t>
            </a:r>
            <a:r>
              <a:rPr lang="it-IT" sz="2400" dirty="0" smtClean="0"/>
              <a:t> for </a:t>
            </a:r>
            <a:r>
              <a:rPr lang="it-IT" sz="2400" dirty="0" err="1" smtClean="0"/>
              <a:t>considering</a:t>
            </a:r>
            <a:r>
              <a:rPr lang="it-IT" sz="2400" dirty="0" smtClean="0"/>
              <a:t> relative position of </a:t>
            </a:r>
            <a:r>
              <a:rPr lang="it-IT" sz="2400" dirty="0" err="1" smtClean="0"/>
              <a:t>frames</a:t>
            </a:r>
            <a:r>
              <a:rPr lang="it-IT" sz="2400" dirty="0" smtClean="0"/>
              <a:t>) </a:t>
            </a:r>
            <a:endParaRPr lang="it-IT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556792"/>
            <a:ext cx="3797769" cy="2808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4437112"/>
            <a:ext cx="3870430" cy="2160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653136"/>
            <a:ext cx="2914650" cy="1562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1556792"/>
            <a:ext cx="206692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1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b="1" dirty="0" err="1" smtClean="0"/>
              <a:t>Kinematics</a:t>
            </a:r>
            <a:endParaRPr lang="en-US" sz="4800" b="1" dirty="0"/>
          </a:p>
        </p:txBody>
      </p:sp>
      <p:sp>
        <p:nvSpPr>
          <p:cNvPr id="3" name="Rectangle 2"/>
          <p:cNvSpPr/>
          <p:nvPr/>
        </p:nvSpPr>
        <p:spPr>
          <a:xfrm>
            <a:off x="395536" y="1143000"/>
            <a:ext cx="864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 manipulator can be schematically represented from a mechanical viewpoint as a kinematic </a:t>
            </a:r>
            <a:r>
              <a:rPr lang="en-US" dirty="0">
                <a:solidFill>
                  <a:srgbClr val="FF0000"/>
                </a:solidFill>
              </a:rPr>
              <a:t>chain of rigid bodies (links) </a:t>
            </a:r>
            <a:r>
              <a:rPr lang="en-US" dirty="0">
                <a:solidFill>
                  <a:srgbClr val="000000"/>
                </a:solidFill>
              </a:rPr>
              <a:t>connected by means of </a:t>
            </a:r>
            <a:r>
              <a:rPr lang="en-US" dirty="0">
                <a:solidFill>
                  <a:srgbClr val="FF0000"/>
                </a:solidFill>
              </a:rPr>
              <a:t>revolute</a:t>
            </a:r>
            <a:r>
              <a:rPr lang="en-US" dirty="0">
                <a:solidFill>
                  <a:srgbClr val="000000"/>
                </a:solidFill>
              </a:rPr>
              <a:t> or </a:t>
            </a:r>
            <a:r>
              <a:rPr lang="en-US" dirty="0">
                <a:solidFill>
                  <a:srgbClr val="FF0000"/>
                </a:solidFill>
              </a:rPr>
              <a:t>prismatic joints</a:t>
            </a:r>
            <a:r>
              <a:rPr lang="en-US" dirty="0">
                <a:solidFill>
                  <a:srgbClr val="000000"/>
                </a:solidFill>
              </a:rPr>
              <a:t>. 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One </a:t>
            </a:r>
            <a:r>
              <a:rPr lang="en-US" dirty="0">
                <a:solidFill>
                  <a:srgbClr val="000000"/>
                </a:solidFill>
              </a:rPr>
              <a:t>end of the chain is constrained to a base, while an </a:t>
            </a:r>
            <a:r>
              <a:rPr lang="en-US" dirty="0">
                <a:solidFill>
                  <a:srgbClr val="FF0000"/>
                </a:solidFill>
              </a:rPr>
              <a:t>end-effector</a:t>
            </a:r>
            <a:r>
              <a:rPr lang="en-US" dirty="0">
                <a:solidFill>
                  <a:srgbClr val="000000"/>
                </a:solidFill>
              </a:rPr>
              <a:t> is mounted to the other end. 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I</a:t>
            </a:r>
            <a:r>
              <a:rPr lang="en-US" dirty="0" smtClean="0">
                <a:solidFill>
                  <a:srgbClr val="000000"/>
                </a:solidFill>
              </a:rPr>
              <a:t>t </a:t>
            </a:r>
            <a:r>
              <a:rPr lang="en-US" dirty="0">
                <a:solidFill>
                  <a:srgbClr val="000000"/>
                </a:solidFill>
              </a:rPr>
              <a:t>is necessary to describe the end-effector position and orientation. 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This </a:t>
            </a:r>
            <a:r>
              <a:rPr lang="en-US" dirty="0">
                <a:solidFill>
                  <a:srgbClr val="000000"/>
                </a:solidFill>
              </a:rPr>
              <a:t>allows the </a:t>
            </a:r>
            <a:r>
              <a:rPr lang="en-US" dirty="0">
                <a:solidFill>
                  <a:srgbClr val="FF0000"/>
                </a:solidFill>
              </a:rPr>
              <a:t>end-effector position </a:t>
            </a:r>
            <a:r>
              <a:rPr lang="en-US" dirty="0">
                <a:solidFill>
                  <a:srgbClr val="000000"/>
                </a:solidFill>
              </a:rPr>
              <a:t>and </a:t>
            </a:r>
            <a:r>
              <a:rPr lang="en-US" dirty="0">
                <a:solidFill>
                  <a:srgbClr val="FF0000"/>
                </a:solidFill>
              </a:rPr>
              <a:t>orientation</a:t>
            </a:r>
            <a:r>
              <a:rPr lang="en-US" dirty="0">
                <a:solidFill>
                  <a:srgbClr val="000000"/>
                </a:solidFill>
              </a:rPr>
              <a:t> (</a:t>
            </a:r>
            <a:r>
              <a:rPr lang="en-US" b="1" dirty="0">
                <a:solidFill>
                  <a:srgbClr val="FF0000"/>
                </a:solidFill>
              </a:rPr>
              <a:t>pose</a:t>
            </a:r>
            <a:r>
              <a:rPr lang="en-US" dirty="0">
                <a:solidFill>
                  <a:srgbClr val="000000"/>
                </a:solidFill>
              </a:rPr>
              <a:t>) to be expressed as a function of the </a:t>
            </a:r>
            <a:r>
              <a:rPr lang="en-US" dirty="0">
                <a:solidFill>
                  <a:srgbClr val="FF0000"/>
                </a:solidFill>
              </a:rPr>
              <a:t>joint variables </a:t>
            </a:r>
            <a:r>
              <a:rPr lang="en-US" dirty="0">
                <a:solidFill>
                  <a:srgbClr val="000000"/>
                </a:solidFill>
              </a:rPr>
              <a:t>of the mechanical structure with respect to a reference frame.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3568" y="28637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 rigid body is completely described in space by its </a:t>
            </a:r>
            <a:r>
              <a:rPr lang="en-US" dirty="0">
                <a:solidFill>
                  <a:srgbClr val="FF0000"/>
                </a:solidFill>
              </a:rPr>
              <a:t>position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>
                <a:solidFill>
                  <a:srgbClr val="FF0000"/>
                </a:solidFill>
              </a:rPr>
              <a:t>orientation</a:t>
            </a:r>
            <a:r>
              <a:rPr lang="en-US" dirty="0">
                <a:solidFill>
                  <a:srgbClr val="000000"/>
                </a:solidFill>
              </a:rPr>
              <a:t> (in brief pose) with respect to a </a:t>
            </a:r>
            <a:r>
              <a:rPr lang="en-US" dirty="0">
                <a:solidFill>
                  <a:srgbClr val="FF0000"/>
                </a:solidFill>
              </a:rPr>
              <a:t>reference frame</a:t>
            </a:r>
            <a:r>
              <a:rPr lang="en-US" dirty="0">
                <a:solidFill>
                  <a:srgbClr val="000000"/>
                </a:solidFill>
              </a:rPr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701573"/>
            <a:ext cx="2028825" cy="4667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212886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position of a point 0' on the rigid body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3484444"/>
            <a:ext cx="5390476" cy="2409524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4644008" y="4077072"/>
            <a:ext cx="2816784" cy="1251284"/>
          </a:xfrm>
          <a:custGeom>
            <a:avLst/>
            <a:gdLst>
              <a:gd name="connsiteX0" fmla="*/ 457200 w 2816784"/>
              <a:gd name="connsiteY0" fmla="*/ 625642 h 1251284"/>
              <a:gd name="connsiteX1" fmla="*/ 1335505 w 2816784"/>
              <a:gd name="connsiteY1" fmla="*/ 673768 h 1251284"/>
              <a:gd name="connsiteX2" fmla="*/ 1371600 w 2816784"/>
              <a:gd name="connsiteY2" fmla="*/ 541421 h 1251284"/>
              <a:gd name="connsiteX3" fmla="*/ 1407695 w 2816784"/>
              <a:gd name="connsiteY3" fmla="*/ 517358 h 1251284"/>
              <a:gd name="connsiteX4" fmla="*/ 1431758 w 2816784"/>
              <a:gd name="connsiteY4" fmla="*/ 493294 h 1251284"/>
              <a:gd name="connsiteX5" fmla="*/ 1467853 w 2816784"/>
              <a:gd name="connsiteY5" fmla="*/ 409073 h 1251284"/>
              <a:gd name="connsiteX6" fmla="*/ 1503948 w 2816784"/>
              <a:gd name="connsiteY6" fmla="*/ 348915 h 1251284"/>
              <a:gd name="connsiteX7" fmla="*/ 1515979 w 2816784"/>
              <a:gd name="connsiteY7" fmla="*/ 300789 h 1251284"/>
              <a:gd name="connsiteX8" fmla="*/ 1552074 w 2816784"/>
              <a:gd name="connsiteY8" fmla="*/ 264694 h 1251284"/>
              <a:gd name="connsiteX9" fmla="*/ 1684421 w 2816784"/>
              <a:gd name="connsiteY9" fmla="*/ 216568 h 1251284"/>
              <a:gd name="connsiteX10" fmla="*/ 2165684 w 2816784"/>
              <a:gd name="connsiteY10" fmla="*/ 192505 h 1251284"/>
              <a:gd name="connsiteX11" fmla="*/ 2249905 w 2816784"/>
              <a:gd name="connsiteY11" fmla="*/ 144379 h 1251284"/>
              <a:gd name="connsiteX12" fmla="*/ 2261937 w 2816784"/>
              <a:gd name="connsiteY12" fmla="*/ 108284 h 1251284"/>
              <a:gd name="connsiteX13" fmla="*/ 2286000 w 2816784"/>
              <a:gd name="connsiteY13" fmla="*/ 0 h 1251284"/>
              <a:gd name="connsiteX14" fmla="*/ 2598821 w 2816784"/>
              <a:gd name="connsiteY14" fmla="*/ 36094 h 1251284"/>
              <a:gd name="connsiteX15" fmla="*/ 2646948 w 2816784"/>
              <a:gd name="connsiteY15" fmla="*/ 48126 h 1251284"/>
              <a:gd name="connsiteX16" fmla="*/ 2719137 w 2816784"/>
              <a:gd name="connsiteY16" fmla="*/ 72189 h 1251284"/>
              <a:gd name="connsiteX17" fmla="*/ 2731169 w 2816784"/>
              <a:gd name="connsiteY17" fmla="*/ 108284 h 1251284"/>
              <a:gd name="connsiteX18" fmla="*/ 2791327 w 2816784"/>
              <a:gd name="connsiteY18" fmla="*/ 204536 h 1251284"/>
              <a:gd name="connsiteX19" fmla="*/ 2803358 w 2816784"/>
              <a:gd name="connsiteY19" fmla="*/ 240631 h 1251284"/>
              <a:gd name="connsiteX20" fmla="*/ 2791327 w 2816784"/>
              <a:gd name="connsiteY20" fmla="*/ 457200 h 1251284"/>
              <a:gd name="connsiteX21" fmla="*/ 2767263 w 2816784"/>
              <a:gd name="connsiteY21" fmla="*/ 493294 h 1251284"/>
              <a:gd name="connsiteX22" fmla="*/ 2695074 w 2816784"/>
              <a:gd name="connsiteY22" fmla="*/ 517358 h 1251284"/>
              <a:gd name="connsiteX23" fmla="*/ 2671011 w 2816784"/>
              <a:gd name="connsiteY23" fmla="*/ 553452 h 1251284"/>
              <a:gd name="connsiteX24" fmla="*/ 2610853 w 2816784"/>
              <a:gd name="connsiteY24" fmla="*/ 565484 h 1251284"/>
              <a:gd name="connsiteX25" fmla="*/ 2538663 w 2816784"/>
              <a:gd name="connsiteY25" fmla="*/ 589547 h 1251284"/>
              <a:gd name="connsiteX26" fmla="*/ 2490537 w 2816784"/>
              <a:gd name="connsiteY26" fmla="*/ 601579 h 1251284"/>
              <a:gd name="connsiteX27" fmla="*/ 2430379 w 2816784"/>
              <a:gd name="connsiteY27" fmla="*/ 637673 h 1251284"/>
              <a:gd name="connsiteX28" fmla="*/ 2394284 w 2816784"/>
              <a:gd name="connsiteY28" fmla="*/ 649705 h 1251284"/>
              <a:gd name="connsiteX29" fmla="*/ 2334127 w 2816784"/>
              <a:gd name="connsiteY29" fmla="*/ 673768 h 1251284"/>
              <a:gd name="connsiteX30" fmla="*/ 2298032 w 2816784"/>
              <a:gd name="connsiteY30" fmla="*/ 697831 h 1251284"/>
              <a:gd name="connsiteX31" fmla="*/ 2189748 w 2816784"/>
              <a:gd name="connsiteY31" fmla="*/ 721894 h 1251284"/>
              <a:gd name="connsiteX32" fmla="*/ 2117558 w 2816784"/>
              <a:gd name="connsiteY32" fmla="*/ 770021 h 1251284"/>
              <a:gd name="connsiteX33" fmla="*/ 2033337 w 2816784"/>
              <a:gd name="connsiteY33" fmla="*/ 794084 h 1251284"/>
              <a:gd name="connsiteX34" fmla="*/ 1900990 w 2816784"/>
              <a:gd name="connsiteY34" fmla="*/ 866273 h 1251284"/>
              <a:gd name="connsiteX35" fmla="*/ 1840832 w 2816784"/>
              <a:gd name="connsiteY35" fmla="*/ 878305 h 1251284"/>
              <a:gd name="connsiteX36" fmla="*/ 1792705 w 2816784"/>
              <a:gd name="connsiteY36" fmla="*/ 902368 h 1251284"/>
              <a:gd name="connsiteX37" fmla="*/ 1756611 w 2816784"/>
              <a:gd name="connsiteY37" fmla="*/ 926431 h 1251284"/>
              <a:gd name="connsiteX38" fmla="*/ 1179095 w 2816784"/>
              <a:gd name="connsiteY38" fmla="*/ 938463 h 1251284"/>
              <a:gd name="connsiteX39" fmla="*/ 1010653 w 2816784"/>
              <a:gd name="connsiteY39" fmla="*/ 962526 h 1251284"/>
              <a:gd name="connsiteX40" fmla="*/ 950495 w 2816784"/>
              <a:gd name="connsiteY40" fmla="*/ 986589 h 1251284"/>
              <a:gd name="connsiteX41" fmla="*/ 782053 w 2816784"/>
              <a:gd name="connsiteY41" fmla="*/ 998621 h 1251284"/>
              <a:gd name="connsiteX42" fmla="*/ 697832 w 2816784"/>
              <a:gd name="connsiteY42" fmla="*/ 1010652 h 1251284"/>
              <a:gd name="connsiteX43" fmla="*/ 637674 w 2816784"/>
              <a:gd name="connsiteY43" fmla="*/ 1034715 h 1251284"/>
              <a:gd name="connsiteX44" fmla="*/ 613611 w 2816784"/>
              <a:gd name="connsiteY44" fmla="*/ 1058779 h 1251284"/>
              <a:gd name="connsiteX45" fmla="*/ 577516 w 2816784"/>
              <a:gd name="connsiteY45" fmla="*/ 1082842 h 1251284"/>
              <a:gd name="connsiteX46" fmla="*/ 553453 w 2816784"/>
              <a:gd name="connsiteY46" fmla="*/ 1118936 h 1251284"/>
              <a:gd name="connsiteX47" fmla="*/ 469232 w 2816784"/>
              <a:gd name="connsiteY47" fmla="*/ 1155031 h 1251284"/>
              <a:gd name="connsiteX48" fmla="*/ 433137 w 2816784"/>
              <a:gd name="connsiteY48" fmla="*/ 1167063 h 1251284"/>
              <a:gd name="connsiteX49" fmla="*/ 397042 w 2816784"/>
              <a:gd name="connsiteY49" fmla="*/ 1203158 h 1251284"/>
              <a:gd name="connsiteX50" fmla="*/ 264695 w 2816784"/>
              <a:gd name="connsiteY50" fmla="*/ 1227221 h 1251284"/>
              <a:gd name="connsiteX51" fmla="*/ 96253 w 2816784"/>
              <a:gd name="connsiteY51" fmla="*/ 1251284 h 1251284"/>
              <a:gd name="connsiteX52" fmla="*/ 0 w 2816784"/>
              <a:gd name="connsiteY52" fmla="*/ 1167063 h 1251284"/>
              <a:gd name="connsiteX53" fmla="*/ 24063 w 2816784"/>
              <a:gd name="connsiteY53" fmla="*/ 914400 h 1251284"/>
              <a:gd name="connsiteX54" fmla="*/ 48127 w 2816784"/>
              <a:gd name="connsiteY54" fmla="*/ 890336 h 1251284"/>
              <a:gd name="connsiteX55" fmla="*/ 60158 w 2816784"/>
              <a:gd name="connsiteY55" fmla="*/ 842210 h 1251284"/>
              <a:gd name="connsiteX56" fmla="*/ 132348 w 2816784"/>
              <a:gd name="connsiteY56" fmla="*/ 806115 h 1251284"/>
              <a:gd name="connsiteX57" fmla="*/ 240632 w 2816784"/>
              <a:gd name="connsiteY57" fmla="*/ 721894 h 1251284"/>
              <a:gd name="connsiteX58" fmla="*/ 324853 w 2816784"/>
              <a:gd name="connsiteY58" fmla="*/ 697831 h 1251284"/>
              <a:gd name="connsiteX59" fmla="*/ 360948 w 2816784"/>
              <a:gd name="connsiteY59" fmla="*/ 673768 h 1251284"/>
              <a:gd name="connsiteX60" fmla="*/ 397042 w 2816784"/>
              <a:gd name="connsiteY60" fmla="*/ 661736 h 1251284"/>
              <a:gd name="connsiteX61" fmla="*/ 457200 w 2816784"/>
              <a:gd name="connsiteY61" fmla="*/ 625642 h 125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816784" h="1251284">
                <a:moveTo>
                  <a:pt x="457200" y="625642"/>
                </a:moveTo>
                <a:cubicBezTo>
                  <a:pt x="613610" y="627647"/>
                  <a:pt x="655763" y="687930"/>
                  <a:pt x="1335505" y="673768"/>
                </a:cubicBezTo>
                <a:cubicBezTo>
                  <a:pt x="1342140" y="633958"/>
                  <a:pt x="1346398" y="576703"/>
                  <a:pt x="1371600" y="541421"/>
                </a:cubicBezTo>
                <a:cubicBezTo>
                  <a:pt x="1380005" y="529654"/>
                  <a:pt x="1396404" y="526391"/>
                  <a:pt x="1407695" y="517358"/>
                </a:cubicBezTo>
                <a:cubicBezTo>
                  <a:pt x="1416553" y="510272"/>
                  <a:pt x="1423737" y="501315"/>
                  <a:pt x="1431758" y="493294"/>
                </a:cubicBezTo>
                <a:cubicBezTo>
                  <a:pt x="1459978" y="408638"/>
                  <a:pt x="1423246" y="513158"/>
                  <a:pt x="1467853" y="409073"/>
                </a:cubicBezTo>
                <a:cubicBezTo>
                  <a:pt x="1491280" y="354408"/>
                  <a:pt x="1463931" y="388932"/>
                  <a:pt x="1503948" y="348915"/>
                </a:cubicBezTo>
                <a:cubicBezTo>
                  <a:pt x="1507958" y="332873"/>
                  <a:pt x="1507775" y="315146"/>
                  <a:pt x="1515979" y="300789"/>
                </a:cubicBezTo>
                <a:cubicBezTo>
                  <a:pt x="1524421" y="286016"/>
                  <a:pt x="1539002" y="275587"/>
                  <a:pt x="1552074" y="264694"/>
                </a:cubicBezTo>
                <a:cubicBezTo>
                  <a:pt x="1589840" y="233223"/>
                  <a:pt x="1633253" y="219126"/>
                  <a:pt x="1684421" y="216568"/>
                </a:cubicBezTo>
                <a:lnTo>
                  <a:pt x="2165684" y="192505"/>
                </a:lnTo>
                <a:cubicBezTo>
                  <a:pt x="2201665" y="180511"/>
                  <a:pt x="2221890" y="177996"/>
                  <a:pt x="2249905" y="144379"/>
                </a:cubicBezTo>
                <a:cubicBezTo>
                  <a:pt x="2258024" y="134636"/>
                  <a:pt x="2259186" y="120665"/>
                  <a:pt x="2261937" y="108284"/>
                </a:cubicBezTo>
                <a:cubicBezTo>
                  <a:pt x="2290173" y="-18772"/>
                  <a:pt x="2258915" y="81257"/>
                  <a:pt x="2286000" y="0"/>
                </a:cubicBezTo>
                <a:lnTo>
                  <a:pt x="2598821" y="36094"/>
                </a:lnTo>
                <a:cubicBezTo>
                  <a:pt x="2615212" y="38279"/>
                  <a:pt x="2631109" y="43374"/>
                  <a:pt x="2646948" y="48126"/>
                </a:cubicBezTo>
                <a:cubicBezTo>
                  <a:pt x="2671243" y="55415"/>
                  <a:pt x="2719137" y="72189"/>
                  <a:pt x="2719137" y="72189"/>
                </a:cubicBezTo>
                <a:cubicBezTo>
                  <a:pt x="2723148" y="84221"/>
                  <a:pt x="2725497" y="96940"/>
                  <a:pt x="2731169" y="108284"/>
                </a:cubicBezTo>
                <a:cubicBezTo>
                  <a:pt x="2745688" y="137322"/>
                  <a:pt x="2772232" y="175895"/>
                  <a:pt x="2791327" y="204536"/>
                </a:cubicBezTo>
                <a:cubicBezTo>
                  <a:pt x="2795337" y="216568"/>
                  <a:pt x="2800282" y="228327"/>
                  <a:pt x="2803358" y="240631"/>
                </a:cubicBezTo>
                <a:cubicBezTo>
                  <a:pt x="2825240" y="328160"/>
                  <a:pt x="2819777" y="343400"/>
                  <a:pt x="2791327" y="457200"/>
                </a:cubicBezTo>
                <a:cubicBezTo>
                  <a:pt x="2787820" y="471228"/>
                  <a:pt x="2779525" y="485630"/>
                  <a:pt x="2767263" y="493294"/>
                </a:cubicBezTo>
                <a:cubicBezTo>
                  <a:pt x="2745754" y="506737"/>
                  <a:pt x="2695074" y="517358"/>
                  <a:pt x="2695074" y="517358"/>
                </a:cubicBezTo>
                <a:cubicBezTo>
                  <a:pt x="2687053" y="529389"/>
                  <a:pt x="2683566" y="546278"/>
                  <a:pt x="2671011" y="553452"/>
                </a:cubicBezTo>
                <a:cubicBezTo>
                  <a:pt x="2653256" y="563598"/>
                  <a:pt x="2630582" y="560103"/>
                  <a:pt x="2610853" y="565484"/>
                </a:cubicBezTo>
                <a:cubicBezTo>
                  <a:pt x="2586382" y="572158"/>
                  <a:pt x="2562726" y="581526"/>
                  <a:pt x="2538663" y="589547"/>
                </a:cubicBezTo>
                <a:cubicBezTo>
                  <a:pt x="2522976" y="594776"/>
                  <a:pt x="2506579" y="597568"/>
                  <a:pt x="2490537" y="601579"/>
                </a:cubicBezTo>
                <a:cubicBezTo>
                  <a:pt x="2470484" y="613610"/>
                  <a:pt x="2451295" y="627215"/>
                  <a:pt x="2430379" y="637673"/>
                </a:cubicBezTo>
                <a:cubicBezTo>
                  <a:pt x="2419035" y="643345"/>
                  <a:pt x="2406159" y="645252"/>
                  <a:pt x="2394284" y="649705"/>
                </a:cubicBezTo>
                <a:cubicBezTo>
                  <a:pt x="2374062" y="657288"/>
                  <a:pt x="2353444" y="664110"/>
                  <a:pt x="2334127" y="673768"/>
                </a:cubicBezTo>
                <a:cubicBezTo>
                  <a:pt x="2321193" y="680235"/>
                  <a:pt x="2311323" y="692135"/>
                  <a:pt x="2298032" y="697831"/>
                </a:cubicBezTo>
                <a:cubicBezTo>
                  <a:pt x="2283161" y="704204"/>
                  <a:pt x="2200460" y="719752"/>
                  <a:pt x="2189748" y="721894"/>
                </a:cubicBezTo>
                <a:cubicBezTo>
                  <a:pt x="2160373" y="751269"/>
                  <a:pt x="2164175" y="752540"/>
                  <a:pt x="2117558" y="770021"/>
                </a:cubicBezTo>
                <a:cubicBezTo>
                  <a:pt x="2096824" y="777796"/>
                  <a:pt x="2054673" y="782446"/>
                  <a:pt x="2033337" y="794084"/>
                </a:cubicBezTo>
                <a:cubicBezTo>
                  <a:pt x="1958089" y="835128"/>
                  <a:pt x="1962332" y="850937"/>
                  <a:pt x="1900990" y="866273"/>
                </a:cubicBezTo>
                <a:cubicBezTo>
                  <a:pt x="1881151" y="871233"/>
                  <a:pt x="1860885" y="874294"/>
                  <a:pt x="1840832" y="878305"/>
                </a:cubicBezTo>
                <a:cubicBezTo>
                  <a:pt x="1824790" y="886326"/>
                  <a:pt x="1808278" y="893469"/>
                  <a:pt x="1792705" y="902368"/>
                </a:cubicBezTo>
                <a:cubicBezTo>
                  <a:pt x="1780150" y="909542"/>
                  <a:pt x="1771046" y="925582"/>
                  <a:pt x="1756611" y="926431"/>
                </a:cubicBezTo>
                <a:cubicBezTo>
                  <a:pt x="1564396" y="937738"/>
                  <a:pt x="1371600" y="934452"/>
                  <a:pt x="1179095" y="938463"/>
                </a:cubicBezTo>
                <a:cubicBezTo>
                  <a:pt x="1140519" y="942749"/>
                  <a:pt x="1055725" y="949004"/>
                  <a:pt x="1010653" y="962526"/>
                </a:cubicBezTo>
                <a:cubicBezTo>
                  <a:pt x="989966" y="968732"/>
                  <a:pt x="971828" y="983221"/>
                  <a:pt x="950495" y="986589"/>
                </a:cubicBezTo>
                <a:cubicBezTo>
                  <a:pt x="894893" y="995368"/>
                  <a:pt x="838090" y="993284"/>
                  <a:pt x="782053" y="998621"/>
                </a:cubicBezTo>
                <a:cubicBezTo>
                  <a:pt x="753822" y="1001310"/>
                  <a:pt x="725906" y="1006642"/>
                  <a:pt x="697832" y="1010652"/>
                </a:cubicBezTo>
                <a:cubicBezTo>
                  <a:pt x="677779" y="1018673"/>
                  <a:pt x="656426" y="1024000"/>
                  <a:pt x="637674" y="1034715"/>
                </a:cubicBezTo>
                <a:cubicBezTo>
                  <a:pt x="627825" y="1040343"/>
                  <a:pt x="622469" y="1051693"/>
                  <a:pt x="613611" y="1058779"/>
                </a:cubicBezTo>
                <a:cubicBezTo>
                  <a:pt x="602320" y="1067812"/>
                  <a:pt x="589548" y="1074821"/>
                  <a:pt x="577516" y="1082842"/>
                </a:cubicBezTo>
                <a:cubicBezTo>
                  <a:pt x="569495" y="1094873"/>
                  <a:pt x="563678" y="1108711"/>
                  <a:pt x="553453" y="1118936"/>
                </a:cubicBezTo>
                <a:cubicBezTo>
                  <a:pt x="524145" y="1148244"/>
                  <a:pt x="507893" y="1143985"/>
                  <a:pt x="469232" y="1155031"/>
                </a:cubicBezTo>
                <a:cubicBezTo>
                  <a:pt x="457037" y="1158515"/>
                  <a:pt x="445169" y="1163052"/>
                  <a:pt x="433137" y="1167063"/>
                </a:cubicBezTo>
                <a:cubicBezTo>
                  <a:pt x="421105" y="1179095"/>
                  <a:pt x="411815" y="1194716"/>
                  <a:pt x="397042" y="1203158"/>
                </a:cubicBezTo>
                <a:cubicBezTo>
                  <a:pt x="378212" y="1213918"/>
                  <a:pt x="267860" y="1226825"/>
                  <a:pt x="264695" y="1227221"/>
                </a:cubicBezTo>
                <a:cubicBezTo>
                  <a:pt x="112264" y="1246275"/>
                  <a:pt x="205436" y="1229447"/>
                  <a:pt x="96253" y="1251284"/>
                </a:cubicBezTo>
                <a:cubicBezTo>
                  <a:pt x="12031" y="1195137"/>
                  <a:pt x="40105" y="1227221"/>
                  <a:pt x="0" y="1167063"/>
                </a:cubicBezTo>
                <a:cubicBezTo>
                  <a:pt x="8021" y="1082842"/>
                  <a:pt x="9567" y="997751"/>
                  <a:pt x="24063" y="914400"/>
                </a:cubicBezTo>
                <a:cubicBezTo>
                  <a:pt x="26007" y="903224"/>
                  <a:pt x="43054" y="900482"/>
                  <a:pt x="48127" y="890336"/>
                </a:cubicBezTo>
                <a:cubicBezTo>
                  <a:pt x="55522" y="875546"/>
                  <a:pt x="50986" y="855969"/>
                  <a:pt x="60158" y="842210"/>
                </a:cubicBezTo>
                <a:cubicBezTo>
                  <a:pt x="73485" y="822219"/>
                  <a:pt x="111759" y="812978"/>
                  <a:pt x="132348" y="806115"/>
                </a:cubicBezTo>
                <a:cubicBezTo>
                  <a:pt x="204766" y="733697"/>
                  <a:pt x="175510" y="741431"/>
                  <a:pt x="240632" y="721894"/>
                </a:cubicBezTo>
                <a:cubicBezTo>
                  <a:pt x="268598" y="713504"/>
                  <a:pt x="296779" y="705852"/>
                  <a:pt x="324853" y="697831"/>
                </a:cubicBezTo>
                <a:cubicBezTo>
                  <a:pt x="336885" y="689810"/>
                  <a:pt x="348014" y="680235"/>
                  <a:pt x="360948" y="673768"/>
                </a:cubicBezTo>
                <a:cubicBezTo>
                  <a:pt x="372291" y="668096"/>
                  <a:pt x="385267" y="666446"/>
                  <a:pt x="397042" y="661736"/>
                </a:cubicBezTo>
                <a:cubicBezTo>
                  <a:pt x="405368" y="658405"/>
                  <a:pt x="300790" y="623637"/>
                  <a:pt x="457200" y="625642"/>
                </a:cubicBezTo>
                <a:close/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246" y="5013450"/>
            <a:ext cx="1104900" cy="9620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3731216"/>
            <a:ext cx="3168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It can </a:t>
            </a:r>
            <a:r>
              <a:rPr lang="en-US" dirty="0"/>
              <a:t>be compactly written as the (3 x 1) vector</a:t>
            </a:r>
          </a:p>
        </p:txBody>
      </p:sp>
    </p:spTree>
    <p:extLst>
      <p:ext uri="{BB962C8B-B14F-4D97-AF65-F5344CB8AC3E}">
        <p14:creationId xmlns:p14="http://schemas.microsoft.com/office/powerpoint/2010/main" val="380198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False"/>
  <p:tag name="BRANCHTO" val="0"/>
</p:tagLst>
</file>

<file path=ppt/theme/theme1.xml><?xml version="1.0" encoding="utf-8"?>
<a:theme xmlns:a="http://schemas.openxmlformats.org/drawingml/2006/main" name="tp939[1]">
  <a:themeElements>
    <a:clrScheme name="tp939[1] 6">
      <a:dk1>
        <a:srgbClr val="000000"/>
      </a:dk1>
      <a:lt1>
        <a:srgbClr val="FFFFFF"/>
      </a:lt1>
      <a:dk2>
        <a:srgbClr val="000000"/>
      </a:dk2>
      <a:lt2>
        <a:srgbClr val="996633"/>
      </a:lt2>
      <a:accent1>
        <a:srgbClr val="CC9900"/>
      </a:accent1>
      <a:accent2>
        <a:srgbClr val="FFE28F"/>
      </a:accent2>
      <a:accent3>
        <a:srgbClr val="FFFFFF"/>
      </a:accent3>
      <a:accent4>
        <a:srgbClr val="000000"/>
      </a:accent4>
      <a:accent5>
        <a:srgbClr val="E2CAAA"/>
      </a:accent5>
      <a:accent6>
        <a:srgbClr val="E7CD81"/>
      </a:accent6>
      <a:hlink>
        <a:srgbClr val="996633"/>
      </a:hlink>
      <a:folHlink>
        <a:srgbClr val="FF9900"/>
      </a:folHlink>
    </a:clrScheme>
    <a:fontScheme name="tp939[1]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p939[1]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939[1]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939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939[1]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939[1] 5">
        <a:dk1>
          <a:srgbClr val="000000"/>
        </a:dk1>
        <a:lt1>
          <a:srgbClr val="FFFFFF"/>
        </a:lt1>
        <a:dk2>
          <a:srgbClr val="000000"/>
        </a:dk2>
        <a:lt2>
          <a:srgbClr val="996633"/>
        </a:lt2>
        <a:accent1>
          <a:srgbClr val="CC9900"/>
        </a:accent1>
        <a:accent2>
          <a:srgbClr val="FFECB7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E7D6A6"/>
        </a:accent6>
        <a:hlink>
          <a:srgbClr val="996633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939[1] 6">
        <a:dk1>
          <a:srgbClr val="000000"/>
        </a:dk1>
        <a:lt1>
          <a:srgbClr val="FFFFFF"/>
        </a:lt1>
        <a:dk2>
          <a:srgbClr val="000000"/>
        </a:dk2>
        <a:lt2>
          <a:srgbClr val="996633"/>
        </a:lt2>
        <a:accent1>
          <a:srgbClr val="CC9900"/>
        </a:accent1>
        <a:accent2>
          <a:srgbClr val="FFE28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E7CD81"/>
        </a:accent6>
        <a:hlink>
          <a:srgbClr val="996633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373AC02-2978-493D-A5F3-7AF4E5DE21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di prodotti o servizi</Template>
  <TotalTime>1213</TotalTime>
  <Words>1623</Words>
  <Application>Microsoft Office PowerPoint</Application>
  <PresentationFormat>On-screen Show (4:3)</PresentationFormat>
  <Paragraphs>242</Paragraphs>
  <Slides>53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Cambria Math</vt:lpstr>
      <vt:lpstr>Garamond</vt:lpstr>
      <vt:lpstr>Times New Roman</vt:lpstr>
      <vt:lpstr>tp939[1]</vt:lpstr>
      <vt:lpstr>Kinematics</vt:lpstr>
      <vt:lpstr>PowerPoint Presentation</vt:lpstr>
      <vt:lpstr>Strutture cinematiche</vt:lpstr>
      <vt:lpstr>JOINTS</vt:lpstr>
      <vt:lpstr>Structures</vt:lpstr>
      <vt:lpstr>Structures</vt:lpstr>
      <vt:lpstr>A robot is made up of links (need to elaborate tools for considering relative position of frames) </vt:lpstr>
      <vt:lpstr>Kinematics</vt:lpstr>
      <vt:lpstr>PowerPoint Presentation</vt:lpstr>
      <vt:lpstr>PowerPoint Presentation</vt:lpstr>
      <vt:lpstr>Rotation Matrix</vt:lpstr>
      <vt:lpstr>Therefore R is an orthogonal matrix   </vt:lpstr>
      <vt:lpstr>Elementary Rotations</vt:lpstr>
      <vt:lpstr>PowerPoint Presentation</vt:lpstr>
      <vt:lpstr>Exercise</vt:lpstr>
      <vt:lpstr> Representation of a Vector</vt:lpstr>
      <vt:lpstr>PowerPoint Presentation</vt:lpstr>
      <vt:lpstr>Example</vt:lpstr>
      <vt:lpstr>Rotation of a vector</vt:lpstr>
      <vt:lpstr>Summary: A Matrix </vt:lpstr>
      <vt:lpstr>Composition of Rotation Matrices</vt:lpstr>
      <vt:lpstr>Interpretation of rotation</vt:lpstr>
      <vt:lpstr>PowerPoint Presentation</vt:lpstr>
      <vt:lpstr>Rotation with respect to the fixed or the current frame</vt:lpstr>
      <vt:lpstr>PowerPoint Presentation</vt:lpstr>
      <vt:lpstr>Rotation with respect to the fixed frame (commutated)</vt:lpstr>
      <vt:lpstr>Euler angles</vt:lpstr>
      <vt:lpstr>ZYZ angles</vt:lpstr>
      <vt:lpstr>It is possible to calculate the Euler angles starting from the rotation matrix</vt:lpstr>
      <vt:lpstr>PowerPoint Presentation</vt:lpstr>
      <vt:lpstr>Roll-PitchYaw angles (ZYX)</vt:lpstr>
      <vt:lpstr>Sequence of rotation</vt:lpstr>
      <vt:lpstr>Angle and Axis</vt:lpstr>
      <vt:lpstr>PowerPoint Presentation</vt:lpstr>
      <vt:lpstr>PowerPoint Presentation</vt:lpstr>
      <vt:lpstr>Inverse problem: given the matrix, calculate the vector and the angle</vt:lpstr>
      <vt:lpstr>Quaternions</vt:lpstr>
      <vt:lpstr>Homogeneous Transformations</vt:lpstr>
      <vt:lpstr>Chain of vector</vt:lpstr>
      <vt:lpstr>Homogeneous transformation matrix</vt:lpstr>
      <vt:lpstr>Inverse of homogeneous matrix</vt:lpstr>
      <vt:lpstr>Direct Kinematics</vt:lpstr>
      <vt:lpstr>SCARA Robot</vt:lpstr>
      <vt:lpstr>PowerPoint Presentation</vt:lpstr>
      <vt:lpstr>PowerPoint Presentation</vt:lpstr>
      <vt:lpstr>Example: two-link planar arm</vt:lpstr>
      <vt:lpstr>Consider the Direct kinematics for an open chain</vt:lpstr>
      <vt:lpstr>If we consider also the presence of a tool (with its frame) and the base </vt:lpstr>
      <vt:lpstr>Exercise: rototranslation matrices</vt:lpstr>
      <vt:lpstr>Possible solution </vt:lpstr>
      <vt:lpstr>PowerPoint Presentation</vt:lpstr>
      <vt:lpstr>PowerPoint Presentation</vt:lpstr>
      <vt:lpstr>Exercise: rototranslation matrices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 Robotica</dc:title>
  <dc:subject/>
  <dc:creator>Paolo Gallina</dc:creator>
  <cp:keywords/>
  <dc:description/>
  <cp:lastModifiedBy>Paolo Gallina</cp:lastModifiedBy>
  <cp:revision>110</cp:revision>
  <dcterms:created xsi:type="dcterms:W3CDTF">2015-02-16T14:54:53Z</dcterms:created>
  <dcterms:modified xsi:type="dcterms:W3CDTF">2019-01-22T11:24:01Z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TC010178481040</vt:lpwstr>
  </property>
</Properties>
</file>