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8" r:id="rId1"/>
  </p:sldMasterIdLst>
  <p:sldIdLst>
    <p:sldId id="263" r:id="rId2"/>
    <p:sldId id="257" r:id="rId3"/>
    <p:sldId id="264" r:id="rId4"/>
    <p:sldId id="258" r:id="rId5"/>
    <p:sldId id="259" r:id="rId6"/>
    <p:sldId id="265" r:id="rId7"/>
    <p:sldId id="261" r:id="rId8"/>
    <p:sldId id="260" r:id="rId9"/>
    <p:sldId id="262" r:id="rId10"/>
    <p:sldId id="266" r:id="rId11"/>
    <p:sldId id="267" r:id="rId12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Rg st="1" end="11"/>
    <p:penClr>
      <a:srgbClr val="FF0000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olo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9" name="Sottotitolo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it-IT" smtClean="0"/>
              <a:t>Fare clic per modificare lo stile del sottotitolo dello schema</a:t>
            </a:r>
            <a:endParaRPr kumimoji="0" lang="en-US"/>
          </a:p>
        </p:txBody>
      </p:sp>
      <p:sp>
        <p:nvSpPr>
          <p:cNvPr id="28" name="Segnaposto data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7FE402DE-FC6A-4ABA-9E62-DA3115A7A95C}" type="datetimeFigureOut">
              <a:rPr lang="it-IT" smtClean="0"/>
              <a:pPr/>
              <a:t>06/07/2019</a:t>
            </a:fld>
            <a:endParaRPr lang="it-IT"/>
          </a:p>
        </p:txBody>
      </p:sp>
      <p:sp>
        <p:nvSpPr>
          <p:cNvPr id="17" name="Segnaposto piè di pagina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it-IT"/>
          </a:p>
        </p:txBody>
      </p:sp>
      <p:sp>
        <p:nvSpPr>
          <p:cNvPr id="10" name="Rettangolo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ttangolo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ttangolo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ttangolo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nettore 1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Connettore 1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Connettore 1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nettore 1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nettore 1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Connettore 1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ttangolo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e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e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e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e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e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egnaposto numero diapositiva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1B47E066-0026-4277-B448-F3101450126D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402DE-FC6A-4ABA-9E62-DA3115A7A95C}" type="datetimeFigureOut">
              <a:rPr lang="it-IT" smtClean="0"/>
              <a:pPr/>
              <a:t>06/07/2019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7E066-0026-4277-B448-F3101450126D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402DE-FC6A-4ABA-9E62-DA3115A7A95C}" type="datetimeFigureOut">
              <a:rPr lang="it-IT" smtClean="0"/>
              <a:pPr/>
              <a:t>06/07/2019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7E066-0026-4277-B448-F3101450126D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8" name="Segnaposto contenuto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FE402DE-FC6A-4ABA-9E62-DA3115A7A95C}" type="datetimeFigureOut">
              <a:rPr lang="it-IT" smtClean="0"/>
              <a:pPr/>
              <a:t>06/07/2019</a:t>
            </a:fld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1B47E066-0026-4277-B448-F3101450126D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10" name="Segnaposto piè di pagina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7FE402DE-FC6A-4ABA-9E62-DA3115A7A95C}" type="datetimeFigureOut">
              <a:rPr lang="it-IT" smtClean="0"/>
              <a:pPr/>
              <a:t>06/07/2019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it-IT"/>
          </a:p>
        </p:txBody>
      </p:sp>
      <p:sp>
        <p:nvSpPr>
          <p:cNvPr id="9" name="Rettangolo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tangolo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ttangolo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ttangolo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nettore 1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Connettore 1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nettore 1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nettore 1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Connettore 1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ttangolo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e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e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e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e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e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Connettore 1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1B47E066-0026-4277-B448-F3101450126D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402DE-FC6A-4ABA-9E62-DA3115A7A95C}" type="datetimeFigureOut">
              <a:rPr lang="it-IT" smtClean="0"/>
              <a:pPr/>
              <a:t>06/07/2019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7E066-0026-4277-B448-F3101450126D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9" name="Segnaposto contenuto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11" name="Segnaposto contenuto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402DE-FC6A-4ABA-9E62-DA3115A7A95C}" type="datetimeFigureOut">
              <a:rPr lang="it-IT" smtClean="0"/>
              <a:pPr/>
              <a:t>06/07/2019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7E066-0026-4277-B448-F3101450126D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11" name="Segnaposto contenuto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13" name="Segnaposto contenuto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12" name="Segnaposto testo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14" name="Segnaposto testo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6" name="Segnaposto data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FE402DE-FC6A-4ABA-9E62-DA3115A7A95C}" type="datetimeFigureOut">
              <a:rPr lang="it-IT" smtClean="0"/>
              <a:pPr/>
              <a:t>06/07/2019</a:t>
            </a:fld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1B47E066-0026-4277-B448-F3101450126D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402DE-FC6A-4ABA-9E62-DA3115A7A95C}" type="datetimeFigureOut">
              <a:rPr lang="it-IT" smtClean="0"/>
              <a:pPr/>
              <a:t>06/07/2019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7E066-0026-4277-B448-F3101450126D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to con didascalia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nettore 1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8" name="Connettore 1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Connettore 1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Connettore 1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ttangolo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nettore 1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e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Segnaposto contenuto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21" name="Segnaposto data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FE402DE-FC6A-4ABA-9E62-DA3115A7A95C}" type="datetimeFigureOut">
              <a:rPr lang="it-IT" smtClean="0"/>
              <a:pPr/>
              <a:t>06/07/2019</a:t>
            </a:fld>
            <a:endParaRPr lang="it-IT"/>
          </a:p>
        </p:txBody>
      </p:sp>
      <p:sp>
        <p:nvSpPr>
          <p:cNvPr id="22" name="Segnaposto numero diapositiva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1B47E066-0026-4277-B448-F3101450126D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23" name="Segnaposto piè di pagina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it-IT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nettore 1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e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it-IT" smtClean="0"/>
              <a:t>Fare clic sull'icona per inserire un'immagine</a:t>
            </a:r>
            <a:endParaRPr kumimoji="0" lang="en-US" dirty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10" name="Connettore 1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ttangolo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nettore 1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Connettore 1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Connettore 1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Segnaposto data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FE402DE-FC6A-4ABA-9E62-DA3115A7A95C}" type="datetimeFigureOut">
              <a:rPr lang="it-IT" smtClean="0"/>
              <a:pPr/>
              <a:t>06/07/2019</a:t>
            </a:fld>
            <a:endParaRPr lang="it-IT"/>
          </a:p>
        </p:txBody>
      </p:sp>
      <p:sp>
        <p:nvSpPr>
          <p:cNvPr id="18" name="Segnaposto numero diapositiva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1B47E066-0026-4277-B448-F3101450126D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21" name="Segnaposto piè di pagina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nettore 1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Segnaposto titolo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13" name="Segnaposto testo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  <a:p>
            <a:pPr lvl="1" eaLnBrk="1" latinLnBrk="0" hangingPunct="1"/>
            <a:r>
              <a:rPr kumimoji="0" lang="it-IT" smtClean="0"/>
              <a:t>Secondo livello</a:t>
            </a:r>
          </a:p>
          <a:p>
            <a:pPr lvl="2" eaLnBrk="1" latinLnBrk="0" hangingPunct="1"/>
            <a:r>
              <a:rPr kumimoji="0" lang="it-IT" smtClean="0"/>
              <a:t>Terzo livello</a:t>
            </a:r>
          </a:p>
          <a:p>
            <a:pPr lvl="3" eaLnBrk="1" latinLnBrk="0" hangingPunct="1"/>
            <a:r>
              <a:rPr kumimoji="0" lang="it-IT" smtClean="0"/>
              <a:t>Quarto livello</a:t>
            </a:r>
          </a:p>
          <a:p>
            <a:pPr lvl="4" eaLnBrk="1" latinLnBrk="0" hangingPunct="1"/>
            <a:r>
              <a:rPr kumimoji="0" lang="it-IT" smtClean="0"/>
              <a:t>Quinto livello</a:t>
            </a:r>
            <a:endParaRPr kumimoji="0" lang="en-US"/>
          </a:p>
        </p:txBody>
      </p:sp>
      <p:sp>
        <p:nvSpPr>
          <p:cNvPr id="14" name="Segnaposto data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7FE402DE-FC6A-4ABA-9E62-DA3115A7A95C}" type="datetimeFigureOut">
              <a:rPr lang="it-IT" smtClean="0"/>
              <a:pPr/>
              <a:t>06/07/2019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it-IT"/>
          </a:p>
        </p:txBody>
      </p:sp>
      <p:sp>
        <p:nvSpPr>
          <p:cNvPr id="7" name="Connettore 1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Connettore 1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ttangolo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nettore 1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e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egnaposto numero diapositiva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1B47E066-0026-4277-B448-F3101450126D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3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079676" y="116632"/>
            <a:ext cx="780356" cy="786452"/>
          </a:xfrm>
          <a:prstGeom prst="rect">
            <a:avLst/>
          </a:prstGeom>
        </p:spPr>
      </p:pic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3096344"/>
          </a:xfrm>
        </p:spPr>
        <p:txBody>
          <a:bodyPr>
            <a:normAutofit/>
          </a:bodyPr>
          <a:lstStyle/>
          <a:p>
            <a:pPr algn="ctr"/>
            <a:r>
              <a:rPr lang="it-IT" sz="1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UNIVERSITA’ DEGLI STUDI DI TRIESTE</a:t>
            </a:r>
            <a:br>
              <a:rPr lang="it-IT" sz="1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it-IT" sz="1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it-IT" sz="1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it-IT" sz="1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DIPARTIMENTO DI STUDI UMANISTICI</a:t>
            </a:r>
            <a:br>
              <a:rPr lang="it-IT" sz="1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it-IT" sz="1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it-IT" sz="1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it-IT" sz="1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Corso di laurea magistrale in Servizio Sociale, Politiche Sociali, Programmazione e Gestione dei Servizi</a:t>
            </a:r>
            <a:br>
              <a:rPr lang="it-IT" sz="1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it-IT" sz="1800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>
          <a:xfrm>
            <a:off x="457200" y="3284984"/>
            <a:ext cx="8229600" cy="2871976"/>
          </a:xfrm>
        </p:spPr>
        <p:txBody>
          <a:bodyPr/>
          <a:lstStyle/>
          <a:p>
            <a:pPr marL="0" indent="0" algn="ctr">
              <a:buNone/>
            </a:pPr>
            <a:endParaRPr lang="it-IT" sz="2000" b="1" dirty="0" smtClean="0">
              <a:solidFill>
                <a:srgbClr val="464653"/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it-IT" sz="2000" b="1" dirty="0" smtClean="0">
                <a:latin typeface="Times New Roman" pitchFamily="18" charset="0"/>
                <a:ea typeface="+mj-ea"/>
                <a:cs typeface="Times New Roman" pitchFamily="18" charset="0"/>
              </a:rPr>
              <a:t>A </a:t>
            </a:r>
            <a:r>
              <a:rPr lang="it-IT" sz="2000" b="1" dirty="0">
                <a:latin typeface="Times New Roman" pitchFamily="18" charset="0"/>
                <a:ea typeface="+mj-ea"/>
                <a:cs typeface="Times New Roman" pitchFamily="18" charset="0"/>
              </a:rPr>
              <a:t>MODEL FOR TRAINING PARENTS AND TEACHERS OF CHILDREN WITH SPECIAL </a:t>
            </a:r>
            <a:r>
              <a:rPr lang="it-IT" sz="2000" b="1" dirty="0" smtClean="0">
                <a:latin typeface="Times New Roman" pitchFamily="18" charset="0"/>
                <a:ea typeface="+mj-ea"/>
                <a:cs typeface="Times New Roman" pitchFamily="18" charset="0"/>
              </a:rPr>
              <a:t>NEEDS</a:t>
            </a:r>
          </a:p>
          <a:p>
            <a:pPr marL="0" indent="0" algn="ctr">
              <a:buNone/>
            </a:pPr>
            <a:r>
              <a:rPr lang="it-IT" sz="2000" b="1" dirty="0" smtClean="0">
                <a:solidFill>
                  <a:srgbClr val="464653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Un modello per formare genitori e insegnanti di bambini con bisogni educativi speciali</a:t>
            </a:r>
          </a:p>
          <a:p>
            <a:pPr marL="0" indent="0" algn="ctr">
              <a:buNone/>
            </a:pPr>
            <a:endParaRPr lang="it-IT" sz="2000" b="1" dirty="0">
              <a:solidFill>
                <a:srgbClr val="464653"/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it-IT" sz="1800" b="1" dirty="0" smtClean="0">
                <a:solidFill>
                  <a:srgbClr val="464653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a cura di: Roberta </a:t>
            </a:r>
            <a:r>
              <a:rPr lang="it-IT" sz="1800" b="1" dirty="0" err="1" smtClean="0">
                <a:solidFill>
                  <a:srgbClr val="464653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Bazeu</a:t>
            </a:r>
            <a:endParaRPr lang="it-IT" sz="1800" b="1" dirty="0" smtClean="0">
              <a:solidFill>
                <a:srgbClr val="464653"/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marL="0" indent="0" algn="ctr">
              <a:buNone/>
            </a:pPr>
            <a:endParaRPr lang="it-IT" dirty="0"/>
          </a:p>
        </p:txBody>
      </p:sp>
    </p:spTree>
    <p:extLst>
      <p:ext uri="{BB962C8B-B14F-4D97-AF65-F5344CB8AC3E}">
        <p14:creationId xmlns="" xmlns:p14="http://schemas.microsoft.com/office/powerpoint/2010/main" val="2803607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Risultati qualitativi</a:t>
            </a:r>
            <a:endParaRPr lang="it-IT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 smtClean="0"/>
              <a:t>40 partecipanti 25 dal Portogallo, 15 dall’Italia (rete di supporto ADHD, genitori, insegnanti, operatori sociali).</a:t>
            </a:r>
          </a:p>
          <a:p>
            <a:endParaRPr lang="it-IT" dirty="0" smtClean="0"/>
          </a:p>
          <a:p>
            <a:r>
              <a:rPr lang="it-IT" dirty="0" smtClean="0"/>
              <a:t>Presentazione di un questionario, su opinioni, usabilità, fattibilità dell’applicazione.</a:t>
            </a:r>
          </a:p>
          <a:p>
            <a:endParaRPr lang="it-IT" dirty="0" smtClean="0"/>
          </a:p>
          <a:p>
            <a:r>
              <a:rPr lang="it-IT" dirty="0" smtClean="0"/>
              <a:t>In genere , gli utenti hanno ritenuto accettabile la formazione, la valutazione della  WA risulta essere di facile gestione e utili, sono state date positive le valutazioni riguardo l’</a:t>
            </a:r>
            <a:r>
              <a:rPr lang="it-IT" dirty="0" err="1" smtClean="0"/>
              <a:t>app</a:t>
            </a:r>
            <a:r>
              <a:rPr lang="it-IT" dirty="0" smtClean="0"/>
              <a:t> come strumento e monitoraggio del comportamento del bambino.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7467600" cy="612000"/>
          </a:xfrm>
        </p:spPr>
        <p:txBody>
          <a:bodyPr/>
          <a:lstStyle/>
          <a:p>
            <a:pPr algn="ctr"/>
            <a:r>
              <a:rPr lang="it-IT" dirty="0" smtClean="0"/>
              <a:t>Criticità</a:t>
            </a:r>
            <a:endParaRPr lang="it-IT" dirty="0"/>
          </a:p>
        </p:txBody>
      </p:sp>
      <p:pic>
        <p:nvPicPr>
          <p:cNvPr id="6" name="Segnaposto contenuto 5" descr="IMG_4671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323528" y="908720"/>
            <a:ext cx="3384000" cy="2538000"/>
          </a:xfrm>
          <a:prstGeom prst="doubleWave">
            <a:avLst/>
          </a:prstGeom>
        </p:spPr>
      </p:pic>
      <p:pic>
        <p:nvPicPr>
          <p:cNvPr id="7" name="Immagine 6" descr="IMG_467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499992" y="1196752"/>
            <a:ext cx="3348000" cy="2301750"/>
          </a:xfrm>
          <a:prstGeom prst="doubleWave">
            <a:avLst/>
          </a:prstGeom>
          <a:effectLst/>
        </p:spPr>
      </p:pic>
      <p:pic>
        <p:nvPicPr>
          <p:cNvPr id="8" name="Immagine 7" descr="IMG_4673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83568" y="3861048"/>
            <a:ext cx="3096000" cy="2322000"/>
          </a:xfrm>
          <a:prstGeom prst="doubleWave">
            <a:avLst/>
          </a:prstGeom>
        </p:spPr>
      </p:pic>
      <p:sp>
        <p:nvSpPr>
          <p:cNvPr id="11" name="CasellaDiTesto 10"/>
          <p:cNvSpPr txBox="1"/>
          <p:nvPr/>
        </p:nvSpPr>
        <p:spPr>
          <a:xfrm>
            <a:off x="4204443" y="3505200"/>
            <a:ext cx="4284000" cy="369331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it-IT" dirty="0" smtClean="0"/>
              <a:t>I risultati del questionario sono stati rappresentati </a:t>
            </a:r>
          </a:p>
          <a:p>
            <a:r>
              <a:rPr lang="it-IT" dirty="0" smtClean="0"/>
              <a:t>con dei grafici, è stato scelto il grafico più diffuso a linea/barre che rappresenta la relazione tra due </a:t>
            </a:r>
          </a:p>
          <a:p>
            <a:r>
              <a:rPr lang="it-IT" dirty="0" smtClean="0"/>
              <a:t>variabili. </a:t>
            </a:r>
          </a:p>
          <a:p>
            <a:r>
              <a:rPr lang="it-IT" dirty="0" smtClean="0"/>
              <a:t>In realtà non sempre è facile la lettura di un grafico.</a:t>
            </a:r>
          </a:p>
          <a:p>
            <a:r>
              <a:rPr lang="it-IT" dirty="0" smtClean="0"/>
              <a:t>In questo caso ci sono anche delle problematiche riguardo il colore,  sfumature e la densità. </a:t>
            </a:r>
          </a:p>
          <a:p>
            <a:endParaRPr lang="it-IT" dirty="0" smtClean="0"/>
          </a:p>
          <a:p>
            <a:endParaRPr lang="it-IT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KEY - WORDS</a:t>
            </a:r>
            <a:endParaRPr lang="it-IT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endParaRPr lang="it-IT" dirty="0" smtClean="0"/>
          </a:p>
          <a:p>
            <a:r>
              <a:rPr lang="it-I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ADHD</a:t>
            </a:r>
            <a:r>
              <a:rPr lang="it-IT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it-IT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Attention</a:t>
            </a:r>
            <a:r>
              <a:rPr lang="it-IT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Deficit </a:t>
            </a:r>
            <a:r>
              <a:rPr lang="it-IT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Hyperactivity</a:t>
            </a:r>
            <a:r>
              <a:rPr lang="it-IT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t-IT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Disorder</a:t>
            </a:r>
            <a:r>
              <a:rPr lang="it-IT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it-IT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it-I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FBA (</a:t>
            </a:r>
            <a:r>
              <a:rPr lang="it-IT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Functional</a:t>
            </a:r>
            <a:r>
              <a:rPr lang="it-I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Behavioral</a:t>
            </a:r>
            <a:r>
              <a:rPr lang="it-I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Assessmet</a:t>
            </a:r>
            <a:r>
              <a:rPr lang="it-I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</a:p>
          <a:p>
            <a:r>
              <a:rPr lang="it-IT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Parent</a:t>
            </a:r>
            <a:r>
              <a:rPr lang="it-I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it-IT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teacher</a:t>
            </a:r>
            <a:r>
              <a:rPr lang="it-I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training</a:t>
            </a:r>
          </a:p>
          <a:p>
            <a:r>
              <a:rPr lang="it-I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WHAAM </a:t>
            </a:r>
            <a:r>
              <a:rPr lang="it-IT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application</a:t>
            </a:r>
            <a:endParaRPr lang="it-IT" dirty="0" smtClean="0"/>
          </a:p>
          <a:p>
            <a:endParaRPr lang="it-IT" dirty="0" smtClean="0"/>
          </a:p>
          <a:p>
            <a:endParaRPr lang="it-IT" dirty="0" smtClean="0"/>
          </a:p>
          <a:p>
            <a:endParaRPr lang="it-IT" dirty="0" smtClean="0"/>
          </a:p>
          <a:p>
            <a:endParaRPr lang="it-IT" dirty="0" smtClean="0"/>
          </a:p>
          <a:p>
            <a:endParaRPr lang="it-IT" dirty="0" smtClean="0"/>
          </a:p>
          <a:p>
            <a:endParaRPr lang="it-IT" dirty="0" smtClean="0"/>
          </a:p>
          <a:p>
            <a:endParaRPr lang="it-IT" dirty="0"/>
          </a:p>
        </p:txBody>
      </p:sp>
      <p:pic>
        <p:nvPicPr>
          <p:cNvPr id="4" name="Immagine 3" descr="IMG_473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563891" y="3933056"/>
            <a:ext cx="4008345" cy="2376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smtClean="0"/>
              <a:t>OBIETTIVO DEL CONTRIBUTO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it-IT" smtClean="0"/>
          </a:p>
          <a:p>
            <a:r>
              <a:rPr lang="it-IT" smtClean="0"/>
              <a:t>Presentare un modello integrato di formazione finalizzato a promuovere la costruzione di reti di supporto nella gestione di interventi con bambini ADHD.</a:t>
            </a:r>
            <a:endParaRPr lang="it-IT" dirty="0"/>
          </a:p>
        </p:txBody>
      </p:sp>
      <p:pic>
        <p:nvPicPr>
          <p:cNvPr id="4" name="Immagine 3" descr="IMG_473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203848" y="3861048"/>
            <a:ext cx="4235040" cy="244800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638718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sz="2600" dirty="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ADHD: (</a:t>
            </a:r>
            <a:r>
              <a:rPr lang="it-IT" sz="2600" i="1" dirty="0" err="1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Attention</a:t>
            </a:r>
            <a:r>
              <a:rPr lang="it-IT" sz="2600" i="1" dirty="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 Deficit </a:t>
            </a:r>
            <a:r>
              <a:rPr lang="it-IT" sz="2600" i="1" dirty="0" err="1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Hyperactivity</a:t>
            </a:r>
            <a:r>
              <a:rPr lang="it-IT" sz="2600" i="1" dirty="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it-IT" sz="2600" i="1" dirty="0" err="1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Disorder</a:t>
            </a:r>
            <a:r>
              <a:rPr lang="it-IT" sz="2600" i="1" dirty="0" smtClean="0">
                <a:solidFill>
                  <a:prstClr val="black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)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endParaRPr lang="it-IT" dirty="0" smtClean="0"/>
          </a:p>
          <a:p>
            <a:pPr algn="just"/>
            <a:r>
              <a:rPr lang="it-IT" sz="2400" dirty="0" smtClean="0">
                <a:latin typeface="Times New Roman" pitchFamily="18" charset="0"/>
                <a:cs typeface="Times New Roman" pitchFamily="18" charset="0"/>
              </a:rPr>
              <a:t>E’ un disturbo specifico evolutivo dell’autocontrollo di origine neurobiologica che insorge nell’infanzia; interferisce con il normale sviluppo del bambino ed ostacola lo svolgimento delle comuni attività quotidiane  (deficit dell’attenzione, iperattività, impulsività)</a:t>
            </a:r>
          </a:p>
          <a:p>
            <a:pPr algn="just"/>
            <a:r>
              <a:rPr lang="it-IT" sz="2400" dirty="0" smtClean="0">
                <a:latin typeface="Times New Roman" pitchFamily="18" charset="0"/>
                <a:cs typeface="Times New Roman" pitchFamily="18" charset="0"/>
              </a:rPr>
              <a:t>Non è una sindrome pediatrica, </a:t>
            </a:r>
            <a:r>
              <a:rPr lang="it-IT" sz="24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il </a:t>
            </a:r>
            <a:r>
              <a:rPr lang="it-IT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suo impatto continua durante l'adolescenza e fino all'età </a:t>
            </a:r>
            <a:r>
              <a:rPr lang="it-IT" sz="24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adulta creando </a:t>
            </a:r>
            <a:r>
              <a:rPr lang="it-IT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gravi limitazioni in molti contesti di vita diversi come le relazioni tra adulti, i risultati scolastici e le relazioni familiari e </a:t>
            </a:r>
            <a:r>
              <a:rPr lang="it-IT" sz="24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sociali.</a:t>
            </a:r>
          </a:p>
          <a:p>
            <a:pPr algn="just"/>
            <a:r>
              <a:rPr lang="it-IT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Il disturbo colpisce non solo il bambino ma anche la famiglia, la scuola e la comunità in cui vive.</a:t>
            </a:r>
            <a:endParaRPr lang="it-IT" sz="24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QUANTO E’ FREQUENTE IL DISTURNO?</a:t>
            </a:r>
            <a:endParaRPr lang="it-IT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endParaRPr lang="it-IT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it-IT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Un bambino ogni 100 alunni (4 classi di 25 alunni) ha l’ADHD in forma severa…</a:t>
            </a:r>
          </a:p>
          <a:p>
            <a:pPr algn="just"/>
            <a:endParaRPr lang="it-IT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it-IT" sz="2400" dirty="0" smtClean="0">
                <a:latin typeface="Times New Roman" pitchFamily="18" charset="0"/>
                <a:cs typeface="Times New Roman" pitchFamily="18" charset="0"/>
              </a:rPr>
              <a:t>Gli studi epidemiologici, condotti in molti paesi del mondo, compreso l’Italia, stimano che dal 3 al 5% della popolazione scolastica in età scolare presenta l’ADHD.</a:t>
            </a:r>
          </a:p>
          <a:p>
            <a:pPr algn="just"/>
            <a:endParaRPr lang="it-IT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it-IT" sz="2400" dirty="0" smtClean="0">
                <a:latin typeface="Times New Roman" pitchFamily="18" charset="0"/>
                <a:cs typeface="Times New Roman" pitchFamily="18" charset="0"/>
              </a:rPr>
              <a:t> E’ stimata dall’1% al 3% della popolazione in età adulta. Influenzando lo sviluppo sociale, relazionale e lavorativo.</a:t>
            </a:r>
          </a:p>
          <a:p>
            <a:endParaRPr lang="it-IT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>
          <a:xfrm>
            <a:off x="611560" y="404664"/>
            <a:ext cx="8229600" cy="5256584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it-IT" sz="2800" dirty="0" err="1" smtClean="0">
                <a:latin typeface="Times New Roman" panose="02020603050405020304" pitchFamily="18" charset="0"/>
                <a:ea typeface="Calibri" panose="020F0502020204030204" pitchFamily="34" charset="0"/>
              </a:rPr>
              <a:t>Polidori</a:t>
            </a:r>
            <a:r>
              <a:rPr lang="it-IT" sz="28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et al. (2010) sostengono che il </a:t>
            </a:r>
            <a:r>
              <a:rPr lang="it-IT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coinvolgimento diretto della famiglia e della scuola costituisce la base di un programma di trattamento multimodale che combina farmaci, </a:t>
            </a:r>
            <a:r>
              <a:rPr lang="it-IT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psico</a:t>
            </a:r>
            <a:r>
              <a:rPr lang="it-IT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-educazione e alcuni tipi di psicoterapia come life </a:t>
            </a:r>
            <a:r>
              <a:rPr lang="it-IT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coaching</a:t>
            </a:r>
            <a:r>
              <a:rPr lang="it-IT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e interventi comportamentali (BI</a:t>
            </a:r>
            <a:r>
              <a:rPr lang="it-IT" sz="28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)</a:t>
            </a:r>
          </a:p>
          <a:p>
            <a:pPr algn="just"/>
            <a:endParaRPr lang="it-IT" sz="2800" dirty="0" smtClean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it-IT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Viene presentato un modello integrato per la formazione congiunta delle figure coinvolte nella formazione di un bambino con </a:t>
            </a:r>
            <a:r>
              <a:rPr lang="it-IT" sz="28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ADHD (genitori</a:t>
            </a:r>
            <a:r>
              <a:rPr lang="it-IT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insegnanti e professionisti della </a:t>
            </a:r>
            <a:r>
              <a:rPr lang="it-IT" sz="28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salute) </a:t>
            </a:r>
            <a:r>
              <a:rPr lang="it-IT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 l'intenzione di promuovere un approccio collaborativo tra le parti interessate mediata dall'implementazione di uno specifico approccio formativo e dall'utilizzo di un'applicazione innovativa progettata per supportare l'analisi congiunta del comportamento del bambino.</a:t>
            </a:r>
            <a:endParaRPr lang="it-IT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it-IT" dirty="0"/>
          </a:p>
        </p:txBody>
      </p:sp>
    </p:spTree>
    <p:extLst>
      <p:ext uri="{BB962C8B-B14F-4D97-AF65-F5344CB8AC3E}">
        <p14:creationId xmlns="" xmlns:p14="http://schemas.microsoft.com/office/powerpoint/2010/main" val="2461282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Training: Obiettivi genitori ed insegnanti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 smtClean="0"/>
              <a:t>Capire ed applicare i principi di Analisi Funzionale del Comportamento (FBA) in modo da riuscire ad identificare la/le funzione/i del comportamento problematico attraverso l’osservazione del bambino;</a:t>
            </a:r>
          </a:p>
          <a:p>
            <a:endParaRPr lang="it-IT" dirty="0" smtClean="0"/>
          </a:p>
          <a:p>
            <a:r>
              <a:rPr lang="it-IT" dirty="0" smtClean="0"/>
              <a:t>Comprendere le tecniche comportamentali per migliorare il comportamento del bambino al fine di indirizzarlo verso comportamenti più adatti;</a:t>
            </a:r>
          </a:p>
          <a:p>
            <a:pPr>
              <a:buNone/>
            </a:pPr>
            <a:endParaRPr lang="it-IT" dirty="0" smtClean="0"/>
          </a:p>
          <a:p>
            <a:r>
              <a:rPr lang="it-IT" dirty="0" smtClean="0"/>
              <a:t>Usare la Web </a:t>
            </a:r>
            <a:r>
              <a:rPr lang="it-IT" dirty="0" err="1" smtClean="0"/>
              <a:t>Application</a:t>
            </a:r>
            <a:r>
              <a:rPr lang="it-IT" dirty="0" smtClean="0"/>
              <a:t> WHAAM come </a:t>
            </a:r>
            <a:r>
              <a:rPr lang="it-IT" dirty="0" err="1" smtClean="0"/>
              <a:t>Tool</a:t>
            </a:r>
            <a:r>
              <a:rPr lang="it-IT" dirty="0" smtClean="0"/>
              <a:t> di supporto per il monitoraggio del comportamento e degli interventi ad esso correlati.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WHAAM</a:t>
            </a:r>
            <a:br>
              <a:rPr lang="it-IT" smtClean="0"/>
            </a:b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>
          <a:xfrm>
            <a:off x="467544" y="1340768"/>
            <a:ext cx="7457256" cy="5133184"/>
          </a:xfrm>
        </p:spPr>
        <p:txBody>
          <a:bodyPr>
            <a:normAutofit/>
          </a:bodyPr>
          <a:lstStyle/>
          <a:p>
            <a:r>
              <a:rPr lang="it-IT" dirty="0" smtClean="0"/>
              <a:t> Progetto finanziato dalla Comunità Europea , stimola sinergie tra famiglia, scuola e terapisti; ambiente comune;</a:t>
            </a:r>
          </a:p>
          <a:p>
            <a:r>
              <a:rPr lang="it-IT" dirty="0" smtClean="0"/>
              <a:t>Obiettivi: </a:t>
            </a:r>
          </a:p>
          <a:p>
            <a:pPr>
              <a:buNone/>
            </a:pPr>
            <a:r>
              <a:rPr lang="it-IT" dirty="0" smtClean="0"/>
              <a:t> - facilitare la comunicazione scuola-famiglia;</a:t>
            </a:r>
          </a:p>
          <a:p>
            <a:pPr>
              <a:buNone/>
            </a:pPr>
            <a:r>
              <a:rPr lang="it-IT" dirty="0" smtClean="0"/>
              <a:t>   incrementare la conoscenza sul disturbo;</a:t>
            </a:r>
          </a:p>
          <a:p>
            <a:pPr>
              <a:buNone/>
            </a:pPr>
            <a:r>
              <a:rPr lang="it-IT" dirty="0" smtClean="0"/>
              <a:t> -  fornire strumenti per la raccolta di dati osservativi nei principali contesti di vita;</a:t>
            </a:r>
          </a:p>
          <a:p>
            <a:pPr>
              <a:buNone/>
            </a:pPr>
            <a:r>
              <a:rPr lang="it-IT" dirty="0" smtClean="0"/>
              <a:t> -  favorire l’adozione di strategie;</a:t>
            </a:r>
          </a:p>
          <a:p>
            <a:pPr>
              <a:buNone/>
            </a:pPr>
            <a:r>
              <a:rPr lang="it-IT" dirty="0" smtClean="0"/>
              <a:t> - sistema calcola il test statistico TAU-U per la     valutazione dopo un intervento del comportamento.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 smtClean="0"/>
              <a:t>Corso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Diviso in sessioni e durata di 3 mesi</a:t>
            </a:r>
          </a:p>
          <a:p>
            <a:pPr>
              <a:buNone/>
            </a:pPr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1: condivisione delle esperienze, apprendimento attivo (esercizi), obiettivi personali e bisogni di vita quotidiana;</a:t>
            </a:r>
          </a:p>
          <a:p>
            <a:pPr>
              <a:buNone/>
            </a:pPr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2: Analisi Funzionale del comportamento; identificare un problema, misure dirette o indirette per ottenere dati baseline, usare i dai baseline per formulare ipotesi sul comportamento</a:t>
            </a:r>
          </a:p>
          <a:p>
            <a:pPr>
              <a:buNone/>
            </a:pPr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3: discussione sui dati rilevati, introduzione al Piano di intervento Comportamentale (BIP)</a:t>
            </a:r>
          </a:p>
          <a:p>
            <a:pPr>
              <a:buNone/>
            </a:pPr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4: l’applicazione WHAAM</a:t>
            </a:r>
          </a:p>
          <a:p>
            <a:pPr>
              <a:buNone/>
            </a:pPr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5: sviluppare un BIP</a:t>
            </a:r>
          </a:p>
          <a:p>
            <a:pPr>
              <a:buNone/>
            </a:pPr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6: analisi </a:t>
            </a:r>
          </a:p>
          <a:p>
            <a:endParaRPr lang="it-IT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it-IT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Loggia">
  <a:themeElements>
    <a:clrScheme name="Loggia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Loggia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Loggia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329</TotalTime>
  <Words>747</Words>
  <Application>Microsoft Office PowerPoint</Application>
  <PresentationFormat>Presentazione su schermo (4:3)</PresentationFormat>
  <Paragraphs>69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11</vt:i4>
      </vt:variant>
    </vt:vector>
  </HeadingPairs>
  <TitlesOfParts>
    <vt:vector size="12" baseType="lpstr">
      <vt:lpstr>Loggia</vt:lpstr>
      <vt:lpstr>UNIVERSITA’ DEGLI STUDI DI TRIESTE  DIPARTIMENTO DI STUDI UMANISTICI  Corso di laurea magistrale in Servizio Sociale, Politiche Sociali, Programmazione e Gestione dei Servizi </vt:lpstr>
      <vt:lpstr>KEY - WORDS</vt:lpstr>
      <vt:lpstr>OBIETTIVO DEL CONTRIBUTO</vt:lpstr>
      <vt:lpstr>ADHD: (Attention Deficit Hyperactivity Disorder)</vt:lpstr>
      <vt:lpstr>QUANTO E’ FREQUENTE IL DISTURNO?</vt:lpstr>
      <vt:lpstr>Diapositiva 6</vt:lpstr>
      <vt:lpstr>Training: Obiettivi genitori ed insegnanti</vt:lpstr>
      <vt:lpstr>WHAAM </vt:lpstr>
      <vt:lpstr>Corso</vt:lpstr>
      <vt:lpstr>Risultati qualitativi</vt:lpstr>
      <vt:lpstr>Criticità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UNIVERSITA’ DEGLI STUDI DI TRIESTE  DIPARTIMENTO D STUDI UMANISTICI  Corso di laurea magistrale in Servizio Sociale, Politiche Sociali, Programmazione e Gestione dei Servizi</dc:title>
  <dc:creator>cecutti</dc:creator>
  <cp:lastModifiedBy>cecutti</cp:lastModifiedBy>
  <cp:revision>47</cp:revision>
  <dcterms:created xsi:type="dcterms:W3CDTF">2019-04-28T12:49:50Z</dcterms:created>
  <dcterms:modified xsi:type="dcterms:W3CDTF">2019-07-06T17:32:29Z</dcterms:modified>
</cp:coreProperties>
</file>