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ntina" initials="V" lastIdx="1" clrIdx="0">
    <p:extLst>
      <p:ext uri="{19B8F6BF-5375-455C-9EA6-DF929625EA0E}">
        <p15:presenceInfo xmlns:p15="http://schemas.microsoft.com/office/powerpoint/2012/main" userId="Valent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275-4397-B442-8B3934FC05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9275-4397-B442-8B3934FC05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236-4BED-A3C8-0B4CDF95C9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B236-4BED-A3C8-0B4CDF95C919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40%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275-4397-B442-8B3934FC05A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275-4397-B442-8B3934FC05A3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2"/>
                <c:pt idx="0">
                  <c:v>Avvertenze grafiche</c:v>
                </c:pt>
                <c:pt idx="1">
                  <c:v>Avvertenze testuali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0.4</c:v>
                </c:pt>
                <c:pt idx="1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75-4397-B442-8B3934FC05A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7-05T22:42:47.420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AAD10-BF56-4EBC-B719-E19BB17C3B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EFFETTO DEI CONTENUTI GRAFICI SUI PACCHETTI DELLE SIGARETTE IN RELAZIONE AL CAMBIAMENTO DEL COMPORTAMENTO DEI FUMATORI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D932B1-B1C3-40F5-92CE-DCE47597D8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Settembre 2014 – agosto 2015</a:t>
            </a:r>
          </a:p>
        </p:txBody>
      </p:sp>
    </p:spTree>
    <p:extLst>
      <p:ext uri="{BB962C8B-B14F-4D97-AF65-F5344CB8AC3E}">
        <p14:creationId xmlns:p14="http://schemas.microsoft.com/office/powerpoint/2010/main" val="112469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1168C-17BA-4BB4-96B4-1661FE625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RISULTATI</a:t>
            </a:r>
            <a:br>
              <a:rPr lang="it-IT" dirty="0"/>
            </a:br>
            <a:r>
              <a:rPr lang="it-IT" dirty="0"/>
              <a:t>Risultato primario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2529F-E2B7-4A6B-B137-E264A34B7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4" y="2133599"/>
            <a:ext cx="4615543" cy="38172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800" dirty="0"/>
              <a:t>Ad ogni visita è stato chiesto se nella settimana precedente la persona avesse smesso di fumare per 1 o più giorni a causa dell’esperimento. </a:t>
            </a:r>
          </a:p>
          <a:p>
            <a:pPr marL="0" indent="0">
              <a:buNone/>
            </a:pPr>
            <a:r>
              <a:rPr lang="it-IT" sz="2800" dirty="0"/>
              <a:t>Considerate positive le risposte affermative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2C6A2C5-7D0B-4D92-A672-62D5FDDF12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2887419"/>
              </p:ext>
            </p:extLst>
          </p:nvPr>
        </p:nvGraphicFramePr>
        <p:xfrm>
          <a:off x="7126514" y="1799772"/>
          <a:ext cx="3614057" cy="3817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301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ACB37-AFDC-45CA-9AB1-87284C957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RISULTATI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DDF68-5150-4B95-9894-7F31B5B43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57" y="1553029"/>
            <a:ext cx="8737600" cy="1538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All’ultima visita è stato chiesto se durante l’esperimento la persona ha smesso di fumare per 7 giorni: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A88508-58AC-400C-9B6B-1B4B9F59A8CE}"/>
              </a:ext>
            </a:extLst>
          </p:cNvPr>
          <p:cNvSpPr txBox="1"/>
          <p:nvPr/>
        </p:nvSpPr>
        <p:spPr>
          <a:xfrm>
            <a:off x="2481943" y="3429000"/>
            <a:ext cx="24819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5,7%</a:t>
            </a:r>
          </a:p>
          <a:p>
            <a:pPr algn="ctr"/>
            <a:endParaRPr lang="it-IT" sz="2400" dirty="0"/>
          </a:p>
          <a:p>
            <a:r>
              <a:rPr lang="it-IT" sz="2400" dirty="0"/>
              <a:t>PERSONE CON AVVERTENZE GRAFICHE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E275CC-1246-4395-9EDD-89C2E172B321}"/>
              </a:ext>
            </a:extLst>
          </p:cNvPr>
          <p:cNvSpPr txBox="1"/>
          <p:nvPr/>
        </p:nvSpPr>
        <p:spPr>
          <a:xfrm>
            <a:off x="6807200" y="3429000"/>
            <a:ext cx="34398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3,8%</a:t>
            </a:r>
          </a:p>
          <a:p>
            <a:pPr algn="ctr"/>
            <a:endParaRPr lang="it-IT" sz="2400" dirty="0"/>
          </a:p>
          <a:p>
            <a:r>
              <a:rPr lang="it-IT" sz="2400" dirty="0"/>
              <a:t>PERSONE CON AVVERTENZE SOLO TESTUALI</a:t>
            </a:r>
          </a:p>
        </p:txBody>
      </p:sp>
    </p:spTree>
    <p:extLst>
      <p:ext uri="{BB962C8B-B14F-4D97-AF65-F5344CB8AC3E}">
        <p14:creationId xmlns:p14="http://schemas.microsoft.com/office/powerpoint/2010/main" val="4286231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F2DA7-D9A1-4CAC-8F84-CF5A21395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RISULTATI</a:t>
            </a:r>
            <a:br>
              <a:rPr lang="it-IT" dirty="0"/>
            </a:br>
            <a:r>
              <a:rPr lang="it-IT" dirty="0"/>
              <a:t>Risultato secondario </a:t>
            </a:r>
            <a:r>
              <a:rPr lang="it-IT" sz="2000" dirty="0"/>
              <a:t>(più comune in persone che avevano avvertenze grafiche)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2DF3E-0D35-4BB5-B6D0-63E66ABE0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/>
              <a:t>Elaborazione cognitiva (pensare al messaggio di avvertimento)</a:t>
            </a:r>
          </a:p>
          <a:p>
            <a:r>
              <a:rPr lang="it-IT" sz="2400" dirty="0"/>
              <a:t>Paure causate da avvertenze o effetti negativi (rabbia/disgusto)</a:t>
            </a:r>
          </a:p>
          <a:p>
            <a:r>
              <a:rPr lang="it-IT" sz="2400" dirty="0"/>
              <a:t>Percezione dei danni causati dal fumo</a:t>
            </a:r>
          </a:p>
          <a:p>
            <a:r>
              <a:rPr lang="it-IT" sz="2400" dirty="0"/>
              <a:t>Intenzione di smettere</a:t>
            </a:r>
          </a:p>
          <a:p>
            <a:r>
              <a:rPr lang="it-IT" sz="2400" dirty="0"/>
              <a:t>N° conversazioni riguardo alle avvertenze</a:t>
            </a:r>
          </a:p>
          <a:p>
            <a:r>
              <a:rPr lang="it-IT" sz="2400" dirty="0"/>
              <a:t>N° di volte in cui hanno rinunciato ad una sigaretta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967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65608-CD4D-4410-9E7C-D42A902C2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59547"/>
          </a:xfrm>
        </p:spPr>
        <p:txBody>
          <a:bodyPr/>
          <a:lstStyle/>
          <a:p>
            <a:r>
              <a:rPr lang="it-IT" dirty="0"/>
              <a:t>LIMITAZIONI dello studio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721BE-88BF-42D9-A87F-A5C1ECD59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9086" y="2133600"/>
            <a:ext cx="9385526" cy="3777622"/>
          </a:xfrm>
        </p:spPr>
        <p:txBody>
          <a:bodyPr>
            <a:normAutofit/>
          </a:bodyPr>
          <a:lstStyle/>
          <a:p>
            <a:r>
              <a:rPr lang="it-IT" sz="2400" dirty="0"/>
              <a:t>Non dimostra l’efficacia per un periodo lungo</a:t>
            </a:r>
          </a:p>
          <a:p>
            <a:r>
              <a:rPr lang="it-IT" sz="2400" dirty="0"/>
              <a:t>Non dimostra cosa può accadere se l’avvertenza grafica viene applicata in tutti i pacchetti (tenderemmo a non accorgercene?)</a:t>
            </a:r>
          </a:p>
          <a:p>
            <a:r>
              <a:rPr lang="it-IT" sz="2400" dirty="0"/>
              <a:t>Non prende in considerazione contesti diversi (ad es. aree rurali)</a:t>
            </a:r>
          </a:p>
          <a:p>
            <a:r>
              <a:rPr lang="it-IT" sz="2400" dirty="0"/>
              <a:t>Il fatto che i warning grafici avessero nascosto spesso le marche durante lo studio può avere effetti sul comportamento</a:t>
            </a:r>
          </a:p>
        </p:txBody>
      </p:sp>
    </p:spTree>
    <p:extLst>
      <p:ext uri="{BB962C8B-B14F-4D97-AF65-F5344CB8AC3E}">
        <p14:creationId xmlns:p14="http://schemas.microsoft.com/office/powerpoint/2010/main" val="3262067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EF441-4C4B-467E-B595-7C0D5D74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43433"/>
          </a:xfrm>
        </p:spPr>
        <p:txBody>
          <a:bodyPr>
            <a:normAutofit fontScale="90000"/>
          </a:bodyPr>
          <a:lstStyle/>
          <a:p>
            <a:r>
              <a:rPr lang="it-IT" dirty="0"/>
              <a:t>IPOTESI </a:t>
            </a:r>
            <a:r>
              <a:rPr lang="it-IT" sz="3100" dirty="0"/>
              <a:t>sviluppate dopo lo studio in merito alle avvertenze grafiche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9B3AA-80A6-43F7-AD39-EECFD6D67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/>
              <a:t>Sollecitano reazioni </a:t>
            </a:r>
            <a:r>
              <a:rPr lang="it-IT" sz="2400" dirty="0"/>
              <a:t>cognitive ed affettive iniziali forti che possono motivare a smettere</a:t>
            </a:r>
          </a:p>
          <a:p>
            <a:r>
              <a:rPr lang="it-IT" sz="2400" dirty="0"/>
              <a:t>Incoraggiano la conversazione al riguardo, rinforzandone l’effetto</a:t>
            </a:r>
          </a:p>
          <a:p>
            <a:r>
              <a:rPr lang="it-IT" sz="2400" dirty="0"/>
              <a:t>Possono far sembrare il fumo pericoloso (non supportato però dallo studio)</a:t>
            </a:r>
          </a:p>
          <a:p>
            <a:r>
              <a:rPr lang="it-IT" sz="2400" dirty="0"/>
              <a:t>Rendono il fumo meno godibile</a:t>
            </a:r>
          </a:p>
        </p:txBody>
      </p:sp>
    </p:spTree>
    <p:extLst>
      <p:ext uri="{BB962C8B-B14F-4D97-AF65-F5344CB8AC3E}">
        <p14:creationId xmlns:p14="http://schemas.microsoft.com/office/powerpoint/2010/main" val="371205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6C2502-3AC9-4939-901C-0FF4A4F58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rmAutofit/>
          </a:bodyPr>
          <a:lstStyle/>
          <a:p>
            <a:r>
              <a:rPr lang="it-IT" dirty="0"/>
              <a:t>CONCLUSIONI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FF1F0-7B54-4C29-A326-EA840CA98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4" y="2133600"/>
            <a:ext cx="4430775" cy="37592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I risultati dello studio sono necessari per il supporto alla diffusione ed obbligatorietà delle avvertenze tramite immagini</a:t>
            </a:r>
          </a:p>
        </p:txBody>
      </p:sp>
      <p:pic>
        <p:nvPicPr>
          <p:cNvPr id="5" name="Picture 4" descr="A close up of a device&#10;&#10;Description automatically generated">
            <a:extLst>
              <a:ext uri="{FF2B5EF4-FFF2-40B4-BE49-F238E27FC236}">
                <a16:creationId xmlns:a16="http://schemas.microsoft.com/office/drawing/2014/main" id="{39494BC1-27F2-4E88-A847-F92FE2AB7C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0102" y="1549373"/>
            <a:ext cx="5320138" cy="3559656"/>
          </a:xfrm>
          <a:prstGeom prst="rect">
            <a:avLst/>
          </a:prstGeom>
        </p:spPr>
      </p:pic>
      <p:sp>
        <p:nvSpPr>
          <p:cNvPr id="14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53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326F5-0E84-4180-BD4D-3309DED8A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860884"/>
            <a:ext cx="8911687" cy="1058778"/>
          </a:xfrm>
        </p:spPr>
        <p:txBody>
          <a:bodyPr/>
          <a:lstStyle/>
          <a:p>
            <a:r>
              <a:rPr lang="it-IT" sz="4800" dirty="0"/>
              <a:t>FUMO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CDA40-05AF-4787-9A22-C8A1C796F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144252"/>
            <a:ext cx="8915400" cy="27669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4400" dirty="0"/>
              <a:t>Maggiore causa di morte a livello globale prevenibile</a:t>
            </a:r>
          </a:p>
        </p:txBody>
      </p:sp>
    </p:spTree>
    <p:extLst>
      <p:ext uri="{BB962C8B-B14F-4D97-AF65-F5344CB8AC3E}">
        <p14:creationId xmlns:p14="http://schemas.microsoft.com/office/powerpoint/2010/main" val="2906456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B1C20-48FF-4DFB-B7E3-5A454C1CC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1621785"/>
          </a:xfrm>
        </p:spPr>
        <p:txBody>
          <a:bodyPr>
            <a:normAutofit/>
          </a:bodyPr>
          <a:lstStyle/>
          <a:p>
            <a:r>
              <a:rPr lang="it-IT" sz="3200" dirty="0"/>
              <a:t>APPROCCI PRINCIPALI per la PREVENZIONE e RIDUZIONE dei comportamenti correlati al  correlati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ED4F7-8545-4BB3-9275-1BEEB53FBB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695074"/>
            <a:ext cx="4313864" cy="3216148"/>
          </a:xfrm>
        </p:spPr>
        <p:txBody>
          <a:bodyPr>
            <a:normAutofit/>
          </a:bodyPr>
          <a:lstStyle/>
          <a:p>
            <a:r>
              <a:rPr lang="it-IT" sz="2000" dirty="0"/>
              <a:t>Sostituzione nicotina/ farmaco terapia</a:t>
            </a:r>
          </a:p>
          <a:p>
            <a:r>
              <a:rPr lang="it-IT" sz="2000" dirty="0"/>
              <a:t>Approcci comportamentali (counseling)</a:t>
            </a:r>
          </a:p>
          <a:p>
            <a:r>
              <a:rPr lang="it-IT" sz="2000" dirty="0"/>
              <a:t>Incentivi economici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4EDF57-1A19-4ACA-B3AE-CADE4DA186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0747" y="2550694"/>
            <a:ext cx="4313864" cy="33531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/>
              <a:t>Approcci politici: </a:t>
            </a:r>
          </a:p>
          <a:p>
            <a:r>
              <a:rPr lang="it-IT" sz="2000" dirty="0"/>
              <a:t>Regole e restrizioni nei locali</a:t>
            </a:r>
          </a:p>
          <a:p>
            <a:r>
              <a:rPr lang="it-IT" sz="2000" dirty="0"/>
              <a:t>Aumento dei prezzi</a:t>
            </a:r>
          </a:p>
          <a:p>
            <a:r>
              <a:rPr lang="it-IT" sz="2000" dirty="0"/>
              <a:t>Restrizioni sul mercato del tabacco</a:t>
            </a:r>
          </a:p>
          <a:p>
            <a:r>
              <a:rPr lang="it-IT" sz="2000" dirty="0"/>
              <a:t>Avvertenze sui pacchetti</a:t>
            </a:r>
          </a:p>
        </p:txBody>
      </p:sp>
    </p:spTree>
    <p:extLst>
      <p:ext uri="{BB962C8B-B14F-4D97-AF65-F5344CB8AC3E}">
        <p14:creationId xmlns:p14="http://schemas.microsoft.com/office/powerpoint/2010/main" val="291872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C91CBC0-7842-41AA-8C8C-25AF6EE358CF}"/>
              </a:ext>
            </a:extLst>
          </p:cNvPr>
          <p:cNvSpPr txBox="1"/>
          <p:nvPr/>
        </p:nvSpPr>
        <p:spPr>
          <a:xfrm>
            <a:off x="2421594" y="794467"/>
            <a:ext cx="863065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Partecipanti allo STUDIO: 2149</a:t>
            </a:r>
          </a:p>
          <a:p>
            <a:endParaRPr lang="it-IT" dirty="0"/>
          </a:p>
          <a:p>
            <a:r>
              <a:rPr lang="it-IT" sz="3200" dirty="0"/>
              <a:t>Modalità di ricerca dei partecipanti: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AAEAA7-5D1B-4ED6-8ADA-B1F51F82150A}"/>
              </a:ext>
            </a:extLst>
          </p:cNvPr>
          <p:cNvSpPr txBox="1"/>
          <p:nvPr/>
        </p:nvSpPr>
        <p:spPr>
          <a:xfrm rot="20449219">
            <a:off x="2902391" y="2671257"/>
            <a:ext cx="2451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Facebook</a:t>
            </a:r>
            <a:endParaRPr lang="it-IT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35A2A2-C020-41E4-A2FA-FC8960A002A2}"/>
              </a:ext>
            </a:extLst>
          </p:cNvPr>
          <p:cNvSpPr txBox="1"/>
          <p:nvPr/>
        </p:nvSpPr>
        <p:spPr>
          <a:xfrm rot="1930271">
            <a:off x="7663543" y="4352538"/>
            <a:ext cx="223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Email</a:t>
            </a:r>
            <a:r>
              <a:rPr lang="it-IT" sz="2400" dirty="0"/>
              <a:t> </a:t>
            </a:r>
            <a:r>
              <a:rPr lang="it-IT" sz="2800" dirty="0"/>
              <a:t>list</a:t>
            </a:r>
            <a:endParaRPr lang="it-IT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D22E4E-3602-4D06-9958-E589083DCBD0}"/>
              </a:ext>
            </a:extLst>
          </p:cNvPr>
          <p:cNvSpPr txBox="1"/>
          <p:nvPr/>
        </p:nvSpPr>
        <p:spPr>
          <a:xfrm>
            <a:off x="5863771" y="2660118"/>
            <a:ext cx="271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Volantinaggio</a:t>
            </a:r>
            <a:r>
              <a:rPr lang="it-IT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5CE0B0-6DFF-4343-B41C-B701CBD1E40D}"/>
              </a:ext>
            </a:extLst>
          </p:cNvPr>
          <p:cNvSpPr txBox="1"/>
          <p:nvPr/>
        </p:nvSpPr>
        <p:spPr>
          <a:xfrm rot="1779636">
            <a:off x="2206171" y="4787660"/>
            <a:ext cx="22735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Pubblicità sui giornali e sui bus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0FF123-8384-4BE6-848E-D1CA52A01636}"/>
              </a:ext>
            </a:extLst>
          </p:cNvPr>
          <p:cNvSpPr txBox="1"/>
          <p:nvPr/>
        </p:nvSpPr>
        <p:spPr>
          <a:xfrm rot="845541">
            <a:off x="4498843" y="4226875"/>
            <a:ext cx="2467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Craigslist</a:t>
            </a:r>
            <a:r>
              <a:rPr lang="it-IT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13D2FF-ADE3-4EB4-A480-F388BDD6336B}"/>
              </a:ext>
            </a:extLst>
          </p:cNvPr>
          <p:cNvSpPr txBox="1"/>
          <p:nvPr/>
        </p:nvSpPr>
        <p:spPr>
          <a:xfrm>
            <a:off x="6643319" y="5391421"/>
            <a:ext cx="2137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Di</a:t>
            </a:r>
            <a:r>
              <a:rPr lang="it-IT" sz="2400" dirty="0"/>
              <a:t> </a:t>
            </a:r>
            <a:r>
              <a:rPr lang="it-IT" sz="2800" dirty="0"/>
              <a:t>persona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83455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5DB11-DFD9-4CD5-A5AD-85376A8C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</p:spPr>
        <p:txBody>
          <a:bodyPr/>
          <a:lstStyle/>
          <a:p>
            <a:r>
              <a:rPr lang="it-IT" dirty="0"/>
              <a:t>METODO: </a:t>
            </a:r>
            <a:r>
              <a:rPr lang="it-IT" sz="2800" dirty="0"/>
              <a:t>8 tipi di avvertenze, di cui 4 grafiche e 4 solo testuali, distribuite in maniera casuale.</a:t>
            </a:r>
            <a:endParaRPr lang="it-IT" dirty="0"/>
          </a:p>
        </p:txBody>
      </p:sp>
      <p:pic>
        <p:nvPicPr>
          <p:cNvPr id="6" name="Content Placeholder 5" descr="A person in different poses for the camera&#10;&#10;Description automatically generated">
            <a:extLst>
              <a:ext uri="{FF2B5EF4-FFF2-40B4-BE49-F238E27FC236}">
                <a16:creationId xmlns:a16="http://schemas.microsoft.com/office/drawing/2014/main" id="{F52AE2C7-5911-41F9-9935-861768A0F43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89213" y="2286910"/>
            <a:ext cx="4313237" cy="3471630"/>
          </a:xfr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1F961B5-C217-42FB-A57A-5B93326CF06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7036" y="2125663"/>
            <a:ext cx="3481916" cy="3778250"/>
          </a:xfrm>
        </p:spPr>
      </p:pic>
    </p:spTree>
    <p:extLst>
      <p:ext uri="{BB962C8B-B14F-4D97-AF65-F5344CB8AC3E}">
        <p14:creationId xmlns:p14="http://schemas.microsoft.com/office/powerpoint/2010/main" val="24466596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7000">
        <p159:morph option="byObject"/>
      </p:transition>
    </mc:Choice>
    <mc:Fallback xmlns="">
      <p:transition spd="slow" advTm="7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10F0E-DE6B-4FC2-ADA9-48DBBC9E4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088576"/>
          </a:xfrm>
        </p:spPr>
        <p:txBody>
          <a:bodyPr/>
          <a:lstStyle/>
          <a:p>
            <a:r>
              <a:rPr lang="it-IT" dirty="0"/>
              <a:t>METODO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7F300-1D18-4180-8FC0-3C377CAFD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133599"/>
            <a:ext cx="8911686" cy="3918857"/>
          </a:xfrm>
        </p:spPr>
        <p:txBody>
          <a:bodyPr>
            <a:normAutofit/>
          </a:bodyPr>
          <a:lstStyle/>
          <a:p>
            <a:r>
              <a:rPr lang="it-IT" sz="2800" dirty="0"/>
              <a:t>Vengono effettuate 4 visite/appuntamenti, 1 alla settimana</a:t>
            </a:r>
          </a:p>
          <a:p>
            <a:r>
              <a:rPr lang="it-IT" sz="2800" dirty="0"/>
              <a:t>Ad ogni visita lo staff attacca gli avvertimenti sui pacchetti dei partecipanti</a:t>
            </a:r>
          </a:p>
          <a:p>
            <a:r>
              <a:rPr lang="it-IT" sz="2800" dirty="0"/>
              <a:t>Incentivo ad ogni visita dai 185 ai 200 dollari</a:t>
            </a:r>
          </a:p>
          <a:p>
            <a:r>
              <a:rPr lang="it-IT" sz="2800" dirty="0"/>
              <a:t>All’appuntamento finale vengono fornite informazioni su programmi locali in merito alla cessazione del comportamento legato al fumo</a:t>
            </a:r>
          </a:p>
        </p:txBody>
      </p:sp>
    </p:spTree>
    <p:extLst>
      <p:ext uri="{BB962C8B-B14F-4D97-AF65-F5344CB8AC3E}">
        <p14:creationId xmlns:p14="http://schemas.microsoft.com/office/powerpoint/2010/main" val="81480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554D5B76-F8FD-4824-8D10-AC1AE2016F04}"/>
              </a:ext>
            </a:extLst>
          </p:cNvPr>
          <p:cNvSpPr/>
          <p:nvPr/>
        </p:nvSpPr>
        <p:spPr>
          <a:xfrm>
            <a:off x="4412343" y="478971"/>
            <a:ext cx="3338286" cy="69668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2149 partecipanti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5B33AE6-11F4-40B9-80BA-EE11CE08342F}"/>
              </a:ext>
            </a:extLst>
          </p:cNvPr>
          <p:cNvSpPr/>
          <p:nvPr/>
        </p:nvSpPr>
        <p:spPr>
          <a:xfrm>
            <a:off x="1596570" y="1640114"/>
            <a:ext cx="4499429" cy="59508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1078 scelti per le avvertenze con solamente il testo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A3A0913-EEAC-476E-881C-1A9C5BD182B4}"/>
              </a:ext>
            </a:extLst>
          </p:cNvPr>
          <p:cNvSpPr/>
          <p:nvPr/>
        </p:nvSpPr>
        <p:spPr>
          <a:xfrm>
            <a:off x="6676571" y="1640114"/>
            <a:ext cx="4833258" cy="59508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1071 scelti per le avvertenze con le immagini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FBB36A2-4C0C-4184-806E-F9B98558C214}"/>
              </a:ext>
            </a:extLst>
          </p:cNvPr>
          <p:cNvCxnSpPr/>
          <p:nvPr/>
        </p:nvCxnSpPr>
        <p:spPr>
          <a:xfrm flipH="1">
            <a:off x="4005943" y="1030514"/>
            <a:ext cx="638628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195B9B7-9CCF-4D47-A7AF-B988913DC7DD}"/>
              </a:ext>
            </a:extLst>
          </p:cNvPr>
          <p:cNvCxnSpPr>
            <a:cxnSpLocks/>
          </p:cNvCxnSpPr>
          <p:nvPr/>
        </p:nvCxnSpPr>
        <p:spPr>
          <a:xfrm>
            <a:off x="7721601" y="1030514"/>
            <a:ext cx="638628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F154998-2C19-40CD-BEA2-C549B8CEA21F}"/>
              </a:ext>
            </a:extLst>
          </p:cNvPr>
          <p:cNvSpPr/>
          <p:nvPr/>
        </p:nvSpPr>
        <p:spPr>
          <a:xfrm>
            <a:off x="1480456" y="2641600"/>
            <a:ext cx="4383316" cy="318588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949 completato lo studio</a:t>
            </a:r>
          </a:p>
          <a:p>
            <a:pPr algn="ctr"/>
            <a:endParaRPr lang="it-IT" dirty="0"/>
          </a:p>
          <a:p>
            <a:pPr algn="ctr"/>
            <a:r>
              <a:rPr lang="it-IT" dirty="0"/>
              <a:t>102 non si sono presentati alla visita</a:t>
            </a:r>
          </a:p>
          <a:p>
            <a:pPr algn="ctr"/>
            <a:endParaRPr lang="it-IT" dirty="0"/>
          </a:p>
          <a:p>
            <a:pPr algn="ctr"/>
            <a:r>
              <a:rPr lang="it-IT" dirty="0"/>
              <a:t>27 si sono ritirati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8265687-294E-4B9D-AAB5-61323C29E175}"/>
              </a:ext>
            </a:extLst>
          </p:cNvPr>
          <p:cNvSpPr/>
          <p:nvPr/>
        </p:nvSpPr>
        <p:spPr>
          <a:xfrm>
            <a:off x="6676571" y="2641600"/>
            <a:ext cx="4833258" cy="318588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952 completato lo studio</a:t>
            </a:r>
          </a:p>
          <a:p>
            <a:pPr algn="ctr"/>
            <a:endParaRPr lang="it-IT" dirty="0"/>
          </a:p>
          <a:p>
            <a:pPr algn="ctr"/>
            <a:r>
              <a:rPr lang="it-IT" dirty="0"/>
              <a:t>86 non si sono presentati alla visita</a:t>
            </a:r>
          </a:p>
          <a:p>
            <a:pPr algn="ctr"/>
            <a:endParaRPr lang="it-IT" dirty="0"/>
          </a:p>
          <a:p>
            <a:pPr algn="ctr"/>
            <a:r>
              <a:rPr lang="it-IT" dirty="0"/>
              <a:t>33 si sono ritirati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3E1620B-AF72-48A9-8E3C-856EFCA778D9}"/>
              </a:ext>
            </a:extLst>
          </p:cNvPr>
          <p:cNvCxnSpPr/>
          <p:nvPr/>
        </p:nvCxnSpPr>
        <p:spPr>
          <a:xfrm>
            <a:off x="3570514" y="2235200"/>
            <a:ext cx="0" cy="406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8001CD1-032F-4E73-A08D-A2BDABFB05A0}"/>
              </a:ext>
            </a:extLst>
          </p:cNvPr>
          <p:cNvCxnSpPr/>
          <p:nvPr/>
        </p:nvCxnSpPr>
        <p:spPr>
          <a:xfrm>
            <a:off x="8781143" y="2235200"/>
            <a:ext cx="0" cy="406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08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5C8AD-37B5-4BCE-8DA1-755F2F193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CHI HA RINUNCIATO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92E22-85BD-456F-9B30-CD5038B0D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/>
          </a:bodyPr>
          <a:lstStyle/>
          <a:p>
            <a:r>
              <a:rPr lang="it-IT" sz="2800" dirty="0"/>
              <a:t>Maggior numero di persone erano residenti in California</a:t>
            </a:r>
          </a:p>
          <a:p>
            <a:r>
              <a:rPr lang="it-IT" sz="2800" dirty="0"/>
              <a:t>I fumatori più assidui</a:t>
            </a:r>
          </a:p>
          <a:p>
            <a:r>
              <a:rPr lang="it-IT" sz="2800" dirty="0"/>
              <a:t>I più giovani</a:t>
            </a:r>
          </a:p>
          <a:p>
            <a:endParaRPr lang="it-IT" sz="2800" dirty="0"/>
          </a:p>
          <a:p>
            <a:r>
              <a:rPr lang="it-IT" sz="2800" dirty="0"/>
              <a:t>Non ci sono state differenze a livello demografico o per tipologia di avvertenza</a:t>
            </a:r>
          </a:p>
        </p:txBody>
      </p:sp>
    </p:spTree>
    <p:extLst>
      <p:ext uri="{BB962C8B-B14F-4D97-AF65-F5344CB8AC3E}">
        <p14:creationId xmlns:p14="http://schemas.microsoft.com/office/powerpoint/2010/main" val="153457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A0B8CF-79B7-43FC-A2BA-03815D096011}"/>
              </a:ext>
            </a:extLst>
          </p:cNvPr>
          <p:cNvSpPr txBox="1"/>
          <p:nvPr/>
        </p:nvSpPr>
        <p:spPr>
          <a:xfrm>
            <a:off x="2496457" y="1117601"/>
            <a:ext cx="837474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/>
              <a:t>TRA LE DUE TIPOLOGIE DI WARNING NON C’E’ DIFFERENZA A LIVELLO DI PERCEZIONE DEL RISCHIO DI SALUTE</a:t>
            </a:r>
          </a:p>
          <a:p>
            <a:endParaRPr lang="it-IT" sz="4000" dirty="0"/>
          </a:p>
          <a:p>
            <a:endParaRPr lang="it-IT" sz="4000" dirty="0"/>
          </a:p>
          <a:p>
            <a:pPr algn="ctr"/>
            <a:r>
              <a:rPr lang="it-IT" sz="4000" dirty="0"/>
              <a:t>MA...</a:t>
            </a:r>
          </a:p>
        </p:txBody>
      </p:sp>
    </p:spTree>
    <p:extLst>
      <p:ext uri="{BB962C8B-B14F-4D97-AF65-F5344CB8AC3E}">
        <p14:creationId xmlns:p14="http://schemas.microsoft.com/office/powerpoint/2010/main" val="2552549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232</TotalTime>
  <Words>510</Words>
  <Application>Microsoft Office PowerPoint</Application>
  <PresentationFormat>Widescreen</PresentationFormat>
  <Paragraphs>83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Wisp</vt:lpstr>
      <vt:lpstr>EFFETTO DEI CONTENUTI GRAFICI SUI PACCHETTI DELLE SIGARETTE IN RELAZIONE AL CAMBIAMENTO DEL COMPORTAMENTO DEI FUMATORI</vt:lpstr>
      <vt:lpstr>FUMO</vt:lpstr>
      <vt:lpstr>APPROCCI PRINCIPALI per la PREVENZIONE e RIDUZIONE dei comportamenti correlati al  correlati</vt:lpstr>
      <vt:lpstr>PowerPoint Presentation</vt:lpstr>
      <vt:lpstr>METODO: 8 tipi di avvertenze, di cui 4 grafiche e 4 solo testuali, distribuite in maniera casuale.</vt:lpstr>
      <vt:lpstr>METODO</vt:lpstr>
      <vt:lpstr>PowerPoint Presentation</vt:lpstr>
      <vt:lpstr>CHI HA RINUNCIATO</vt:lpstr>
      <vt:lpstr>PowerPoint Presentation</vt:lpstr>
      <vt:lpstr>RISULTATI Risultato primario</vt:lpstr>
      <vt:lpstr>RISULTATI</vt:lpstr>
      <vt:lpstr>RISULTATI Risultato secondario (più comune in persone che avevano avvertenze grafiche)</vt:lpstr>
      <vt:lpstr>LIMITAZIONI dello studio</vt:lpstr>
      <vt:lpstr>IPOTESI sviluppate dopo lo studio in merito alle avvertenze grafiche</vt:lpstr>
      <vt:lpstr>CONCLUSIONI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EFFETTO DEI CONTENUTI GRAFICI SUI PACCHETTI DELLE SIGARETTE IN RELAZIONE AL CAMBIAMENTO DEL COMPORTAMENTO DEI FUMATORI</dc:title>
  <dc:creator>Valentina</dc:creator>
  <cp:lastModifiedBy>b3i</cp:lastModifiedBy>
  <cp:revision>21</cp:revision>
  <dcterms:created xsi:type="dcterms:W3CDTF">2019-07-05T19:11:39Z</dcterms:created>
  <dcterms:modified xsi:type="dcterms:W3CDTF">2019-07-07T19:26:35Z</dcterms:modified>
</cp:coreProperties>
</file>