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1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49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1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6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9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6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38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3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65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70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08E7-C64F-FE46-AEDF-1B8C087BA7FC}" type="datetimeFigureOut">
              <a:rPr lang="it-IT" smtClean="0"/>
              <a:t>04/03/19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4838-333C-1F4A-A0B2-9B81EAA891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97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it/imgres?imgurl=https%3A%2F%2Fcronologia.leonardo.it%2Fstoria%2Fa1850.jpg&amp;imgrefurl=https%3A%2F%2Fcronologia.leonardo.it%2Fstoria%2Fa1850b.htm&amp;docid=ROLU03q1ODzTuM&amp;tbnid=D6agDeu5drMzoM%3A&amp;vet=1&amp;w=1200&amp;h=911&amp;bih=846&amp;biw=1100&amp;ved=0ahUKEwjQ2eKohejgAhVaQxUIHbjPDmwQMwhFKAQwBA&amp;iact=c&amp;ictx=1" TargetMode="Externa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grandezza non realizzata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L’Europa orientale prima della I guerra mondiale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9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Le lezioni del periodo del Piccolo corso.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04" y="1276708"/>
            <a:ext cx="6124287" cy="55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Astraiamo dal fatto in sé e traiamo dei principi di analisi.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Un sistema composto da attori con interessi contrastanti può trovare una ragione unitaria da un pericolo che li coinvolga tutti.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Di conseguenza ogni qual volta ci si troverà a lavorare su di una politica estera aggressiva in generale o in uno o più settori bisognerà chiedersi 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se potrebbe avere un effetto aggregante, su chi e in che misura.</a:t>
            </a:r>
          </a:p>
        </p:txBody>
      </p:sp>
    </p:spTree>
    <p:extLst>
      <p:ext uri="{BB962C8B-B14F-4D97-AF65-F5344CB8AC3E}">
        <p14:creationId xmlns:p14="http://schemas.microsoft.com/office/powerpoint/2010/main" val="163201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r>
              <a:rPr lang="it-IT" dirty="0" smtClean="0">
                <a:solidFill>
                  <a:srgbClr val="00B0F0"/>
                </a:solidFill>
              </a:rPr>
              <a:t>    Il perché di una vittoria.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Napoleone vinse perché: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1 I suoi avversari erano all’inizio divisi.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2 Fu, tranne in poche occasioni, </a:t>
            </a:r>
            <a:r>
              <a:rPr lang="it-IT" b="1" dirty="0" smtClean="0">
                <a:solidFill>
                  <a:srgbClr val="0070C0"/>
                </a:solidFill>
              </a:rPr>
              <a:t>superiore militarmente </a:t>
            </a:r>
            <a:r>
              <a:rPr lang="it-IT" dirty="0" smtClean="0">
                <a:solidFill>
                  <a:srgbClr val="0070C0"/>
                </a:solidFill>
              </a:rPr>
              <a:t>grazie a nuove strategie e tattiche; a degli uomini </a:t>
            </a:r>
            <a:r>
              <a:rPr lang="it-IT" b="1" dirty="0" smtClean="0">
                <a:solidFill>
                  <a:srgbClr val="0070C0"/>
                </a:solidFill>
              </a:rPr>
              <a:t>fortemente motivati</a:t>
            </a:r>
            <a:r>
              <a:rPr lang="it-IT" dirty="0" smtClean="0">
                <a:solidFill>
                  <a:srgbClr val="0070C0"/>
                </a:solidFill>
              </a:rPr>
              <a:t>; al </a:t>
            </a:r>
            <a:r>
              <a:rPr lang="it-IT" b="1" dirty="0" smtClean="0">
                <a:solidFill>
                  <a:srgbClr val="0070C0"/>
                </a:solidFill>
              </a:rPr>
              <a:t>sostegno</a:t>
            </a:r>
            <a:r>
              <a:rPr lang="it-IT" dirty="0" smtClean="0">
                <a:solidFill>
                  <a:srgbClr val="0070C0"/>
                </a:solidFill>
              </a:rPr>
              <a:t> ricevuto dalla maggior parte delle </a:t>
            </a:r>
            <a:r>
              <a:rPr lang="it-IT" b="1" dirty="0" smtClean="0">
                <a:solidFill>
                  <a:srgbClr val="0070C0"/>
                </a:solidFill>
              </a:rPr>
              <a:t>minoranze nazionali.  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i conseguenza in situazioni in cui una forza esterna ad un contesto con più attori tenti un attacco di qualsiasi tipo dovremo chiederci se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le domande in cerca di </a:t>
            </a:r>
            <a:r>
              <a:rPr lang="it-IT" smtClean="0"/>
              <a:t>risposte relative.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Le condizioni che portarono alla vittoria Napoleone siano o meno presenti</a:t>
            </a:r>
          </a:p>
          <a:p>
            <a:r>
              <a:rPr lang="it-IT" dirty="0" smtClean="0"/>
              <a:t>E se le medesime condizioni sussistano o meno negli attori del sistema attaccato.</a:t>
            </a:r>
          </a:p>
          <a:p>
            <a:r>
              <a:rPr lang="it-IT" dirty="0" smtClean="0"/>
              <a:t>Le domande saranno le medesime se la forza “attaccante” sarà formata da più attori.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2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                  Il dopo…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sistema tenderà ad un riequilibrio la cui durata sarà determinata: </a:t>
            </a:r>
          </a:p>
          <a:p>
            <a:r>
              <a:rPr lang="it-IT" dirty="0" smtClean="0"/>
              <a:t>1. dall’essere o meno un equilibrio dinamico.</a:t>
            </a:r>
          </a:p>
          <a:p>
            <a:r>
              <a:rPr lang="it-IT" dirty="0" smtClean="0"/>
              <a:t>2. dalla presenza di fattori destabilizzanti nei singoli scenari interni.</a:t>
            </a:r>
          </a:p>
          <a:p>
            <a:r>
              <a:rPr lang="it-IT" dirty="0" smtClean="0"/>
              <a:t>3. Dalla presenza o meno di attori dello scenario internazionale in grado di influenzare i protagonisti dello scenario interno</a:t>
            </a:r>
          </a:p>
          <a:p>
            <a:r>
              <a:rPr lang="it-IT" dirty="0" smtClean="0"/>
              <a:t>Il caso greco come esempio.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19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1" y="365125"/>
            <a:ext cx="11125199" cy="1325563"/>
          </a:xfrm>
        </p:spPr>
        <p:txBody>
          <a:bodyPr/>
          <a:lstStyle/>
          <a:p>
            <a:pPr algn="ctr"/>
            <a:r>
              <a:rPr lang="it-IT" smtClean="0"/>
              <a:t>L’Europa del 1850</a:t>
            </a:r>
            <a:endParaRPr lang="it-IT" dirty="0"/>
          </a:p>
        </p:txBody>
      </p:sp>
      <p:sp>
        <p:nvSpPr>
          <p:cNvPr id="5" name="AutoShape 4" descr="mmagine correlata">
            <a:hlinkClick r:id="rId2"/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690688"/>
            <a:ext cx="111252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it-IT" dirty="0" smtClean="0"/>
              <a:t>L’Europa del 1912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85851"/>
            <a:ext cx="10948988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289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Tema di Office</vt:lpstr>
      <vt:lpstr>La grandezza non realizzata</vt:lpstr>
      <vt:lpstr>   Le lezioni del periodo del Piccolo corso.</vt:lpstr>
      <vt:lpstr>Astraiamo dal fatto in sé e traiamo dei principi di analisi.</vt:lpstr>
      <vt:lpstr>                      Il perché di una vittoria.</vt:lpstr>
      <vt:lpstr> le domande in cerca di risposte relative.</vt:lpstr>
      <vt:lpstr>                                  Il dopo…</vt:lpstr>
      <vt:lpstr>L’Europa del 1850</vt:lpstr>
      <vt:lpstr>L’Europa del 1912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grandezza non realizzata</dc:title>
  <dc:creator>Utente di Microsoft Office</dc:creator>
  <cp:lastModifiedBy>Utente di Microsoft Office</cp:lastModifiedBy>
  <cp:revision>12</cp:revision>
  <dcterms:created xsi:type="dcterms:W3CDTF">2019-03-03T18:40:25Z</dcterms:created>
  <dcterms:modified xsi:type="dcterms:W3CDTF">2019-03-04T08:41:01Z</dcterms:modified>
</cp:coreProperties>
</file>