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7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85031"/>
  </p:normalViewPr>
  <p:slideViewPr>
    <p:cSldViewPr snapToGrid="0" snapToObjects="1">
      <p:cViewPr>
        <p:scale>
          <a:sx n="100" d="100"/>
          <a:sy n="100" d="100"/>
        </p:scale>
        <p:origin x="69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062EC-6138-AE47-82D9-C90E1D57D513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F951-D73A-3D49-9921-1D04D06FE2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84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F951-D73A-3D49-9921-1D04D06FE27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7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F951-D73A-3D49-9921-1D04D06FE2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0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F951-D73A-3D49-9921-1D04D06FE27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2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48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63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35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0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5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2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8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767D-978E-7D49-AB44-0B2B97C58BA1}" type="datetimeFigureOut">
              <a:rPr lang="it-IT" smtClean="0"/>
              <a:t>26/02/19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2491-E538-2B46-B8F7-C1D31DA321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63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0175" y="1828799"/>
            <a:ext cx="9267825" cy="3669957"/>
          </a:xfrm>
        </p:spPr>
        <p:txBody>
          <a:bodyPr>
            <a:normAutofit/>
          </a:bodyPr>
          <a:lstStyle/>
          <a:p>
            <a:r>
              <a:rPr lang="it-IT" dirty="0" smtClean="0"/>
              <a:t>I Quattro di </a:t>
            </a:r>
            <a:r>
              <a:rPr lang="it-IT" dirty="0" err="1" smtClean="0"/>
              <a:t>Visegr</a:t>
            </a:r>
            <a:r>
              <a:rPr lang="it-IT" dirty="0" err="1"/>
              <a:t>á</a:t>
            </a:r>
            <a:r>
              <a:rPr lang="it-IT" dirty="0" err="1" smtClean="0"/>
              <a:t>d</a:t>
            </a:r>
            <a:r>
              <a:rPr lang="it-IT" dirty="0"/>
              <a:t/>
            </a:r>
            <a:br>
              <a:rPr lang="it-IT" dirty="0"/>
            </a:br>
            <a:r>
              <a:rPr lang="it-IT" sz="4000" dirty="0" smtClean="0">
                <a:solidFill>
                  <a:srgbClr val="FF0000"/>
                </a:solidFill>
              </a:rPr>
              <a:t>ovvero</a:t>
            </a:r>
            <a:br>
              <a:rPr lang="it-IT" sz="4000" dirty="0" smtClean="0">
                <a:solidFill>
                  <a:srgbClr val="FF0000"/>
                </a:solidFill>
              </a:rPr>
            </a:br>
            <a:r>
              <a:rPr lang="it-IT" sz="4000" dirty="0" smtClean="0">
                <a:solidFill>
                  <a:srgbClr val="FF0000"/>
                </a:solidFill>
              </a:rPr>
              <a:t>gli ex comunisti che condizionano l’UE.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110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0" y="2521744"/>
            <a:ext cx="5588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Perché si accordarono?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1.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 consapevolezza di essere in mezzo a due forze espansive: quella economico-politica dell’Unione verso est e quella, in quel momento inesistente, della Russia verso occidente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2</a:t>
            </a:r>
            <a:r>
              <a:rPr lang="it-IT" dirty="0" smtClean="0">
                <a:solidFill>
                  <a:srgbClr val="FF0000"/>
                </a:solidFill>
              </a:rPr>
              <a:t>. La paura verso il vecchio alleato russo che avrebbe potuto ritornare ad essere una minaccia</a:t>
            </a:r>
            <a:r>
              <a:rPr lang="it-IT" dirty="0" smtClean="0"/>
              <a:t>.</a:t>
            </a:r>
          </a:p>
          <a:p>
            <a:pPr algn="ctr"/>
            <a:r>
              <a:rPr lang="it-IT" dirty="0" smtClean="0"/>
              <a:t>3. </a:t>
            </a:r>
            <a:r>
              <a:rPr lang="it-IT" dirty="0" smtClean="0">
                <a:solidFill>
                  <a:srgbClr val="00B0F0"/>
                </a:solidFill>
              </a:rPr>
              <a:t>La necessità di investimenti europei per migliorare le condizioni economiche.</a:t>
            </a:r>
          </a:p>
          <a:p>
            <a:pPr algn="just"/>
            <a:r>
              <a:rPr lang="it-IT" dirty="0" smtClean="0"/>
              <a:t>4. </a:t>
            </a:r>
            <a:r>
              <a:rPr lang="it-IT" dirty="0" smtClean="0">
                <a:solidFill>
                  <a:srgbClr val="7030A0"/>
                </a:solidFill>
              </a:rPr>
              <a:t>L’ancoraggio ad un sistema, quello europeo, che potesse garantire una programmazione economico politica di prospettiva.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7030A0"/>
                </a:solidFill>
              </a:rPr>
              <a:t>L’inizio di una cooperazione?</a:t>
            </a:r>
            <a:br>
              <a:rPr lang="it-IT" dirty="0" smtClean="0">
                <a:solidFill>
                  <a:srgbClr val="7030A0"/>
                </a:solidFill>
              </a:rPr>
            </a:b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In realtà i Quattro si mossero spesso in ordine sparso e con reciproci attriti fino alla fine degli anni Novanta.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>
                <a:solidFill>
                  <a:srgbClr val="C00000"/>
                </a:solidFill>
              </a:rPr>
              <a:t>L’unità d’intenti si realizzava solo in presenza di un pericolo esterno.</a:t>
            </a:r>
          </a:p>
          <a:p>
            <a:pPr algn="just"/>
            <a:r>
              <a:rPr lang="it-IT" dirty="0">
                <a:solidFill>
                  <a:srgbClr val="0070C0"/>
                </a:solidFill>
              </a:rPr>
              <a:t>21 dicembre 1992 si arrivò alla </a:t>
            </a:r>
            <a:r>
              <a:rPr lang="it-IT" dirty="0" smtClean="0">
                <a:solidFill>
                  <a:srgbClr val="0070C0"/>
                </a:solidFill>
              </a:rPr>
              <a:t>firma tra gli aderenti al Gruppo, </a:t>
            </a:r>
            <a:r>
              <a:rPr lang="it-IT" dirty="0">
                <a:solidFill>
                  <a:srgbClr val="0070C0"/>
                </a:solidFill>
              </a:rPr>
              <a:t>durante il vertice di Cracovia, del </a:t>
            </a:r>
            <a:r>
              <a:rPr lang="it-IT" i="1" dirty="0">
                <a:solidFill>
                  <a:srgbClr val="0070C0"/>
                </a:solidFill>
              </a:rPr>
              <a:t>Central </a:t>
            </a:r>
            <a:r>
              <a:rPr lang="it-IT" i="1" dirty="0" err="1">
                <a:solidFill>
                  <a:srgbClr val="0070C0"/>
                </a:solidFill>
              </a:rPr>
              <a:t>European</a:t>
            </a:r>
            <a:r>
              <a:rPr lang="it-IT" i="1" dirty="0">
                <a:solidFill>
                  <a:srgbClr val="0070C0"/>
                </a:solidFill>
              </a:rPr>
              <a:t> Free </a:t>
            </a:r>
            <a:r>
              <a:rPr lang="it-IT" i="1" dirty="0" err="1">
                <a:solidFill>
                  <a:srgbClr val="0070C0"/>
                </a:solidFill>
              </a:rPr>
              <a:t>Trade</a:t>
            </a:r>
            <a:r>
              <a:rPr lang="it-IT" i="1" dirty="0">
                <a:solidFill>
                  <a:srgbClr val="0070C0"/>
                </a:solidFill>
              </a:rPr>
              <a:t> Agreement </a:t>
            </a:r>
            <a:r>
              <a:rPr lang="it-IT" dirty="0">
                <a:solidFill>
                  <a:srgbClr val="0070C0"/>
                </a:solidFill>
              </a:rPr>
              <a:t>(CEFTA</a:t>
            </a:r>
            <a:r>
              <a:rPr lang="it-IT" dirty="0" smtClean="0">
                <a:solidFill>
                  <a:srgbClr val="0070C0"/>
                </a:solidFill>
              </a:rPr>
              <a:t>).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Negli anni successivi, </a:t>
            </a:r>
            <a:r>
              <a:rPr lang="it-IT" dirty="0" smtClean="0">
                <a:solidFill>
                  <a:srgbClr val="FF0000"/>
                </a:solidFill>
              </a:rPr>
              <a:t>aderirono al CEFTA Slovenia </a:t>
            </a:r>
            <a:r>
              <a:rPr lang="it-IT" dirty="0">
                <a:solidFill>
                  <a:srgbClr val="FF0000"/>
                </a:solidFill>
              </a:rPr>
              <a:t>(1996), Romania (1997), Bulgaria (1999) e Croazia (2003), tutti Paesi accomunati dalla volontà di accedere alla Unione Europea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44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L’importanza dell’economia.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Grazie al CEFTA, i Paesi di Visegrad aumentarono il volume degli scambi reciproci, e armonizzarono le loro politiche commerciali con quelle del resto </a:t>
            </a:r>
            <a:r>
              <a:rPr lang="it-IT" dirty="0" smtClean="0">
                <a:solidFill>
                  <a:srgbClr val="0070C0"/>
                </a:solidFill>
              </a:rPr>
              <a:t>d’Europa</a:t>
            </a:r>
            <a:r>
              <a:rPr lang="it-IT" dirty="0" smtClean="0"/>
              <a:t>.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Fu con l’arrivo di </a:t>
            </a:r>
            <a:r>
              <a:rPr lang="it-IT" dirty="0" err="1">
                <a:solidFill>
                  <a:srgbClr val="FF0000"/>
                </a:solidFill>
              </a:rPr>
              <a:t>Vaclav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Klaus </a:t>
            </a:r>
            <a:r>
              <a:rPr lang="it-IT" dirty="0">
                <a:solidFill>
                  <a:srgbClr val="FF0000"/>
                </a:solidFill>
              </a:rPr>
              <a:t>alla carica di primo ministro della Repubblica Ceca </a:t>
            </a:r>
            <a:r>
              <a:rPr lang="it-IT" dirty="0" smtClean="0">
                <a:solidFill>
                  <a:srgbClr val="FF0000"/>
                </a:solidFill>
              </a:rPr>
              <a:t>che la </a:t>
            </a:r>
            <a:r>
              <a:rPr lang="it-IT" dirty="0">
                <a:solidFill>
                  <a:srgbClr val="FF0000"/>
                </a:solidFill>
              </a:rPr>
              <a:t>cooperazione del V4 subì una vera e propria battuta d’arresto</a:t>
            </a:r>
            <a:r>
              <a:rPr lang="it-IT" dirty="0"/>
              <a:t>. </a:t>
            </a:r>
            <a:endParaRPr lang="it-IT" dirty="0" smtClean="0"/>
          </a:p>
          <a:p>
            <a:pPr algn="just"/>
            <a:r>
              <a:rPr lang="it-IT" dirty="0">
                <a:solidFill>
                  <a:srgbClr val="7030A0"/>
                </a:solidFill>
              </a:rPr>
              <a:t>Klaus annunciò che </a:t>
            </a:r>
            <a:r>
              <a:rPr lang="it-IT" dirty="0" smtClean="0">
                <a:solidFill>
                  <a:srgbClr val="7030A0"/>
                </a:solidFill>
              </a:rPr>
              <a:t>le finalità del </a:t>
            </a:r>
            <a:r>
              <a:rPr lang="it-IT" dirty="0">
                <a:solidFill>
                  <a:srgbClr val="7030A0"/>
                </a:solidFill>
              </a:rPr>
              <a:t>suo Paese precedevano </a:t>
            </a:r>
            <a:r>
              <a:rPr lang="it-IT" dirty="0" smtClean="0">
                <a:solidFill>
                  <a:srgbClr val="7030A0"/>
                </a:solidFill>
              </a:rPr>
              <a:t>quelle </a:t>
            </a:r>
            <a:r>
              <a:rPr lang="it-IT" dirty="0">
                <a:solidFill>
                  <a:srgbClr val="7030A0"/>
                </a:solidFill>
              </a:rPr>
              <a:t>comuni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47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</a:t>
            </a:r>
            <a:r>
              <a:rPr lang="it-IT" dirty="0" err="1" smtClean="0"/>
              <a:t>Vaclav</a:t>
            </a:r>
            <a:r>
              <a:rPr lang="it-IT" dirty="0" smtClean="0"/>
              <a:t> </a:t>
            </a:r>
            <a:r>
              <a:rPr lang="it-IT" dirty="0"/>
              <a:t>Klaus(1992-97)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5914" y="1825625"/>
            <a:ext cx="30001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     Sovranisti e non federalisti.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b="1" dirty="0"/>
          </a:p>
          <a:p>
            <a:pPr algn="just"/>
            <a:r>
              <a:rPr lang="it-IT" b="1" dirty="0" smtClean="0"/>
              <a:t>Klaus e </a:t>
            </a:r>
            <a:r>
              <a:rPr lang="it-IT" b="1" dirty="0"/>
              <a:t>l’ODS </a:t>
            </a:r>
            <a:r>
              <a:rPr lang="it-IT" b="1" dirty="0" smtClean="0"/>
              <a:t>(Partito </a:t>
            </a:r>
            <a:r>
              <a:rPr lang="it-IT" b="1" dirty="0"/>
              <a:t>Civico Democratico) </a:t>
            </a:r>
            <a:r>
              <a:rPr lang="it-IT" b="1" dirty="0" smtClean="0"/>
              <a:t>continuarono </a:t>
            </a:r>
            <a:r>
              <a:rPr lang="it-IT" b="1" dirty="0"/>
              <a:t>a supportare l’adesione all’UE, </a:t>
            </a:r>
            <a:r>
              <a:rPr lang="it-IT" b="1" dirty="0" smtClean="0"/>
              <a:t>ma erano contrari </a:t>
            </a:r>
            <a:r>
              <a:rPr lang="it-IT" b="1" dirty="0"/>
              <a:t>a una maggiore integrazione politica che potesse portare a un’Europa </a:t>
            </a:r>
            <a:r>
              <a:rPr lang="it-IT" b="1" dirty="0" smtClean="0"/>
              <a:t>federale </a:t>
            </a:r>
            <a:r>
              <a:rPr lang="it-IT" b="1" dirty="0"/>
              <a:t>in cui il peso degli </a:t>
            </a:r>
            <a:r>
              <a:rPr lang="it-IT" b="1" dirty="0" smtClean="0"/>
              <a:t>stati </a:t>
            </a:r>
            <a:r>
              <a:rPr lang="it-IT" b="1" dirty="0"/>
              <a:t>sarebbe stato inferiore, in particolar modo quello degli stati meno grandi o economicamente </a:t>
            </a:r>
            <a:r>
              <a:rPr lang="it-IT" b="1" dirty="0" smtClean="0"/>
              <a:t>ininfluenti.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1649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Slovacchia(1993) nuovo attore del sistema.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C00000"/>
                </a:solidFill>
              </a:rPr>
              <a:t>Per via della gestione accentrata del potere a danno del Presidente della Repubblica e della mancanza di rispetto per la democrazia condotta dal capo del governo di centrodestra Vladimir </a:t>
            </a:r>
            <a:r>
              <a:rPr lang="it-IT" dirty="0" err="1">
                <a:solidFill>
                  <a:srgbClr val="C00000"/>
                </a:solidFill>
              </a:rPr>
              <a:t>Meciar</a:t>
            </a:r>
            <a:r>
              <a:rPr lang="it-IT" dirty="0">
                <a:solidFill>
                  <a:srgbClr val="C00000"/>
                </a:solidFill>
              </a:rPr>
              <a:t>, la Slovacchia fu l’unico tra i Paesi associati all’UE a cui è stata inviata da parte dagli Stati Uniti (il 27 ottobre 1995) e dalla stessa Unione Europea (il 24 </a:t>
            </a:r>
            <a:r>
              <a:rPr lang="it-IT" dirty="0" smtClean="0">
                <a:solidFill>
                  <a:srgbClr val="C00000"/>
                </a:solidFill>
              </a:rPr>
              <a:t>novembre</a:t>
            </a:r>
            <a:r>
              <a:rPr lang="it-IT" dirty="0">
                <a:solidFill>
                  <a:srgbClr val="C00000"/>
                </a:solidFill>
              </a:rPr>
              <a:t> 1994 e il 25 ottobre 1995) </a:t>
            </a:r>
            <a:r>
              <a:rPr lang="it-IT" dirty="0">
                <a:solidFill>
                  <a:srgbClr val="7030A0"/>
                </a:solidFill>
              </a:rPr>
              <a:t>una serie di avvertimenti che ammonivano il governo slovacco circa il mancato rispetto dei principi democratici dello stato di diritto e dell’equilibrio istituzionale, condotta che rischiava di compromettere il dialogo circa la futura adesione alla </a:t>
            </a:r>
            <a:r>
              <a:rPr lang="it-IT" dirty="0" smtClean="0">
                <a:solidFill>
                  <a:srgbClr val="7030A0"/>
                </a:solidFill>
              </a:rPr>
              <a:t>UE </a:t>
            </a:r>
            <a:r>
              <a:rPr lang="it-IT" dirty="0">
                <a:solidFill>
                  <a:srgbClr val="7030A0"/>
                </a:solidFill>
              </a:rPr>
              <a:t>e all’Alleanza Atlantica. </a:t>
            </a:r>
          </a:p>
        </p:txBody>
      </p:sp>
    </p:spTree>
    <p:extLst>
      <p:ext uri="{BB962C8B-B14F-4D97-AF65-F5344CB8AC3E}">
        <p14:creationId xmlns:p14="http://schemas.microsoft.com/office/powerpoint/2010/main" val="7379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cooperazione nell’Unione.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12 maggio del 2004 si tenne un vertice dei primi ministri del V4 i quali rilasciarono la “Dichiarazione sulla cooperazione dei Paesi del Gruppo </a:t>
            </a:r>
            <a:r>
              <a:rPr lang="it-IT" dirty="0" smtClean="0"/>
              <a:t>dopo </a:t>
            </a:r>
            <a:r>
              <a:rPr lang="it-IT" dirty="0"/>
              <a:t>l’adesione all’Unione </a:t>
            </a:r>
            <a:r>
              <a:rPr lang="it-IT" dirty="0" smtClean="0"/>
              <a:t>Europea.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La loro cooperazione si concentrerà in iniziative volte al rafforzamento dell’identità dell’Europa </a:t>
            </a:r>
            <a:r>
              <a:rPr lang="it-IT" dirty="0" smtClean="0">
                <a:solidFill>
                  <a:srgbClr val="C00000"/>
                </a:solidFill>
              </a:rPr>
              <a:t>centrale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>
                <a:solidFill>
                  <a:srgbClr val="7030A0"/>
                </a:solidFill>
              </a:rPr>
              <a:t>Circa la </a:t>
            </a:r>
            <a:r>
              <a:rPr lang="it-IT" dirty="0">
                <a:solidFill>
                  <a:srgbClr val="7030A0"/>
                </a:solidFill>
              </a:rPr>
              <a:t>cooperazione interna </a:t>
            </a:r>
            <a:r>
              <a:rPr lang="it-IT" dirty="0" smtClean="0">
                <a:solidFill>
                  <a:srgbClr val="7030A0"/>
                </a:solidFill>
              </a:rPr>
              <a:t>il </a:t>
            </a:r>
            <a:r>
              <a:rPr lang="it-IT" dirty="0">
                <a:solidFill>
                  <a:srgbClr val="7030A0"/>
                </a:solidFill>
              </a:rPr>
              <a:t>V4 si proponeva di contribuire attivamente allo sviluppo della Politica Estera e di Sicurezza Comune (PESC), </a:t>
            </a:r>
            <a:r>
              <a:rPr lang="it-IT" dirty="0" smtClean="0">
                <a:solidFill>
                  <a:srgbClr val="7030A0"/>
                </a:solidFill>
              </a:rPr>
              <a:t>alla </a:t>
            </a:r>
            <a:r>
              <a:rPr lang="it-IT" dirty="0">
                <a:solidFill>
                  <a:srgbClr val="7030A0"/>
                </a:solidFill>
              </a:rPr>
              <a:t>strategia dell’UE verso i Balcani occidentali </a:t>
            </a:r>
            <a:r>
              <a:rPr lang="it-IT" dirty="0" smtClean="0">
                <a:solidFill>
                  <a:srgbClr val="7030A0"/>
                </a:solidFill>
              </a:rPr>
              <a:t>e al miglioramento </a:t>
            </a:r>
            <a:r>
              <a:rPr lang="it-IT" dirty="0">
                <a:solidFill>
                  <a:srgbClr val="7030A0"/>
                </a:solidFill>
              </a:rPr>
              <a:t>delle relazioni con l’Ucraina, la Moldova, la Bielorussia e i Paesi del Mediterraneo Meridionale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55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                   La cooperazione si rafforza.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rgbClr val="C00000"/>
                </a:solidFill>
              </a:rPr>
              <a:t>Con la Dichiarazione di Bratislava del 2011, viene confermata la determinazione a continuare lo sviluppo di una cooperazione reciproca al fine di contribuire all’edificazione di un’Europa forte, stabile e </a:t>
            </a:r>
            <a:r>
              <a:rPr lang="it-IT" dirty="0" smtClean="0">
                <a:solidFill>
                  <a:srgbClr val="C00000"/>
                </a:solidFill>
              </a:rPr>
              <a:t>democratica.</a:t>
            </a:r>
          </a:p>
          <a:p>
            <a:pPr algn="just"/>
            <a:endParaRPr lang="it-IT" dirty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I Quattro come frontiera dell’Europa ad oriente: il Partenariato Orientale(PO)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6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Durante il conflitto in Georgia del 2008, il V4 espresse il suo supporto all’integrità territoriale e alla sovranità georgiana. 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just"/>
            <a:r>
              <a:rPr lang="it-IT" dirty="0">
                <a:solidFill>
                  <a:srgbClr val="FF0000"/>
                </a:solidFill>
              </a:rPr>
              <a:t>Manifestarono la loro preoccupazione in merito all’ingiusto arresto di Yulia </a:t>
            </a:r>
            <a:r>
              <a:rPr lang="it-IT" dirty="0" err="1">
                <a:solidFill>
                  <a:srgbClr val="FF0000"/>
                </a:solidFill>
              </a:rPr>
              <a:t>Tymoshenko</a:t>
            </a:r>
            <a:r>
              <a:rPr lang="it-IT" dirty="0">
                <a:solidFill>
                  <a:srgbClr val="FF0000"/>
                </a:solidFill>
              </a:rPr>
              <a:t> nel 2010.</a:t>
            </a:r>
          </a:p>
          <a:p>
            <a:pPr algn="just"/>
            <a:r>
              <a:rPr lang="it-IT" dirty="0">
                <a:solidFill>
                  <a:srgbClr val="FF0000"/>
                </a:solidFill>
              </a:rPr>
              <a:t>In seguito all’annessione della Crimea da parte russa, il V4 si è detto preoccupato, ed ha condannato tutte le azioni che minacciano la sovranità e l’integrità territoriale Ucraina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FF0000"/>
                </a:solidFill>
              </a:rPr>
              <a:t>pplicazione </a:t>
            </a:r>
            <a:r>
              <a:rPr lang="it-IT" dirty="0">
                <a:solidFill>
                  <a:srgbClr val="FF0000"/>
                </a:solidFill>
              </a:rPr>
              <a:t>del Protocollo di Minsk </a:t>
            </a:r>
            <a:r>
              <a:rPr lang="it-IT" dirty="0" smtClean="0">
                <a:solidFill>
                  <a:srgbClr val="FF0000"/>
                </a:solidFill>
              </a:rPr>
              <a:t>e impegno </a:t>
            </a:r>
            <a:r>
              <a:rPr lang="it-IT" dirty="0">
                <a:solidFill>
                  <a:srgbClr val="FF0000"/>
                </a:solidFill>
              </a:rPr>
              <a:t>a non riconoscere l’annessione illegale della Crimea</a:t>
            </a:r>
          </a:p>
        </p:txBody>
      </p:sp>
    </p:spTree>
    <p:extLst>
      <p:ext uri="{BB962C8B-B14F-4D97-AF65-F5344CB8AC3E}">
        <p14:creationId xmlns:p14="http://schemas.microsoft.com/office/powerpoint/2010/main" val="51367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scelta del tempo di analisi.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A. </a:t>
            </a:r>
            <a:r>
              <a:rPr lang="it-IT" dirty="0" smtClean="0">
                <a:solidFill>
                  <a:srgbClr val="0070C0"/>
                </a:solidFill>
              </a:rPr>
              <a:t>La ricostruzione dell’avvenimento contemporaneo = Analisi del tempo breve.</a:t>
            </a:r>
          </a:p>
          <a:p>
            <a:r>
              <a:rPr lang="it-IT" dirty="0" smtClean="0"/>
              <a:t>B. La ricostruzione basata su documenti ufficiali e fonti di archivio= Analisi del tempo medio.</a:t>
            </a:r>
          </a:p>
          <a:p>
            <a:r>
              <a:rPr lang="it-IT" dirty="0" smtClean="0"/>
              <a:t>C. </a:t>
            </a:r>
            <a:r>
              <a:rPr lang="it-IT" dirty="0" smtClean="0">
                <a:solidFill>
                  <a:srgbClr val="FF0000"/>
                </a:solidFill>
              </a:rPr>
              <a:t>L’astrazione del fatto e la ricerca di quando esso si sia presentato nel passato= Analisi del tempo lungo.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7030A0"/>
                </a:solidFill>
              </a:rPr>
              <a:t>Il Convitato di pietra(?)che incombe e del quale si parla poco.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 Russia post sovietica.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 ridefinizione dello spazio russo.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Le direttive strategiche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59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fattori di crisi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r>
              <a:rPr lang="it-IT" dirty="0">
                <a:solidFill>
                  <a:srgbClr val="7030A0"/>
                </a:solidFill>
              </a:rPr>
              <a:t>L</a:t>
            </a:r>
            <a:r>
              <a:rPr lang="it-IT" dirty="0" smtClean="0">
                <a:solidFill>
                  <a:srgbClr val="7030A0"/>
                </a:solidFill>
              </a:rPr>
              <a:t>a </a:t>
            </a:r>
            <a:r>
              <a:rPr lang="it-IT" dirty="0">
                <a:solidFill>
                  <a:srgbClr val="7030A0"/>
                </a:solidFill>
              </a:rPr>
              <a:t>dimensione della Polonia e la sua tendenza a considerarsi come una potenza regionale, porta gli altri Paesi di Visegrad a essere sospettosi circa la tendenza </a:t>
            </a:r>
            <a:r>
              <a:rPr lang="it-IT" dirty="0" smtClean="0">
                <a:solidFill>
                  <a:srgbClr val="7030A0"/>
                </a:solidFill>
              </a:rPr>
              <a:t>di Varsavia </a:t>
            </a:r>
            <a:r>
              <a:rPr lang="it-IT" dirty="0">
                <a:solidFill>
                  <a:srgbClr val="7030A0"/>
                </a:solidFill>
              </a:rPr>
              <a:t>di interpretare il V4 non come un esercizio collettivo, ma come un mezzo polacco </a:t>
            </a:r>
            <a:r>
              <a:rPr lang="it-IT" dirty="0" smtClean="0">
                <a:solidFill>
                  <a:srgbClr val="7030A0"/>
                </a:solidFill>
              </a:rPr>
              <a:t>di realizzazione della propria politica estera.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L’Ungheria di Victor </a:t>
            </a:r>
            <a:r>
              <a:rPr lang="it-IT" dirty="0" err="1" smtClean="0">
                <a:solidFill>
                  <a:srgbClr val="7030A0"/>
                </a:solidFill>
              </a:rPr>
              <a:t>Orban</a:t>
            </a:r>
            <a:r>
              <a:rPr lang="it-IT" dirty="0" smtClean="0">
                <a:solidFill>
                  <a:srgbClr val="7030A0"/>
                </a:solidFill>
              </a:rPr>
              <a:t> ha aderito al </a:t>
            </a:r>
            <a:r>
              <a:rPr lang="it-IT" dirty="0" err="1" smtClean="0">
                <a:solidFill>
                  <a:srgbClr val="7030A0"/>
                </a:solidFill>
              </a:rPr>
              <a:t>Turkish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Stream</a:t>
            </a:r>
            <a:r>
              <a:rPr lang="it-IT" dirty="0" smtClean="0">
                <a:solidFill>
                  <a:srgbClr val="7030A0"/>
                </a:solidFill>
              </a:rPr>
              <a:t> voluto da Mosca che sta finanziando il riammodernamento e l’ampliamento della centrale nucleare di </a:t>
            </a:r>
            <a:r>
              <a:rPr lang="it-IT" dirty="0" err="1" smtClean="0">
                <a:solidFill>
                  <a:srgbClr val="7030A0"/>
                </a:solidFill>
              </a:rPr>
              <a:t>Paks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1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L’Unione si sta sfasciando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I paesi del </a:t>
            </a:r>
            <a:r>
              <a:rPr lang="it-IT" dirty="0" smtClean="0"/>
              <a:t>Gruppo dei quattro riuniti in </a:t>
            </a:r>
            <a:r>
              <a:rPr lang="it-IT" dirty="0"/>
              <a:t>summit operativo straordinario </a:t>
            </a:r>
            <a:r>
              <a:rPr lang="it-IT" dirty="0" smtClean="0"/>
              <a:t>a </a:t>
            </a:r>
            <a:r>
              <a:rPr lang="it-IT" dirty="0"/>
              <a:t>Budapest sotto la presidenza ungherese, hanno </a:t>
            </a:r>
            <a:r>
              <a:rPr lang="it-IT" dirty="0" smtClean="0"/>
              <a:t>deciso e annunciato </a:t>
            </a:r>
            <a:r>
              <a:rPr lang="it-IT" dirty="0"/>
              <a:t>che non </a:t>
            </a:r>
            <a:r>
              <a:rPr lang="it-IT" dirty="0" smtClean="0"/>
              <a:t>avrebbero partecipato </a:t>
            </a:r>
            <a:r>
              <a:rPr lang="it-IT" dirty="0"/>
              <a:t>all'atteso, importante </a:t>
            </a:r>
            <a:r>
              <a:rPr lang="it-IT" dirty="0" smtClean="0"/>
              <a:t>mini-vertice </a:t>
            </a:r>
            <a:r>
              <a:rPr lang="it-IT" dirty="0"/>
              <a:t>dell'Unione di </a:t>
            </a:r>
            <a:r>
              <a:rPr lang="it-IT" dirty="0" smtClean="0"/>
              <a:t>fine giugno 2018 </a:t>
            </a:r>
            <a:r>
              <a:rPr lang="it-IT" dirty="0"/>
              <a:t>sull'immigrazione cui pure erano stati invitati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O forse è già sfasciata?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C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Caratteristiche/Resurrezione del passato</a:t>
            </a:r>
          </a:p>
          <a:p>
            <a:r>
              <a:rPr lang="it-IT" sz="4000" dirty="0" smtClean="0">
                <a:solidFill>
                  <a:srgbClr val="0070C0"/>
                </a:solidFill>
              </a:rPr>
              <a:t>Scenario/i interno/i.</a:t>
            </a:r>
          </a:p>
          <a:p>
            <a:pPr algn="r"/>
            <a:r>
              <a:rPr lang="it-IT" sz="4000" dirty="0" smtClean="0">
                <a:solidFill>
                  <a:srgbClr val="00B050"/>
                </a:solidFill>
              </a:rPr>
              <a:t>Scenario internazionale.</a:t>
            </a:r>
          </a:p>
          <a:p>
            <a:r>
              <a:rPr lang="it-IT" sz="4000" dirty="0" smtClean="0"/>
              <a:t>Comparazione tra i fenomeni.</a:t>
            </a:r>
          </a:p>
          <a:p>
            <a:pPr algn="r"/>
            <a:r>
              <a:rPr lang="it-IT" sz="4000" dirty="0" err="1" smtClean="0">
                <a:solidFill>
                  <a:srgbClr val="7030A0"/>
                </a:solidFill>
              </a:rPr>
              <a:t>Riproponibilità</a:t>
            </a:r>
            <a:r>
              <a:rPr lang="it-IT" sz="4000" dirty="0" smtClean="0">
                <a:solidFill>
                  <a:srgbClr val="7030A0"/>
                </a:solidFill>
              </a:rPr>
              <a:t> dell’evento? </a:t>
            </a:r>
          </a:p>
          <a:p>
            <a:pPr algn="ctr"/>
            <a:r>
              <a:rPr lang="it-IT" sz="4000" dirty="0" smtClean="0">
                <a:solidFill>
                  <a:srgbClr val="7030A0"/>
                </a:solidFill>
              </a:rPr>
              <a:t>La mancanza di certezza.</a:t>
            </a:r>
          </a:p>
        </p:txBody>
      </p:sp>
    </p:spTree>
    <p:extLst>
      <p:ext uri="{BB962C8B-B14F-4D97-AF65-F5344CB8AC3E}">
        <p14:creationId xmlns:p14="http://schemas.microsoft.com/office/powerpoint/2010/main" val="16266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/>
              <a:t>I quesiti di partenza</a:t>
            </a: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endParaRPr lang="it-IT" sz="4000" dirty="0" smtClean="0"/>
          </a:p>
          <a:p>
            <a:pPr algn="just"/>
            <a:r>
              <a:rPr lang="it-IT" sz="4000" dirty="0" smtClean="0"/>
              <a:t>1. Perché Ungheria, Polonia, Rep. Ceca, Rep. Slovacca sono in grado di influenzare le scelte dell’Unione europea?</a:t>
            </a:r>
          </a:p>
          <a:p>
            <a:endParaRPr lang="it-IT" sz="4000" dirty="0"/>
          </a:p>
          <a:p>
            <a:r>
              <a:rPr lang="it-IT" sz="4000" dirty="0" smtClean="0"/>
              <a:t>2. Quali finalità hanno?</a:t>
            </a:r>
          </a:p>
          <a:p>
            <a:endParaRPr lang="it-IT" sz="4000" dirty="0"/>
          </a:p>
          <a:p>
            <a:r>
              <a:rPr lang="it-IT" sz="4000" dirty="0" smtClean="0"/>
              <a:t>3. Quali strumenti per raggiungerli?</a:t>
            </a:r>
          </a:p>
          <a:p>
            <a:endParaRPr lang="it-IT" sz="4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670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850" y="365125"/>
            <a:ext cx="10267950" cy="186372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Iniziamo dalla sede.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Perché </a:t>
            </a:r>
            <a:r>
              <a:rPr lang="it-IT" dirty="0" err="1" smtClean="0">
                <a:solidFill>
                  <a:srgbClr val="0070C0"/>
                </a:solidFill>
              </a:rPr>
              <a:t>Visegrád</a:t>
            </a:r>
            <a:r>
              <a:rPr lang="it-IT" dirty="0" smtClean="0">
                <a:solidFill>
                  <a:srgbClr val="0070C0"/>
                </a:solidFill>
              </a:rPr>
              <a:t> ?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it-IT" b="1" u="sng" dirty="0" smtClean="0">
              <a:solidFill>
                <a:srgbClr val="FF0000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r>
              <a:rPr lang="it-IT" sz="4300" b="1" u="sng" dirty="0" smtClean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Per il suo valore simbolico</a:t>
            </a:r>
          </a:p>
          <a:p>
            <a:pPr algn="ctr"/>
            <a:r>
              <a:rPr lang="it-IT" dirty="0" smtClean="0"/>
              <a:t>Siamo in Ungheria a circa 35Km a nord di Budapest duemila abitanti scarsi. </a:t>
            </a:r>
            <a:endParaRPr lang="it-IT" dirty="0"/>
          </a:p>
          <a:p>
            <a:pPr algn="ctr"/>
            <a:r>
              <a:rPr lang="it-IT" dirty="0" smtClean="0"/>
              <a:t>Bella cittadina medievale meta di turismo e luogo della memoria per la storia ungherese ed europea.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Rappresenta la memoria fisica di un tentativo di cooperazione tra stati per contrastare una potenza avversa, per aprire nuove vie commerciali e contrastare l’espansionismo </a:t>
            </a:r>
            <a:r>
              <a:rPr lang="it-IT" b="1" dirty="0" smtClean="0">
                <a:solidFill>
                  <a:srgbClr val="0070C0"/>
                </a:solidFill>
              </a:rPr>
              <a:t>asburgico</a:t>
            </a:r>
            <a:r>
              <a:rPr lang="it-IT" dirty="0" smtClean="0">
                <a:solidFill>
                  <a:srgbClr val="FF0000"/>
                </a:solidFill>
              </a:rPr>
              <a:t> nell’Europa orientale</a:t>
            </a:r>
            <a:r>
              <a:rPr lang="it-IT" dirty="0" smtClean="0"/>
              <a:t>.  </a:t>
            </a:r>
          </a:p>
          <a:p>
            <a:r>
              <a:rPr lang="it-IT" sz="3900" dirty="0" smtClean="0">
                <a:solidFill>
                  <a:srgbClr val="0070C0"/>
                </a:solidFill>
              </a:rPr>
              <a:t>1335</a:t>
            </a:r>
            <a:r>
              <a:rPr lang="it-IT" dirty="0" smtClean="0"/>
              <a:t> re Carlo I di Ungheria s’incontrò con Casimiro III </a:t>
            </a:r>
            <a:r>
              <a:rPr lang="it-IT" dirty="0" err="1" smtClean="0"/>
              <a:t>Piast</a:t>
            </a:r>
            <a:r>
              <a:rPr lang="it-IT" dirty="0" smtClean="0"/>
              <a:t> re di Polonia e Giovanni del Lussemburgo re di Boemia e dopo un negoziato durato 2 mesi si accordarono.</a:t>
            </a:r>
          </a:p>
        </p:txBody>
      </p:sp>
    </p:spTree>
    <p:extLst>
      <p:ext uri="{BB962C8B-B14F-4D97-AF65-F5344CB8AC3E}">
        <p14:creationId xmlns:p14="http://schemas.microsoft.com/office/powerpoint/2010/main" val="91228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Casimiro III </a:t>
            </a:r>
            <a:r>
              <a:rPr lang="it-IT" sz="2000" dirty="0" err="1" smtClean="0"/>
              <a:t>Piast</a:t>
            </a:r>
            <a:r>
              <a:rPr lang="it-IT" sz="2000" dirty="0" smtClean="0"/>
              <a:t>                              Giovanni del Lussemburgo                     Carlo I re d’Ungheria</a:t>
            </a:r>
            <a:br>
              <a:rPr lang="it-IT" sz="2000" dirty="0" smtClean="0"/>
            </a:br>
            <a:r>
              <a:rPr lang="it-IT" sz="2000" dirty="0"/>
              <a:t> </a:t>
            </a:r>
            <a:r>
              <a:rPr lang="it-IT" sz="2000" dirty="0" smtClean="0"/>
              <a:t>                                                                 re  di Boemia</a:t>
            </a:r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263503" cy="43513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8" y="1690688"/>
            <a:ext cx="3332162" cy="43513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961" y="1690688"/>
            <a:ext cx="29060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656 anni dopo il 15.02.1991 nella stessa città…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4000" dirty="0" smtClean="0">
                <a:solidFill>
                  <a:srgbClr val="7030A0"/>
                </a:solidFill>
              </a:rPr>
              <a:t>Ungheria, Polonia, e Cecoslovacchia firmarono l’accordo di </a:t>
            </a:r>
            <a:r>
              <a:rPr lang="it-IT" sz="4000" dirty="0" err="1" smtClean="0">
                <a:solidFill>
                  <a:srgbClr val="7030A0"/>
                </a:solidFill>
              </a:rPr>
              <a:t>Visegr</a:t>
            </a:r>
            <a:r>
              <a:rPr lang="it-IT" sz="4000" dirty="0" err="1">
                <a:solidFill>
                  <a:srgbClr val="7030A0"/>
                </a:solidFill>
              </a:rPr>
              <a:t>á</a:t>
            </a:r>
            <a:r>
              <a:rPr lang="it-IT" sz="4000" dirty="0" err="1" smtClean="0">
                <a:solidFill>
                  <a:srgbClr val="7030A0"/>
                </a:solidFill>
              </a:rPr>
              <a:t>d</a:t>
            </a:r>
            <a:r>
              <a:rPr lang="it-IT" dirty="0" smtClean="0"/>
              <a:t>;</a:t>
            </a:r>
          </a:p>
          <a:p>
            <a:r>
              <a:rPr lang="it-IT" dirty="0" smtClean="0"/>
              <a:t>dopo la nascita della Cechia e della Slovacchia gli stati divennero 4, ma i principi non mutarono.</a:t>
            </a:r>
          </a:p>
          <a:p>
            <a:pPr algn="just"/>
            <a:r>
              <a:rPr lang="it-IT" dirty="0" smtClean="0"/>
              <a:t>Cooperazione: </a:t>
            </a:r>
            <a:r>
              <a:rPr lang="it-IT" dirty="0" smtClean="0">
                <a:solidFill>
                  <a:srgbClr val="0070C0"/>
                </a:solidFill>
              </a:rPr>
              <a:t>militare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C00000"/>
                </a:solidFill>
              </a:rPr>
              <a:t>culturale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70C0"/>
                </a:solidFill>
              </a:rPr>
              <a:t>economica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C00000"/>
                </a:solidFill>
              </a:rPr>
              <a:t>energetica</a:t>
            </a:r>
            <a:r>
              <a:rPr lang="it-IT" dirty="0" smtClean="0"/>
              <a:t>. Promozione dell’integrazione dei singoli stati nell’Unione europea e, successivamente, </a:t>
            </a:r>
            <a:r>
              <a:rPr lang="it-IT" dirty="0" smtClean="0">
                <a:solidFill>
                  <a:srgbClr val="0070C0"/>
                </a:solidFill>
              </a:rPr>
              <a:t>operare come </a:t>
            </a:r>
            <a:r>
              <a:rPr lang="it-IT" dirty="0">
                <a:solidFill>
                  <a:srgbClr val="0070C0"/>
                </a:solidFill>
              </a:rPr>
              <a:t>g</a:t>
            </a:r>
            <a:r>
              <a:rPr lang="it-IT" dirty="0" smtClean="0">
                <a:solidFill>
                  <a:srgbClr val="0070C0"/>
                </a:solidFill>
              </a:rPr>
              <a:t>ruppo </a:t>
            </a:r>
            <a:r>
              <a:rPr lang="it-IT" dirty="0" smtClean="0"/>
              <a:t>di </a:t>
            </a:r>
            <a:r>
              <a:rPr lang="it-IT" dirty="0" smtClean="0">
                <a:solidFill>
                  <a:srgbClr val="FF0000"/>
                </a:solidFill>
              </a:rPr>
              <a:t>pressione al suo interno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65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+mn-lt"/>
              </a:rPr>
              <a:t>Il contesto internazionale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FF0000"/>
                </a:solidFill>
              </a:rPr>
              <a:t>Crisi e fine del comunismo in Russia e in Europa orientale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Gorbaciov in Unione Sovietica stava per completare il tentativo di smantellamento dello stato sovietico</a:t>
            </a:r>
            <a:r>
              <a:rPr lang="it-IT" dirty="0" smtClean="0"/>
              <a:t>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1°Luglio 1991 fu sciolto il Patto di Varsavia</a:t>
            </a:r>
          </a:p>
          <a:p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 smtClean="0">
                <a:solidFill>
                  <a:srgbClr val="0070C0"/>
                </a:solidFill>
              </a:rPr>
              <a:t>al 20 agosto al 21 settembre 1991 l’Urss perse molte sue repubbliche che si dichiarano indipendenti (Estonia, Lettonia, Bielorussia, Azerbaijan, Uzbekistan, Armenia</a:t>
            </a:r>
            <a:r>
              <a:rPr lang="it-IT" dirty="0" smtClean="0"/>
              <a:t>)</a:t>
            </a:r>
          </a:p>
          <a:p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 smtClean="0">
                <a:solidFill>
                  <a:srgbClr val="FF0000"/>
                </a:solidFill>
              </a:rPr>
              <a:t>1 dicembre nasce a Maastricht l’Unione Europea</a:t>
            </a:r>
            <a:r>
              <a:rPr lang="it-IT" dirty="0" smtClean="0"/>
              <a:t>.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25 dicembre l’Urss chiude i battenti</a:t>
            </a:r>
            <a:r>
              <a:rPr lang="it-IT" sz="3600" dirty="0" smtClean="0"/>
              <a:t>.</a:t>
            </a:r>
          </a:p>
          <a:p>
            <a:r>
              <a:rPr lang="it-IT" sz="3600" dirty="0" smtClean="0"/>
              <a:t>Le conseguenze furono……tantissime e per quel che ci riguarda….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51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70C0"/>
                </a:solidFill>
              </a:rPr>
              <a:t>Dal 1°maggio 2004 tutti i paesi aderenti fanno parte dell’Ue e dal 2009 la Slovacchia ha adottato l’Euro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0" y="1829594"/>
            <a:ext cx="5588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9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1250</Words>
  <Application>Microsoft Macintosh PowerPoint</Application>
  <PresentationFormat>Widescreen</PresentationFormat>
  <Paragraphs>92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Apple Chancery</vt:lpstr>
      <vt:lpstr>Calibri</vt:lpstr>
      <vt:lpstr>Calibri Light</vt:lpstr>
      <vt:lpstr>Arial</vt:lpstr>
      <vt:lpstr>Tema di Office</vt:lpstr>
      <vt:lpstr>I Quattro di Visegrád ovvero gli ex comunisti che condizionano l’UE.</vt:lpstr>
      <vt:lpstr>La scelta del tempo di analisi.</vt:lpstr>
      <vt:lpstr> C</vt:lpstr>
      <vt:lpstr>I quesiti di partenza</vt:lpstr>
      <vt:lpstr>Iniziamo dalla sede. Perché Visegrád ?</vt:lpstr>
      <vt:lpstr>Casimiro III Piast                              Giovanni del Lussemburgo                     Carlo I re d’Ungheria                                                                   re  di Boemia</vt:lpstr>
      <vt:lpstr>656 anni dopo il 15.02.1991 nella stessa città…</vt:lpstr>
      <vt:lpstr>Il contesto internazionale: Crisi e fine del comunismo in Russia e in Europa orientale</vt:lpstr>
      <vt:lpstr>Dal 1°maggio 2004 tutti i paesi aderenti fanno parte dell’Ue e dal 2009 la Slovacchia ha adottato l’Euro.</vt:lpstr>
      <vt:lpstr>Presentazione di PowerPoint</vt:lpstr>
      <vt:lpstr>Perché si accordarono?</vt:lpstr>
      <vt:lpstr>L’inizio di una cooperazione? </vt:lpstr>
      <vt:lpstr>L’importanza dell’economia.</vt:lpstr>
      <vt:lpstr>                     Vaclav Klaus(1992-97)</vt:lpstr>
      <vt:lpstr>              Sovranisti e non federalisti.</vt:lpstr>
      <vt:lpstr>La Slovacchia(1993) nuovo attore del sistema.</vt:lpstr>
      <vt:lpstr>La cooperazione nell’Unione.</vt:lpstr>
      <vt:lpstr>                   La cooperazione si rafforza.</vt:lpstr>
      <vt:lpstr>Presentazione di PowerPoint</vt:lpstr>
      <vt:lpstr> Il Convitato di pietra(?)che incombe e del quale si parla poco.</vt:lpstr>
      <vt:lpstr>I fattori di crisi</vt:lpstr>
      <vt:lpstr>L’Unione si sta sfasciando ?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Quattro di Visegrad ovvero gli ex comunisti che condizionano l’UE.</dc:title>
  <dc:creator>Utente di Microsoft Office</dc:creator>
  <cp:lastModifiedBy>Utente di Microsoft Office</cp:lastModifiedBy>
  <cp:revision>45</cp:revision>
  <dcterms:created xsi:type="dcterms:W3CDTF">2018-07-14T14:12:03Z</dcterms:created>
  <dcterms:modified xsi:type="dcterms:W3CDTF">2019-02-26T08:56:39Z</dcterms:modified>
</cp:coreProperties>
</file>