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592"/>
  </p:normalViewPr>
  <p:slideViewPr>
    <p:cSldViewPr snapToGrid="0" snapToObjects="1">
      <p:cViewPr varScale="1">
        <p:scale>
          <a:sx n="104" d="100"/>
          <a:sy n="104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2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2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57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20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1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0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4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80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7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04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9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45190-EC3C-EB4B-96D8-9684AAEC880B}" type="datetimeFigureOut">
              <a:rPr lang="it-IT" smtClean="0"/>
              <a:t>18/03/19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5E45-2186-8C4F-B732-32AA20F99A4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1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La Bulgaria dopo la I guerra mondiale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Analisi del tempo breve: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13 Marzo 1911 alleanza difensiva tra Serbia e Bulgaria su pressione russa che divenne il 12 Maggio un’ alleanza militare</a:t>
            </a:r>
            <a:r>
              <a:rPr lang="it-IT" dirty="0" smtClean="0"/>
              <a:t>.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Su iniziativa di Atene fu firmata con Sofia il 29 Maggio 1912 un’alleanza difensiva completata da un identico accordo tra Sofia e </a:t>
            </a:r>
            <a:r>
              <a:rPr lang="it-IT" dirty="0" err="1" smtClean="0">
                <a:solidFill>
                  <a:srgbClr val="0070C0"/>
                </a:solidFill>
              </a:rPr>
              <a:t>Cettigne</a:t>
            </a:r>
            <a:r>
              <a:rPr lang="it-IT" dirty="0" smtClean="0">
                <a:solidFill>
                  <a:srgbClr val="0070C0"/>
                </a:solidFill>
              </a:rPr>
              <a:t>.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Nasce così  l’Alleanza(Lega) balcanica contro l’Impero ottomano per spartirsene i restanti territori europei</a:t>
            </a:r>
            <a:r>
              <a:rPr lang="it-IT" dirty="0">
                <a:solidFill>
                  <a:srgbClr val="7030A0"/>
                </a:solidFill>
              </a:rPr>
              <a:t> f</a:t>
            </a:r>
            <a:r>
              <a:rPr lang="it-IT" dirty="0" smtClean="0">
                <a:solidFill>
                  <a:srgbClr val="7030A0"/>
                </a:solidFill>
              </a:rPr>
              <a:t>ormata da Bulgaria, Grecia, Serbia, Montenegro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7420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C00000"/>
                </a:solidFill>
              </a:rPr>
              <a:t>6 ottobre</a:t>
            </a:r>
            <a:r>
              <a:rPr lang="it-IT" b="1" dirty="0">
                <a:solidFill>
                  <a:srgbClr val="C00000"/>
                </a:solidFill>
              </a:rPr>
              <a:t> - </a:t>
            </a:r>
            <a:r>
              <a:rPr lang="it-IT" b="1" dirty="0" smtClean="0">
                <a:solidFill>
                  <a:srgbClr val="C00000"/>
                </a:solidFill>
              </a:rPr>
              <a:t>1919 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governo </a:t>
            </a:r>
            <a:r>
              <a:rPr lang="it-IT" b="1" dirty="0">
                <a:solidFill>
                  <a:srgbClr val="C00000"/>
                </a:solidFill>
              </a:rPr>
              <a:t>di coalizione di </a:t>
            </a:r>
            <a:r>
              <a:rPr lang="it-IT" b="1" dirty="0" err="1">
                <a:solidFill>
                  <a:srgbClr val="C00000"/>
                </a:solidFill>
              </a:rPr>
              <a:t>Stambolijski</a:t>
            </a:r>
            <a:r>
              <a:rPr lang="it-IT" b="1" dirty="0">
                <a:solidFill>
                  <a:srgbClr val="C00000"/>
                </a:solidFill>
              </a:rPr>
              <a:t> (BZNS, il Partito Popolare e il Partito Progressivo-Liberale). </a:t>
            </a:r>
            <a:endParaRPr lang="it-IT" b="1" dirty="0" smtClean="0">
              <a:solidFill>
                <a:srgbClr val="C00000"/>
              </a:solidFill>
            </a:endParaRPr>
          </a:p>
          <a:p>
            <a:r>
              <a:rPr lang="it-IT" b="1" dirty="0" smtClean="0">
                <a:solidFill>
                  <a:srgbClr val="C00000"/>
                </a:solidFill>
              </a:rPr>
              <a:t>Unione </a:t>
            </a:r>
            <a:r>
              <a:rPr lang="it-IT" b="1" dirty="0">
                <a:solidFill>
                  <a:srgbClr val="C00000"/>
                </a:solidFill>
              </a:rPr>
              <a:t>agraria 27.3% (77 seggi su 236), </a:t>
            </a:r>
            <a:r>
              <a:rPr lang="it-IT" b="1" dirty="0" smtClean="0">
                <a:solidFill>
                  <a:srgbClr val="C00000"/>
                </a:solidFill>
              </a:rPr>
              <a:t>comunisti </a:t>
            </a:r>
            <a:r>
              <a:rPr lang="it-IT" b="1" dirty="0">
                <a:solidFill>
                  <a:srgbClr val="C00000"/>
                </a:solidFill>
              </a:rPr>
              <a:t>18.5% (47 seggi</a:t>
            </a:r>
            <a:r>
              <a:rPr lang="it-IT" b="1">
                <a:solidFill>
                  <a:srgbClr val="C00000"/>
                </a:solidFill>
              </a:rPr>
              <a:t>), </a:t>
            </a:r>
            <a:r>
              <a:rPr lang="it-IT" b="1" smtClean="0">
                <a:solidFill>
                  <a:srgbClr val="C00000"/>
                </a:solidFill>
              </a:rPr>
              <a:t>socialdemocratici </a:t>
            </a:r>
            <a:r>
              <a:rPr lang="it-IT" b="1" dirty="0">
                <a:solidFill>
                  <a:srgbClr val="C00000"/>
                </a:solidFill>
              </a:rPr>
              <a:t>13.1% (38 seggi), partito democratico 10.4% (28 seggi), partito popolare 9.0% (19 seggi), partito progressivo-liberale 5.8% (8 seggi), partito radical democratico 5.3% (8 seggi), altri 11 seggi.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10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Il colpo di stato.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smtClean="0">
                <a:solidFill>
                  <a:srgbClr val="0070C0"/>
                </a:solidFill>
              </a:rPr>
              <a:t>Nove giugno 1923 colpo di stato militare.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Tentativo poco riuscito di sollevare le campagne.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Catturato e ucciso assieme al fratello da nazionalisti macedoni che inviarono la sua testa a Boris III.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La mano destra gli fu mozzata e gettata in un lago.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3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6960" y="365125"/>
            <a:ext cx="9347200" cy="1325563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54560" cy="89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9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</a:t>
            </a:r>
            <a:r>
              <a:rPr lang="it-IT" dirty="0" smtClean="0">
                <a:solidFill>
                  <a:srgbClr val="7030A0"/>
                </a:solidFill>
              </a:rPr>
              <a:t>Le conseguenze della sconfitta ottomana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L’ elemento di coesione rappresentato dalla presenza di un nemico comune sparisce e lascia le potenze vincitrici a stretto contatto e con ambizioni sopite</a:t>
            </a:r>
            <a:r>
              <a:rPr lang="it-IT" dirty="0" smtClean="0"/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C00000"/>
                </a:solidFill>
              </a:rPr>
              <a:t>Giugno-Luglio 1913 la Bulgaria contro tutti( </a:t>
            </a:r>
            <a:r>
              <a:rPr lang="it-IT" dirty="0" smtClean="0">
                <a:solidFill>
                  <a:srgbClr val="0070C0"/>
                </a:solidFill>
              </a:rPr>
              <a:t>a causa della Macedonia</a:t>
            </a:r>
            <a:r>
              <a:rPr lang="it-IT" dirty="0" smtClean="0">
                <a:solidFill>
                  <a:srgbClr val="C00000"/>
                </a:solidFill>
              </a:rPr>
              <a:t>) ovvero contro greci, serbi, montenegrini e successivamente contro ottomani e romeni</a:t>
            </a:r>
            <a:r>
              <a:rPr lang="it-I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7030A0"/>
                </a:solidFill>
              </a:rPr>
              <a:t>Trattato di Bucarest 10 agosto 1913 : la Bulgaria fu ridotta e dovette cedere alla Romania la </a:t>
            </a:r>
            <a:r>
              <a:rPr lang="it-IT" dirty="0" err="1" smtClean="0">
                <a:solidFill>
                  <a:srgbClr val="7030A0"/>
                </a:solidFill>
              </a:rPr>
              <a:t>Dobrugia</a:t>
            </a:r>
            <a:r>
              <a:rPr lang="it-IT" dirty="0" smtClean="0">
                <a:solidFill>
                  <a:srgbClr val="7030A0"/>
                </a:solidFill>
              </a:rPr>
              <a:t>.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6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La famiglia regnante.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Re Ferdinando I di Bulgaria del ricco ramo slovacco (Kohary) dei duchi di Sassonia-</a:t>
            </a:r>
            <a:r>
              <a:rPr lang="it-IT" dirty="0" err="1" smtClean="0"/>
              <a:t>Coburgo</a:t>
            </a:r>
            <a:r>
              <a:rPr lang="it-IT" dirty="0" smtClean="0"/>
              <a:t>-Gotha. </a:t>
            </a:r>
          </a:p>
          <a:p>
            <a:r>
              <a:rPr lang="it-IT" dirty="0" smtClean="0"/>
              <a:t>Nipote da parte di madre di Luigi Filippo di Francia e da parte di padre(fratello) di Ferdinando II di Portogallo e cugino di II grado della regina Vittoria del Regno Unito.</a:t>
            </a:r>
          </a:p>
          <a:p>
            <a:r>
              <a:rPr lang="it-IT" dirty="0" smtClean="0"/>
              <a:t>Fu eletto dall’Assemblea Nazionale  il 7 luglio 1887 dopo la deposizione del principe Alessandro di </a:t>
            </a:r>
            <a:r>
              <a:rPr lang="it-IT" dirty="0" err="1" smtClean="0"/>
              <a:t>Battenberg</a:t>
            </a:r>
            <a:r>
              <a:rPr lang="it-IT" dirty="0" smtClean="0"/>
              <a:t> nel 1866 dopo che la corona era stata offerta anche ad altri principi europei e non.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560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Ferdinando I                e            Boris III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6848"/>
            <a:ext cx="4282440" cy="51673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46848"/>
            <a:ext cx="515493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8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Dalla parte sbagliata!</a:t>
            </a:r>
            <a:br>
              <a:rPr lang="it-IT" dirty="0" smtClean="0"/>
            </a:br>
            <a:r>
              <a:rPr lang="it-IT" dirty="0"/>
              <a:t> </a:t>
            </a:r>
            <a:r>
              <a:rPr lang="it-IT" dirty="0" smtClean="0"/>
              <a:t>             </a:t>
            </a:r>
            <a:r>
              <a:rPr lang="it-IT" i="1" dirty="0" smtClean="0"/>
              <a:t>La seconda catastrofe nazionale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7030A0"/>
                </a:solidFill>
              </a:rPr>
              <a:t> Boris salì al trono dopo l’abdicazione del padre a seguito della sconfitta nella I g. m. combattuta a fianco degli Imperi centrali.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In base al trattato di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Neuilly-sur-Seine(27 Nov. ‘19</a:t>
            </a:r>
            <a:r>
              <a:rPr lang="it-IT" dirty="0" smtClean="0">
                <a:solidFill>
                  <a:srgbClr val="C00000"/>
                </a:solidFill>
              </a:rPr>
              <a:t>) Sofia perse tutti i territori rivendicati dalle potenze limitrofe in particolare cedette:</a:t>
            </a:r>
          </a:p>
          <a:p>
            <a:pPr marL="514350" indent="-514350">
              <a:buFont typeface="+mj-lt"/>
              <a:buAutoNum type="alphaUcPeriod"/>
            </a:pPr>
            <a:r>
              <a:rPr lang="it-IT" dirty="0" smtClean="0">
                <a:solidFill>
                  <a:srgbClr val="0070C0"/>
                </a:solidFill>
              </a:rPr>
              <a:t>La Tracia occidentale alla Grecia.</a:t>
            </a:r>
          </a:p>
          <a:p>
            <a:pPr marL="514350" indent="-514350">
              <a:buFont typeface="+mj-lt"/>
              <a:buAutoNum type="alphaUcPeriod"/>
            </a:pPr>
            <a:r>
              <a:rPr lang="it-IT" dirty="0" smtClean="0">
                <a:solidFill>
                  <a:schemeClr val="accent2"/>
                </a:solidFill>
              </a:rPr>
              <a:t>La </a:t>
            </a:r>
            <a:r>
              <a:rPr lang="it-IT" dirty="0" err="1" smtClean="0">
                <a:solidFill>
                  <a:schemeClr val="accent2"/>
                </a:solidFill>
              </a:rPr>
              <a:t>Dobrugia</a:t>
            </a:r>
            <a:r>
              <a:rPr lang="it-IT" dirty="0" smtClean="0">
                <a:solidFill>
                  <a:schemeClr val="accent2"/>
                </a:solidFill>
              </a:rPr>
              <a:t> meridionale alla Romania.</a:t>
            </a:r>
          </a:p>
          <a:p>
            <a:pPr marL="514350" indent="-514350">
              <a:buFont typeface="+mj-lt"/>
              <a:buAutoNum type="alphaUcPeriod"/>
            </a:pPr>
            <a:r>
              <a:rPr lang="it-IT" dirty="0" smtClean="0">
                <a:solidFill>
                  <a:schemeClr val="accent6"/>
                </a:solidFill>
              </a:rPr>
              <a:t>400 milioni di $ di riparazioni.</a:t>
            </a:r>
          </a:p>
          <a:p>
            <a:pPr marL="514350" indent="-514350">
              <a:buFont typeface="+mj-lt"/>
              <a:buAutoNum type="alphaUcPeriod"/>
            </a:pPr>
            <a:r>
              <a:rPr lang="it-IT" dirty="0" smtClean="0">
                <a:solidFill>
                  <a:srgbClr val="FF0000"/>
                </a:solidFill>
              </a:rPr>
              <a:t>Riduzione dell’esercito a 20.000 uomini.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Le perdite territoriali.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32" y="1259840"/>
            <a:ext cx="5358228" cy="54457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428" y="1259840"/>
            <a:ext cx="5704840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Aleks</a:t>
            </a:r>
            <a:r>
              <a:rPr lang="it-IT" dirty="0" err="1"/>
              <a:t>ă</a:t>
            </a:r>
            <a:r>
              <a:rPr lang="it-IT" dirty="0" err="1" smtClean="0"/>
              <a:t>ndar</a:t>
            </a:r>
            <a:r>
              <a:rPr lang="it-IT" dirty="0" smtClean="0"/>
              <a:t> </a:t>
            </a:r>
            <a:r>
              <a:rPr lang="it-IT" dirty="0" err="1" smtClean="0"/>
              <a:t>Stambolijski</a:t>
            </a:r>
            <a:r>
              <a:rPr lang="it-IT" dirty="0" smtClean="0"/>
              <a:t>(‘19-’23)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6"/>
            <a:ext cx="10515600" cy="4486277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                                  Unione agraria popolare, contraria alla guerra.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Condannato all’ergastolo nel 1915.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Sostenitore di una </a:t>
            </a:r>
            <a:r>
              <a:rPr lang="it-IT" i="1" dirty="0" smtClean="0">
                <a:solidFill>
                  <a:srgbClr val="FF0000"/>
                </a:solidFill>
              </a:rPr>
              <a:t>Federazione balcanica.</a:t>
            </a:r>
          </a:p>
          <a:p>
            <a:r>
              <a:rPr lang="it-IT" i="1" dirty="0" smtClean="0"/>
              <a:t>                                          </a:t>
            </a:r>
            <a:r>
              <a:rPr lang="it-IT" dirty="0" smtClean="0"/>
              <a:t>Non bulgaro, ma </a:t>
            </a:r>
            <a:r>
              <a:rPr lang="it-IT" i="1" dirty="0" smtClean="0">
                <a:solidFill>
                  <a:srgbClr val="FF0000"/>
                </a:solidFill>
              </a:rPr>
              <a:t>slavo meridionale.</a:t>
            </a:r>
          </a:p>
          <a:p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it-IT" dirty="0" smtClean="0">
                <a:solidFill>
                  <a:srgbClr val="0070C0"/>
                </a:solidFill>
              </a:rPr>
              <a:t>Primo ministro dall’ottobre 1919.</a:t>
            </a:r>
          </a:p>
          <a:p>
            <a:endParaRPr lang="it-IT" i="1" dirty="0" smtClean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8" y="1690687"/>
            <a:ext cx="32385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8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Un leader autoritario.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Sostegno ai contadini.</a:t>
            </a:r>
          </a:p>
          <a:p>
            <a:r>
              <a:rPr lang="it-IT" dirty="0" smtClean="0"/>
              <a:t>Distribuzione di terre.</a:t>
            </a:r>
          </a:p>
          <a:p>
            <a:r>
              <a:rPr lang="it-IT" dirty="0" smtClean="0"/>
              <a:t>Limitazione a 30 ettari della proprietà terriera.</a:t>
            </a:r>
          </a:p>
          <a:p>
            <a:r>
              <a:rPr lang="it-IT" dirty="0" smtClean="0"/>
              <a:t>Scarso sostegno ai ceti medi urbani e ai militari.</a:t>
            </a:r>
          </a:p>
          <a:p>
            <a:r>
              <a:rPr lang="it-IT" dirty="0" smtClean="0"/>
              <a:t>Lotta contro i nazionalisti macedoni.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4641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471</Words>
  <Application>Microsoft Macintosh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Tema di Office</vt:lpstr>
      <vt:lpstr>           La Bulgaria dopo la I guerra mondiale</vt:lpstr>
      <vt:lpstr>Presentazione di PowerPoint</vt:lpstr>
      <vt:lpstr>      Le conseguenze della sconfitta ottomana.</vt:lpstr>
      <vt:lpstr>                     La famiglia regnante.</vt:lpstr>
      <vt:lpstr>Ferdinando I                e            Boris III</vt:lpstr>
      <vt:lpstr>                       Dalla parte sbagliata!               La seconda catastrofe nazionale</vt:lpstr>
      <vt:lpstr>                      Le perdite territoriali.</vt:lpstr>
      <vt:lpstr>Aleksăndar Stambolijski(‘19-’23)</vt:lpstr>
      <vt:lpstr>                       Un leader autoritario.</vt:lpstr>
      <vt:lpstr>Presentazione di PowerPoint</vt:lpstr>
      <vt:lpstr>                          Il colpo di stato.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16</cp:revision>
  <dcterms:created xsi:type="dcterms:W3CDTF">2019-03-17T14:37:59Z</dcterms:created>
  <dcterms:modified xsi:type="dcterms:W3CDTF">2019-03-18T08:54:20Z</dcterms:modified>
</cp:coreProperties>
</file>