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4"/>
  </p:normalViewPr>
  <p:slideViewPr>
    <p:cSldViewPr snapToGrid="0" snapToObjects="1">
      <p:cViewPr varScale="1">
        <p:scale>
          <a:sx n="63" d="100"/>
          <a:sy n="63" d="100"/>
        </p:scale>
        <p:origin x="176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CAD2-BDF0-7D47-B575-F5F14BA7B099}" type="datetimeFigureOut">
              <a:rPr lang="it-IT" smtClean="0"/>
              <a:t>11/03/19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9BD5-1559-AC4E-AF87-6DAE63E68A3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8432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CAD2-BDF0-7D47-B575-F5F14BA7B099}" type="datetimeFigureOut">
              <a:rPr lang="it-IT" smtClean="0"/>
              <a:t>11/03/19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9BD5-1559-AC4E-AF87-6DAE63E68A3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7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CAD2-BDF0-7D47-B575-F5F14BA7B099}" type="datetimeFigureOut">
              <a:rPr lang="it-IT" smtClean="0"/>
              <a:t>11/03/19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9BD5-1559-AC4E-AF87-6DAE63E68A3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957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CAD2-BDF0-7D47-B575-F5F14BA7B099}" type="datetimeFigureOut">
              <a:rPr lang="it-IT" smtClean="0"/>
              <a:t>11/03/19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9BD5-1559-AC4E-AF87-6DAE63E68A3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36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CAD2-BDF0-7D47-B575-F5F14BA7B099}" type="datetimeFigureOut">
              <a:rPr lang="it-IT" smtClean="0"/>
              <a:t>11/03/19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9BD5-1559-AC4E-AF87-6DAE63E68A3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238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CAD2-BDF0-7D47-B575-F5F14BA7B099}" type="datetimeFigureOut">
              <a:rPr lang="it-IT" smtClean="0"/>
              <a:t>11/03/19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9BD5-1559-AC4E-AF87-6DAE63E68A3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992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CAD2-BDF0-7D47-B575-F5F14BA7B099}" type="datetimeFigureOut">
              <a:rPr lang="it-IT" smtClean="0"/>
              <a:t>11/03/19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9BD5-1559-AC4E-AF87-6DAE63E68A3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475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CAD2-BDF0-7D47-B575-F5F14BA7B099}" type="datetimeFigureOut">
              <a:rPr lang="it-IT" smtClean="0"/>
              <a:t>11/03/19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9BD5-1559-AC4E-AF87-6DAE63E68A3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943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CAD2-BDF0-7D47-B575-F5F14BA7B099}" type="datetimeFigureOut">
              <a:rPr lang="it-IT" smtClean="0"/>
              <a:t>11/03/19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9BD5-1559-AC4E-AF87-6DAE63E68A3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497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CAD2-BDF0-7D47-B575-F5F14BA7B099}" type="datetimeFigureOut">
              <a:rPr lang="it-IT" smtClean="0"/>
              <a:t>11/03/19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9BD5-1559-AC4E-AF87-6DAE63E68A3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269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CAD2-BDF0-7D47-B575-F5F14BA7B099}" type="datetimeFigureOut">
              <a:rPr lang="it-IT" smtClean="0"/>
              <a:t>11/03/19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9BD5-1559-AC4E-AF87-6DAE63E68A3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159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5CAD2-BDF0-7D47-B575-F5F14BA7B099}" type="datetimeFigureOut">
              <a:rPr lang="it-IT" smtClean="0"/>
              <a:t>11/03/19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89BD5-1559-AC4E-AF87-6DAE63E68A3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156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Relationship Id="rId3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Due rivoluzioni a confronto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it-IT" dirty="0" smtClean="0"/>
          </a:p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L’Ungheria dei Consigli (Soviet) di </a:t>
            </a:r>
            <a:r>
              <a:rPr lang="it-IT" b="1" u="sng" dirty="0">
                <a:solidFill>
                  <a:srgbClr val="FF0000"/>
                </a:solidFill>
              </a:rPr>
              <a:t>Béla </a:t>
            </a:r>
            <a:r>
              <a:rPr lang="it-IT" b="1" u="sng" dirty="0" smtClean="0">
                <a:solidFill>
                  <a:srgbClr val="FF0000"/>
                </a:solidFill>
              </a:rPr>
              <a:t>Kun </a:t>
            </a:r>
            <a:r>
              <a:rPr lang="it-IT" b="1" dirty="0" smtClean="0">
                <a:solidFill>
                  <a:srgbClr val="FF0000"/>
                </a:solidFill>
              </a:rPr>
              <a:t>21 marzo – 1°agosto 1919  (133 giorni).</a:t>
            </a:r>
          </a:p>
          <a:p>
            <a:pPr algn="just"/>
            <a:r>
              <a:rPr lang="it-IT" b="1" dirty="0" smtClean="0">
                <a:solidFill>
                  <a:srgbClr val="00B050"/>
                </a:solidFill>
              </a:rPr>
              <a:t>La Bulgaria di </a:t>
            </a:r>
            <a:r>
              <a:rPr lang="it-IT" b="1" u="sng" dirty="0" err="1">
                <a:solidFill>
                  <a:srgbClr val="00B050"/>
                </a:solidFill>
              </a:rPr>
              <a:t>Alexandăr</a:t>
            </a:r>
            <a:r>
              <a:rPr lang="it-IT" b="1" u="sng" dirty="0">
                <a:solidFill>
                  <a:srgbClr val="00B050"/>
                </a:solidFill>
              </a:rPr>
              <a:t>  </a:t>
            </a:r>
            <a:r>
              <a:rPr lang="it-IT" b="1" u="sng" dirty="0" err="1" smtClean="0">
                <a:solidFill>
                  <a:srgbClr val="00B050"/>
                </a:solidFill>
              </a:rPr>
              <a:t>Stambolijski</a:t>
            </a:r>
            <a:r>
              <a:rPr lang="it-IT" b="1" u="sng" dirty="0" smtClean="0">
                <a:solidFill>
                  <a:srgbClr val="00B050"/>
                </a:solidFill>
              </a:rPr>
              <a:t> </a:t>
            </a:r>
            <a:r>
              <a:rPr lang="it-IT" b="1" dirty="0" smtClean="0">
                <a:solidFill>
                  <a:srgbClr val="00B050"/>
                </a:solidFill>
              </a:rPr>
              <a:t>(1919-1923)</a:t>
            </a:r>
            <a:endParaRPr lang="it-IT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970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I provvedimenti governativi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Nazionalizzazione di industrie, società commerciali, banche, sanità alloggi e proprietà terriere sopra i centro acri, ma </a:t>
            </a:r>
            <a:r>
              <a:rPr lang="it-IT" dirty="0" smtClean="0">
                <a:solidFill>
                  <a:srgbClr val="C00000"/>
                </a:solidFill>
              </a:rPr>
              <a:t>non</a:t>
            </a:r>
            <a:r>
              <a:rPr lang="it-IT" dirty="0" smtClean="0"/>
              <a:t> distribuì le terre ai contadini come consigliava Lenin.</a:t>
            </a:r>
          </a:p>
          <a:p>
            <a:endParaRPr lang="it-IT" dirty="0"/>
          </a:p>
          <a:p>
            <a:r>
              <a:rPr lang="it-IT" dirty="0" smtClean="0"/>
              <a:t>Creazione forzosa di cooperative con i vecchi proprietari come amministratori.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6271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La crisi governativa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 Aumento dell’inflazione.</a:t>
            </a:r>
          </a:p>
          <a:p>
            <a:endParaRPr lang="it-IT" dirty="0"/>
          </a:p>
          <a:p>
            <a:r>
              <a:rPr lang="it-IT" dirty="0" smtClean="0"/>
              <a:t>Cancellazione delle imposte.</a:t>
            </a:r>
          </a:p>
          <a:p>
            <a:endParaRPr lang="it-IT" dirty="0"/>
          </a:p>
          <a:p>
            <a:r>
              <a:rPr lang="it-IT" dirty="0" smtClean="0"/>
              <a:t>Carenza di abitazione.</a:t>
            </a:r>
          </a:p>
          <a:p>
            <a:endParaRPr lang="it-IT" dirty="0"/>
          </a:p>
          <a:p>
            <a:r>
              <a:rPr lang="it-IT" dirty="0" smtClean="0"/>
              <a:t>Requisizione prodotti agricoli.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7533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Il fallito golpe e la repressione.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 24 giugno 1919 tentativo di colpo di stato.</a:t>
            </a:r>
          </a:p>
          <a:p>
            <a:endParaRPr lang="it-IT" dirty="0"/>
          </a:p>
          <a:p>
            <a:r>
              <a:rPr lang="it-IT" dirty="0" smtClean="0"/>
              <a:t>Repressione feroce. La politica francese.</a:t>
            </a:r>
          </a:p>
          <a:p>
            <a:endParaRPr lang="it-IT" dirty="0"/>
          </a:p>
          <a:p>
            <a:r>
              <a:rPr lang="it-IT" dirty="0" smtClean="0"/>
              <a:t>Il futuro reggente </a:t>
            </a:r>
            <a:r>
              <a:rPr lang="it-IT" dirty="0" err="1" smtClean="0"/>
              <a:t>Horthy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 smtClean="0"/>
              <a:t>Aprile 1919 scoppia la guerra contro la Romania e la Cecoslovacchia.</a:t>
            </a:r>
          </a:p>
          <a:p>
            <a:r>
              <a:rPr lang="it-IT" dirty="0" smtClean="0"/>
              <a:t>Il mancato aiuto sovietico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2453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La fine della Repubblica dei Consigli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r>
              <a:rPr lang="it-IT" b="1" dirty="0" smtClean="0">
                <a:solidFill>
                  <a:srgbClr val="C00000"/>
                </a:solidFill>
              </a:rPr>
              <a:t>1 Agosto 1919  Kun cede il potere ad un governo di soli socialdemocratici e va in esilio a Vienna.</a:t>
            </a:r>
            <a:endParaRPr lang="it-IT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467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</a:t>
            </a:r>
            <a:r>
              <a:rPr lang="it-IT" b="1" dirty="0" smtClean="0">
                <a:solidFill>
                  <a:srgbClr val="0070C0"/>
                </a:solidFill>
              </a:rPr>
              <a:t>Béla Kun                        </a:t>
            </a:r>
            <a:r>
              <a:rPr lang="it-IT" b="1" dirty="0" err="1" smtClean="0">
                <a:solidFill>
                  <a:srgbClr val="0070C0"/>
                </a:solidFill>
              </a:rPr>
              <a:t>Alexandăr</a:t>
            </a:r>
            <a:r>
              <a:rPr lang="it-IT" b="1" dirty="0" smtClean="0">
                <a:solidFill>
                  <a:srgbClr val="0070C0"/>
                </a:solidFill>
              </a:rPr>
              <a:t>  </a:t>
            </a:r>
            <a:r>
              <a:rPr lang="it-IT" b="1" dirty="0" err="1" smtClean="0">
                <a:solidFill>
                  <a:srgbClr val="0070C0"/>
                </a:solidFill>
              </a:rPr>
              <a:t>Stambolijski</a:t>
            </a:r>
            <a:r>
              <a:rPr lang="it-IT" b="1" dirty="0" smtClean="0">
                <a:solidFill>
                  <a:srgbClr val="0070C0"/>
                </a:solidFill>
              </a:rPr>
              <a:t> 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9280" y="1825625"/>
            <a:ext cx="10764520" cy="4351338"/>
          </a:xfrm>
        </p:spPr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8463"/>
            <a:ext cx="6583680" cy="5016816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3870" y="1668462"/>
            <a:ext cx="4519930" cy="501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06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Il Tempo breve: la Bulgaria del dopo guerra.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algn="ctr"/>
            <a:r>
              <a:rPr lang="it-IT" dirty="0" smtClean="0">
                <a:solidFill>
                  <a:srgbClr val="0070C0"/>
                </a:solidFill>
              </a:rPr>
              <a:t>Lo scenario interno.</a:t>
            </a:r>
            <a:endParaRPr lang="it-IT" dirty="0" smtClean="0">
              <a:solidFill>
                <a:srgbClr val="0070C0"/>
              </a:solidFill>
            </a:endParaRPr>
          </a:p>
          <a:p>
            <a:r>
              <a:rPr lang="it-IT" dirty="0" smtClean="0"/>
              <a:t>A. La guerra è finita, ma non in Ungheria.</a:t>
            </a:r>
          </a:p>
          <a:p>
            <a:endParaRPr lang="it-IT" dirty="0"/>
          </a:p>
          <a:p>
            <a:r>
              <a:rPr lang="it-IT" dirty="0" smtClean="0"/>
              <a:t>B. Serbi, Cechi e Romeni occuparono la maggior parte del territorio.</a:t>
            </a:r>
          </a:p>
          <a:p>
            <a:r>
              <a:rPr lang="it-IT" dirty="0" smtClean="0"/>
              <a:t>C. 30 ottobre 1918 proclamazione della Repubblica ungherese.</a:t>
            </a:r>
            <a:endParaRPr lang="it-IT" dirty="0"/>
          </a:p>
          <a:p>
            <a:r>
              <a:rPr lang="it-IT" dirty="0"/>
              <a:t> </a:t>
            </a:r>
            <a:r>
              <a:rPr lang="it-IT" dirty="0" smtClean="0"/>
              <a:t>D. Il governo del conte Károlyi ( liberali e social-democratici). </a:t>
            </a:r>
          </a:p>
        </p:txBody>
      </p:sp>
    </p:spTree>
    <p:extLst>
      <p:ext uri="{BB962C8B-B14F-4D97-AF65-F5344CB8AC3E}">
        <p14:creationId xmlns:p14="http://schemas.microsoft.com/office/powerpoint/2010/main" val="104193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Le scelte del governo repubblicano.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>
                <a:solidFill>
                  <a:srgbClr val="C00000"/>
                </a:solidFill>
              </a:rPr>
              <a:t>Suffragio universale.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Libertà di parola, di stampa, di riunione e manifestazione.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Giornata lavorativa di otto ore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b="1" dirty="0" smtClean="0"/>
              <a:t>Non fu bloccata la speculazione sui danni di guerra.</a:t>
            </a:r>
          </a:p>
          <a:p>
            <a:r>
              <a:rPr lang="it-IT" b="1" dirty="0" smtClean="0"/>
              <a:t>Carestia e disoccupazione.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705634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Lo scenario int.le del Tempo breve.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La Rivoluzione d’Ottobre e il pericolo comunista.</a:t>
            </a:r>
          </a:p>
          <a:p>
            <a:r>
              <a:rPr lang="it-IT" dirty="0" smtClean="0"/>
              <a:t>La politica francese nell’Europa centro-orientale.</a:t>
            </a:r>
          </a:p>
          <a:p>
            <a:r>
              <a:rPr lang="it-IT" dirty="0" smtClean="0"/>
              <a:t>La guerra polacco-sovietica.</a:t>
            </a:r>
          </a:p>
          <a:p>
            <a:endParaRPr lang="it-IT" dirty="0"/>
          </a:p>
          <a:p>
            <a:r>
              <a:rPr lang="it-IT" dirty="0" smtClean="0"/>
              <a:t>L’esportazione della Rivoluzione per salvare la Rivoluzione.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2361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Il fascino della Rivoluzione d’ottobre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1. Pace per tutti.</a:t>
            </a:r>
          </a:p>
          <a:p>
            <a:r>
              <a:rPr lang="it-IT" dirty="0" smtClean="0"/>
              <a:t>2. La terra ai contadini.</a:t>
            </a:r>
          </a:p>
          <a:p>
            <a:r>
              <a:rPr lang="it-IT" dirty="0" smtClean="0"/>
              <a:t>3. Autodeterminazione dei popoli.</a:t>
            </a:r>
          </a:p>
          <a:p>
            <a:endParaRPr lang="it-IT" dirty="0"/>
          </a:p>
          <a:p>
            <a:r>
              <a:rPr lang="it-IT" dirty="0" smtClean="0"/>
              <a:t>Marzo 1918 nasce in Russia il gruppo ungherese del Partito comunista russo.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8595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L’attività del partito.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1. riduzione degli affitti delle case.</a:t>
            </a:r>
          </a:p>
          <a:p>
            <a:endParaRPr lang="it-IT" dirty="0" smtClean="0"/>
          </a:p>
          <a:p>
            <a:r>
              <a:rPr lang="it-IT" dirty="0" smtClean="0"/>
              <a:t>2. comitati operai nelle fabbriche.</a:t>
            </a:r>
          </a:p>
          <a:p>
            <a:endParaRPr lang="it-IT" dirty="0" smtClean="0"/>
          </a:p>
          <a:p>
            <a:r>
              <a:rPr lang="it-IT" dirty="0" smtClean="0"/>
              <a:t>3. rivolte nelle campagne con occupazione di terre ed esproprio di case e bestiame.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9299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       La reazione.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 socialdemocratici al governo reagiscono all’attivismo comunista.</a:t>
            </a:r>
          </a:p>
          <a:p>
            <a:endParaRPr lang="it-IT" dirty="0"/>
          </a:p>
          <a:p>
            <a:r>
              <a:rPr lang="it-IT" dirty="0" smtClean="0"/>
              <a:t>21 febbraio 1919 quasi tutti i membri del C.C. furono arrestati.</a:t>
            </a:r>
          </a:p>
          <a:p>
            <a:endParaRPr lang="it-IT" dirty="0"/>
          </a:p>
          <a:p>
            <a:r>
              <a:rPr lang="it-IT" dirty="0" smtClean="0"/>
              <a:t>Scioperi e scontri in tutto il paese.</a:t>
            </a:r>
          </a:p>
          <a:p>
            <a:r>
              <a:rPr lang="it-IT" dirty="0" smtClean="0"/>
              <a:t>19 marzo 1919 la </a:t>
            </a:r>
            <a:r>
              <a:rPr lang="it-IT" i="1" dirty="0" smtClean="0">
                <a:solidFill>
                  <a:srgbClr val="C00000"/>
                </a:solidFill>
              </a:rPr>
              <a:t>NOTA  Fernand VYX</a:t>
            </a:r>
            <a:r>
              <a:rPr lang="it-IT" dirty="0" smtClean="0">
                <a:solidFill>
                  <a:srgbClr val="C00000"/>
                </a:solidFill>
              </a:rPr>
              <a:t>  arretramento di 70 km delle postazioni ungheresi.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966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Le dimissione di K</a:t>
            </a:r>
            <a:r>
              <a:rPr lang="it-IT" dirty="0"/>
              <a:t>á</a:t>
            </a:r>
            <a:r>
              <a:rPr lang="it-IT" dirty="0" smtClean="0"/>
              <a:t>rolyi      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 socialdemocratici chiesero a Kun di entrare nel governo.</a:t>
            </a:r>
          </a:p>
          <a:p>
            <a:endParaRPr lang="it-IT" dirty="0"/>
          </a:p>
          <a:p>
            <a:r>
              <a:rPr lang="it-IT" dirty="0" smtClean="0"/>
              <a:t>Kun accettò e il 21 marzo 1919 nacque la Repubblica Sovietica Ungherese di cui egli divenne Commissario per gli affari Esteri, ma leader effettivo.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9566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479</Words>
  <Application>Microsoft Macintosh PowerPoint</Application>
  <PresentationFormat>Widescreen</PresentationFormat>
  <Paragraphs>82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Arial</vt:lpstr>
      <vt:lpstr>Tema di Office</vt:lpstr>
      <vt:lpstr>Due rivoluzioni a confronto</vt:lpstr>
      <vt:lpstr> Béla Kun                        Alexandăr  Stambolijski </vt:lpstr>
      <vt:lpstr>Il Tempo breve: la Bulgaria del dopo guerra.</vt:lpstr>
      <vt:lpstr>          Le scelte del governo repubblicano.</vt:lpstr>
      <vt:lpstr>                Lo scenario int.le del Tempo breve.</vt:lpstr>
      <vt:lpstr>          Il fascino della Rivoluzione d’ottobre</vt:lpstr>
      <vt:lpstr>                      L’attività del partito.</vt:lpstr>
      <vt:lpstr>                               La reazione.</vt:lpstr>
      <vt:lpstr>                    Le dimissione di Károlyi        </vt:lpstr>
      <vt:lpstr>                I provvedimenti governativi</vt:lpstr>
      <vt:lpstr>                        La crisi governativa</vt:lpstr>
      <vt:lpstr>                Il fallito golpe e la repressione.</vt:lpstr>
      <vt:lpstr> La fine della Repubblica dei Consigli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Due rivoluzioni a confronto</dc:title>
  <dc:creator>Utente di Microsoft Office</dc:creator>
  <cp:lastModifiedBy>Utente di Microsoft Office</cp:lastModifiedBy>
  <cp:revision>13</cp:revision>
  <dcterms:created xsi:type="dcterms:W3CDTF">2019-03-10T16:38:53Z</dcterms:created>
  <dcterms:modified xsi:type="dcterms:W3CDTF">2019-03-11T09:00:36Z</dcterms:modified>
</cp:coreProperties>
</file>