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2" r:id="rId4"/>
    <p:sldId id="259" r:id="rId5"/>
    <p:sldId id="261" r:id="rId6"/>
    <p:sldId id="263" r:id="rId7"/>
    <p:sldId id="264" r:id="rId8"/>
    <p:sldId id="266" r:id="rId9"/>
    <p:sldId id="267" r:id="rId10"/>
    <p:sldId id="268" r:id="rId11"/>
    <p:sldId id="269" r:id="rId12"/>
    <p:sldId id="257" r:id="rId13"/>
    <p:sldId id="265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3"/>
    <p:restoredTop sz="94592"/>
  </p:normalViewPr>
  <p:slideViewPr>
    <p:cSldViewPr snapToGrid="0" snapToObjects="1">
      <p:cViewPr varScale="1">
        <p:scale>
          <a:sx n="104" d="100"/>
          <a:sy n="104" d="100"/>
        </p:scale>
        <p:origin x="6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20EB-20DE-3546-8978-84A48F65BE25}" type="datetimeFigureOut">
              <a:rPr lang="it-IT" smtClean="0"/>
              <a:t>25/03/19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C4DD-B547-7C48-9BB3-95DD284184E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21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20EB-20DE-3546-8978-84A48F65BE25}" type="datetimeFigureOut">
              <a:rPr lang="it-IT" smtClean="0"/>
              <a:t>25/03/19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C4DD-B547-7C48-9BB3-95DD284184E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893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20EB-20DE-3546-8978-84A48F65BE25}" type="datetimeFigureOut">
              <a:rPr lang="it-IT" smtClean="0"/>
              <a:t>25/03/19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C4DD-B547-7C48-9BB3-95DD284184E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22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20EB-20DE-3546-8978-84A48F65BE25}" type="datetimeFigureOut">
              <a:rPr lang="it-IT" smtClean="0"/>
              <a:t>25/03/19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C4DD-B547-7C48-9BB3-95DD284184E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52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20EB-20DE-3546-8978-84A48F65BE25}" type="datetimeFigureOut">
              <a:rPr lang="it-IT" smtClean="0"/>
              <a:t>25/03/19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C4DD-B547-7C48-9BB3-95DD284184E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79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20EB-20DE-3546-8978-84A48F65BE25}" type="datetimeFigureOut">
              <a:rPr lang="it-IT" smtClean="0"/>
              <a:t>25/03/19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C4DD-B547-7C48-9BB3-95DD284184E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5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20EB-20DE-3546-8978-84A48F65BE25}" type="datetimeFigureOut">
              <a:rPr lang="it-IT" smtClean="0"/>
              <a:t>25/03/19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C4DD-B547-7C48-9BB3-95DD284184E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36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20EB-20DE-3546-8978-84A48F65BE25}" type="datetimeFigureOut">
              <a:rPr lang="it-IT" smtClean="0"/>
              <a:t>25/03/19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C4DD-B547-7C48-9BB3-95DD284184E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6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20EB-20DE-3546-8978-84A48F65BE25}" type="datetimeFigureOut">
              <a:rPr lang="it-IT" smtClean="0"/>
              <a:t>25/03/19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C4DD-B547-7C48-9BB3-95DD284184E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200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20EB-20DE-3546-8978-84A48F65BE25}" type="datetimeFigureOut">
              <a:rPr lang="it-IT" smtClean="0"/>
              <a:t>25/03/19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C4DD-B547-7C48-9BB3-95DD284184E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46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20EB-20DE-3546-8978-84A48F65BE25}" type="datetimeFigureOut">
              <a:rPr lang="it-IT" smtClean="0"/>
              <a:t>25/03/19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C4DD-B547-7C48-9BB3-95DD284184E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303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20EB-20DE-3546-8978-84A48F65BE25}" type="datetimeFigureOut">
              <a:rPr lang="it-IT" smtClean="0"/>
              <a:t>25/03/19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1C4DD-B547-7C48-9BB3-95DD284184E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859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.wikipedia.org/wiki/File:President_Wilson_1919-bw.tif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imesonline.com/il-commonwealth-polacco-lituano-xvi-xvii-sec/62325" TargetMode="Externa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.wikipedia.org/wiki/File:Pilsudski_1910_1920_LOC_hec_14263_restored.jpg" TargetMode="Externa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.wikipedia.org/wiki/Roman_Dmowski" TargetMode="Externa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.wikipedia.org/wiki/File:Bundesarchiv_Bild_183-71043-0003,_Wladimir_Iljitsch_Lenin.jpg" TargetMode="Externa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5426" y="1214438"/>
            <a:ext cx="9144000" cy="2387600"/>
          </a:xfrm>
        </p:spPr>
        <p:txBody>
          <a:bodyPr/>
          <a:lstStyle/>
          <a:p>
            <a:r>
              <a:rPr lang="it-IT" dirty="0" smtClean="0"/>
              <a:t>Le “illusioni” di</a:t>
            </a:r>
            <a:br>
              <a:rPr lang="it-IT" dirty="0" smtClean="0"/>
            </a:br>
            <a:r>
              <a:rPr lang="it-IT" b="1" dirty="0"/>
              <a:t>Józef Piłsudski</a:t>
            </a:r>
            <a:endParaRPr lang="it-IT" dirty="0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3200" cap="small" dirty="0" smtClean="0">
                <a:solidFill>
                  <a:srgbClr val="FF0000"/>
                </a:solidFill>
              </a:rPr>
              <a:t>Il sogno infranto di una Grande Polonia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2258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Terzo Atto: “ Miracolo a Varsavia”   </a:t>
            </a:r>
            <a:br>
              <a:rPr lang="it-IT" dirty="0" smtClean="0"/>
            </a:br>
            <a:r>
              <a:rPr lang="it-IT" dirty="0"/>
              <a:t> </a:t>
            </a:r>
            <a:r>
              <a:rPr lang="it-IT" dirty="0" smtClean="0"/>
              <a:t>                           13-19 Agosto 1920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La mancata mobilitazione: le </a:t>
            </a:r>
            <a:r>
              <a:rPr lang="it-IT" dirty="0">
                <a:solidFill>
                  <a:srgbClr val="0070C0"/>
                </a:solidFill>
              </a:rPr>
              <a:t>masse popolari polacche, secondo le speranze russe, si sarebbero armate per aiutare i compagni comunisti accampati al di là della Vistola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b="1" dirty="0" smtClean="0">
                <a:solidFill>
                  <a:srgbClr val="00B050"/>
                </a:solidFill>
              </a:rPr>
              <a:t>Nazionalismo e richiamo all’amor patrio?</a:t>
            </a:r>
          </a:p>
          <a:p>
            <a:r>
              <a:rPr lang="it-IT" b="1" dirty="0" err="1" smtClean="0">
                <a:solidFill>
                  <a:srgbClr val="00B050"/>
                </a:solidFill>
              </a:rPr>
              <a:t>Witos</a:t>
            </a:r>
            <a:r>
              <a:rPr lang="it-IT" b="1" dirty="0" smtClean="0">
                <a:solidFill>
                  <a:srgbClr val="00B050"/>
                </a:solidFill>
              </a:rPr>
              <a:t> e i contadini </a:t>
            </a:r>
            <a:r>
              <a:rPr lang="it-IT" b="1" smtClean="0">
                <a:solidFill>
                  <a:srgbClr val="00B050"/>
                </a:solidFill>
              </a:rPr>
              <a:t>polacchi alle armi sulla Vistola.</a:t>
            </a:r>
            <a:endParaRPr lang="it-IT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37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</a:t>
            </a:r>
            <a:r>
              <a:rPr lang="it-IT" dirty="0" smtClean="0">
                <a:solidFill>
                  <a:srgbClr val="00B050"/>
                </a:solidFill>
              </a:rPr>
              <a:t>Gli aiuti che non arrivano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solidFill>
                <a:srgbClr val="C00000"/>
              </a:solidFill>
            </a:endParaRPr>
          </a:p>
          <a:p>
            <a:r>
              <a:rPr lang="it-IT" dirty="0" smtClean="0">
                <a:solidFill>
                  <a:srgbClr val="C00000"/>
                </a:solidFill>
              </a:rPr>
              <a:t>L’intervento </a:t>
            </a:r>
            <a:r>
              <a:rPr lang="it-IT" dirty="0">
                <a:solidFill>
                  <a:srgbClr val="C00000"/>
                </a:solidFill>
              </a:rPr>
              <a:t>divino? </a:t>
            </a:r>
            <a:r>
              <a:rPr lang="it-IT" dirty="0" smtClean="0">
                <a:solidFill>
                  <a:srgbClr val="C00000"/>
                </a:solidFill>
              </a:rPr>
              <a:t> Benedetto xv e i vescovi polacchi.</a:t>
            </a:r>
            <a:endParaRPr lang="it-IT" dirty="0">
              <a:solidFill>
                <a:srgbClr val="C00000"/>
              </a:solidFill>
            </a:endParaRPr>
          </a:p>
          <a:p>
            <a:endParaRPr lang="it-IT" dirty="0" smtClean="0"/>
          </a:p>
          <a:p>
            <a:r>
              <a:rPr lang="it-IT" dirty="0"/>
              <a:t>U</a:t>
            </a:r>
            <a:r>
              <a:rPr lang="it-IT" dirty="0" smtClean="0"/>
              <a:t>n </a:t>
            </a:r>
            <a:r>
              <a:rPr lang="it-IT" dirty="0"/>
              <a:t>nuovo esercito polacco, comandato dal maresciallo </a:t>
            </a:r>
            <a:r>
              <a:rPr lang="it-IT" dirty="0" err="1"/>
              <a:t>Pilsudski</a:t>
            </a:r>
            <a:r>
              <a:rPr lang="it-IT" dirty="0"/>
              <a:t> e fiancheggiato da reparti francesi del generale </a:t>
            </a:r>
            <a:r>
              <a:rPr lang="it-IT" dirty="0" err="1"/>
              <a:t>Weygand</a:t>
            </a:r>
            <a:r>
              <a:rPr lang="it-IT" dirty="0"/>
              <a:t>, rovesciò le sorti della </a:t>
            </a:r>
            <a:r>
              <a:rPr lang="it-IT" dirty="0" smtClean="0"/>
              <a:t>guerra e </a:t>
            </a:r>
            <a:r>
              <a:rPr lang="it-IT" dirty="0"/>
              <a:t>costrinse i russi a </a:t>
            </a:r>
            <a:r>
              <a:rPr lang="it-IT" dirty="0" smtClean="0"/>
              <a:t>ritirarsi.</a:t>
            </a:r>
          </a:p>
          <a:p>
            <a:endParaRPr lang="it-IT" dirty="0"/>
          </a:p>
          <a:p>
            <a:r>
              <a:rPr lang="it-IT" dirty="0" smtClean="0"/>
              <a:t>La riconquista di Minsk e l’avanzata su Kiev.</a:t>
            </a:r>
            <a:r>
              <a:rPr lang="it-IT" dirty="0"/>
              <a:t> </a:t>
            </a:r>
            <a:endParaRPr lang="it-IT" dirty="0" smtClean="0"/>
          </a:p>
          <a:p>
            <a:r>
              <a:rPr lang="it-IT" dirty="0" smtClean="0"/>
              <a:t>L’armistizio.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067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</a:t>
            </a:r>
            <a:r>
              <a:rPr lang="it-IT" cap="small" dirty="0" smtClean="0"/>
              <a:t>L’Europa del I dopo guerra</a:t>
            </a:r>
            <a:endParaRPr lang="it-IT" cap="small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it-IT" dirty="0" smtClean="0"/>
          </a:p>
          <a:p>
            <a:r>
              <a:rPr lang="it-IT" dirty="0" smtClean="0"/>
              <a:t>Valutando a posteriori potremmo dire che l’intero dispositivo dei trattati di pace di Parigi fu la codificazione giuridica di una </a:t>
            </a:r>
            <a:r>
              <a:rPr lang="it-IT" dirty="0" smtClean="0">
                <a:solidFill>
                  <a:srgbClr val="FF0000"/>
                </a:solidFill>
              </a:rPr>
              <a:t>somma di illusioni.</a:t>
            </a:r>
          </a:p>
          <a:p>
            <a:pPr algn="just"/>
            <a:r>
              <a:rPr lang="it-IT" dirty="0" smtClean="0"/>
              <a:t>A </a:t>
            </a:r>
            <a:r>
              <a:rPr lang="it-IT" dirty="0" smtClean="0">
                <a:solidFill>
                  <a:srgbClr val="FF0000"/>
                </a:solidFill>
              </a:rPr>
              <a:t>illudersi</a:t>
            </a:r>
            <a:r>
              <a:rPr lang="it-IT" dirty="0" smtClean="0"/>
              <a:t> fu la Francia di George </a:t>
            </a:r>
            <a:r>
              <a:rPr lang="it-IT" dirty="0" err="1" smtClean="0"/>
              <a:t>Clemanceau</a:t>
            </a:r>
            <a:r>
              <a:rPr lang="it-IT" dirty="0" smtClean="0"/>
              <a:t> </a:t>
            </a:r>
            <a:r>
              <a:rPr lang="it-IT" dirty="0"/>
              <a:t>creatrice a prevenzione di una possibile revanche germanica di </a:t>
            </a:r>
            <a:r>
              <a:rPr lang="it-IT" dirty="0" smtClean="0"/>
              <a:t>un sistema politico europeo statico  che necessitava di continui puntellamenti…</a:t>
            </a:r>
          </a:p>
          <a:p>
            <a:r>
              <a:rPr lang="it-IT" dirty="0" smtClean="0"/>
              <a:t>A </a:t>
            </a:r>
            <a:r>
              <a:rPr lang="it-IT" dirty="0" smtClean="0">
                <a:solidFill>
                  <a:srgbClr val="FF0000"/>
                </a:solidFill>
              </a:rPr>
              <a:t>illudersi</a:t>
            </a:r>
            <a:r>
              <a:rPr lang="it-IT" dirty="0" smtClean="0"/>
              <a:t>, </a:t>
            </a:r>
            <a:r>
              <a:rPr lang="it-IT" b="1" dirty="0" smtClean="0">
                <a:solidFill>
                  <a:srgbClr val="FF0000"/>
                </a:solidFill>
              </a:rPr>
              <a:t>molto</a:t>
            </a:r>
            <a:r>
              <a:rPr lang="it-IT" dirty="0" smtClean="0"/>
              <a:t>, fu l’Italia che avrebbe voluto un trattamento da grande potenza. </a:t>
            </a:r>
          </a:p>
          <a:p>
            <a:r>
              <a:rPr lang="it-IT" dirty="0" smtClean="0"/>
              <a:t>La &lt;tenuta&gt; della pace di Parigi si sarebbe giocata sul fronte orientale dello scacchiere politico europeo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2931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La tenuta del fronte orientale.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La fine dell’illusione del sostegno francese.</a:t>
            </a:r>
          </a:p>
          <a:p>
            <a:r>
              <a:rPr lang="it-IT" dirty="0" smtClean="0"/>
              <a:t>Il realismo di </a:t>
            </a:r>
            <a:r>
              <a:rPr lang="it-IT" dirty="0" err="1" smtClean="0"/>
              <a:t>R</a:t>
            </a:r>
            <a:r>
              <a:rPr lang="it-IT" dirty="0" smtClean="0"/>
              <a:t>. Dmowski.</a:t>
            </a:r>
          </a:p>
          <a:p>
            <a:endParaRPr lang="it-IT" dirty="0"/>
          </a:p>
          <a:p>
            <a:r>
              <a:rPr lang="it-IT" dirty="0" smtClean="0"/>
              <a:t>La momentanea stabilizzazione del fronte orientale.</a:t>
            </a:r>
          </a:p>
          <a:p>
            <a:r>
              <a:rPr lang="it-IT" dirty="0" smtClean="0"/>
              <a:t>L’illusione continua…con l’incapacità di vedere /affrontare i fattori di crisi.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1881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   Le illusioni più grandi.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smtClean="0"/>
              <a:t>                                                Woodrow Wilson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Presidente degli Stati Uniti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 marzo 1913- marzo 1921 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    riteneva che la </a:t>
            </a:r>
            <a:endParaRPr lang="it-IT" dirty="0"/>
          </a:p>
          <a:p>
            <a:r>
              <a:rPr lang="it-IT" dirty="0" smtClean="0"/>
              <a:t>guerra combattuta sarebbe stata grazie alla creazione di una </a:t>
            </a:r>
            <a:r>
              <a:rPr lang="it-IT" dirty="0" err="1" smtClean="0"/>
              <a:t>governance</a:t>
            </a:r>
            <a:r>
              <a:rPr lang="it-IT" dirty="0" smtClean="0"/>
              <a:t> internazionale e voleva la rinascita della Polonia.</a:t>
            </a:r>
          </a:p>
          <a:p>
            <a:r>
              <a:rPr lang="it-IT" dirty="0" smtClean="0"/>
              <a:t>Godeva di grande popolarità in Europa. </a:t>
            </a:r>
          </a:p>
        </p:txBody>
      </p:sp>
      <p:pic>
        <p:nvPicPr>
          <p:cNvPr id="3075" name="Picture 3" descr="resident Wilson 1919-bw.t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660"/>
            <a:ext cx="2957423" cy="362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561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0596"/>
          </a:xfrm>
        </p:spPr>
        <p:txBody>
          <a:bodyPr/>
          <a:lstStyle/>
          <a:p>
            <a:r>
              <a:rPr lang="it-IT" dirty="0" smtClean="0"/>
              <a:t>                     </a:t>
            </a:r>
            <a:r>
              <a:rPr lang="it-IT" cap="small" dirty="0" smtClean="0"/>
              <a:t>L’unione polacco-lituana</a:t>
            </a:r>
            <a:endParaRPr lang="it-IT" cap="small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23426" y="4658263"/>
            <a:ext cx="10684312" cy="3693677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1026" name="Picture 2" descr="isultati immagini per regno polacco lituan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40" y="1345722"/>
            <a:ext cx="8971471" cy="551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3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</a:t>
            </a:r>
            <a:r>
              <a:rPr lang="it-IT" cap="small" dirty="0" smtClean="0">
                <a:solidFill>
                  <a:srgbClr val="FF0000"/>
                </a:solidFill>
              </a:rPr>
              <a:t>Il lascito della guerra</a:t>
            </a:r>
            <a:endParaRPr lang="it-IT" cap="small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r>
              <a:rPr lang="it-IT" sz="4000" cap="small" dirty="0" smtClean="0">
                <a:solidFill>
                  <a:srgbClr val="0070C0"/>
                </a:solidFill>
              </a:rPr>
              <a:t>La banalizzazione/glorificazione della morte</a:t>
            </a:r>
          </a:p>
          <a:p>
            <a:r>
              <a:rPr lang="it-IT" sz="4000" cap="small" dirty="0">
                <a:solidFill>
                  <a:srgbClr val="0070C0"/>
                </a:solidFill>
              </a:rPr>
              <a:t> </a:t>
            </a:r>
            <a:r>
              <a:rPr lang="it-IT" sz="4000" cap="small" dirty="0" smtClean="0">
                <a:solidFill>
                  <a:srgbClr val="0070C0"/>
                </a:solidFill>
              </a:rPr>
              <a:t>               che contribuirà in maniera decisa</a:t>
            </a:r>
            <a:endParaRPr lang="it-IT" sz="4000" cap="small" dirty="0">
              <a:solidFill>
                <a:srgbClr val="0070C0"/>
              </a:solidFill>
            </a:endParaRPr>
          </a:p>
          <a:p>
            <a:r>
              <a:rPr lang="it-IT" sz="4000" cap="small" dirty="0" smtClean="0">
                <a:solidFill>
                  <a:srgbClr val="0070C0"/>
                </a:solidFill>
              </a:rPr>
              <a:t>ALL’ </a:t>
            </a:r>
            <a:r>
              <a:rPr lang="it-IT" sz="4000" dirty="0" smtClean="0">
                <a:solidFill>
                  <a:srgbClr val="0070C0"/>
                </a:solidFill>
              </a:rPr>
              <a:t>affermazione della </a:t>
            </a:r>
            <a:r>
              <a:rPr lang="it-IT" sz="4000" cap="small" dirty="0" smtClean="0">
                <a:solidFill>
                  <a:srgbClr val="0070C0"/>
                </a:solidFill>
              </a:rPr>
              <a:t>&lt; brutalizzazione&gt; </a:t>
            </a:r>
            <a:r>
              <a:rPr lang="it-IT" sz="4000" dirty="0" smtClean="0">
                <a:solidFill>
                  <a:srgbClr val="0070C0"/>
                </a:solidFill>
              </a:rPr>
              <a:t>della vita politica. </a:t>
            </a:r>
          </a:p>
          <a:p>
            <a:r>
              <a:rPr lang="it-IT" sz="4000" dirty="0" smtClean="0">
                <a:solidFill>
                  <a:srgbClr val="0070C0"/>
                </a:solidFill>
              </a:rPr>
              <a:t>La violenza sarà sempre la prima opzione per la soluzione di problemi politici </a:t>
            </a:r>
          </a:p>
          <a:p>
            <a:r>
              <a:rPr lang="it-IT" sz="4000" dirty="0" smtClean="0">
                <a:solidFill>
                  <a:srgbClr val="0070C0"/>
                </a:solidFill>
              </a:rPr>
              <a:t>L’Europa centro orientale dai Balcani alla Polonia era da inventare e sullo sfondo la minaccia sovietica acquisiva sempre più forza.</a:t>
            </a:r>
          </a:p>
          <a:p>
            <a:endParaRPr lang="it-IT" sz="4000" dirty="0" smtClean="0">
              <a:solidFill>
                <a:srgbClr val="0070C0"/>
              </a:solidFill>
            </a:endParaRPr>
          </a:p>
          <a:p>
            <a:endParaRPr lang="it-IT" sz="4000" cap="smal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99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</a:t>
            </a:r>
            <a:r>
              <a:rPr lang="it-IT" b="1" dirty="0" smtClean="0"/>
              <a:t>Józef </a:t>
            </a:r>
            <a:r>
              <a:rPr lang="it-IT" b="1" dirty="0"/>
              <a:t>Piłsudski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0"/>
            <a:ext cx="11353800" cy="6096809"/>
          </a:xfrm>
        </p:spPr>
        <p:txBody>
          <a:bodyPr>
            <a:normAutofit fontScale="55000" lnSpcReduction="20000"/>
          </a:bodyPr>
          <a:lstStyle/>
          <a:p>
            <a:r>
              <a:rPr lang="it-IT" dirty="0" smtClean="0"/>
              <a:t>, </a:t>
            </a:r>
          </a:p>
          <a:p>
            <a:endParaRPr lang="it-IT" dirty="0"/>
          </a:p>
          <a:p>
            <a:r>
              <a:rPr lang="it-IT" dirty="0" smtClean="0"/>
              <a:t>                                                         </a:t>
            </a:r>
          </a:p>
          <a:p>
            <a:r>
              <a:rPr lang="it-IT" dirty="0" smtClean="0"/>
              <a:t>                            </a:t>
            </a:r>
            <a:endParaRPr lang="it-IT" dirty="0"/>
          </a:p>
          <a:p>
            <a:r>
              <a:rPr lang="it-IT" dirty="0" smtClean="0"/>
              <a:t>                                                                    </a:t>
            </a:r>
          </a:p>
          <a:p>
            <a:r>
              <a:rPr lang="it-IT" dirty="0" smtClean="0"/>
              <a:t>                                               </a:t>
            </a:r>
            <a:r>
              <a:rPr lang="it-IT" sz="7300" dirty="0" smtClean="0">
                <a:solidFill>
                  <a:srgbClr val="FF0000"/>
                </a:solidFill>
              </a:rPr>
              <a:t>&lt;Il Comandante&gt;</a:t>
            </a:r>
          </a:p>
          <a:p>
            <a:endParaRPr lang="it-IT" dirty="0"/>
          </a:p>
          <a:p>
            <a:r>
              <a:rPr lang="it-IT" dirty="0" smtClean="0"/>
              <a:t>                                </a:t>
            </a:r>
            <a:r>
              <a:rPr lang="it-IT" sz="5100" dirty="0" smtClean="0"/>
              <a:t>dicembre 1867-maggio 1935 </a:t>
            </a:r>
          </a:p>
          <a:p>
            <a:endParaRPr lang="it-IT" dirty="0" smtClean="0"/>
          </a:p>
          <a:p>
            <a:endParaRPr lang="it-IT" dirty="0"/>
          </a:p>
          <a:p>
            <a:endParaRPr lang="it-IT" b="1" cap="small" dirty="0" smtClean="0">
              <a:solidFill>
                <a:srgbClr val="FF0000"/>
              </a:solidFill>
            </a:endParaRPr>
          </a:p>
          <a:p>
            <a:pPr algn="just"/>
            <a:r>
              <a:rPr lang="it-IT" sz="4400" cap="small" dirty="0" smtClean="0">
                <a:solidFill>
                  <a:srgbClr val="FF0000"/>
                </a:solidFill>
              </a:rPr>
              <a:t>L’illusione: Rifare della Polonia la principale potenza </a:t>
            </a:r>
          </a:p>
          <a:p>
            <a:pPr algn="just"/>
            <a:r>
              <a:rPr lang="it-IT" sz="4400" cap="small" dirty="0" smtClean="0">
                <a:solidFill>
                  <a:srgbClr val="FF0000"/>
                </a:solidFill>
              </a:rPr>
              <a:t>dell’Europa centro orientale tramite</a:t>
            </a:r>
            <a:r>
              <a:rPr lang="it-IT" sz="3800" b="1" cap="small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it-IT" sz="4400" u="sng" cap="small" dirty="0" smtClean="0">
                <a:solidFill>
                  <a:srgbClr val="FF0000"/>
                </a:solidFill>
              </a:rPr>
              <a:t>La ricostruzione dei confini della confederazione polacco-lituana antecedenti all’inizio delle spartizioni del territorio polacco.</a:t>
            </a:r>
          </a:p>
          <a:p>
            <a:pPr algn="just"/>
            <a:r>
              <a:rPr lang="it-IT" sz="5100" cap="small" dirty="0" smtClean="0">
                <a:solidFill>
                  <a:srgbClr val="FF0000"/>
                </a:solidFill>
              </a:rPr>
              <a:t>La nascita di una federazione di stati con Lituania, Ucraina e Bielorussia in funzione anti russo-sovietica e anti tedesca in cui Varsavia avrebbe avuto il ruolo principale</a:t>
            </a:r>
            <a:r>
              <a:rPr lang="it-IT" sz="5100" dirty="0" smtClean="0"/>
              <a:t>.</a:t>
            </a:r>
            <a:endParaRPr lang="it-IT" sz="5100" dirty="0"/>
          </a:p>
        </p:txBody>
      </p:sp>
      <p:pic>
        <p:nvPicPr>
          <p:cNvPr id="4101" name="Picture 5" descr="ilsudski 1910 1920 LOC hec 14263 restore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347" y="-1"/>
            <a:ext cx="3979652" cy="420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117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 Lo scenario interno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97811"/>
            <a:ext cx="10515600" cy="4279152"/>
          </a:xfrm>
        </p:spPr>
        <p:txBody>
          <a:bodyPr>
            <a:normAutofit fontScale="62500" lnSpcReduction="20000"/>
          </a:bodyPr>
          <a:lstStyle/>
          <a:p>
            <a:endParaRPr lang="it-IT" dirty="0" smtClean="0"/>
          </a:p>
          <a:p>
            <a:r>
              <a:rPr lang="it-IT" sz="3600" cap="small" dirty="0" smtClean="0">
                <a:solidFill>
                  <a:srgbClr val="0070C0"/>
                </a:solidFill>
              </a:rPr>
              <a:t>Uno stato da ricostruire.</a:t>
            </a:r>
          </a:p>
          <a:p>
            <a:r>
              <a:rPr lang="it-IT" sz="3600" cap="small" dirty="0" smtClean="0">
                <a:solidFill>
                  <a:srgbClr val="0070C0"/>
                </a:solidFill>
              </a:rPr>
              <a:t>La Polonia multietnica.</a:t>
            </a:r>
          </a:p>
          <a:p>
            <a:r>
              <a:rPr lang="it-IT" sz="3600" cap="small" dirty="0" err="1" smtClean="0">
                <a:solidFill>
                  <a:srgbClr val="0070C0"/>
                </a:solidFill>
              </a:rPr>
              <a:t>R</a:t>
            </a:r>
            <a:r>
              <a:rPr lang="it-IT" sz="3600" cap="small" dirty="0" smtClean="0">
                <a:solidFill>
                  <a:srgbClr val="0070C0"/>
                </a:solidFill>
              </a:rPr>
              <a:t>. Dmowski: l’altro protagonista, 1864-1939.</a:t>
            </a:r>
          </a:p>
          <a:p>
            <a:r>
              <a:rPr lang="it-IT" sz="3600" cap="small" dirty="0" smtClean="0">
                <a:solidFill>
                  <a:srgbClr val="0070C0"/>
                </a:solidFill>
              </a:rPr>
              <a:t> fondatore di Democrazia Nazionale e delle</a:t>
            </a:r>
          </a:p>
          <a:p>
            <a:r>
              <a:rPr lang="it-IT" sz="3600" cap="small" dirty="0" smtClean="0">
                <a:solidFill>
                  <a:srgbClr val="0070C0"/>
                </a:solidFill>
              </a:rPr>
              <a:t>Sue varie articolazioni.</a:t>
            </a:r>
          </a:p>
          <a:p>
            <a:endParaRPr lang="it-IT" sz="3600" cap="small" dirty="0">
              <a:solidFill>
                <a:srgbClr val="0070C0"/>
              </a:solidFill>
            </a:endParaRPr>
          </a:p>
          <a:p>
            <a:r>
              <a:rPr lang="it-IT" sz="3600" cap="small" dirty="0" smtClean="0">
                <a:solidFill>
                  <a:srgbClr val="0070C0"/>
                </a:solidFill>
              </a:rPr>
              <a:t>Contrario all’inclusione di nuove nazionalità non</a:t>
            </a:r>
          </a:p>
          <a:p>
            <a:r>
              <a:rPr lang="it-IT" sz="3600" cap="small" dirty="0" smtClean="0">
                <a:solidFill>
                  <a:srgbClr val="0070C0"/>
                </a:solidFill>
              </a:rPr>
              <a:t>Polacche in Polonia.  </a:t>
            </a:r>
            <a:endParaRPr lang="it-IT" sz="3600" cap="small" dirty="0">
              <a:solidFill>
                <a:srgbClr val="0070C0"/>
              </a:solidFill>
            </a:endParaRPr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                                               </a:t>
            </a:r>
            <a:endParaRPr lang="it-IT" dirty="0"/>
          </a:p>
        </p:txBody>
      </p:sp>
      <p:pic>
        <p:nvPicPr>
          <p:cNvPr id="5124" name="Picture 4" descr="isultati immagini per Roman Dmowsk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015" y="1897811"/>
            <a:ext cx="3036498" cy="427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75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9607"/>
          </a:xfrm>
        </p:spPr>
        <p:txBody>
          <a:bodyPr/>
          <a:lstStyle/>
          <a:p>
            <a:r>
              <a:rPr lang="it-IT" dirty="0"/>
              <a:t> </a:t>
            </a:r>
            <a:r>
              <a:rPr lang="it-IT" dirty="0" smtClean="0"/>
              <a:t>             </a:t>
            </a:r>
            <a:r>
              <a:rPr lang="it-IT" cap="small" dirty="0" smtClean="0">
                <a:solidFill>
                  <a:srgbClr val="FF0000"/>
                </a:solidFill>
              </a:rPr>
              <a:t>La sovrapposizione degli scenari?</a:t>
            </a:r>
            <a:endParaRPr lang="it-IT" cap="small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414732"/>
            <a:ext cx="11031747" cy="4762231"/>
          </a:xfrm>
        </p:spPr>
        <p:txBody>
          <a:bodyPr/>
          <a:lstStyle/>
          <a:p>
            <a:endParaRPr lang="it-IT" dirty="0" smtClean="0">
              <a:solidFill>
                <a:srgbClr val="0070C0"/>
              </a:solidFill>
            </a:endParaRPr>
          </a:p>
          <a:p>
            <a:r>
              <a:rPr lang="it-IT" cap="small" dirty="0" smtClean="0">
                <a:solidFill>
                  <a:srgbClr val="0070C0"/>
                </a:solidFill>
              </a:rPr>
              <a:t>Lenin e l’esportazione della Rivoluzione. </a:t>
            </a:r>
          </a:p>
          <a:p>
            <a:endParaRPr lang="it-IT" dirty="0"/>
          </a:p>
          <a:p>
            <a:endParaRPr lang="it-IT" cap="small" dirty="0" smtClean="0"/>
          </a:p>
          <a:p>
            <a:endParaRPr lang="it-IT" cap="small" dirty="0"/>
          </a:p>
          <a:p>
            <a:r>
              <a:rPr lang="it-IT" cap="small" dirty="0" smtClean="0"/>
              <a:t>La guerra russo-polacca 1919-1921.</a:t>
            </a:r>
            <a:endParaRPr lang="it-IT" cap="small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6147" name="Picture 3" descr="undesarchiv Bild 183-71043-0003, Wladimir Iljitsch Leni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797" y="1552755"/>
            <a:ext cx="3968150" cy="462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01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</a:t>
            </a:r>
            <a:r>
              <a:rPr lang="it-IT" dirty="0" smtClean="0">
                <a:solidFill>
                  <a:srgbClr val="0070C0"/>
                </a:solidFill>
              </a:rPr>
              <a:t>1919- 18.03.1921 pace di Riga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7030A0"/>
                </a:solidFill>
              </a:rPr>
              <a:t>primo scontro fra </a:t>
            </a:r>
            <a:r>
              <a:rPr lang="it-IT" dirty="0">
                <a:solidFill>
                  <a:srgbClr val="FF0000"/>
                </a:solidFill>
              </a:rPr>
              <a:t>nazionalismo</a:t>
            </a:r>
            <a:r>
              <a:rPr lang="it-IT" dirty="0">
                <a:solidFill>
                  <a:srgbClr val="7030A0"/>
                </a:solidFill>
              </a:rPr>
              <a:t> e </a:t>
            </a:r>
            <a:r>
              <a:rPr lang="it-IT" dirty="0">
                <a:solidFill>
                  <a:srgbClr val="FF0000"/>
                </a:solidFill>
              </a:rPr>
              <a:t>internazionalismo</a:t>
            </a:r>
            <a:r>
              <a:rPr lang="it-IT" dirty="0">
                <a:solidFill>
                  <a:srgbClr val="7030A0"/>
                </a:solidFill>
              </a:rPr>
              <a:t> comunista dopo la rivoluzione bolscevica e la fine della Grande guerra</a:t>
            </a:r>
            <a:r>
              <a:rPr lang="it-IT" dirty="0" smtClean="0">
                <a:solidFill>
                  <a:srgbClr val="7030A0"/>
                </a:solidFill>
              </a:rPr>
              <a:t>.</a:t>
            </a:r>
          </a:p>
          <a:p>
            <a:endParaRPr lang="it-IT" dirty="0"/>
          </a:p>
          <a:p>
            <a:r>
              <a:rPr lang="it-IT" dirty="0">
                <a:solidFill>
                  <a:srgbClr val="FF0000"/>
                </a:solidFill>
              </a:rPr>
              <a:t>la Russia bolscevica credette di potere consolidare la rivoluzione con un conflitto che, nelle sue speranze, avrebbe mobilitato le masse proletarie degli Stati borghesi e favorito l’espansione del comunismo in Europa</a:t>
            </a:r>
            <a:r>
              <a:rPr lang="it-IT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1634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</a:t>
            </a:r>
            <a:r>
              <a:rPr lang="it-IT" dirty="0" smtClean="0">
                <a:solidFill>
                  <a:srgbClr val="FF0000"/>
                </a:solidFill>
              </a:rPr>
              <a:t>Tre momenti differenti.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/>
              <a:t>primo atto l’iniziativa fu dei polacchi. Atteggiandosi a protettori di un </a:t>
            </a:r>
            <a:r>
              <a:rPr lang="it-IT" dirty="0" smtClean="0"/>
              <a:t>governo </a:t>
            </a:r>
            <a:r>
              <a:rPr lang="it-IT" dirty="0"/>
              <a:t>ucraino in esilio, conquistarono Vilnius, Minsk e </a:t>
            </a:r>
            <a:r>
              <a:rPr lang="it-IT" dirty="0" smtClean="0"/>
              <a:t>Kiev. </a:t>
            </a:r>
          </a:p>
          <a:p>
            <a:endParaRPr lang="it-IT" dirty="0"/>
          </a:p>
          <a:p>
            <a:r>
              <a:rPr lang="it-IT" dirty="0" smtClean="0">
                <a:solidFill>
                  <a:srgbClr val="FF0000"/>
                </a:solidFill>
              </a:rPr>
              <a:t>secondo </a:t>
            </a:r>
            <a:r>
              <a:rPr lang="it-IT" dirty="0">
                <a:solidFill>
                  <a:srgbClr val="FF0000"/>
                </a:solidFill>
              </a:rPr>
              <a:t>atto l’esercito russo comandato da </a:t>
            </a:r>
            <a:r>
              <a:rPr lang="it-IT" dirty="0" err="1">
                <a:solidFill>
                  <a:srgbClr val="FF0000"/>
                </a:solidFill>
              </a:rPr>
              <a:t>Kamenev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dirty="0" err="1">
                <a:solidFill>
                  <a:srgbClr val="FF0000"/>
                </a:solidFill>
              </a:rPr>
              <a:t>Tuchacevskij</a:t>
            </a:r>
            <a:r>
              <a:rPr lang="it-IT" dirty="0">
                <a:solidFill>
                  <a:srgbClr val="FF0000"/>
                </a:solidFill>
              </a:rPr>
              <a:t>, insieme all’Armata a cavallo di </a:t>
            </a:r>
            <a:r>
              <a:rPr lang="it-IT" dirty="0" err="1">
                <a:solidFill>
                  <a:srgbClr val="FF0000"/>
                </a:solidFill>
              </a:rPr>
              <a:t>Semion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Budionnyj</a:t>
            </a:r>
            <a:r>
              <a:rPr lang="it-IT" dirty="0">
                <a:solidFill>
                  <a:srgbClr val="FF0000"/>
                </a:solidFill>
              </a:rPr>
              <a:t>, riconquistarono il terreno perduto, entrarono nel territorio polacco, si spinsero sino a Varsavia nell’agosto 1920 e misero l’assedio alla </a:t>
            </a:r>
            <a:r>
              <a:rPr lang="it-IT" dirty="0" smtClean="0">
                <a:solidFill>
                  <a:srgbClr val="FF0000"/>
                </a:solidFill>
              </a:rPr>
              <a:t>città.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750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628</Words>
  <Application>Microsoft Macintosh PowerPoint</Application>
  <PresentationFormat>Widescreen</PresentationFormat>
  <Paragraphs>97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Tema di Office</vt:lpstr>
      <vt:lpstr>Le “illusioni” di Józef Piłsudski</vt:lpstr>
      <vt:lpstr>                           Le illusioni più grandi.</vt:lpstr>
      <vt:lpstr>                     L’unione polacco-lituana</vt:lpstr>
      <vt:lpstr>                        Il lascito della guerra</vt:lpstr>
      <vt:lpstr>          Józef Piłsudski</vt:lpstr>
      <vt:lpstr>                         Lo scenario interno</vt:lpstr>
      <vt:lpstr>              La sovrapposizione degli scenari?</vt:lpstr>
      <vt:lpstr>                      1919- 18.03.1921 pace di Riga</vt:lpstr>
      <vt:lpstr>                        Tre momenti differenti.</vt:lpstr>
      <vt:lpstr>                      Terzo Atto: “ Miracolo a Varsavia”                                13-19 Agosto 1920</vt:lpstr>
      <vt:lpstr>                       Gli aiuti che non arrivano</vt:lpstr>
      <vt:lpstr>                     L’Europa del I dopo guerra</vt:lpstr>
      <vt:lpstr>                La tenuta del fronte orientale.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polonia</dc:title>
  <dc:creator>Utente di Microsoft Office</dc:creator>
  <cp:lastModifiedBy>Utente di Microsoft Office</cp:lastModifiedBy>
  <cp:revision>37</cp:revision>
  <dcterms:created xsi:type="dcterms:W3CDTF">2018-11-09T11:20:44Z</dcterms:created>
  <dcterms:modified xsi:type="dcterms:W3CDTF">2019-03-25T08:52:13Z</dcterms:modified>
</cp:coreProperties>
</file>