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2"/>
    <p:restoredTop sz="94624"/>
  </p:normalViewPr>
  <p:slideViewPr>
    <p:cSldViewPr snapToGrid="0" snapToObjects="1">
      <p:cViewPr>
        <p:scale>
          <a:sx n="75" d="100"/>
          <a:sy n="75" d="100"/>
        </p:scale>
        <p:origin x="208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6D788-19B5-FC43-B8DF-97F72B72AF18}" type="datetimeFigureOut">
              <a:rPr lang="it-IT" smtClean="0"/>
              <a:t>26/03/19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2985F-7FBD-1A48-80D1-9FB37D7BA43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8569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6D788-19B5-FC43-B8DF-97F72B72AF18}" type="datetimeFigureOut">
              <a:rPr lang="it-IT" smtClean="0"/>
              <a:t>26/03/19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2985F-7FBD-1A48-80D1-9FB37D7BA43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9557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6D788-19B5-FC43-B8DF-97F72B72AF18}" type="datetimeFigureOut">
              <a:rPr lang="it-IT" smtClean="0"/>
              <a:t>26/03/19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2985F-7FBD-1A48-80D1-9FB37D7BA43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6259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6D788-19B5-FC43-B8DF-97F72B72AF18}" type="datetimeFigureOut">
              <a:rPr lang="it-IT" smtClean="0"/>
              <a:t>26/03/19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2985F-7FBD-1A48-80D1-9FB37D7BA43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2796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6D788-19B5-FC43-B8DF-97F72B72AF18}" type="datetimeFigureOut">
              <a:rPr lang="it-IT" smtClean="0"/>
              <a:t>26/03/19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2985F-7FBD-1A48-80D1-9FB37D7BA43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4901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6D788-19B5-FC43-B8DF-97F72B72AF18}" type="datetimeFigureOut">
              <a:rPr lang="it-IT" smtClean="0"/>
              <a:t>26/03/19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2985F-7FBD-1A48-80D1-9FB37D7BA43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2673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6D788-19B5-FC43-B8DF-97F72B72AF18}" type="datetimeFigureOut">
              <a:rPr lang="it-IT" smtClean="0"/>
              <a:t>26/03/19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2985F-7FBD-1A48-80D1-9FB37D7BA43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2104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6D788-19B5-FC43-B8DF-97F72B72AF18}" type="datetimeFigureOut">
              <a:rPr lang="it-IT" smtClean="0"/>
              <a:t>26/03/19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2985F-7FBD-1A48-80D1-9FB37D7BA43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780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6D788-19B5-FC43-B8DF-97F72B72AF18}" type="datetimeFigureOut">
              <a:rPr lang="it-IT" smtClean="0"/>
              <a:t>26/03/19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2985F-7FBD-1A48-80D1-9FB37D7BA43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5944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6D788-19B5-FC43-B8DF-97F72B72AF18}" type="datetimeFigureOut">
              <a:rPr lang="it-IT" smtClean="0"/>
              <a:t>26/03/19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2985F-7FBD-1A48-80D1-9FB37D7BA43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264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6D788-19B5-FC43-B8DF-97F72B72AF18}" type="datetimeFigureOut">
              <a:rPr lang="it-IT" smtClean="0"/>
              <a:t>26/03/19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2985F-7FBD-1A48-80D1-9FB37D7BA43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4690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6D788-19B5-FC43-B8DF-97F72B72AF18}" type="datetimeFigureOut">
              <a:rPr lang="it-IT" smtClean="0"/>
              <a:t>26/03/19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2985F-7FBD-1A48-80D1-9FB37D7BA43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2553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t.wikipedia.org/wiki/Friedrich-Werner_Graf_von_der_Schulenburg" TargetMode="External"/><Relationship Id="rId3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ndex.hu/belfold/tegnapiujsag/2008/08/12/vorosilov_szerint_nagy_imre_bolond_volt/" TargetMode="External"/><Relationship Id="rId3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s://it.dreamstime.com/fotografie-stock-la-foresta-di-katyn-image23589033" TargetMode="External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google.it/url?sa=i&amp;rct=j&amp;q=&amp;esrc=s&amp;source=images&amp;cd=&amp;ved=2ahUKEwi-lezSq9PaAhUtMewKHWX6A3MQjRx6BAgAEAU&amp;url=https://quipoloniaeitalia.wordpress.com/2015/04/10/il-10-aprile-in-memoria-di-katyn-1940-e-2010/&amp;psig=AOvVaw1Zo1BPpZiIkrP5wSgXy8Sf&amp;ust=1524673352738258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google.it/url?sa=i&amp;rct=j&amp;q=&amp;esrc=s&amp;source=images&amp;cd=&amp;ved=2ahUKEwiHm4TZ4tXaAhWIDewKHRFcAIQQjRx6BAgAEAU&amp;url=https://www.mammemagazine.it/fratelli-gemelli-famosi-nella-storia/&amp;psig=AOvVaw2Wnkz8WZOjVfgX6n0gswf-&amp;ust=1524757439758754" TargetMode="Externa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hyperlink" Target="https://it.wikipedia.org/wiki/File:Warsaw_after_polish_presidential_plane_crash5.jpg" TargetMode="External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t.wikipedia.org/wiki/File:Polish_Air_Force_Tupolev_Tu-154_Dmitry_Karpezo-2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t.wikipedia.org/wiki/File:MolotovRibbentropStalin.jpg" TargetMode="External"/><Relationship Id="rId3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06525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La Memoria del Sangue (versato)VI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Il Massacro di </a:t>
            </a:r>
            <a:r>
              <a:rPr lang="it-IT" dirty="0" err="1" smtClean="0"/>
              <a:t>Katyn</a:t>
            </a:r>
            <a:endParaRPr lang="it-IT" dirty="0" smtClean="0"/>
          </a:p>
          <a:p>
            <a:r>
              <a:rPr lang="it-IT" dirty="0" smtClean="0"/>
              <a:t>Ovvero “la </a:t>
            </a:r>
            <a:r>
              <a:rPr lang="it-IT" dirty="0"/>
              <a:t>R</a:t>
            </a:r>
            <a:r>
              <a:rPr lang="it-IT" dirty="0" smtClean="0"/>
              <a:t>esistenza negata”</a:t>
            </a:r>
          </a:p>
          <a:p>
            <a:r>
              <a:rPr lang="it-IT" dirty="0" smtClean="0"/>
              <a:t>II </a:t>
            </a:r>
            <a:r>
              <a:rPr lang="it-IT" dirty="0" err="1" smtClean="0"/>
              <a:t>g.m.</a:t>
            </a:r>
            <a:r>
              <a:rPr lang="it-IT" dirty="0" smtClean="0"/>
              <a:t> aprile 1940. </a:t>
            </a:r>
            <a:r>
              <a:rPr lang="it-IT" dirty="0" smtClean="0">
                <a:solidFill>
                  <a:srgbClr val="FF0000"/>
                </a:solidFill>
              </a:rPr>
              <a:t>Sovietici e Nazisti erano ancora alleati e si erano spartiti </a:t>
            </a:r>
            <a:r>
              <a:rPr lang="it-IT" dirty="0" smtClean="0">
                <a:solidFill>
                  <a:schemeClr val="accent1"/>
                </a:solidFill>
              </a:rPr>
              <a:t>la Polonia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25725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Friedrich-</a:t>
            </a:r>
            <a:r>
              <a:rPr lang="it-IT" dirty="0" err="1" smtClean="0">
                <a:solidFill>
                  <a:srgbClr val="FF0000"/>
                </a:solidFill>
              </a:rPr>
              <a:t>Werner</a:t>
            </a:r>
            <a:r>
              <a:rPr lang="it-IT" dirty="0" smtClean="0">
                <a:solidFill>
                  <a:srgbClr val="FF0000"/>
                </a:solidFill>
              </a:rPr>
              <a:t> Graf </a:t>
            </a:r>
            <a:r>
              <a:rPr lang="it-IT" dirty="0">
                <a:solidFill>
                  <a:srgbClr val="FF0000"/>
                </a:solidFill>
              </a:rPr>
              <a:t>von </a:t>
            </a:r>
            <a:r>
              <a:rPr lang="it-IT" dirty="0" err="1" smtClean="0">
                <a:solidFill>
                  <a:srgbClr val="FF0000"/>
                </a:solidFill>
              </a:rPr>
              <a:t>der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Schulenburg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Ambasciatore tedesco a Mosca e negoziatore del patto.</a:t>
            </a:r>
            <a:endParaRPr lang="it-IT" dirty="0"/>
          </a:p>
        </p:txBody>
      </p:sp>
      <p:pic>
        <p:nvPicPr>
          <p:cNvPr id="4098" name="Picture 2" descr="isultati immagini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199" y="1690689"/>
            <a:ext cx="4030133" cy="462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662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O</a:t>
            </a:r>
            <a:r>
              <a:rPr lang="it-IT" dirty="0" smtClean="0"/>
              <a:t>rdine di annientamento.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9267" y="1163633"/>
            <a:ext cx="10515600" cy="4573064"/>
          </a:xfrm>
        </p:spPr>
        <p:txBody>
          <a:bodyPr/>
          <a:lstStyle/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21.09.1939  Il compagno </a:t>
            </a:r>
            <a:r>
              <a:rPr lang="it-IT" dirty="0" err="1" smtClean="0"/>
              <a:t>Vorosilov</a:t>
            </a:r>
            <a:r>
              <a:rPr lang="it-IT" dirty="0" smtClean="0"/>
              <a:t>, Commissario del popolo per la difesa ordina:</a:t>
            </a:r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Di accogliere ogni richiesta di aiuto tedesca all’Armata Rossa per</a:t>
            </a:r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Annientare reparti o bande polacche, stanziando le forze necessarie.</a:t>
            </a:r>
          </a:p>
          <a:p>
            <a:pPr algn="just"/>
            <a:endParaRPr lang="it-IT" dirty="0"/>
          </a:p>
          <a:p>
            <a:pPr algn="just"/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016323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  </a:t>
            </a:r>
            <a:r>
              <a:rPr lang="it-IT" dirty="0" err="1" smtClean="0">
                <a:solidFill>
                  <a:srgbClr val="FF0000"/>
                </a:solidFill>
              </a:rPr>
              <a:t>Vorosilov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2050" name="Picture 2" descr="isultati immagini per Vorosilov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007394"/>
            <a:ext cx="5715000" cy="398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59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u="sng" dirty="0" smtClean="0">
                <a:solidFill>
                  <a:srgbClr val="C00000"/>
                </a:solidFill>
              </a:rPr>
              <a:t>Il problema dei prigionieri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>
                <a:solidFill>
                  <a:srgbClr val="00B0F0"/>
                </a:solidFill>
              </a:rPr>
              <a:t>L’invasione dei territori polacchi fu indicata come “riunificazione volontaria” dei territori persi dopo la guerra con la Polonia.</a:t>
            </a:r>
          </a:p>
          <a:p>
            <a:endParaRPr lang="it-IT" dirty="0"/>
          </a:p>
          <a:p>
            <a:r>
              <a:rPr lang="it-IT" dirty="0" smtClean="0">
                <a:solidFill>
                  <a:srgbClr val="7030A0"/>
                </a:solidFill>
              </a:rPr>
              <a:t>Come giustificare la reclusione prevista per decine di migliaia di polacchi di origine ucraina e bielorussa mobilitati dall’inizio della guerra?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E, soprattutto, come mantenerli e sorvegliarli?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902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 </a:t>
            </a:r>
            <a:r>
              <a:rPr lang="it-IT" dirty="0" smtClean="0">
                <a:solidFill>
                  <a:srgbClr val="7030A0"/>
                </a:solidFill>
              </a:rPr>
              <a:t>Il principio della divisione.</a:t>
            </a:r>
            <a:endParaRPr lang="it-IT" dirty="0">
              <a:solidFill>
                <a:srgbClr val="7030A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it-IT" dirty="0" smtClean="0"/>
          </a:p>
          <a:p>
            <a:r>
              <a:rPr lang="it-IT" dirty="0" smtClean="0">
                <a:solidFill>
                  <a:srgbClr val="7030A0"/>
                </a:solidFill>
              </a:rPr>
              <a:t>Istituzione della Direzione per gli Affari dei prigionieri di guerra presso l’</a:t>
            </a:r>
            <a:r>
              <a:rPr lang="it-IT" dirty="0" err="1" smtClean="0">
                <a:solidFill>
                  <a:srgbClr val="7030A0"/>
                </a:solidFill>
              </a:rPr>
              <a:t>Nkvd</a:t>
            </a:r>
            <a:r>
              <a:rPr lang="it-IT" dirty="0" smtClean="0">
                <a:solidFill>
                  <a:srgbClr val="7030A0"/>
                </a:solidFill>
              </a:rPr>
              <a:t>.</a:t>
            </a:r>
          </a:p>
          <a:p>
            <a:r>
              <a:rPr lang="it-IT" dirty="0" smtClean="0">
                <a:solidFill>
                  <a:srgbClr val="7030A0"/>
                </a:solidFill>
              </a:rPr>
              <a:t>Direttore </a:t>
            </a:r>
            <a:r>
              <a:rPr lang="it-IT" dirty="0" err="1" smtClean="0">
                <a:solidFill>
                  <a:srgbClr val="7030A0"/>
                </a:solidFill>
              </a:rPr>
              <a:t>Petr</a:t>
            </a:r>
            <a:r>
              <a:rPr lang="it-IT" dirty="0" smtClean="0">
                <a:solidFill>
                  <a:srgbClr val="7030A0"/>
                </a:solidFill>
              </a:rPr>
              <a:t> </a:t>
            </a:r>
            <a:r>
              <a:rPr lang="it-IT" dirty="0" err="1" smtClean="0">
                <a:solidFill>
                  <a:srgbClr val="7030A0"/>
                </a:solidFill>
              </a:rPr>
              <a:t>Soprunenko</a:t>
            </a:r>
            <a:r>
              <a:rPr lang="it-IT" dirty="0" smtClean="0">
                <a:solidFill>
                  <a:srgbClr val="7030A0"/>
                </a:solidFill>
              </a:rPr>
              <a:t> del segretariato di </a:t>
            </a:r>
            <a:r>
              <a:rPr lang="it-IT" dirty="0" err="1" smtClean="0">
                <a:solidFill>
                  <a:srgbClr val="7030A0"/>
                </a:solidFill>
              </a:rPr>
              <a:t>Berija</a:t>
            </a:r>
            <a:r>
              <a:rPr lang="it-IT" dirty="0" smtClean="0">
                <a:solidFill>
                  <a:srgbClr val="7030A0"/>
                </a:solidFill>
              </a:rPr>
              <a:t>.</a:t>
            </a:r>
          </a:p>
          <a:p>
            <a:pPr algn="ctr"/>
            <a:r>
              <a:rPr lang="it-IT" dirty="0" smtClean="0"/>
              <a:t>Divisione in base: </a:t>
            </a:r>
          </a:p>
          <a:p>
            <a:r>
              <a:rPr lang="it-IT" dirty="0" smtClean="0">
                <a:solidFill>
                  <a:srgbClr val="C00000"/>
                </a:solidFill>
              </a:rPr>
              <a:t>all’origine etnica, territoriale e alla classe sociale di provenienza.</a:t>
            </a:r>
          </a:p>
          <a:p>
            <a:r>
              <a:rPr lang="it-IT" dirty="0" smtClean="0">
                <a:solidFill>
                  <a:srgbClr val="0070C0"/>
                </a:solidFill>
              </a:rPr>
              <a:t>La maggior parte dei prigionieri fu liberata salvo 25.000 necessari alla costruzione di una strada.</a:t>
            </a:r>
          </a:p>
          <a:p>
            <a:r>
              <a:rPr lang="it-IT" dirty="0" smtClean="0">
                <a:solidFill>
                  <a:srgbClr val="00B050"/>
                </a:solidFill>
              </a:rPr>
              <a:t>8 ottobre 1939 </a:t>
            </a:r>
            <a:r>
              <a:rPr lang="it-IT" dirty="0" err="1" smtClean="0">
                <a:solidFill>
                  <a:srgbClr val="00B050"/>
                </a:solidFill>
              </a:rPr>
              <a:t>Berija</a:t>
            </a:r>
            <a:r>
              <a:rPr lang="it-IT" dirty="0" smtClean="0">
                <a:solidFill>
                  <a:srgbClr val="00B050"/>
                </a:solidFill>
              </a:rPr>
              <a:t> firma una direttiva sul controllo operativo dei prigionieri.</a:t>
            </a:r>
            <a:endParaRPr lang="it-IT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29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L’eliminazione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La potenziale resistenza.</a:t>
            </a:r>
          </a:p>
          <a:p>
            <a:r>
              <a:rPr lang="it-IT" dirty="0" smtClean="0"/>
              <a:t>La proposta di </a:t>
            </a:r>
            <a:r>
              <a:rPr lang="it-IT" dirty="0" err="1" smtClean="0"/>
              <a:t>Berija</a:t>
            </a:r>
            <a:r>
              <a:rPr lang="it-IT" dirty="0" smtClean="0"/>
              <a:t>.</a:t>
            </a:r>
            <a:endParaRPr lang="it-IT" dirty="0"/>
          </a:p>
          <a:p>
            <a:r>
              <a:rPr lang="it-IT" dirty="0" smtClean="0"/>
              <a:t>5 Marzo 1940. L’approvazione e la firma di Stalin, Molotov, </a:t>
            </a:r>
            <a:r>
              <a:rPr lang="it-IT" dirty="0" err="1" smtClean="0"/>
              <a:t>Berija</a:t>
            </a:r>
            <a:r>
              <a:rPr lang="it-IT" dirty="0" smtClean="0"/>
              <a:t>, </a:t>
            </a:r>
            <a:r>
              <a:rPr lang="it-IT" dirty="0" err="1" smtClean="0"/>
              <a:t>Kaganovic</a:t>
            </a:r>
            <a:r>
              <a:rPr lang="it-IT" dirty="0" smtClean="0"/>
              <a:t> , </a:t>
            </a:r>
            <a:r>
              <a:rPr lang="it-IT" dirty="0" err="1" smtClean="0"/>
              <a:t>Vorosilov</a:t>
            </a:r>
            <a:r>
              <a:rPr lang="it-IT" dirty="0" smtClean="0"/>
              <a:t>, </a:t>
            </a:r>
            <a:r>
              <a:rPr lang="it-IT" dirty="0" err="1" smtClean="0"/>
              <a:t>Kalinin</a:t>
            </a:r>
            <a:r>
              <a:rPr lang="it-IT" dirty="0" smtClean="0"/>
              <a:t>, </a:t>
            </a:r>
            <a:r>
              <a:rPr lang="it-IT" dirty="0" err="1" smtClean="0"/>
              <a:t>Mikojan</a:t>
            </a:r>
            <a:r>
              <a:rPr lang="it-IT" dirty="0" smtClean="0"/>
              <a:t>.</a:t>
            </a:r>
          </a:p>
          <a:p>
            <a:endParaRPr lang="it-IT" smtClean="0"/>
          </a:p>
          <a:p>
            <a:r>
              <a:rPr lang="it-IT" smtClean="0"/>
              <a:t>Primavera 1943: La </a:t>
            </a:r>
            <a:r>
              <a:rPr lang="it-IT" dirty="0" smtClean="0"/>
              <a:t>scoperta </a:t>
            </a:r>
            <a:r>
              <a:rPr lang="it-IT" smtClean="0"/>
              <a:t>delle fosse comuni.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63369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               </a:t>
            </a:r>
            <a:r>
              <a:rPr lang="it-IT" dirty="0" smtClean="0">
                <a:solidFill>
                  <a:srgbClr val="00B050"/>
                </a:solidFill>
              </a:rPr>
              <a:t>Le conseguenze politiche.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it-IT" dirty="0" smtClean="0"/>
          </a:p>
          <a:p>
            <a:r>
              <a:rPr lang="it-IT" dirty="0" smtClean="0"/>
              <a:t>Le accuse di Sikorski (maggio 1881 – 4 luglio 1943 Gibilterra) a Stalin.</a:t>
            </a:r>
          </a:p>
          <a:p>
            <a:endParaRPr lang="it-IT" dirty="0" smtClean="0"/>
          </a:p>
          <a:p>
            <a:r>
              <a:rPr lang="it-IT" dirty="0" smtClean="0">
                <a:solidFill>
                  <a:srgbClr val="FF0000"/>
                </a:solidFill>
              </a:rPr>
              <a:t>Rottura </a:t>
            </a:r>
            <a:r>
              <a:rPr lang="it-IT" dirty="0">
                <a:solidFill>
                  <a:srgbClr val="FF0000"/>
                </a:solidFill>
              </a:rPr>
              <a:t>delle relazioni diplomatiche con il governo polacco in esilio a </a:t>
            </a:r>
            <a:r>
              <a:rPr lang="it-IT" dirty="0" smtClean="0">
                <a:solidFill>
                  <a:srgbClr val="FF0000"/>
                </a:solidFill>
              </a:rPr>
              <a:t>Londra.</a:t>
            </a:r>
          </a:p>
          <a:p>
            <a:endParaRPr lang="it-IT" dirty="0"/>
          </a:p>
          <a:p>
            <a:r>
              <a:rPr lang="it-IT" dirty="0" smtClean="0"/>
              <a:t>Il governo di Sua Maestà consiglia la calma.</a:t>
            </a:r>
          </a:p>
          <a:p>
            <a:endParaRPr lang="it-IT" dirty="0"/>
          </a:p>
          <a:p>
            <a:r>
              <a:rPr lang="it-IT" dirty="0" smtClean="0">
                <a:solidFill>
                  <a:srgbClr val="0070C0"/>
                </a:solidFill>
              </a:rPr>
              <a:t>Incidente areo e sospetto di complotto sovietico…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6507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                      le indagini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dirty="0" smtClean="0"/>
          </a:p>
          <a:p>
            <a:endParaRPr lang="it-IT" dirty="0"/>
          </a:p>
          <a:p>
            <a:r>
              <a:rPr lang="it-IT" dirty="0"/>
              <a:t>L’Istituto Nazionale della Memoria polacco dopo cinque anni di indagini a affermato l’inesistenza di prove su di un complotto x assassinare Sikorski</a:t>
            </a:r>
            <a:r>
              <a:rPr lang="it-IT" dirty="0" smtClean="0"/>
              <a:t>.</a:t>
            </a:r>
          </a:p>
          <a:p>
            <a:r>
              <a:rPr lang="it-IT" dirty="0"/>
              <a:t>il pilota cecoslovacco del velivolo, Eduard </a:t>
            </a:r>
            <a:r>
              <a:rPr lang="it-IT" dirty="0" err="1" smtClean="0"/>
              <a:t>Prchal</a:t>
            </a:r>
            <a:r>
              <a:rPr lang="it-IT" dirty="0" smtClean="0"/>
              <a:t> fu l’unico superstite.</a:t>
            </a:r>
            <a:endParaRPr lang="it-IT" dirty="0"/>
          </a:p>
          <a:p>
            <a:r>
              <a:rPr lang="it-IT" dirty="0" smtClean="0"/>
              <a:t>Incidente attribuito al blocco del timone.</a:t>
            </a:r>
            <a:endParaRPr lang="it-IT" dirty="0"/>
          </a:p>
          <a:p>
            <a:r>
              <a:rPr lang="it-IT" dirty="0" smtClean="0"/>
              <a:t>Le accuse a </a:t>
            </a:r>
            <a:r>
              <a:rPr lang="it-IT" dirty="0" err="1" smtClean="0"/>
              <a:t>W</a:t>
            </a:r>
            <a:r>
              <a:rPr lang="it-IT" dirty="0" smtClean="0"/>
              <a:t>. Churchill.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88558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3313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                         La </a:t>
            </a:r>
            <a:r>
              <a:rPr lang="it-IT" dirty="0"/>
              <a:t>storia si ripete?</a:t>
            </a:r>
            <a:br>
              <a:rPr lang="it-IT" dirty="0"/>
            </a:br>
            <a:r>
              <a:rPr lang="it-IT" dirty="0" smtClean="0"/>
              <a:t>          </a:t>
            </a:r>
            <a:r>
              <a:rPr lang="it-IT" dirty="0"/>
              <a:t>Il gemello sopravvissuto </a:t>
            </a:r>
            <a:r>
              <a:rPr lang="it-IT" dirty="0" err="1"/>
              <a:t>Jarosław</a:t>
            </a:r>
            <a:r>
              <a:rPr lang="it-IT" dirty="0"/>
              <a:t> </a:t>
            </a:r>
            <a:r>
              <a:rPr lang="it-IT" dirty="0" err="1" smtClean="0"/>
              <a:t>Kaczyński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/>
              <a:t> </a:t>
            </a:r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662" y="1605516"/>
            <a:ext cx="8702676" cy="525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355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FF0000"/>
                </a:solidFill>
              </a:rPr>
              <a:t>Il gemello defunto: Lech </a:t>
            </a:r>
            <a:r>
              <a:rPr lang="it-IT" dirty="0" err="1">
                <a:solidFill>
                  <a:srgbClr val="FF0000"/>
                </a:solidFill>
              </a:rPr>
              <a:t>Kaczyński</a:t>
            </a:r>
            <a:r>
              <a:rPr lang="it-IT" dirty="0">
                <a:solidFill>
                  <a:srgbClr val="FF0000"/>
                </a:solidFill>
              </a:rPr>
              <a:t>(Presidente della Repubblica polacca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                         Smolensk 10 aprile 2010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6603" y="1825625"/>
            <a:ext cx="359879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04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 L’uso politico del massacro.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700337"/>
            <a:ext cx="10515600" cy="3476625"/>
          </a:xfrm>
        </p:spPr>
        <p:txBody>
          <a:bodyPr/>
          <a:lstStyle/>
          <a:p>
            <a:r>
              <a:rPr lang="it-IT" dirty="0" smtClean="0"/>
              <a:t>“ Il massacro di </a:t>
            </a:r>
            <a:r>
              <a:rPr lang="it-IT" dirty="0" err="1" smtClean="0"/>
              <a:t>Katyn</a:t>
            </a:r>
            <a:r>
              <a:rPr lang="it-IT" dirty="0" smtClean="0"/>
              <a:t> è esemplare per quanto riguarda due essenziali caratteristiche interdipendenti dei sistemi totalitari del Novecento:</a:t>
            </a:r>
          </a:p>
          <a:p>
            <a:r>
              <a:rPr lang="it-IT" dirty="0" smtClean="0"/>
              <a:t>A) </a:t>
            </a:r>
            <a:r>
              <a:rPr lang="it-IT" dirty="0" smtClean="0">
                <a:solidFill>
                  <a:srgbClr val="FF0000"/>
                </a:solidFill>
              </a:rPr>
              <a:t>l’uso sistematico del terrore di massa come mezzo di amministrazione ordinaria</a:t>
            </a:r>
            <a:r>
              <a:rPr lang="it-IT" dirty="0" smtClean="0"/>
              <a:t>.</a:t>
            </a:r>
          </a:p>
          <a:p>
            <a:r>
              <a:rPr lang="it-IT" dirty="0" smtClean="0"/>
              <a:t>B) </a:t>
            </a:r>
            <a:r>
              <a:rPr lang="it-IT" u="sng" dirty="0" smtClean="0">
                <a:solidFill>
                  <a:srgbClr val="FF0000"/>
                </a:solidFill>
              </a:rPr>
              <a:t>Il ruolo dell’ideologia come guida per il terrore</a:t>
            </a:r>
            <a:r>
              <a:rPr lang="it-IT" dirty="0" smtClean="0"/>
              <a:t>”</a:t>
            </a:r>
          </a:p>
          <a:p>
            <a:r>
              <a:rPr lang="it-IT" dirty="0" smtClean="0"/>
              <a:t>(Victor </a:t>
            </a:r>
            <a:r>
              <a:rPr lang="it-IT" dirty="0" err="1" smtClean="0"/>
              <a:t>Zaslavsky</a:t>
            </a:r>
            <a:r>
              <a:rPr lang="it-IT" dirty="0" smtClean="0"/>
              <a:t>, </a:t>
            </a:r>
            <a:r>
              <a:rPr lang="it-IT" i="1" dirty="0" smtClean="0"/>
              <a:t>Pulizia di classe,</a:t>
            </a:r>
            <a:r>
              <a:rPr lang="it-IT" dirty="0" smtClean="0"/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1771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                       </a:t>
            </a:r>
            <a:r>
              <a:rPr lang="it-IT" dirty="0" smtClean="0">
                <a:solidFill>
                  <a:srgbClr val="7030A0"/>
                </a:solidFill>
              </a:rPr>
              <a:t>Le accuse.</a:t>
            </a:r>
            <a:endParaRPr lang="it-IT" dirty="0">
              <a:solidFill>
                <a:srgbClr val="7030A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err="1">
                <a:solidFill>
                  <a:srgbClr val="0070C0"/>
                </a:solidFill>
              </a:rPr>
              <a:t>Jarosław</a:t>
            </a:r>
            <a:r>
              <a:rPr lang="it-IT" dirty="0">
                <a:solidFill>
                  <a:srgbClr val="0070C0"/>
                </a:solidFill>
              </a:rPr>
              <a:t>  Il gemello sopravvissuto accusò i liberali di Piattaforma Civica e i comunisti di aver complottato con i russi per organizzare e poi occultare le indagini.</a:t>
            </a:r>
          </a:p>
          <a:p>
            <a:r>
              <a:rPr lang="it-IT" dirty="0">
                <a:solidFill>
                  <a:srgbClr val="FF0000"/>
                </a:solidFill>
              </a:rPr>
              <a:t>I due gemelli erano i fondatori e leader del partito Diritto e Giustizia(2001).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2035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Il luogo: la foresta di Smolensk</a:t>
            </a:r>
            <a:endParaRPr lang="it-IT" dirty="0"/>
          </a:p>
        </p:txBody>
      </p:sp>
      <p:pic>
        <p:nvPicPr>
          <p:cNvPr id="1044" name="Picture 20" descr="mmagine correlata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1825625"/>
            <a:ext cx="646271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sultati immagini per Foresta di Smolensk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25"/>
            <a:ext cx="501015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903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92288"/>
          </a:xfrm>
        </p:spPr>
        <p:txBody>
          <a:bodyPr/>
          <a:lstStyle/>
          <a:p>
            <a:r>
              <a:rPr lang="it-IT" dirty="0" smtClean="0"/>
              <a:t>                         L’attualità del fatto.</a:t>
            </a:r>
            <a:br>
              <a:rPr lang="it-IT" dirty="0" smtClean="0"/>
            </a:br>
            <a:r>
              <a:rPr lang="it-IT" dirty="0" smtClean="0"/>
              <a:t>        I gemelli  </a:t>
            </a:r>
            <a:r>
              <a:rPr lang="it-IT" dirty="0" err="1" smtClean="0"/>
              <a:t>Jaroslaw</a:t>
            </a:r>
            <a:r>
              <a:rPr lang="it-IT" dirty="0" smtClean="0"/>
              <a:t> e Lech </a:t>
            </a:r>
            <a:r>
              <a:rPr lang="it-IT" dirty="0" err="1" smtClean="0"/>
              <a:t>Kaczynski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7491413"/>
          </a:xfrm>
        </p:spPr>
        <p:txBody>
          <a:bodyPr/>
          <a:lstStyle/>
          <a:p>
            <a:endParaRPr lang="it-IT" smtClean="0"/>
          </a:p>
          <a:p>
            <a:endParaRPr lang="it-IT" dirty="0"/>
          </a:p>
        </p:txBody>
      </p:sp>
      <p:pic>
        <p:nvPicPr>
          <p:cNvPr id="1026" name="Picture 2" descr="isultati immagini per gemelli kaczynski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62" y="2657475"/>
            <a:ext cx="4867275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99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L’incidente aereo di Smolensk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dirty="0" smtClean="0"/>
              <a:t>10 aprile 2010 Lech </a:t>
            </a:r>
            <a:r>
              <a:rPr lang="it-IT" dirty="0" err="1" smtClean="0"/>
              <a:t>Kaczynski</a:t>
            </a:r>
            <a:r>
              <a:rPr lang="it-IT" dirty="0" smtClean="0"/>
              <a:t>(del partito di Destra clericale ed euroscettico Diritto e Giustizia) presidente delle repubblica polacca era a bordo di un </a:t>
            </a:r>
            <a:r>
              <a:rPr lang="it-IT" dirty="0" err="1" smtClean="0"/>
              <a:t>Tupolev</a:t>
            </a:r>
            <a:r>
              <a:rPr lang="it-IT" dirty="0" smtClean="0"/>
              <a:t> di fabbricazione russa dell’aviazione militare nazionale, che trasportava la delegazione di Varsavia che avrebbe dovuto incontrarsi con quella russa per rendere omaggio alle vittime di </a:t>
            </a:r>
            <a:r>
              <a:rPr lang="it-IT" dirty="0" err="1" smtClean="0"/>
              <a:t>Katyn</a:t>
            </a:r>
            <a:r>
              <a:rPr lang="it-IT" dirty="0" smtClean="0"/>
              <a:t>.</a:t>
            </a:r>
          </a:p>
          <a:p>
            <a:pPr algn="just"/>
            <a:r>
              <a:rPr lang="it-IT" dirty="0" smtClean="0"/>
              <a:t>In fase di atterraggio l’aereo precipitò al suolo, a causa delle nebbia o dell’imperizia del pilota, causando la morte del presidente e della moglie e di 94 appartenenti alla delegazione di cui facevano parte importanti personaggi della politica e del governo della Polonia.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75672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Una storia di spie in una complessa scacchiera, o un terribile incidente?</a:t>
            </a:r>
            <a:endParaRPr lang="it-IT" dirty="0"/>
          </a:p>
        </p:txBody>
      </p:sp>
      <p:pic>
        <p:nvPicPr>
          <p:cNvPr id="2051" name="Picture 3" descr="https://upload.wikimedia.org/wikipedia/commons/thumb/a/ad/Polish_Air_Force_Tupolev_Tu-154_Dmitry_Karpezo-2.jpg/220px-Polish_Air_Force_Tupolev_Tu-154_Dmitry_Karpezo-2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7" y="2651917"/>
            <a:ext cx="2794000" cy="277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s://upload.wikimedia.org/wikipedia/commons/thumb/b/b7/Warsaw_after_polish_presidential_plane_crash5.jpg/220px-Warsaw_after_polish_presidential_plane_crash5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4" y="2651918"/>
            <a:ext cx="2957513" cy="277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758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002060"/>
                </a:solidFill>
              </a:rPr>
              <a:t>Le premesse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accent1"/>
                </a:solidFill>
              </a:rPr>
              <a:t>21 agosto 1939 Telegramma di Stalin a Hitler con il quale il primo.</a:t>
            </a:r>
          </a:p>
          <a:p>
            <a:r>
              <a:rPr lang="it-IT" dirty="0" smtClean="0"/>
              <a:t>A) si dichiarava pronto a stipulare un patto tra i rispettivi paesi.</a:t>
            </a:r>
          </a:p>
          <a:p>
            <a:r>
              <a:rPr lang="it-IT" dirty="0" smtClean="0"/>
              <a:t>B) del patto avrebbe costituito parte integrante un protocollo segreto riguardante la divisione dell’Europa nelle sfere d’influenza sovietica e tedesca.</a:t>
            </a:r>
          </a:p>
          <a:p>
            <a:r>
              <a:rPr lang="it-IT" dirty="0" smtClean="0"/>
              <a:t>C) il secondo punto del protocollo prevedeva la spartizione della Polonia.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23 Agosto 1939 firma – con brindisi- del patto </a:t>
            </a:r>
            <a:r>
              <a:rPr lang="it-IT" dirty="0" err="1" smtClean="0">
                <a:solidFill>
                  <a:srgbClr val="FF0000"/>
                </a:solidFill>
              </a:rPr>
              <a:t>Ribbentrop</a:t>
            </a:r>
            <a:r>
              <a:rPr lang="it-IT" dirty="0" smtClean="0">
                <a:solidFill>
                  <a:srgbClr val="FF0000"/>
                </a:solidFill>
              </a:rPr>
              <a:t>-Molotov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901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L’attacco alla Polonia.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it-IT" dirty="0" smtClean="0"/>
              <a:t>Berlino suggerì  a Mosca di occupare la parte di polonia che le spettava.</a:t>
            </a:r>
          </a:p>
          <a:p>
            <a:pPr algn="just"/>
            <a:r>
              <a:rPr lang="it-IT" dirty="0" smtClean="0"/>
              <a:t>L’URSS aspetterà due settimane poiché dovevano mobilitare le truppe e riconvertire la politica dei partiti comunisti occidentali favorevoli alla resistenza e alla guerra contro i tedeschi in difesa della Polonia.</a:t>
            </a:r>
          </a:p>
          <a:p>
            <a:pPr algn="just"/>
            <a:r>
              <a:rPr lang="it-IT" dirty="0" smtClean="0"/>
              <a:t>Nella visione di Stalin l’Urss avrebbe tratta beneficio dallo scontro tra Germania e le potenze alleate.</a:t>
            </a:r>
          </a:p>
          <a:p>
            <a:pPr algn="just"/>
            <a:r>
              <a:rPr lang="it-IT" dirty="0" smtClean="0"/>
              <a:t>La Polonia era considerata uno stato fascista….alle spese del quale ci si poteva ingrandire.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159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La firma del patto.</a:t>
            </a:r>
            <a:endParaRPr lang="it-IT" dirty="0"/>
          </a:p>
        </p:txBody>
      </p:sp>
      <p:pic>
        <p:nvPicPr>
          <p:cNvPr id="3075" name="Picture 3" descr="olotovRibbentropStalin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1690689"/>
            <a:ext cx="4929188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4187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705</Words>
  <Application>Microsoft Macintosh PowerPoint</Application>
  <PresentationFormat>Widescreen</PresentationFormat>
  <Paragraphs>82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4" baseType="lpstr">
      <vt:lpstr>Calibri</vt:lpstr>
      <vt:lpstr>Calibri Light</vt:lpstr>
      <vt:lpstr>Arial</vt:lpstr>
      <vt:lpstr>Tema di Office</vt:lpstr>
      <vt:lpstr>La Memoria del Sangue (versato)VI</vt:lpstr>
      <vt:lpstr> L’uso politico del massacro.</vt:lpstr>
      <vt:lpstr>Il luogo: la foresta di Smolensk</vt:lpstr>
      <vt:lpstr>                         L’attualità del fatto.         I gemelli  Jaroslaw e Lech Kaczynski</vt:lpstr>
      <vt:lpstr>L’incidente aereo di Smolensk</vt:lpstr>
      <vt:lpstr>Una storia di spie in una complessa scacchiera, o un terribile incidente?</vt:lpstr>
      <vt:lpstr>Le premesse.</vt:lpstr>
      <vt:lpstr>L’attacco alla Polonia.</vt:lpstr>
      <vt:lpstr>La firma del patto.</vt:lpstr>
      <vt:lpstr>Friedrich-Werner Graf von der Schulenburg Ambasciatore tedesco a Mosca e negoziatore del patto.</vt:lpstr>
      <vt:lpstr>Ordine di annientamento.</vt:lpstr>
      <vt:lpstr>  Vorosilov</vt:lpstr>
      <vt:lpstr>Il problema dei prigionieri.</vt:lpstr>
      <vt:lpstr> Il principio della divisione.</vt:lpstr>
      <vt:lpstr>L’eliminazione</vt:lpstr>
      <vt:lpstr>                       Le conseguenze politiche.</vt:lpstr>
      <vt:lpstr>                              le indagini</vt:lpstr>
      <vt:lpstr>                         La storia si ripete?           Il gemello sopravvissuto Jarosław Kaczyński</vt:lpstr>
      <vt:lpstr>Il gemello defunto: Lech Kaczyński(Presidente della Repubblica polacca                          Smolensk 10 aprile 2010</vt:lpstr>
      <vt:lpstr>                               Le accuse.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Memoria del Sangue (versato)VI</dc:title>
  <dc:creator>Utente di Microsoft Office</dc:creator>
  <cp:lastModifiedBy>Utente di Microsoft Office</cp:lastModifiedBy>
  <cp:revision>30</cp:revision>
  <dcterms:created xsi:type="dcterms:W3CDTF">2018-04-24T16:03:51Z</dcterms:created>
  <dcterms:modified xsi:type="dcterms:W3CDTF">2019-03-26T08:51:12Z</dcterms:modified>
</cp:coreProperties>
</file>