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57" r:id="rId4"/>
    <p:sldId id="259" r:id="rId5"/>
    <p:sldId id="267" r:id="rId6"/>
    <p:sldId id="258" r:id="rId7"/>
    <p:sldId id="268" r:id="rId8"/>
    <p:sldId id="269" r:id="rId9"/>
    <p:sldId id="260" r:id="rId10"/>
    <p:sldId id="261" r:id="rId11"/>
    <p:sldId id="270" r:id="rId12"/>
    <p:sldId id="262" r:id="rId13"/>
    <p:sldId id="263" r:id="rId14"/>
    <p:sldId id="271" r:id="rId15"/>
    <p:sldId id="264" r:id="rId16"/>
    <p:sldId id="265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2"/>
    <p:restoredTop sz="94624"/>
  </p:normalViewPr>
  <p:slideViewPr>
    <p:cSldViewPr snapToGrid="0" snapToObjects="1">
      <p:cViewPr>
        <p:scale>
          <a:sx n="60" d="100"/>
          <a:sy n="60" d="100"/>
        </p:scale>
        <p:origin x="800" y="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0986-9743-1F4D-AA9F-4329B95CD836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2179-7E7F-3640-904D-3D7101CEB6A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229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0986-9743-1F4D-AA9F-4329B95CD836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2179-7E7F-3640-904D-3D7101CEB6A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764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0986-9743-1F4D-AA9F-4329B95CD836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2179-7E7F-3640-904D-3D7101CEB6A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9849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0986-9743-1F4D-AA9F-4329B95CD836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2179-7E7F-3640-904D-3D7101CEB6A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26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0986-9743-1F4D-AA9F-4329B95CD836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2179-7E7F-3640-904D-3D7101CEB6A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5439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0986-9743-1F4D-AA9F-4329B95CD836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2179-7E7F-3640-904D-3D7101CEB6A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894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0986-9743-1F4D-AA9F-4329B95CD836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2179-7E7F-3640-904D-3D7101CEB6A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3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0986-9743-1F4D-AA9F-4329B95CD836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2179-7E7F-3640-904D-3D7101CEB6A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6920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0986-9743-1F4D-AA9F-4329B95CD836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2179-7E7F-3640-904D-3D7101CEB6A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3028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0986-9743-1F4D-AA9F-4329B95CD836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2179-7E7F-3640-904D-3D7101CEB6A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126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0986-9743-1F4D-AA9F-4329B95CD836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2179-7E7F-3640-904D-3D7101CEB6A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707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10986-9743-1F4D-AA9F-4329B95CD836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C2179-7E7F-3640-904D-3D7101CEB6A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946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s://it.wikipedia.org/wiki/File:A._Kosygin_1967.jpg" TargetMode="External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t.wikipedia.org/wiki/File:Evsei_Liberman_1967.jp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Economia e società ai tempi del socialismo reale.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sz="2800" b="1" dirty="0" smtClean="0">
                <a:solidFill>
                  <a:schemeClr val="accent5">
                    <a:lumMod val="50000"/>
                  </a:schemeClr>
                </a:solidFill>
              </a:rPr>
              <a:t>Socialismo reale = coesistenza di quattro condizioni: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I)</a:t>
            </a:r>
            <a:r>
              <a:rPr lang="it-IT" dirty="0" smtClean="0"/>
              <a:t> Politica </a:t>
            </a:r>
            <a:r>
              <a:rPr lang="it-IT" dirty="0" smtClean="0">
                <a:solidFill>
                  <a:srgbClr val="FF0000"/>
                </a:solidFill>
              </a:rPr>
              <a:t>=</a:t>
            </a:r>
            <a:r>
              <a:rPr lang="it-IT" dirty="0" smtClean="0"/>
              <a:t> governo di un solo partito anche nei casi di fittizia presenza di altri partiti. </a:t>
            </a:r>
            <a:r>
              <a:rPr lang="it-IT" dirty="0" smtClean="0">
                <a:solidFill>
                  <a:srgbClr val="FF0000"/>
                </a:solidFill>
              </a:rPr>
              <a:t>II)</a:t>
            </a:r>
            <a:r>
              <a:rPr lang="it-IT" dirty="0" smtClean="0"/>
              <a:t>  Economica </a:t>
            </a:r>
            <a:r>
              <a:rPr lang="it-IT" dirty="0" smtClean="0">
                <a:solidFill>
                  <a:srgbClr val="FF0000"/>
                </a:solidFill>
              </a:rPr>
              <a:t>= </a:t>
            </a:r>
            <a:r>
              <a:rPr lang="it-IT" dirty="0" smtClean="0"/>
              <a:t> lo Stato è il solo legittimo detentore dei mezzi di produzione. </a:t>
            </a:r>
            <a:r>
              <a:rPr lang="it-IT" dirty="0">
                <a:solidFill>
                  <a:srgbClr val="00B0F0"/>
                </a:solidFill>
              </a:rPr>
              <a:t>L</a:t>
            </a:r>
            <a:r>
              <a:rPr lang="it-IT" dirty="0" smtClean="0">
                <a:solidFill>
                  <a:srgbClr val="00B0F0"/>
                </a:solidFill>
              </a:rPr>
              <a:t>o sciopero, di conseguenza, non avrebbe senso poiché  si sciopererebbe contro  se stessi</a:t>
            </a:r>
            <a:r>
              <a:rPr lang="it-IT" dirty="0" smtClean="0"/>
              <a:t>. </a:t>
            </a:r>
            <a:r>
              <a:rPr lang="it-IT" dirty="0" smtClean="0">
                <a:solidFill>
                  <a:srgbClr val="FF0000"/>
                </a:solidFill>
              </a:rPr>
              <a:t>III)</a:t>
            </a:r>
            <a:r>
              <a:rPr lang="it-IT" dirty="0"/>
              <a:t> </a:t>
            </a:r>
            <a:r>
              <a:rPr lang="it-IT" dirty="0" smtClean="0"/>
              <a:t> Politico-economica</a:t>
            </a:r>
            <a:r>
              <a:rPr lang="it-IT" dirty="0" smtClean="0">
                <a:solidFill>
                  <a:srgbClr val="FF0000"/>
                </a:solidFill>
              </a:rPr>
              <a:t>=</a:t>
            </a:r>
            <a:r>
              <a:rPr lang="it-IT" dirty="0" smtClean="0"/>
              <a:t> le scelte </a:t>
            </a:r>
            <a:r>
              <a:rPr lang="it-IT" i="1" dirty="0" smtClean="0">
                <a:solidFill>
                  <a:srgbClr val="00B0F0"/>
                </a:solidFill>
              </a:rPr>
              <a:t>macro e micro </a:t>
            </a:r>
            <a:r>
              <a:rPr lang="it-IT" dirty="0" smtClean="0"/>
              <a:t>economiche sono pianificate a livello centrale. L’intero processo di produzione e distribuzione doveva essere  gestito dalla mano </a:t>
            </a:r>
            <a:r>
              <a:rPr lang="it-IT" dirty="0" smtClean="0">
                <a:solidFill>
                  <a:srgbClr val="C00000"/>
                </a:solidFill>
              </a:rPr>
              <a:t>visibile</a:t>
            </a:r>
            <a:r>
              <a:rPr lang="it-IT" dirty="0" smtClean="0"/>
              <a:t> dello stato e non da quella </a:t>
            </a:r>
            <a:r>
              <a:rPr lang="it-IT" dirty="0" smtClean="0">
                <a:solidFill>
                  <a:srgbClr val="C00000"/>
                </a:solidFill>
              </a:rPr>
              <a:t>invisibile</a:t>
            </a:r>
            <a:r>
              <a:rPr lang="it-IT" dirty="0" smtClean="0"/>
              <a:t> del mercato. </a:t>
            </a:r>
            <a:r>
              <a:rPr lang="it-IT" dirty="0" smtClean="0">
                <a:solidFill>
                  <a:srgbClr val="FF0000"/>
                </a:solidFill>
              </a:rPr>
              <a:t>IV) </a:t>
            </a:r>
            <a:r>
              <a:rPr lang="it-IT" dirty="0" smtClean="0"/>
              <a:t> Ideologica </a:t>
            </a:r>
            <a:r>
              <a:rPr lang="it-IT" dirty="0" smtClean="0">
                <a:solidFill>
                  <a:srgbClr val="FF0000"/>
                </a:solidFill>
              </a:rPr>
              <a:t>=</a:t>
            </a:r>
            <a:r>
              <a:rPr lang="it-IT" dirty="0" smtClean="0"/>
              <a:t>  Un’unica ideologia/religione il marxismo-leninismo.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7018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Il peso del fisco e l’inizio di un mite</a:t>
            </a:r>
            <a:br>
              <a:rPr lang="it-IT" dirty="0" smtClean="0"/>
            </a:br>
            <a:r>
              <a:rPr lang="it-IT" dirty="0" smtClean="0"/>
              <a:t>(molto mite benessere).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Le agevolazioni fiscali si applicavano più alle fattorie collettive pubbliche che private le quali sopportavano di più il peso delle consegne obbligatorie.</a:t>
            </a:r>
          </a:p>
          <a:p>
            <a:pPr algn="just"/>
            <a:r>
              <a:rPr lang="it-IT" dirty="0" smtClean="0"/>
              <a:t>La maggiore estensione degli apprezzamenti privati concessi ai membri delle fattorie collettive ne migliorò le condizioni di vita.</a:t>
            </a:r>
          </a:p>
          <a:p>
            <a:pPr algn="just"/>
            <a:r>
              <a:rPr lang="it-IT" dirty="0" smtClean="0"/>
              <a:t>Il notevole squilibrio tra le città e le campagne fu in parte mitigato dai miglioramenti prima indicati.</a:t>
            </a:r>
          </a:p>
          <a:p>
            <a:pPr algn="just"/>
            <a:r>
              <a:rPr lang="it-IT" dirty="0" smtClean="0"/>
              <a:t>La riconversione industriale e l’inizio d’importazioni alimentari portarono alla eliminazione del razionamento.</a:t>
            </a:r>
          </a:p>
          <a:p>
            <a:pPr algn="just"/>
            <a:r>
              <a:rPr lang="it-IT" dirty="0" smtClean="0"/>
              <a:t>Albania e RDT lo aboliranno nel 1957-’58.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8612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      Miglioramenti.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pPr algn="just"/>
            <a:r>
              <a:rPr lang="it-IT" dirty="0"/>
              <a:t>Il notevole squilibrio tra le città e le campagne fu in parte mitigato dai miglioramenti prima indicati.</a:t>
            </a:r>
          </a:p>
          <a:p>
            <a:pPr algn="just"/>
            <a:r>
              <a:rPr lang="it-IT" dirty="0"/>
              <a:t>La riconversione industriale e l’inizio d’importazioni alimentari portarono alla eliminazione del razionamento.</a:t>
            </a:r>
          </a:p>
          <a:p>
            <a:pPr algn="just"/>
            <a:r>
              <a:rPr lang="it-IT" dirty="0"/>
              <a:t>Albania e RDT lo aboliranno nel 1957-’58.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5649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La questione degli alloggi.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A) in tutte le democrazie popolari ci fu un aumento delle costruzioni di abitazioni.</a:t>
            </a:r>
          </a:p>
          <a:p>
            <a:r>
              <a:rPr lang="it-IT" dirty="0" smtClean="0"/>
              <a:t>B) nella maggior parte dei paesi il contributo del settore privato era in crescita, in Cecoslovacchia nel ‘56 fu del 45% a fronte del 7% del </a:t>
            </a:r>
            <a:r>
              <a:rPr lang="fr-FR" dirty="0" smtClean="0"/>
              <a:t>’</a:t>
            </a:r>
            <a:r>
              <a:rPr lang="it-IT" dirty="0" smtClean="0"/>
              <a:t>53; in Polonia fu del 40% a fronte del 5%.</a:t>
            </a:r>
          </a:p>
          <a:p>
            <a:r>
              <a:rPr lang="it-IT" dirty="0" smtClean="0"/>
              <a:t>C) La maggior parte della crescita era nelle aree rurali.</a:t>
            </a:r>
          </a:p>
          <a:p>
            <a:r>
              <a:rPr lang="it-IT" dirty="0" smtClean="0"/>
              <a:t>D)Nelle aree industriali la carenza era stabile e </a:t>
            </a:r>
            <a:r>
              <a:rPr lang="it-IT" dirty="0" err="1" smtClean="0"/>
              <a:t>ilsistema</a:t>
            </a:r>
            <a:r>
              <a:rPr lang="it-IT" dirty="0" smtClean="0"/>
              <a:t> di distribuzione non cambiava.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70162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1956: l’assistenza sociale.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it-IT" dirty="0" smtClean="0"/>
              <a:t>Miglioramenti in generale.</a:t>
            </a:r>
          </a:p>
          <a:p>
            <a:pPr algn="just"/>
            <a:r>
              <a:rPr lang="it-IT" dirty="0" smtClean="0"/>
              <a:t>A) decreto polacco migliorò l’assistenza ad anziani, invalidi e superstiti.</a:t>
            </a:r>
          </a:p>
          <a:p>
            <a:pPr algn="just"/>
            <a:r>
              <a:rPr lang="it-IT" dirty="0" smtClean="0"/>
              <a:t>B) legge ungherese del 23. 12.1955 allargò la copertura delle indennità di malattia ai lavoratori stagionali delle imprese agricole di proprietà statale, agli addetti ai trattori e alle mietitrici.</a:t>
            </a:r>
          </a:p>
          <a:p>
            <a:pPr algn="just"/>
            <a:r>
              <a:rPr lang="it-IT" dirty="0" smtClean="0"/>
              <a:t>B-1) la nuova legge escludeva gli artigiani privati e i lavoratori agricoli che coltivassero individualmente un appezzamento più ampio di 5 acri.</a:t>
            </a:r>
          </a:p>
          <a:p>
            <a:pPr algn="just"/>
            <a:r>
              <a:rPr lang="it-IT" dirty="0" smtClean="0"/>
              <a:t>B-2) una nuova legge sulle pensioni del 1954 accrebbe l’ammontare delle pensioni dal 15% al 50% del salario finale.</a:t>
            </a:r>
          </a:p>
          <a:p>
            <a:pPr algn="just"/>
            <a:r>
              <a:rPr lang="it-IT" dirty="0" smtClean="0"/>
              <a:t>C) Bulgaria, Cecoslovacchia e Ungheria aumentarono l’indennità per i figli.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8088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Ancora miglioramenti.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88918"/>
          </a:xfrm>
        </p:spPr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3048000" y="2413338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it-IT" sz="2800" dirty="0">
                <a:solidFill>
                  <a:srgbClr val="C00000"/>
                </a:solidFill>
              </a:rPr>
              <a:t>B-1) la nuova legge escludeva gli artigiani privati e i lavoratori agricoli che coltivassero individualmente un appezzamento più ampio di 5 acri.</a:t>
            </a:r>
          </a:p>
          <a:p>
            <a:pPr algn="just"/>
            <a:r>
              <a:rPr lang="it-IT" sz="2800" dirty="0">
                <a:solidFill>
                  <a:srgbClr val="C00000"/>
                </a:solidFill>
              </a:rPr>
              <a:t>B-2) una nuova legge sulle pensioni del 1954 accrebbe l’ammontare delle pensioni dal 15% al 50% del salario finale.</a:t>
            </a:r>
          </a:p>
          <a:p>
            <a:pPr algn="just"/>
            <a:r>
              <a:rPr lang="it-IT" sz="2800" dirty="0">
                <a:solidFill>
                  <a:srgbClr val="C00000"/>
                </a:solidFill>
              </a:rPr>
              <a:t>C) Bulgaria, Cecoslovacchia e Ungheria aumentarono l’indennità per i </a:t>
            </a:r>
            <a:r>
              <a:rPr lang="it-IT" sz="2800" dirty="0" smtClean="0">
                <a:solidFill>
                  <a:srgbClr val="C00000"/>
                </a:solidFill>
              </a:rPr>
              <a:t>figli.</a:t>
            </a:r>
            <a:endParaRPr lang="it-IT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92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Le conseguenze della morte di Stalin.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La destalinizzazione come fenomeno complesso.</a:t>
            </a:r>
          </a:p>
          <a:p>
            <a:r>
              <a:rPr lang="it-IT" dirty="0" smtClean="0"/>
              <a:t>La rottura con la Cina.</a:t>
            </a:r>
          </a:p>
          <a:p>
            <a:r>
              <a:rPr lang="it-IT" dirty="0" smtClean="0"/>
              <a:t>La crisi albanese e l’incapacità di Mosca a mantenere Tirana nell’alveo del comunismo sovietico.</a:t>
            </a:r>
          </a:p>
          <a:p>
            <a:r>
              <a:rPr lang="it-IT" dirty="0" smtClean="0"/>
              <a:t>L’assistenza economica dell’Urss ai paesi a democrazia popolare.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3030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L’agricoltura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smtClean="0"/>
          </a:p>
          <a:p>
            <a:r>
              <a:rPr lang="it-IT" smtClean="0"/>
              <a:t>L’abolizione </a:t>
            </a:r>
            <a:r>
              <a:rPr lang="it-IT" dirty="0" smtClean="0"/>
              <a:t>delle stazioni di macchine </a:t>
            </a:r>
            <a:r>
              <a:rPr lang="it-IT" smtClean="0"/>
              <a:t>e trattori(SMT)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705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accent5">
                    <a:lumMod val="50000"/>
                  </a:schemeClr>
                </a:solidFill>
              </a:rPr>
              <a:t>              Socialismo </a:t>
            </a:r>
            <a:r>
              <a:rPr lang="it-IT" b="1" dirty="0">
                <a:solidFill>
                  <a:schemeClr val="accent5">
                    <a:lumMod val="50000"/>
                  </a:schemeClr>
                </a:solidFill>
              </a:rPr>
              <a:t>reale = coesistenza di quattro </a:t>
            </a:r>
            <a:r>
              <a:rPr lang="it-IT" b="1" dirty="0" smtClean="0">
                <a:solidFill>
                  <a:schemeClr val="accent5">
                    <a:lumMod val="50000"/>
                  </a:schemeClr>
                </a:solidFill>
              </a:rPr>
              <a:t>    condizioni</a:t>
            </a:r>
            <a:r>
              <a:rPr lang="it-IT" b="1" dirty="0">
                <a:solidFill>
                  <a:schemeClr val="accent5">
                    <a:lumMod val="50000"/>
                  </a:schemeClr>
                </a:solidFill>
              </a:rPr>
              <a:t>:</a:t>
            </a:r>
            <a:br>
              <a:rPr lang="it-IT" b="1" dirty="0">
                <a:solidFill>
                  <a:schemeClr val="accent5">
                    <a:lumMod val="50000"/>
                  </a:schemeClr>
                </a:solidFill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838200" y="1843951"/>
            <a:ext cx="105156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>
              <a:solidFill>
                <a:srgbClr val="FF0000"/>
              </a:solidFill>
            </a:endParaRPr>
          </a:p>
          <a:p>
            <a:pPr marL="514350" indent="-514350">
              <a:buAutoNum type="romanUcParenR"/>
            </a:pPr>
            <a:r>
              <a:rPr lang="it-IT" sz="2400" dirty="0" smtClean="0"/>
              <a:t>Politica </a:t>
            </a:r>
            <a:r>
              <a:rPr lang="it-IT" sz="2400" dirty="0">
                <a:solidFill>
                  <a:srgbClr val="FF0000"/>
                </a:solidFill>
              </a:rPr>
              <a:t>=</a:t>
            </a:r>
            <a:r>
              <a:rPr lang="it-IT" sz="2400" dirty="0"/>
              <a:t> governo di un solo partito anche nei casi di fittizia presenza di altri partiti. </a:t>
            </a:r>
          </a:p>
          <a:p>
            <a:pPr marL="514350" indent="-514350">
              <a:buAutoNum type="romanUcParenR"/>
            </a:pPr>
            <a:r>
              <a:rPr lang="it-IT" sz="2400" dirty="0" smtClean="0"/>
              <a:t> </a:t>
            </a:r>
            <a:r>
              <a:rPr lang="it-IT" sz="2400" dirty="0"/>
              <a:t>Economica </a:t>
            </a:r>
            <a:r>
              <a:rPr lang="it-IT" sz="2400" dirty="0">
                <a:solidFill>
                  <a:srgbClr val="FF0000"/>
                </a:solidFill>
              </a:rPr>
              <a:t>= </a:t>
            </a:r>
            <a:r>
              <a:rPr lang="it-IT" sz="2400" dirty="0"/>
              <a:t> lo Stato è il solo legittimo detentore dei mezzi di produzione. </a:t>
            </a:r>
            <a:r>
              <a:rPr lang="it-IT" sz="2400" dirty="0">
                <a:solidFill>
                  <a:srgbClr val="00B0F0"/>
                </a:solidFill>
              </a:rPr>
              <a:t>Lo sciopero, di conseguenza, non avrebbe </a:t>
            </a:r>
            <a:r>
              <a:rPr lang="it-IT" sz="2400" dirty="0" smtClean="0">
                <a:solidFill>
                  <a:srgbClr val="00B0F0"/>
                </a:solidFill>
              </a:rPr>
              <a:t>avuto senso </a:t>
            </a:r>
            <a:r>
              <a:rPr lang="it-IT" sz="2400" dirty="0">
                <a:solidFill>
                  <a:srgbClr val="00B0F0"/>
                </a:solidFill>
              </a:rPr>
              <a:t>poiché  </a:t>
            </a:r>
            <a:r>
              <a:rPr lang="it-IT" sz="2400" dirty="0" smtClean="0">
                <a:solidFill>
                  <a:srgbClr val="00B0F0"/>
                </a:solidFill>
              </a:rPr>
              <a:t>si sarebbe scioperato </a:t>
            </a:r>
            <a:r>
              <a:rPr lang="it-IT" sz="2400" dirty="0">
                <a:solidFill>
                  <a:srgbClr val="00B0F0"/>
                </a:solidFill>
              </a:rPr>
              <a:t>contro  se stessi</a:t>
            </a:r>
            <a:r>
              <a:rPr lang="it-IT" sz="2400" dirty="0"/>
              <a:t>. </a:t>
            </a:r>
          </a:p>
          <a:p>
            <a:pPr marL="514350" indent="-514350">
              <a:buAutoNum type="romanUcParenR"/>
            </a:pPr>
            <a:r>
              <a:rPr lang="it-IT" sz="2400" dirty="0" smtClean="0"/>
              <a:t>Politico-economica</a:t>
            </a:r>
            <a:r>
              <a:rPr lang="it-IT" sz="2400" dirty="0">
                <a:solidFill>
                  <a:srgbClr val="FF0000"/>
                </a:solidFill>
              </a:rPr>
              <a:t>=</a:t>
            </a:r>
            <a:r>
              <a:rPr lang="it-IT" sz="2400" dirty="0"/>
              <a:t> le scelte </a:t>
            </a:r>
            <a:r>
              <a:rPr lang="it-IT" sz="2400" i="1" dirty="0">
                <a:solidFill>
                  <a:srgbClr val="00B0F0"/>
                </a:solidFill>
              </a:rPr>
              <a:t>macro e micro </a:t>
            </a:r>
            <a:r>
              <a:rPr lang="it-IT" sz="2400" dirty="0"/>
              <a:t>economiche sono pianificate a livello centrale. L’intero processo di produzione e distribuzione doveva essere  gestito dalla mano </a:t>
            </a:r>
            <a:r>
              <a:rPr lang="it-IT" sz="2400" dirty="0">
                <a:solidFill>
                  <a:srgbClr val="C00000"/>
                </a:solidFill>
              </a:rPr>
              <a:t>visibile</a:t>
            </a:r>
            <a:r>
              <a:rPr lang="it-IT" sz="2400" dirty="0"/>
              <a:t> dello stato e non da quella </a:t>
            </a:r>
            <a:r>
              <a:rPr lang="it-IT" sz="2400" dirty="0">
                <a:solidFill>
                  <a:srgbClr val="C00000"/>
                </a:solidFill>
              </a:rPr>
              <a:t>invisibile</a:t>
            </a:r>
            <a:r>
              <a:rPr lang="it-IT" sz="2400" dirty="0"/>
              <a:t> del mercato. </a:t>
            </a:r>
            <a:endParaRPr lang="it-IT" sz="2400" dirty="0" smtClean="0"/>
          </a:p>
          <a:p>
            <a:pPr marL="514350" indent="-514350">
              <a:buAutoNum type="romanUcParenR"/>
            </a:pPr>
            <a:endParaRPr lang="it-IT" sz="2400" dirty="0" smtClean="0">
              <a:solidFill>
                <a:srgbClr val="FF0000"/>
              </a:solidFill>
            </a:endParaRPr>
          </a:p>
          <a:p>
            <a:pPr marL="514350" indent="-514350">
              <a:buAutoNum type="romanUcParenR"/>
            </a:pPr>
            <a:r>
              <a:rPr lang="it-IT" sz="2400" dirty="0" smtClean="0">
                <a:solidFill>
                  <a:srgbClr val="FF0000"/>
                </a:solidFill>
              </a:rPr>
              <a:t>Ideologica </a:t>
            </a:r>
            <a:r>
              <a:rPr lang="it-IT" sz="2400" dirty="0">
                <a:solidFill>
                  <a:srgbClr val="FF0000"/>
                </a:solidFill>
              </a:rPr>
              <a:t>=  Un’unica ideologia/religione il marxismo-leninismo.</a:t>
            </a:r>
            <a:endParaRPr lang="it-IT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019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 Il modello in sé era superiore a quello capitalista.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L’economia pianificata era ritenuta razionalmente superiore a quella di mercato considerata anarchica, autodistruttiva e intimamente classista.</a:t>
            </a:r>
          </a:p>
          <a:p>
            <a:r>
              <a:rPr lang="it-IT" dirty="0" smtClean="0"/>
              <a:t>L’applicazione del modello avrebbe prescisso dalle condizioni preesistenti e sarebbe stato applicato ovunque fosse stato possibile.</a:t>
            </a:r>
          </a:p>
          <a:p>
            <a:r>
              <a:rPr lang="it-IT" dirty="0" smtClean="0"/>
              <a:t>In URSS il GOSPLAN era l’organo supremo della pianificazione economica.</a:t>
            </a:r>
          </a:p>
          <a:p>
            <a:r>
              <a:rPr lang="it-IT" dirty="0" smtClean="0"/>
              <a:t>Non si mirava ad una migliore interpretazione del modello capitalista, bensì ad una sua radicale sostituzione. </a:t>
            </a:r>
          </a:p>
          <a:p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07569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72288" y="1877219"/>
            <a:ext cx="11353800" cy="6772819"/>
          </a:xfrm>
        </p:spPr>
        <p:txBody>
          <a:bodyPr>
            <a:normAutofit/>
          </a:bodyPr>
          <a:lstStyle/>
          <a:p>
            <a:r>
              <a:rPr lang="it-IT" sz="2400" b="1" dirty="0" err="1"/>
              <a:t>Aleksej</a:t>
            </a:r>
            <a:r>
              <a:rPr lang="it-IT" sz="2400" b="1" dirty="0"/>
              <a:t> </a:t>
            </a:r>
            <a:r>
              <a:rPr lang="it-IT" sz="2400" b="1" dirty="0" err="1"/>
              <a:t>Nikolaevič</a:t>
            </a:r>
            <a:r>
              <a:rPr lang="it-IT" sz="2400" b="1" dirty="0"/>
              <a:t> </a:t>
            </a:r>
            <a:r>
              <a:rPr lang="it-IT" sz="2400" b="1" dirty="0" err="1"/>
              <a:t>Kosygin</a:t>
            </a:r>
            <a:endParaRPr lang="it-IT" sz="2400" dirty="0"/>
          </a:p>
        </p:txBody>
      </p:sp>
      <p:pic>
        <p:nvPicPr>
          <p:cNvPr id="1027" name="Picture 3" descr="https://upload.wikimedia.org/wikipedia/commons/thumb/d/da/Evsei_Liberman_1967.jpg/220px-Evsei_Liberman_1967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1512094"/>
            <a:ext cx="2794000" cy="234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. Kosygin 1967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288" y="1512094"/>
            <a:ext cx="2162175" cy="2602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tangolo 3"/>
          <p:cNvSpPr/>
          <p:nvPr/>
        </p:nvSpPr>
        <p:spPr>
          <a:xfrm>
            <a:off x="648853" y="4715946"/>
            <a:ext cx="40028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          </a:t>
            </a:r>
            <a:r>
              <a:rPr lang="it-IT" sz="2400" dirty="0" err="1" smtClean="0"/>
              <a:t>Evsej</a:t>
            </a:r>
            <a:r>
              <a:rPr lang="it-IT" sz="2400" dirty="0" smtClean="0"/>
              <a:t> </a:t>
            </a:r>
            <a:r>
              <a:rPr lang="it-IT" sz="2400" dirty="0" err="1" smtClean="0"/>
              <a:t>Grigor'evič</a:t>
            </a:r>
            <a:r>
              <a:rPr lang="it-IT" sz="2400" dirty="0" smtClean="0"/>
              <a:t> </a:t>
            </a:r>
            <a:r>
              <a:rPr lang="it-IT" sz="2400" dirty="0" err="1" smtClean="0"/>
              <a:t>Liberman</a:t>
            </a:r>
            <a:endParaRPr lang="it-IT" sz="2400" dirty="0" smtClean="0"/>
          </a:p>
          <a:p>
            <a:r>
              <a:rPr lang="it-IT" sz="2400" dirty="0"/>
              <a:t> </a:t>
            </a:r>
            <a:r>
              <a:rPr lang="it-IT" sz="2400" dirty="0" smtClean="0"/>
              <a:t>             1897-1983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25278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La Visione di </a:t>
            </a:r>
            <a:r>
              <a:rPr lang="it-IT" dirty="0" err="1" smtClean="0"/>
              <a:t>Liberman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algn="just"/>
            <a:r>
              <a:rPr lang="it-IT" dirty="0" smtClean="0">
                <a:solidFill>
                  <a:srgbClr val="C00000"/>
                </a:solidFill>
              </a:rPr>
              <a:t>Secondo </a:t>
            </a:r>
            <a:r>
              <a:rPr lang="it-IT" dirty="0" err="1" smtClean="0">
                <a:solidFill>
                  <a:srgbClr val="C00000"/>
                </a:solidFill>
              </a:rPr>
              <a:t>Liberman</a:t>
            </a:r>
            <a:r>
              <a:rPr lang="it-IT" dirty="0" smtClean="0">
                <a:solidFill>
                  <a:srgbClr val="C00000"/>
                </a:solidFill>
              </a:rPr>
              <a:t>, l’azienda sarebbe dovuta diventare un centro decisionale e non essere più un mero strumento esecutivo del Piano quinquennale approvato a livello centrale.</a:t>
            </a:r>
          </a:p>
          <a:p>
            <a:pPr algn="just"/>
            <a:endParaRPr lang="it-IT" dirty="0">
              <a:solidFill>
                <a:srgbClr val="C00000"/>
              </a:solidFill>
            </a:endParaRPr>
          </a:p>
          <a:p>
            <a:r>
              <a:rPr lang="it-IT" b="1" dirty="0" smtClean="0">
                <a:solidFill>
                  <a:srgbClr val="7030A0"/>
                </a:solidFill>
              </a:rPr>
              <a:t>Entra in gioco il profitto.</a:t>
            </a:r>
          </a:p>
        </p:txBody>
      </p:sp>
    </p:spTree>
    <p:extLst>
      <p:ext uri="{BB962C8B-B14F-4D97-AF65-F5344CB8AC3E}">
        <p14:creationId xmlns:p14="http://schemas.microsoft.com/office/powerpoint/2010/main" val="278259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Il modello </a:t>
            </a:r>
            <a:r>
              <a:rPr lang="it-IT" dirty="0" err="1" smtClean="0"/>
              <a:t>Liberman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it-IT" dirty="0" smtClean="0"/>
          </a:p>
          <a:p>
            <a:pPr algn="ctr"/>
            <a:r>
              <a:rPr lang="it-IT" dirty="0" smtClean="0"/>
              <a:t>La redditività delle imprese come metro per valutarne il funzionamento. </a:t>
            </a:r>
            <a:r>
              <a:rPr lang="it-IT" i="1" dirty="0" smtClean="0">
                <a:solidFill>
                  <a:srgbClr val="C00000"/>
                </a:solidFill>
              </a:rPr>
              <a:t>Si sarebbero dovuto inserire principi tipici dell’economia capitalista: profitto, domanda, offerta.</a:t>
            </a:r>
          </a:p>
          <a:p>
            <a:r>
              <a:rPr lang="it-IT" dirty="0" smtClean="0"/>
              <a:t>Autonomia operativa delle imprese e riduzione del ruolo del GOSPLAN.</a:t>
            </a:r>
          </a:p>
          <a:p>
            <a:r>
              <a:rPr lang="it-IT" dirty="0" smtClean="0"/>
              <a:t>Solo nella Jugoslavia di Tito fu in parte accettato il modello di </a:t>
            </a:r>
            <a:r>
              <a:rPr lang="it-IT" dirty="0" err="1" smtClean="0"/>
              <a:t>Liberman</a:t>
            </a:r>
            <a:r>
              <a:rPr lang="it-IT" dirty="0" smtClean="0"/>
              <a:t>.</a:t>
            </a:r>
          </a:p>
          <a:p>
            <a:pPr algn="ctr"/>
            <a:r>
              <a:rPr lang="it-IT" dirty="0" smtClean="0"/>
              <a:t>Secondo </a:t>
            </a:r>
            <a:r>
              <a:rPr lang="it-IT" dirty="0" err="1" smtClean="0"/>
              <a:t>Liberman</a:t>
            </a:r>
            <a:r>
              <a:rPr lang="it-IT" dirty="0" smtClean="0"/>
              <a:t> </a:t>
            </a:r>
            <a:r>
              <a:rPr lang="it-IT" b="1" dirty="0" smtClean="0">
                <a:solidFill>
                  <a:srgbClr val="C00000"/>
                </a:solidFill>
              </a:rPr>
              <a:t>non si sarebbe trattato di un ritorno al capitalismo</a:t>
            </a:r>
            <a:r>
              <a:rPr lang="it-IT" dirty="0" smtClean="0"/>
              <a:t>, poiché le imprese avrebbero goduto di margini di autonomia all’interno di un’economia centralizzata pianificata e avrebbero risposto allo stato e non ai privati.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570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smtClean="0"/>
              <a:t>1957 nascita dei </a:t>
            </a:r>
            <a:r>
              <a:rPr lang="it-IT" i="1" dirty="0" err="1"/>
              <a:t>sovnarkoz</a:t>
            </a:r>
            <a:r>
              <a:rPr lang="it-IT" dirty="0"/>
              <a:t>, organi di gestione </a:t>
            </a:r>
            <a:r>
              <a:rPr lang="it-IT" dirty="0" smtClean="0"/>
              <a:t>regionali e eliminazione dei ministeri industriali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dirty="0"/>
              <a:t> </a:t>
            </a:r>
            <a:r>
              <a:rPr lang="it-IT" i="1" dirty="0"/>
              <a:t>Economic </a:t>
            </a:r>
            <a:r>
              <a:rPr lang="it-IT" i="1" dirty="0" err="1"/>
              <a:t>methods</a:t>
            </a:r>
            <a:r>
              <a:rPr lang="it-IT" i="1" dirty="0"/>
              <a:t> and the </a:t>
            </a:r>
            <a:r>
              <a:rPr lang="it-IT" i="1" dirty="0" err="1"/>
              <a:t>effectiveness</a:t>
            </a:r>
            <a:r>
              <a:rPr lang="it-IT" i="1" dirty="0"/>
              <a:t> of production</a:t>
            </a:r>
            <a:r>
              <a:rPr lang="it-IT" dirty="0"/>
              <a:t> (1971).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5485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       Il COMECON</a:t>
            </a:r>
            <a:br>
              <a:rPr lang="it-IT" dirty="0" smtClean="0"/>
            </a:br>
            <a:r>
              <a:rPr lang="it-IT" dirty="0"/>
              <a:t> </a:t>
            </a:r>
            <a:r>
              <a:rPr lang="it-IT" dirty="0" smtClean="0"/>
              <a:t>                               1949-1991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31088"/>
            <a:ext cx="10515600" cy="5326911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Consiglio di Mutua Assistenza Economica.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Ne faranno parte a vario titolo anche paesi non europei.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Risposta al piano Marshall e all’OECE (Organizzazione Europea per la Cooperazione Economica)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>
                <a:solidFill>
                  <a:srgbClr val="7030A0"/>
                </a:solidFill>
              </a:rPr>
              <a:t>‘49-’53. Sviluppo indipendente industria siderurgica e accordi bilaterali.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>
                <a:solidFill>
                  <a:srgbClr val="7030A0"/>
                </a:solidFill>
              </a:rPr>
              <a:t>‘50-’60. Collaborazione e divisione dei compiti.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4750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C00000"/>
                </a:solidFill>
              </a:rPr>
              <a:t>Il tenore di vita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1953-1956 progresso e miglioramento globale del reddito rispetto al triennio ‘50-’53 ottenuto:</a:t>
            </a:r>
          </a:p>
          <a:p>
            <a:r>
              <a:rPr lang="it-IT" dirty="0"/>
              <a:t>n</a:t>
            </a:r>
            <a:r>
              <a:rPr lang="it-IT" dirty="0" smtClean="0"/>
              <a:t>ei primi due anni tramite una riduzione dei prezzi e delle imposte</a:t>
            </a:r>
          </a:p>
          <a:p>
            <a:r>
              <a:rPr lang="it-IT" dirty="0" smtClean="0"/>
              <a:t>nel 1956 con un significativo aumento dei salari nominali.</a:t>
            </a:r>
          </a:p>
          <a:p>
            <a:pPr algn="ctr"/>
            <a:r>
              <a:rPr lang="it-IT" dirty="0" smtClean="0">
                <a:solidFill>
                  <a:schemeClr val="accent1"/>
                </a:solidFill>
              </a:rPr>
              <a:t>Nello stesso periodo nelle campagne   </a:t>
            </a:r>
          </a:p>
          <a:p>
            <a:pPr algn="just"/>
            <a:r>
              <a:rPr lang="it-IT" dirty="0" smtClean="0"/>
              <a:t>Aumentarono i prezzi pagati agli agricoltori e diminuirono quelli da loro pagati.</a:t>
            </a:r>
          </a:p>
          <a:p>
            <a:pPr algn="just"/>
            <a:r>
              <a:rPr lang="it-IT" dirty="0" smtClean="0"/>
              <a:t>Diminuì la quota delle consegne obbligatorie delle fattorie allo stato. Aumentò la quota delle vendite sotto contratto.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07844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1030</Words>
  <Application>Microsoft Macintosh PowerPoint</Application>
  <PresentationFormat>Widescreen</PresentationFormat>
  <Paragraphs>89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Calibri</vt:lpstr>
      <vt:lpstr>Calibri Light</vt:lpstr>
      <vt:lpstr>Arial</vt:lpstr>
      <vt:lpstr>Tema di Office</vt:lpstr>
      <vt:lpstr>Economia e società ai tempi del socialismo reale.</vt:lpstr>
      <vt:lpstr>              Socialismo reale = coesistenza di quattro     condizioni: </vt:lpstr>
      <vt:lpstr> Il modello in sé era superiore a quello capitalista.</vt:lpstr>
      <vt:lpstr>Aleksej Nikolaevič Kosygin</vt:lpstr>
      <vt:lpstr>                      La Visione di Liberman</vt:lpstr>
      <vt:lpstr>Il modello Liberman</vt:lpstr>
      <vt:lpstr>Presentazione di PowerPoint</vt:lpstr>
      <vt:lpstr>                             Il COMECON                                 1949-1991</vt:lpstr>
      <vt:lpstr>Il tenore di vita.</vt:lpstr>
      <vt:lpstr>Il peso del fisco e l’inizio di un mite (molto mite benessere).</vt:lpstr>
      <vt:lpstr>                            Miglioramenti.</vt:lpstr>
      <vt:lpstr>La questione degli alloggi. </vt:lpstr>
      <vt:lpstr>1956: l’assistenza sociale.</vt:lpstr>
      <vt:lpstr>                      Ancora miglioramenti.</vt:lpstr>
      <vt:lpstr> Le conseguenze della morte di Stalin.</vt:lpstr>
      <vt:lpstr>L’agricoltura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Economia e società ai tempi del socialismo reale.</dc:title>
  <dc:creator>Utente di Microsoft Office</dc:creator>
  <cp:lastModifiedBy>Utente di Microsoft Office</cp:lastModifiedBy>
  <cp:revision>32</cp:revision>
  <dcterms:created xsi:type="dcterms:W3CDTF">2018-04-22T15:16:33Z</dcterms:created>
  <dcterms:modified xsi:type="dcterms:W3CDTF">2019-04-01T07:57:43Z</dcterms:modified>
</cp:coreProperties>
</file>