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59" r:id="rId6"/>
    <p:sldId id="260" r:id="rId7"/>
    <p:sldId id="261" r:id="rId8"/>
    <p:sldId id="262" r:id="rId9"/>
    <p:sldId id="265" r:id="rId10"/>
    <p:sldId id="266" r:id="rId11"/>
    <p:sldId id="267" r:id="rId12"/>
    <p:sldId id="275" r:id="rId13"/>
    <p:sldId id="263" r:id="rId14"/>
    <p:sldId id="268" r:id="rId15"/>
    <p:sldId id="276" r:id="rId16"/>
    <p:sldId id="269" r:id="rId17"/>
    <p:sldId id="270" r:id="rId18"/>
    <p:sldId id="271" r:id="rId19"/>
    <p:sldId id="272" r:id="rId20"/>
    <p:sldId id="273" r:id="rId21"/>
    <p:sldId id="274" r:id="rId22"/>
    <p:sldId id="277" r:id="rId23"/>
    <p:sldId id="278" r:id="rId24"/>
    <p:sldId id="279"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73"/>
    <p:restoredTop sz="94592"/>
  </p:normalViewPr>
  <p:slideViewPr>
    <p:cSldViewPr snapToGrid="0" snapToObjects="1">
      <p:cViewPr>
        <p:scale>
          <a:sx n="72" d="100"/>
          <a:sy n="72" d="100"/>
        </p:scale>
        <p:origin x="1896" y="8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stile</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D575778-7120-544A-A247-FC19736B48E6}" type="datetimeFigureOut">
              <a:rPr lang="it-IT" smtClean="0"/>
              <a:t>02/04/19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1384799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D575778-7120-544A-A247-FC19736B48E6}" type="datetimeFigureOut">
              <a:rPr lang="it-IT" smtClean="0"/>
              <a:t>02/04/19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25588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D575778-7120-544A-A247-FC19736B48E6}" type="datetimeFigureOut">
              <a:rPr lang="it-IT" smtClean="0"/>
              <a:t>02/04/19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147543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D575778-7120-544A-A247-FC19736B48E6}" type="datetimeFigureOut">
              <a:rPr lang="it-IT" smtClean="0"/>
              <a:t>02/04/19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2045754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stile</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D575778-7120-544A-A247-FC19736B48E6}" type="datetimeFigureOut">
              <a:rPr lang="it-IT" smtClean="0"/>
              <a:t>02/04/19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177951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D575778-7120-544A-A247-FC19736B48E6}" type="datetimeFigureOut">
              <a:rPr lang="it-IT" smtClean="0"/>
              <a:t>02/04/19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329181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D575778-7120-544A-A247-FC19736B48E6}" type="datetimeFigureOut">
              <a:rPr lang="it-IT" smtClean="0"/>
              <a:t>02/04/19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633578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D575778-7120-544A-A247-FC19736B48E6}" type="datetimeFigureOut">
              <a:rPr lang="it-IT" smtClean="0"/>
              <a:t>02/04/19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133812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D575778-7120-544A-A247-FC19736B48E6}" type="datetimeFigureOut">
              <a:rPr lang="it-IT" smtClean="0"/>
              <a:t>02/04/19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1493587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D575778-7120-544A-A247-FC19736B48E6}" type="datetimeFigureOut">
              <a:rPr lang="it-IT" smtClean="0"/>
              <a:t>02/04/19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781132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D575778-7120-544A-A247-FC19736B48E6}" type="datetimeFigureOut">
              <a:rPr lang="it-IT" smtClean="0"/>
              <a:t>02/04/19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75C9F76-6757-6645-BB50-38373FC91677}" type="slidenum">
              <a:rPr lang="it-IT" smtClean="0"/>
              <a:t>‹n.›</a:t>
            </a:fld>
            <a:endParaRPr lang="it-IT"/>
          </a:p>
        </p:txBody>
      </p:sp>
    </p:spTree>
    <p:extLst>
      <p:ext uri="{BB962C8B-B14F-4D97-AF65-F5344CB8AC3E}">
        <p14:creationId xmlns:p14="http://schemas.microsoft.com/office/powerpoint/2010/main" val="9236874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75778-7120-544A-A247-FC19736B48E6}" type="datetimeFigureOut">
              <a:rPr lang="it-IT" smtClean="0"/>
              <a:t>02/04/19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C9F76-6757-6645-BB50-38373FC91677}" type="slidenum">
              <a:rPr lang="it-IT" smtClean="0"/>
              <a:t>‹n.›</a:t>
            </a:fld>
            <a:endParaRPr lang="it-IT"/>
          </a:p>
        </p:txBody>
      </p:sp>
    </p:spTree>
    <p:extLst>
      <p:ext uri="{BB962C8B-B14F-4D97-AF65-F5344CB8AC3E}">
        <p14:creationId xmlns:p14="http://schemas.microsoft.com/office/powerpoint/2010/main" val="119936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it.wikipedia.org/wiki/File:T-34-85_g%C3%B3ra_RB.jpg" TargetMode="External"/><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it.wikipedia.org/wiki/File:PanzerV_Ausf.G_1_sk.jpg" TargetMode="External"/><Relationship Id="rId3"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it.wikipedia.org/wiki/File:TankshermanM4.jpg" TargetMode="External"/><Relationship Id="rId3"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it.wikipedia.org/wiki/File:Warszawa_Powstanie_1944-08-04.jpg" TargetMode="External"/><Relationship Id="rId3"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hyperlink" Target="https://it.wikipedia.org/wiki/File:Me_109Es_in_flight_over_North_Africa_050613-F-1234P-040.jpg" TargetMode="External"/><Relationship Id="rId5" Type="http://schemas.openxmlformats.org/officeDocument/2006/relationships/image" Target="../media/image11.jpeg"/><Relationship Id="rId1" Type="http://schemas.openxmlformats.org/officeDocument/2006/relationships/slideLayout" Target="../slideLayouts/slideLayout5.xml"/><Relationship Id="rId2" Type="http://schemas.openxmlformats.org/officeDocument/2006/relationships/hyperlink" Target="https://it.wikipedia.org/wiki/File:Il2_sturmovik.jp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it.wikipedia.org/wiki/File:Winston_Churchill_cph.3b12010.jpg" TargetMode="External"/><Relationship Id="rId3" Type="http://schemas.openxmlformats.org/officeDocument/2006/relationships/image" Target="../media/image1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it.wikipedia.org/wiki/File:Tadeusz_Bor_Komorowski.jpg" TargetMode="Externa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it.wikipedia.org/wiki/File:Bundesarchiv_Bild_183-S73507,_Erich_von_dem_Bach-Zelewski.jpg" TargetMode="Externa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s://it.wikipedia.org/wiki/File:Hohlladungsgeschoss.jpg" TargetMode="External"/><Relationship Id="rId5" Type="http://schemas.openxmlformats.org/officeDocument/2006/relationships/image" Target="../media/image4.jpeg"/><Relationship Id="rId1" Type="http://schemas.openxmlformats.org/officeDocument/2006/relationships/slideLayout" Target="../slideLayouts/slideLayout6.xml"/><Relationship Id="rId2" Type="http://schemas.openxmlformats.org/officeDocument/2006/relationships/hyperlink" Target="https://it.wikipedia.org/wiki/File:PIAT_RCRMM_london_ontario_2.jp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t.wikipedia.org/wiki/File:Konstanty_Rokossowski,_1945.jpg" TargetMode="Externa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t>La memoria del sangue(versato) VII</a:t>
            </a:r>
            <a:endParaRPr lang="it-IT" dirty="0"/>
          </a:p>
        </p:txBody>
      </p:sp>
      <p:sp>
        <p:nvSpPr>
          <p:cNvPr id="3" name="Sottotitolo 2"/>
          <p:cNvSpPr>
            <a:spLocks noGrp="1"/>
          </p:cNvSpPr>
          <p:nvPr>
            <p:ph type="subTitle" idx="1"/>
          </p:nvPr>
        </p:nvSpPr>
        <p:spPr>
          <a:xfrm>
            <a:off x="1524000" y="3602038"/>
            <a:ext cx="9144000" cy="1112837"/>
          </a:xfrm>
        </p:spPr>
        <p:txBody>
          <a:bodyPr>
            <a:normAutofit/>
          </a:bodyPr>
          <a:lstStyle/>
          <a:p>
            <a:r>
              <a:rPr lang="it-IT" sz="3200" dirty="0" smtClean="0">
                <a:solidFill>
                  <a:srgbClr val="FF0000"/>
                </a:solidFill>
              </a:rPr>
              <a:t>L’insurrezione di Varsavia</a:t>
            </a:r>
          </a:p>
          <a:p>
            <a:r>
              <a:rPr lang="it-IT" sz="3200" dirty="0" smtClean="0">
                <a:solidFill>
                  <a:srgbClr val="FF0000"/>
                </a:solidFill>
              </a:rPr>
              <a:t>I Agosto 1944-2 ottobre 1944</a:t>
            </a:r>
            <a:endParaRPr lang="it-IT" sz="3200" dirty="0">
              <a:solidFill>
                <a:srgbClr val="FF0000"/>
              </a:solidFill>
            </a:endParaRPr>
          </a:p>
        </p:txBody>
      </p:sp>
    </p:spTree>
    <p:extLst>
      <p:ext uri="{BB962C8B-B14F-4D97-AF65-F5344CB8AC3E}">
        <p14:creationId xmlns:p14="http://schemas.microsoft.com/office/powerpoint/2010/main" val="71301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Battaglia di carri</a:t>
            </a:r>
            <a:endParaRPr lang="it-IT" dirty="0"/>
          </a:p>
        </p:txBody>
      </p:sp>
      <p:pic>
        <p:nvPicPr>
          <p:cNvPr id="6147" name="Picture 3" descr="-34-85 góra RB.jpg">
            <a:hlinkClick r:id="rId2"/>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19069" r="1906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5" name="Segnaposto testo 4"/>
          <p:cNvSpPr>
            <a:spLocks noGrp="1"/>
          </p:cNvSpPr>
          <p:nvPr>
            <p:ph type="body" sz="half" idx="2"/>
          </p:nvPr>
        </p:nvSpPr>
        <p:spPr/>
        <p:txBody>
          <a:bodyPr/>
          <a:lstStyle/>
          <a:p>
            <a:endParaRPr lang="it-IT" dirty="0" smtClean="0"/>
          </a:p>
          <a:p>
            <a:r>
              <a:rPr lang="it-IT" sz="2400" dirty="0" smtClean="0"/>
              <a:t>T-34/85 sovietico</a:t>
            </a:r>
            <a:endParaRPr lang="it-IT" sz="2400" dirty="0"/>
          </a:p>
        </p:txBody>
      </p:sp>
    </p:spTree>
    <p:extLst>
      <p:ext uri="{BB962C8B-B14F-4D97-AF65-F5344CB8AC3E}">
        <p14:creationId xmlns:p14="http://schemas.microsoft.com/office/powerpoint/2010/main" val="692266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Battaglia di carri</a:t>
            </a:r>
            <a:endParaRPr lang="it-IT" dirty="0"/>
          </a:p>
        </p:txBody>
      </p:sp>
      <p:sp>
        <p:nvSpPr>
          <p:cNvPr id="3" name="Segnaposto immagine 2"/>
          <p:cNvSpPr>
            <a:spLocks noGrp="1"/>
          </p:cNvSpPr>
          <p:nvPr>
            <p:ph type="pic" idx="1"/>
          </p:nvPr>
        </p:nvSpPr>
        <p:spPr>
          <a:xfrm>
            <a:off x="5583237" y="987425"/>
            <a:ext cx="6172200" cy="4341813"/>
          </a:xfrm>
        </p:spPr>
      </p:sp>
      <p:sp>
        <p:nvSpPr>
          <p:cNvPr id="4" name="Segnaposto testo 3"/>
          <p:cNvSpPr>
            <a:spLocks noGrp="1"/>
          </p:cNvSpPr>
          <p:nvPr>
            <p:ph type="body" sz="half" idx="2"/>
          </p:nvPr>
        </p:nvSpPr>
        <p:spPr/>
        <p:txBody>
          <a:bodyPr/>
          <a:lstStyle/>
          <a:p>
            <a:endParaRPr lang="it-IT" dirty="0" smtClean="0"/>
          </a:p>
          <a:p>
            <a:r>
              <a:rPr lang="it-IT" sz="2800" dirty="0" smtClean="0"/>
              <a:t>Panzer V </a:t>
            </a:r>
            <a:r>
              <a:rPr lang="it-IT" sz="2800" dirty="0" err="1" smtClean="0"/>
              <a:t>Panther</a:t>
            </a:r>
            <a:endParaRPr lang="it-IT" sz="2800" dirty="0" smtClean="0"/>
          </a:p>
          <a:p>
            <a:r>
              <a:rPr lang="it-IT" sz="2800" dirty="0" smtClean="0"/>
              <a:t>Sd.kfz.171</a:t>
            </a:r>
            <a:endParaRPr lang="it-IT" sz="2800" dirty="0"/>
          </a:p>
        </p:txBody>
      </p:sp>
      <p:sp>
        <p:nvSpPr>
          <p:cNvPr id="5" name="Rectangle 2"/>
          <p:cNvSpPr>
            <a:spLocks noChangeArrowheads="1"/>
          </p:cNvSpPr>
          <p:nvPr/>
        </p:nvSpPr>
        <p:spPr bwMode="auto">
          <a:xfrm>
            <a:off x="1557337" y="-184666"/>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dirty="0">
                <a:ln>
                  <a:noFill/>
                </a:ln>
                <a:solidFill>
                  <a:srgbClr val="0B0080"/>
                </a:solidFill>
                <a:effectLst/>
                <a:latin typeface="Arial" charset="0"/>
                <a:hlinkClick r:id="rId2"/>
              </a:rPr>
              <a:t> </a:t>
            </a:r>
            <a:endParaRPr kumimoji="0" lang="x-none" altLang="x-none" sz="9000" b="0" i="0" u="sng" strike="noStrike" cap="none" normalizeH="0" baseline="0" dirty="0">
              <a:ln>
                <a:noFill/>
              </a:ln>
              <a:effectLst/>
              <a:latin typeface="Arial" charset="0"/>
            </a:endParaRPr>
          </a:p>
        </p:txBody>
      </p:sp>
      <p:pic>
        <p:nvPicPr>
          <p:cNvPr id="7171" name="Picture 3" descr="anzerV Ausf.G 1 sk.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3237" y="987425"/>
            <a:ext cx="6172200" cy="4341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979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carro statunitense:</a:t>
            </a:r>
            <a:endParaRPr lang="it-IT" dirty="0"/>
          </a:p>
        </p:txBody>
      </p:sp>
      <p:sp>
        <p:nvSpPr>
          <p:cNvPr id="4" name="Segnaposto testo 3"/>
          <p:cNvSpPr>
            <a:spLocks noGrp="1"/>
          </p:cNvSpPr>
          <p:nvPr>
            <p:ph type="body" sz="half" idx="2"/>
          </p:nvPr>
        </p:nvSpPr>
        <p:spPr/>
        <p:txBody>
          <a:bodyPr/>
          <a:lstStyle/>
          <a:p>
            <a:r>
              <a:rPr lang="it-IT" dirty="0" smtClean="0"/>
              <a:t> </a:t>
            </a:r>
          </a:p>
          <a:p>
            <a:r>
              <a:rPr lang="it-IT" sz="2400" dirty="0" err="1" smtClean="0"/>
              <a:t>Sherman</a:t>
            </a:r>
            <a:endParaRPr lang="it-IT" sz="2400" dirty="0" smtClean="0"/>
          </a:p>
          <a:p>
            <a:r>
              <a:rPr lang="it-IT" sz="2400" dirty="0" smtClean="0"/>
              <a:t>M4 A 3 E 8 76mm</a:t>
            </a:r>
            <a:endParaRPr lang="it-IT" sz="2400" dirty="0"/>
          </a:p>
        </p:txBody>
      </p:sp>
      <p:pic>
        <p:nvPicPr>
          <p:cNvPr id="9219" name="Picture 3" descr="ankshermanM4.jpg">
            <a:hlinkClick r:id="rId2"/>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2508" r="250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139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situazione militare</a:t>
            </a:r>
            <a:endParaRPr lang="it-IT" dirty="0"/>
          </a:p>
        </p:txBody>
      </p:sp>
      <p:sp>
        <p:nvSpPr>
          <p:cNvPr id="5" name="Segnaposto immagine 4"/>
          <p:cNvSpPr>
            <a:spLocks noGrp="1"/>
          </p:cNvSpPr>
          <p:nvPr>
            <p:ph type="pic" idx="1"/>
          </p:nvPr>
        </p:nvSpPr>
        <p:spPr/>
      </p:sp>
      <p:sp>
        <p:nvSpPr>
          <p:cNvPr id="7" name="Segnaposto testo 6"/>
          <p:cNvSpPr>
            <a:spLocks noGrp="1"/>
          </p:cNvSpPr>
          <p:nvPr>
            <p:ph type="body" sz="half" idx="2"/>
          </p:nvPr>
        </p:nvSpPr>
        <p:spPr/>
        <p:txBody>
          <a:bodyPr>
            <a:normAutofit/>
          </a:bodyPr>
          <a:lstStyle/>
          <a:p>
            <a:r>
              <a:rPr lang="it-IT" sz="2400" dirty="0" smtClean="0">
                <a:solidFill>
                  <a:srgbClr val="FF0000"/>
                </a:solidFill>
              </a:rPr>
              <a:t>In  rosso le posizioni delle forze polacche il 4 agosto ‘44.</a:t>
            </a:r>
          </a:p>
          <a:p>
            <a:endParaRPr lang="it-IT" sz="2400" dirty="0">
              <a:solidFill>
                <a:srgbClr val="FF0000"/>
              </a:solidFill>
            </a:endParaRPr>
          </a:p>
        </p:txBody>
      </p:sp>
      <p:sp>
        <p:nvSpPr>
          <p:cNvPr id="4" name="Rectangle 2"/>
          <p:cNvSpPr>
            <a:spLocks noChangeArrowheads="1"/>
          </p:cNvSpPr>
          <p:nvPr/>
        </p:nvSpPr>
        <p:spPr bwMode="auto">
          <a:xfrm>
            <a:off x="514351" y="1103372"/>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sng" strike="noStrike" cap="none" normalizeH="0" baseline="0" dirty="0">
                <a:ln>
                  <a:noFill/>
                </a:ln>
                <a:solidFill>
                  <a:srgbClr val="0B0080"/>
                </a:solidFill>
                <a:effectLst/>
                <a:latin typeface="Arial" charset="0"/>
                <a:hlinkClick r:id="rId2"/>
              </a:rPr>
              <a:t>  </a:t>
            </a:r>
            <a:endParaRPr kumimoji="0" lang="x-none" altLang="x-none" sz="16300" b="0" i="0" u="sng" strike="noStrike" cap="none" normalizeH="0" baseline="0" dirty="0">
              <a:ln>
                <a:noFill/>
              </a:ln>
              <a:effectLst/>
              <a:latin typeface="Arial" charset="0"/>
            </a:endParaRPr>
          </a:p>
        </p:txBody>
      </p:sp>
      <p:pic>
        <p:nvPicPr>
          <p:cNvPr id="5123" name="Picture 3" descr="https://upload.wikimedia.org/wikipedia/commons/thumb/d/dc/Warszawa_Powstanie_1944-08-04.jpg/220px-Warszawa_Powstanie_1944-08-04.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3189" y="100013"/>
            <a:ext cx="6172200" cy="576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075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pPr algn="ctr"/>
            <a:r>
              <a:rPr lang="it-IT" dirty="0" smtClean="0"/>
              <a:t> La ritirata tedesca.</a:t>
            </a:r>
            <a:endParaRPr lang="it-IT" dirty="0"/>
          </a:p>
        </p:txBody>
      </p:sp>
      <p:sp>
        <p:nvSpPr>
          <p:cNvPr id="6" name="Segnaposto contenuto 5"/>
          <p:cNvSpPr>
            <a:spLocks noGrp="1"/>
          </p:cNvSpPr>
          <p:nvPr>
            <p:ph idx="1"/>
          </p:nvPr>
        </p:nvSpPr>
        <p:spPr/>
        <p:txBody>
          <a:bodyPr/>
          <a:lstStyle/>
          <a:p>
            <a:r>
              <a:rPr lang="it-IT" dirty="0" smtClean="0"/>
              <a:t> Lo sfondamento delle forze tedesche ne provoca il ritiro verso occidente e l’assedio sovietico delle piazze-forti</a:t>
            </a:r>
            <a:r>
              <a:rPr lang="it-IT" dirty="0"/>
              <a:t> </a:t>
            </a:r>
            <a:r>
              <a:rPr lang="it-IT" dirty="0" smtClean="0"/>
              <a:t>volute da Hitler per logorare le forze nemiche.</a:t>
            </a:r>
          </a:p>
          <a:p>
            <a:r>
              <a:rPr lang="it-IT" dirty="0" smtClean="0"/>
              <a:t>I tedeschi al momento dell’inizio della insurrezione avevano perso</a:t>
            </a:r>
          </a:p>
          <a:p>
            <a:r>
              <a:rPr lang="it-IT" dirty="0" smtClean="0"/>
              <a:t>450mila uomini tra morti, feriti gravi e prigionieri; 1000 mezzi corazzati e avevano ormai perso la superiorità aerea.</a:t>
            </a:r>
          </a:p>
          <a:p>
            <a:r>
              <a:rPr lang="it-IT" dirty="0" smtClean="0"/>
              <a:t>La conclusione politico-militare polacca fu che la “liberazione sovietica ” fosse prossima.</a:t>
            </a:r>
            <a:endParaRPr lang="it-IT" dirty="0"/>
          </a:p>
        </p:txBody>
      </p:sp>
    </p:spTree>
    <p:extLst>
      <p:ext uri="{BB962C8B-B14F-4D97-AF65-F5344CB8AC3E}">
        <p14:creationId xmlns:p14="http://schemas.microsoft.com/office/powerpoint/2010/main" val="366725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xfrm>
            <a:off x="914399" y="893762"/>
            <a:ext cx="10672763" cy="787401"/>
          </a:xfrm>
        </p:spPr>
        <p:txBody>
          <a:bodyPr>
            <a:normAutofit/>
          </a:bodyPr>
          <a:lstStyle/>
          <a:p>
            <a:r>
              <a:rPr lang="it-IT" smtClean="0"/>
              <a:t> </a:t>
            </a:r>
            <a:endParaRPr lang="it-IT" dirty="0"/>
          </a:p>
        </p:txBody>
      </p:sp>
      <p:sp>
        <p:nvSpPr>
          <p:cNvPr id="5" name="Segnaposto testo 4"/>
          <p:cNvSpPr>
            <a:spLocks noGrp="1"/>
          </p:cNvSpPr>
          <p:nvPr>
            <p:ph type="body" idx="1"/>
          </p:nvPr>
        </p:nvSpPr>
        <p:spPr>
          <a:xfrm>
            <a:off x="707231" y="1681163"/>
            <a:ext cx="5157787" cy="823912"/>
          </a:xfrm>
        </p:spPr>
        <p:txBody>
          <a:bodyPr/>
          <a:lstStyle/>
          <a:p>
            <a:r>
              <a:rPr lang="it-IT" dirty="0" err="1" smtClean="0"/>
              <a:t>Messerschmitt</a:t>
            </a:r>
            <a:r>
              <a:rPr lang="it-IT" dirty="0" smtClean="0"/>
              <a:t> </a:t>
            </a:r>
            <a:r>
              <a:rPr lang="it-IT" dirty="0" err="1" smtClean="0"/>
              <a:t>Bf</a:t>
            </a:r>
            <a:r>
              <a:rPr lang="it-IT" dirty="0" smtClean="0"/>
              <a:t> 109</a:t>
            </a:r>
            <a:endParaRPr lang="it-IT" dirty="0"/>
          </a:p>
        </p:txBody>
      </p:sp>
      <p:sp>
        <p:nvSpPr>
          <p:cNvPr id="6" name="Segnaposto contenuto 5"/>
          <p:cNvSpPr>
            <a:spLocks noGrp="1"/>
          </p:cNvSpPr>
          <p:nvPr>
            <p:ph sz="half" idx="2"/>
          </p:nvPr>
        </p:nvSpPr>
        <p:spPr>
          <a:xfrm>
            <a:off x="2711451" y="6326188"/>
            <a:ext cx="5157787" cy="3684588"/>
          </a:xfrm>
        </p:spPr>
        <p:txBody>
          <a:bodyPr/>
          <a:lstStyle/>
          <a:p>
            <a:endParaRPr lang="it-IT" smtClean="0"/>
          </a:p>
          <a:p>
            <a:endParaRPr lang="it-IT" dirty="0"/>
          </a:p>
        </p:txBody>
      </p:sp>
      <p:sp>
        <p:nvSpPr>
          <p:cNvPr id="7" name="Segnaposto testo 6"/>
          <p:cNvSpPr>
            <a:spLocks noGrp="1"/>
          </p:cNvSpPr>
          <p:nvPr>
            <p:ph type="body" sz="quarter" idx="3"/>
          </p:nvPr>
        </p:nvSpPr>
        <p:spPr/>
        <p:txBody>
          <a:bodyPr/>
          <a:lstStyle/>
          <a:p>
            <a:r>
              <a:rPr lang="it-IT" dirty="0" smtClean="0"/>
              <a:t>Ilyushin-2-sturmovik</a:t>
            </a:r>
            <a:endParaRPr lang="it-IT" dirty="0"/>
          </a:p>
        </p:txBody>
      </p:sp>
      <p:graphicFrame>
        <p:nvGraphicFramePr>
          <p:cNvPr id="9" name="Segnaposto contenuto 8"/>
          <p:cNvGraphicFramePr>
            <a:graphicFrameLocks noGrp="1"/>
          </p:cNvGraphicFramePr>
          <p:nvPr>
            <p:ph sz="quarter" idx="4"/>
            <p:extLst>
              <p:ext uri="{D42A27DB-BD31-4B8C-83A1-F6EECF244321}">
                <p14:modId xmlns:p14="http://schemas.microsoft.com/office/powerpoint/2010/main" val="1140369602"/>
              </p:ext>
            </p:extLst>
          </p:nvPr>
        </p:nvGraphicFramePr>
        <p:xfrm>
          <a:off x="14725467" y="7066006"/>
          <a:ext cx="3251689" cy="1695531"/>
        </p:xfrm>
        <a:graphic>
          <a:graphicData uri="http://schemas.openxmlformats.org/drawingml/2006/table">
            <a:tbl>
              <a:tblPr/>
              <a:tblGrid>
                <a:gridCol w="3251689"/>
              </a:tblGrid>
              <a:tr h="1695531">
                <a:tc>
                  <a:txBody>
                    <a:bodyPr/>
                    <a:lstStyle/>
                    <a:p>
                      <a:pPr algn="ctr" fontAlgn="t"/>
                      <a:r>
                        <a:rPr lang="it-IT" u="none" strike="noStrike" dirty="0">
                          <a:solidFill>
                            <a:srgbClr val="0B0080"/>
                          </a:solidFill>
                          <a:effectLst/>
                          <a:hlinkClick r:id="rId2"/>
                        </a:rPr>
                        <a:t/>
                      </a:r>
                      <a:br>
                        <a:rPr lang="it-IT" u="none" strike="noStrike" dirty="0">
                          <a:solidFill>
                            <a:srgbClr val="0B0080"/>
                          </a:solidFill>
                          <a:effectLst/>
                          <a:hlinkClick r:id="rId2"/>
                        </a:rPr>
                      </a:br>
                      <a:endParaRPr lang="it-IT" dirty="0">
                        <a:effectLst/>
                      </a:endParaRPr>
                    </a:p>
                  </a:txBody>
                  <a:tcP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pic>
        <p:nvPicPr>
          <p:cNvPr id="10242" name="Picture 2" descr="l2 sturmovi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414713"/>
            <a:ext cx="5183188" cy="242887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s://upload.wikimedia.org/wikipedia/commons/thumb/a/ab/Me_109Es_in_flight_over_North_Africa_050613-F-1234P-040.jpg/220px-Me_109Es_in_flight_over_North_Africa_050613-F-1234P-040.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9788" y="2505075"/>
            <a:ext cx="4718049" cy="3338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28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Le considerazioni politiche a favore dell’insurrezione</a:t>
            </a:r>
            <a:r>
              <a:rPr lang="it-IT" dirty="0" smtClean="0"/>
              <a:t>.</a:t>
            </a:r>
            <a:endParaRPr lang="it-IT" dirty="0"/>
          </a:p>
        </p:txBody>
      </p:sp>
      <p:sp>
        <p:nvSpPr>
          <p:cNvPr id="3" name="Segnaposto contenuto 2"/>
          <p:cNvSpPr>
            <a:spLocks noGrp="1"/>
          </p:cNvSpPr>
          <p:nvPr>
            <p:ph idx="1"/>
          </p:nvPr>
        </p:nvSpPr>
        <p:spPr/>
        <p:txBody>
          <a:bodyPr/>
          <a:lstStyle/>
          <a:p>
            <a:endParaRPr lang="it-IT" dirty="0" smtClean="0"/>
          </a:p>
          <a:p>
            <a:r>
              <a:rPr lang="it-IT" dirty="0" smtClean="0">
                <a:solidFill>
                  <a:srgbClr val="0070C0"/>
                </a:solidFill>
              </a:rPr>
              <a:t>Varsavia sarebbe stata occupata, ancora una volta, dai Russi che, a peggiorare le cose, erano anche comunisti e si erano spartiti la Polonia con i nazisti tedeschi. </a:t>
            </a:r>
          </a:p>
          <a:p>
            <a:r>
              <a:rPr lang="it-IT" dirty="0" smtClean="0">
                <a:solidFill>
                  <a:srgbClr val="7030A0"/>
                </a:solidFill>
              </a:rPr>
              <a:t>Si sperava in un maggior peso al momento delle trattative di pace.</a:t>
            </a:r>
          </a:p>
          <a:p>
            <a:r>
              <a:rPr lang="it-IT" dirty="0" smtClean="0">
                <a:solidFill>
                  <a:srgbClr val="00B050"/>
                </a:solidFill>
              </a:rPr>
              <a:t>I rapporti con Mosca erano cessati dopo la scoperta delle fosse di </a:t>
            </a:r>
            <a:r>
              <a:rPr lang="it-IT" dirty="0" err="1" smtClean="0">
                <a:solidFill>
                  <a:srgbClr val="00B050"/>
                </a:solidFill>
              </a:rPr>
              <a:t>Katyn</a:t>
            </a:r>
            <a:r>
              <a:rPr lang="it-IT" dirty="0" smtClean="0">
                <a:solidFill>
                  <a:srgbClr val="00B050"/>
                </a:solidFill>
              </a:rPr>
              <a:t>.</a:t>
            </a:r>
          </a:p>
          <a:p>
            <a:r>
              <a:rPr lang="it-IT" dirty="0" smtClean="0">
                <a:solidFill>
                  <a:srgbClr val="FFC000"/>
                </a:solidFill>
              </a:rPr>
              <a:t>Esisteva un’altra forza di resistenza l’Esercito popolare sostenuto dai sovietici e in concorrenza con </a:t>
            </a:r>
            <a:r>
              <a:rPr lang="it-IT" dirty="0" smtClean="0">
                <a:solidFill>
                  <a:srgbClr val="C00000"/>
                </a:solidFill>
              </a:rPr>
              <a:t>l’</a:t>
            </a:r>
            <a:r>
              <a:rPr lang="it-IT" dirty="0" err="1" smtClean="0">
                <a:solidFill>
                  <a:srgbClr val="C00000"/>
                </a:solidFill>
              </a:rPr>
              <a:t>Armia</a:t>
            </a:r>
            <a:r>
              <a:rPr lang="it-IT" dirty="0" smtClean="0">
                <a:solidFill>
                  <a:srgbClr val="C00000"/>
                </a:solidFill>
              </a:rPr>
              <a:t> </a:t>
            </a:r>
            <a:r>
              <a:rPr lang="it-IT" dirty="0" err="1" smtClean="0">
                <a:solidFill>
                  <a:srgbClr val="C00000"/>
                </a:solidFill>
              </a:rPr>
              <a:t>Krajowa</a:t>
            </a:r>
            <a:r>
              <a:rPr lang="it-IT" dirty="0" smtClean="0">
                <a:solidFill>
                  <a:srgbClr val="C00000"/>
                </a:solidFill>
              </a:rPr>
              <a:t>.</a:t>
            </a:r>
            <a:endParaRPr lang="it-IT" dirty="0">
              <a:solidFill>
                <a:srgbClr val="C00000"/>
              </a:solidFill>
            </a:endParaRPr>
          </a:p>
        </p:txBody>
      </p:sp>
    </p:spTree>
    <p:extLst>
      <p:ext uri="{BB962C8B-B14F-4D97-AF65-F5344CB8AC3E}">
        <p14:creationId xmlns:p14="http://schemas.microsoft.com/office/powerpoint/2010/main" val="1862434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Le considerazioni contrarie all’insurrezione.</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Il rapporto di forze era tutto a vantaggio dei tedeschi.</a:t>
            </a:r>
            <a:endParaRPr lang="it-IT" dirty="0"/>
          </a:p>
          <a:p>
            <a:pPr algn="just"/>
            <a:r>
              <a:rPr lang="it-IT" dirty="0" smtClean="0">
                <a:solidFill>
                  <a:srgbClr val="0070C0"/>
                </a:solidFill>
              </a:rPr>
              <a:t>Le possibilità di una vittoria erano legate al fatto che i sovietici sfruttassero la rivolta per aumentare la già formidabile pressione sui tedeschi</a:t>
            </a:r>
            <a:r>
              <a:rPr lang="it-IT" dirty="0" smtClean="0"/>
              <a:t>.</a:t>
            </a:r>
            <a:endParaRPr lang="it-IT" dirty="0"/>
          </a:p>
          <a:p>
            <a:r>
              <a:rPr lang="it-IT" dirty="0" smtClean="0">
                <a:solidFill>
                  <a:srgbClr val="C00000"/>
                </a:solidFill>
              </a:rPr>
              <a:t>Ancora una volta si contò sull’impossibilità di una ” collaborazione” tra Mosca e Berlino.</a:t>
            </a:r>
          </a:p>
          <a:p>
            <a:r>
              <a:rPr lang="it-IT" dirty="0" smtClean="0">
                <a:solidFill>
                  <a:srgbClr val="7030A0"/>
                </a:solidFill>
              </a:rPr>
              <a:t>I rapporti con Mosca erano peggiorati dopo </a:t>
            </a:r>
            <a:r>
              <a:rPr lang="it-IT" dirty="0" err="1" smtClean="0">
                <a:solidFill>
                  <a:srgbClr val="7030A0"/>
                </a:solidFill>
              </a:rPr>
              <a:t>Katyn</a:t>
            </a:r>
            <a:r>
              <a:rPr lang="it-IT" dirty="0" smtClean="0">
                <a:solidFill>
                  <a:srgbClr val="7030A0"/>
                </a:solidFill>
              </a:rPr>
              <a:t> e il Cremlino sosteneva la resistenza comunista</a:t>
            </a:r>
            <a:r>
              <a:rPr lang="it-IT" dirty="0" smtClean="0"/>
              <a:t>.</a:t>
            </a:r>
          </a:p>
          <a:p>
            <a:r>
              <a:rPr lang="it-IT" dirty="0" smtClean="0"/>
              <a:t>L’aiuto sovietico avrebbe potuto essere decisivo.</a:t>
            </a:r>
            <a:endParaRPr lang="it-IT" dirty="0"/>
          </a:p>
        </p:txBody>
      </p:sp>
    </p:spTree>
    <p:extLst>
      <p:ext uri="{BB962C8B-B14F-4D97-AF65-F5344CB8AC3E}">
        <p14:creationId xmlns:p14="http://schemas.microsoft.com/office/powerpoint/2010/main" val="1738682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L’inizio dell’insurrezione.</a:t>
            </a:r>
            <a:endParaRPr lang="it-IT" dirty="0"/>
          </a:p>
        </p:txBody>
      </p:sp>
      <p:sp>
        <p:nvSpPr>
          <p:cNvPr id="3" name="Segnaposto contenuto 2"/>
          <p:cNvSpPr>
            <a:spLocks noGrp="1"/>
          </p:cNvSpPr>
          <p:nvPr>
            <p:ph idx="1"/>
          </p:nvPr>
        </p:nvSpPr>
        <p:spPr/>
        <p:txBody>
          <a:bodyPr/>
          <a:lstStyle/>
          <a:p>
            <a:r>
              <a:rPr lang="it-IT" b="1" dirty="0" smtClean="0">
                <a:solidFill>
                  <a:srgbClr val="C00000"/>
                </a:solidFill>
              </a:rPr>
              <a:t>I agosto 1944. Circa 45.000 uomini della Resistenza polacca attaccarono la guarnigione tedesca inizialmente sopraffacendola.</a:t>
            </a:r>
          </a:p>
          <a:p>
            <a:r>
              <a:rPr lang="it-IT" b="1" dirty="0" smtClean="0">
                <a:solidFill>
                  <a:srgbClr val="C00000"/>
                </a:solidFill>
              </a:rPr>
              <a:t>Circa 50.000 tedeschi tra cui reparti delle </a:t>
            </a:r>
            <a:r>
              <a:rPr lang="it-IT" b="1" i="1" dirty="0" err="1" smtClean="0">
                <a:solidFill>
                  <a:srgbClr val="C00000"/>
                </a:solidFill>
              </a:rPr>
              <a:t>Waffen</a:t>
            </a:r>
            <a:r>
              <a:rPr lang="it-IT" b="1" i="1" dirty="0" smtClean="0">
                <a:solidFill>
                  <a:srgbClr val="C00000"/>
                </a:solidFill>
              </a:rPr>
              <a:t>-SS, </a:t>
            </a:r>
            <a:r>
              <a:rPr lang="it-IT" b="1" dirty="0" smtClean="0">
                <a:solidFill>
                  <a:srgbClr val="C00000"/>
                </a:solidFill>
              </a:rPr>
              <a:t>meglio armati e addestrati, risposero all’attacco.</a:t>
            </a:r>
          </a:p>
          <a:p>
            <a:r>
              <a:rPr lang="it-IT" b="1" dirty="0" smtClean="0">
                <a:solidFill>
                  <a:srgbClr val="C00000"/>
                </a:solidFill>
              </a:rPr>
              <a:t>La popolazione civile sostenne i rivoltosi e ne patì le conseguenze.</a:t>
            </a:r>
          </a:p>
          <a:p>
            <a:r>
              <a:rPr lang="it-IT" b="1" dirty="0" smtClean="0">
                <a:solidFill>
                  <a:srgbClr val="C00000"/>
                </a:solidFill>
              </a:rPr>
              <a:t>Le forze tedesche ricevettero l’ordine di eliminare rivoltosi e sospetti sostenitori.</a:t>
            </a:r>
            <a:endParaRPr lang="it-IT" b="1" dirty="0">
              <a:solidFill>
                <a:srgbClr val="C00000"/>
              </a:solidFill>
            </a:endParaRPr>
          </a:p>
        </p:txBody>
      </p:sp>
    </p:spTree>
    <p:extLst>
      <p:ext uri="{BB962C8B-B14F-4D97-AF65-F5344CB8AC3E}">
        <p14:creationId xmlns:p14="http://schemas.microsoft.com/office/powerpoint/2010/main" val="742235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0070C0"/>
                </a:solidFill>
              </a:rPr>
              <a:t>La posizione sovietica di non intervento</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endParaRPr lang="it-IT" dirty="0" smtClean="0"/>
          </a:p>
          <a:p>
            <a:pPr algn="just"/>
            <a:r>
              <a:rPr lang="it-IT" dirty="0" smtClean="0"/>
              <a:t>I rivoltosi avevano agito </a:t>
            </a:r>
            <a:r>
              <a:rPr lang="it-IT" dirty="0" smtClean="0">
                <a:solidFill>
                  <a:srgbClr val="0070C0"/>
                </a:solidFill>
              </a:rPr>
              <a:t>indipendentemente</a:t>
            </a:r>
            <a:r>
              <a:rPr lang="it-IT" dirty="0" smtClean="0"/>
              <a:t> dal parere sovietico.</a:t>
            </a:r>
          </a:p>
          <a:p>
            <a:pPr algn="just"/>
            <a:r>
              <a:rPr lang="it-IT" dirty="0" smtClean="0"/>
              <a:t>Mosca sosteneva il partito comunista polacco che non faceva parte del governo in esilio a Londra.</a:t>
            </a:r>
          </a:p>
          <a:p>
            <a:pPr algn="just"/>
            <a:r>
              <a:rPr lang="it-IT" dirty="0" smtClean="0"/>
              <a:t>Il Cremlino avrebbe riconosciuto come provvisorio un governo a matrice comunista (</a:t>
            </a:r>
            <a:r>
              <a:rPr lang="it-IT" dirty="0" smtClean="0">
                <a:solidFill>
                  <a:srgbClr val="0070C0"/>
                </a:solidFill>
              </a:rPr>
              <a:t>futuro governo di Lublino</a:t>
            </a:r>
            <a:r>
              <a:rPr lang="it-IT" dirty="0" smtClean="0"/>
              <a:t>).</a:t>
            </a:r>
          </a:p>
          <a:p>
            <a:pPr algn="just"/>
            <a:r>
              <a:rPr lang="it-IT" dirty="0" smtClean="0">
                <a:solidFill>
                  <a:srgbClr val="C00000"/>
                </a:solidFill>
              </a:rPr>
              <a:t>Tra il I e il 10 agosto due contrattacchi di panzer tedeschi nel quartiere “Praga” di Varsavia avevano causato due sconfitte ininfluenti sulla condotta generale dell’offensiva sovietica, ma che avevano reso necessario un riposizionamento delle forze sovietiche impegnate.</a:t>
            </a:r>
          </a:p>
        </p:txBody>
      </p:sp>
    </p:spTree>
    <p:extLst>
      <p:ext uri="{BB962C8B-B14F-4D97-AF65-F5344CB8AC3E}">
        <p14:creationId xmlns:p14="http://schemas.microsoft.com/office/powerpoint/2010/main" val="202209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237129"/>
            <a:ext cx="10515600" cy="5135096"/>
          </a:xfrm>
        </p:spPr>
        <p:txBody>
          <a:bodyPr/>
          <a:lstStyle/>
          <a:p>
            <a:endParaRPr lang="it-IT" dirty="0"/>
          </a:p>
        </p:txBody>
      </p:sp>
      <p:sp>
        <p:nvSpPr>
          <p:cNvPr id="3" name="Segnaposto contenuto 2"/>
          <p:cNvSpPr>
            <a:spLocks noGrp="1"/>
          </p:cNvSpPr>
          <p:nvPr>
            <p:ph idx="1"/>
          </p:nvPr>
        </p:nvSpPr>
        <p:spPr/>
        <p:txBody>
          <a:bodyPr/>
          <a:lstStyle/>
          <a:p>
            <a:endParaRPr lang="it-IT" dirty="0" smtClean="0">
              <a:solidFill>
                <a:srgbClr val="0070C0"/>
              </a:solidFill>
            </a:endParaRPr>
          </a:p>
          <a:p>
            <a:pPr algn="ctr"/>
            <a:r>
              <a:rPr lang="it-IT" dirty="0" smtClean="0">
                <a:solidFill>
                  <a:srgbClr val="0070C0"/>
                </a:solidFill>
              </a:rPr>
              <a:t>”È </a:t>
            </a:r>
            <a:r>
              <a:rPr lang="it-IT" dirty="0">
                <a:solidFill>
                  <a:srgbClr val="0070C0"/>
                </a:solidFill>
              </a:rPr>
              <a:t>questo il momento in cui desidero dirle quanto siamo tutti enormemente impressionati dalle grandiose avanzate delle armate russe che, acquistando forza, sembrano polverizzare le armate tedesche che si frappongono tra voi e Varsavia e successivamente </a:t>
            </a:r>
            <a:r>
              <a:rPr lang="it-IT" dirty="0" smtClean="0">
                <a:solidFill>
                  <a:srgbClr val="0070C0"/>
                </a:solidFill>
              </a:rPr>
              <a:t>Berlino”         </a:t>
            </a:r>
          </a:p>
          <a:p>
            <a:pPr algn="ctr"/>
            <a:r>
              <a:rPr lang="it-IT" dirty="0" smtClean="0">
                <a:solidFill>
                  <a:srgbClr val="0070C0"/>
                </a:solidFill>
              </a:rPr>
              <a:t> </a:t>
            </a:r>
            <a:r>
              <a:rPr lang="it-IT" dirty="0" err="1" smtClean="0">
                <a:solidFill>
                  <a:srgbClr val="0070C0"/>
                </a:solidFill>
              </a:rPr>
              <a:t>W</a:t>
            </a:r>
            <a:r>
              <a:rPr lang="it-IT" dirty="0" smtClean="0">
                <a:solidFill>
                  <a:srgbClr val="0070C0"/>
                </a:solidFill>
              </a:rPr>
              <a:t>. Churchill a </a:t>
            </a:r>
            <a:r>
              <a:rPr lang="it-IT" dirty="0" err="1" smtClean="0">
                <a:solidFill>
                  <a:srgbClr val="0070C0"/>
                </a:solidFill>
              </a:rPr>
              <a:t>J</a:t>
            </a:r>
            <a:r>
              <a:rPr lang="it-IT" dirty="0" smtClean="0">
                <a:solidFill>
                  <a:srgbClr val="0070C0"/>
                </a:solidFill>
              </a:rPr>
              <a:t>. Stalin luglio 1944</a:t>
            </a:r>
            <a:endParaRPr lang="it-IT" dirty="0"/>
          </a:p>
        </p:txBody>
      </p:sp>
    </p:spTree>
    <p:extLst>
      <p:ext uri="{BB962C8B-B14F-4D97-AF65-F5344CB8AC3E}">
        <p14:creationId xmlns:p14="http://schemas.microsoft.com/office/powerpoint/2010/main" val="1043966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situazione a </a:t>
            </a:r>
            <a:r>
              <a:rPr lang="it-IT" dirty="0" smtClean="0"/>
              <a:t>Londra</a:t>
            </a:r>
            <a:endParaRPr lang="it-IT" dirty="0"/>
          </a:p>
        </p:txBody>
      </p:sp>
      <p:pic>
        <p:nvPicPr>
          <p:cNvPr id="8195" name="Picture 3" descr="inston Churchill cph.3b12010.jpg">
            <a:hlinkClick r:id="rId2"/>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8310" b="1831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4" name="Segnaposto testo 3"/>
          <p:cNvSpPr>
            <a:spLocks noGrp="1"/>
          </p:cNvSpPr>
          <p:nvPr>
            <p:ph type="body" sz="half" idx="2"/>
          </p:nvPr>
        </p:nvSpPr>
        <p:spPr/>
        <p:txBody>
          <a:bodyPr/>
          <a:lstStyle/>
          <a:p>
            <a:endParaRPr lang="it-IT" dirty="0"/>
          </a:p>
          <a:p>
            <a:pPr algn="just"/>
            <a:r>
              <a:rPr lang="it-IT" sz="2400" b="1" dirty="0" smtClean="0">
                <a:solidFill>
                  <a:srgbClr val="00B050"/>
                </a:solidFill>
              </a:rPr>
              <a:t>Per le pressioni e veementi proteste del governo polacco in </a:t>
            </a:r>
            <a:r>
              <a:rPr lang="it-IT" sz="2400" b="1" dirty="0" smtClean="0">
                <a:solidFill>
                  <a:srgbClr val="00B050"/>
                </a:solidFill>
              </a:rPr>
              <a:t>esilio. </a:t>
            </a:r>
            <a:r>
              <a:rPr lang="it-IT" sz="2400" b="1" dirty="0" err="1" smtClean="0">
                <a:solidFill>
                  <a:srgbClr val="00B050"/>
                </a:solidFill>
              </a:rPr>
              <a:t>W</a:t>
            </a:r>
            <a:r>
              <a:rPr lang="it-IT" sz="2400" b="1" dirty="0" smtClean="0">
                <a:solidFill>
                  <a:srgbClr val="00B050"/>
                </a:solidFill>
              </a:rPr>
              <a:t>. Churchill chiese senza successo a Stalin un intervento a sostegno dei rivoltosi di Varsavia.</a:t>
            </a:r>
          </a:p>
          <a:p>
            <a:endParaRPr lang="it-IT" sz="2400" dirty="0" smtClean="0"/>
          </a:p>
          <a:p>
            <a:endParaRPr lang="it-IT" sz="2400" dirty="0"/>
          </a:p>
        </p:txBody>
      </p:sp>
    </p:spTree>
    <p:extLst>
      <p:ext uri="{BB962C8B-B14F-4D97-AF65-F5344CB8AC3E}">
        <p14:creationId xmlns:p14="http://schemas.microsoft.com/office/powerpoint/2010/main" val="1328994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pPr algn="ctr"/>
            <a:r>
              <a:rPr lang="it-IT" dirty="0" smtClean="0">
                <a:solidFill>
                  <a:srgbClr val="0070C0"/>
                </a:solidFill>
              </a:rPr>
              <a:t>L’onore delle armi.</a:t>
            </a:r>
            <a:endParaRPr lang="it-IT" dirty="0">
              <a:solidFill>
                <a:srgbClr val="0070C0"/>
              </a:solidFill>
            </a:endParaRPr>
          </a:p>
        </p:txBody>
      </p:sp>
      <p:sp>
        <p:nvSpPr>
          <p:cNvPr id="6" name="Segnaposto contenuto 5"/>
          <p:cNvSpPr>
            <a:spLocks noGrp="1"/>
          </p:cNvSpPr>
          <p:nvPr>
            <p:ph idx="1"/>
          </p:nvPr>
        </p:nvSpPr>
        <p:spPr/>
        <p:txBody>
          <a:bodyPr/>
          <a:lstStyle/>
          <a:p>
            <a:r>
              <a:rPr lang="it-IT" dirty="0" smtClean="0">
                <a:solidFill>
                  <a:srgbClr val="FF0000"/>
                </a:solidFill>
              </a:rPr>
              <a:t>La resa firmata il 2 ottobre 1944 riconobbe agli insorti lo status di prigionieri di guerra</a:t>
            </a:r>
            <a:r>
              <a:rPr lang="it-IT" dirty="0" smtClean="0"/>
              <a:t>.</a:t>
            </a:r>
          </a:p>
          <a:p>
            <a:r>
              <a:rPr lang="it-IT" dirty="0" smtClean="0">
                <a:solidFill>
                  <a:srgbClr val="92D050"/>
                </a:solidFill>
              </a:rPr>
              <a:t>Mezzo milione di persone furono deportate.</a:t>
            </a:r>
            <a:endParaRPr lang="it-IT" dirty="0">
              <a:solidFill>
                <a:srgbClr val="92D050"/>
              </a:solidFill>
            </a:endParaRPr>
          </a:p>
          <a:p>
            <a:r>
              <a:rPr lang="it-IT" dirty="0" smtClean="0">
                <a:solidFill>
                  <a:srgbClr val="C00000"/>
                </a:solidFill>
              </a:rPr>
              <a:t>La città di Varsavia fu, per ordine di A. Hitler, rasa al suolo, ma l’onore polacco fu ritenuto salvo.</a:t>
            </a:r>
          </a:p>
          <a:p>
            <a:r>
              <a:rPr lang="it-IT" dirty="0" smtClean="0">
                <a:solidFill>
                  <a:schemeClr val="accent6">
                    <a:lumMod val="50000"/>
                  </a:schemeClr>
                </a:solidFill>
              </a:rPr>
              <a:t>La rivolta portò alla morte di 200.000 civili.</a:t>
            </a:r>
          </a:p>
          <a:p>
            <a:pPr algn="ctr"/>
            <a:r>
              <a:rPr lang="it-IT" b="1" dirty="0" smtClean="0">
                <a:solidFill>
                  <a:srgbClr val="C00000"/>
                </a:solidFill>
              </a:rPr>
              <a:t>Ogni anno i Polacchi celebrano quelle giornate sanguinose in cui”…non abbiamo ricevuto alcun sostegno effettivo” e delegarono alla giustizia divina il compito di saldare i conti…!</a:t>
            </a:r>
          </a:p>
          <a:p>
            <a:pPr algn="ctr"/>
            <a:endParaRPr lang="it-IT" b="1" dirty="0">
              <a:solidFill>
                <a:srgbClr val="C00000"/>
              </a:solidFill>
            </a:endParaRPr>
          </a:p>
        </p:txBody>
      </p:sp>
    </p:spTree>
    <p:extLst>
      <p:ext uri="{BB962C8B-B14F-4D97-AF65-F5344CB8AC3E}">
        <p14:creationId xmlns:p14="http://schemas.microsoft.com/office/powerpoint/2010/main" val="300370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 Le accuse.</a:t>
            </a:r>
            <a:endParaRPr lang="it-IT" dirty="0"/>
          </a:p>
        </p:txBody>
      </p:sp>
      <p:sp>
        <p:nvSpPr>
          <p:cNvPr id="3" name="Segnaposto contenuto 2"/>
          <p:cNvSpPr>
            <a:spLocks noGrp="1"/>
          </p:cNvSpPr>
          <p:nvPr>
            <p:ph idx="1"/>
          </p:nvPr>
        </p:nvSpPr>
        <p:spPr/>
        <p:txBody>
          <a:bodyPr/>
          <a:lstStyle/>
          <a:p>
            <a:pPr algn="just"/>
            <a:r>
              <a:rPr lang="it-IT" i="1" dirty="0">
                <a:solidFill>
                  <a:srgbClr val="C00000"/>
                </a:solidFill>
              </a:rPr>
              <a:t>Il generale </a:t>
            </a:r>
            <a:r>
              <a:rPr lang="it-IT" i="1" dirty="0" err="1">
                <a:solidFill>
                  <a:srgbClr val="C00000"/>
                </a:solidFill>
              </a:rPr>
              <a:t>Bór-Komorowski</a:t>
            </a:r>
            <a:r>
              <a:rPr lang="it-IT" i="1" dirty="0">
                <a:solidFill>
                  <a:srgbClr val="C00000"/>
                </a:solidFill>
              </a:rPr>
              <a:t> non ha avuto alcuna preparazione né militare né civile per assumere una posizione così responsabile. Era un ufficiale di cavalleria di linea; non si è laureato al College of War; non aveva praticamente nessuna esperienza in materia di personale o comando di alto livello. Nella sua carriera precedente, nell'istruzione e nella formazione, nulla indicava realmente - a parte un servizio di due anni nel quartier generale dell'esercito di casa - che fosse adatto a svolgere una funzione così alta in tempi così difficili e complicati.</a:t>
            </a:r>
            <a:endParaRPr lang="it-IT" dirty="0">
              <a:solidFill>
                <a:srgbClr val="C00000"/>
              </a:solidFill>
            </a:endParaRPr>
          </a:p>
        </p:txBody>
      </p:sp>
    </p:spTree>
    <p:extLst>
      <p:ext uri="{BB962C8B-B14F-4D97-AF65-F5344CB8AC3E}">
        <p14:creationId xmlns:p14="http://schemas.microsoft.com/office/powerpoint/2010/main" val="2065612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I documenti a difesa.</a:t>
            </a:r>
            <a:endParaRPr lang="it-IT" dirty="0"/>
          </a:p>
        </p:txBody>
      </p:sp>
      <p:sp>
        <p:nvSpPr>
          <p:cNvPr id="3" name="Segnaposto contenuto 2"/>
          <p:cNvSpPr>
            <a:spLocks noGrp="1"/>
          </p:cNvSpPr>
          <p:nvPr>
            <p:ph idx="1"/>
          </p:nvPr>
        </p:nvSpPr>
        <p:spPr/>
        <p:txBody>
          <a:bodyPr/>
          <a:lstStyle/>
          <a:p>
            <a:pPr algn="ctr"/>
            <a:r>
              <a:rPr lang="it-IT" dirty="0">
                <a:solidFill>
                  <a:srgbClr val="0070C0"/>
                </a:solidFill>
              </a:rPr>
              <a:t>Il 20 novembre 1943 emise un ordine al distretto di AK per iniziare l'operazione </a:t>
            </a:r>
            <a:r>
              <a:rPr lang="it-IT" i="1" dirty="0" err="1">
                <a:solidFill>
                  <a:srgbClr val="0070C0"/>
                </a:solidFill>
              </a:rPr>
              <a:t>Storm</a:t>
            </a:r>
            <a:r>
              <a:rPr lang="it-IT" dirty="0">
                <a:solidFill>
                  <a:srgbClr val="0070C0"/>
                </a:solidFill>
              </a:rPr>
              <a:t>, cioè una rivolta armata o una maggiore diversione contro l'invasore tedesco. Dal punto di vista </a:t>
            </a:r>
            <a:endParaRPr lang="it-IT" dirty="0" smtClean="0">
              <a:solidFill>
                <a:srgbClr val="0070C0"/>
              </a:solidFill>
            </a:endParaRPr>
          </a:p>
          <a:p>
            <a:pPr algn="ctr"/>
            <a:r>
              <a:rPr lang="it-IT" dirty="0" smtClean="0">
                <a:solidFill>
                  <a:srgbClr val="C00000"/>
                </a:solidFill>
              </a:rPr>
              <a:t>militare</a:t>
            </a:r>
            <a:r>
              <a:rPr lang="it-IT" dirty="0">
                <a:solidFill>
                  <a:srgbClr val="C00000"/>
                </a:solidFill>
              </a:rPr>
              <a:t>, </a:t>
            </a:r>
            <a:r>
              <a:rPr lang="it-IT" dirty="0" smtClean="0">
                <a:solidFill>
                  <a:srgbClr val="C00000"/>
                </a:solidFill>
              </a:rPr>
              <a:t>fu </a:t>
            </a:r>
            <a:r>
              <a:rPr lang="it-IT" dirty="0">
                <a:solidFill>
                  <a:srgbClr val="C00000"/>
                </a:solidFill>
              </a:rPr>
              <a:t>un tentativo di cooperazione polacco-sovietica nella lotta contro la Germania, </a:t>
            </a:r>
            <a:endParaRPr lang="it-IT" dirty="0" smtClean="0">
              <a:solidFill>
                <a:srgbClr val="C00000"/>
              </a:solidFill>
            </a:endParaRPr>
          </a:p>
          <a:p>
            <a:pPr algn="ctr"/>
            <a:r>
              <a:rPr lang="it-IT" dirty="0" smtClean="0">
                <a:solidFill>
                  <a:srgbClr val="FF0000"/>
                </a:solidFill>
              </a:rPr>
              <a:t>mentre </a:t>
            </a:r>
            <a:r>
              <a:rPr lang="it-IT" dirty="0">
                <a:solidFill>
                  <a:srgbClr val="FF0000"/>
                </a:solidFill>
              </a:rPr>
              <a:t>nella dimensione politica, il suo scopo era quello di persuadere i sovietici a riconoscere le leggi polacche nelle terre della </a:t>
            </a:r>
            <a:r>
              <a:rPr lang="it-IT" dirty="0" smtClean="0">
                <a:solidFill>
                  <a:srgbClr val="FF0000"/>
                </a:solidFill>
              </a:rPr>
              <a:t>Seconda Repubblica Polacca</a:t>
            </a:r>
            <a:r>
              <a:rPr lang="it-IT" dirty="0">
                <a:solidFill>
                  <a:srgbClr val="FF0000"/>
                </a:solidFill>
              </a:rPr>
              <a:t>.</a:t>
            </a:r>
          </a:p>
        </p:txBody>
      </p:sp>
    </p:spTree>
    <p:extLst>
      <p:ext uri="{BB962C8B-B14F-4D97-AF65-F5344CB8AC3E}">
        <p14:creationId xmlns:p14="http://schemas.microsoft.com/office/powerpoint/2010/main" val="747796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dirty="0" smtClean="0">
                <a:solidFill>
                  <a:srgbClr val="0070C0"/>
                </a:solidFill>
              </a:rPr>
              <a:t>Il governo in esilio a Londra</a:t>
            </a:r>
            <a:endParaRPr lang="it-IT" dirty="0">
              <a:solidFill>
                <a:srgbClr val="0070C0"/>
              </a:solidFill>
            </a:endParaRPr>
          </a:p>
        </p:txBody>
      </p:sp>
      <p:sp>
        <p:nvSpPr>
          <p:cNvPr id="3" name="Segnaposto contenuto 2"/>
          <p:cNvSpPr>
            <a:spLocks noGrp="1"/>
          </p:cNvSpPr>
          <p:nvPr>
            <p:ph idx="1"/>
          </p:nvPr>
        </p:nvSpPr>
        <p:spPr/>
        <p:txBody>
          <a:bodyPr/>
          <a:lstStyle/>
          <a:p>
            <a:endParaRPr lang="it-IT" dirty="0" smtClean="0">
              <a:solidFill>
                <a:srgbClr val="FF0000"/>
              </a:solidFill>
            </a:endParaRPr>
          </a:p>
          <a:p>
            <a:r>
              <a:rPr lang="it-IT" dirty="0" smtClean="0">
                <a:solidFill>
                  <a:srgbClr val="FF0000"/>
                </a:solidFill>
              </a:rPr>
              <a:t>Primo </a:t>
            </a:r>
            <a:r>
              <a:rPr lang="it-IT" dirty="0">
                <a:solidFill>
                  <a:srgbClr val="FF0000"/>
                </a:solidFill>
              </a:rPr>
              <a:t>Ministro </a:t>
            </a:r>
            <a:r>
              <a:rPr lang="it-IT" dirty="0" err="1">
                <a:solidFill>
                  <a:srgbClr val="FF0000"/>
                </a:solidFill>
              </a:rPr>
              <a:t>Mikołajczyk</a:t>
            </a:r>
            <a:r>
              <a:rPr lang="it-IT" dirty="0">
                <a:solidFill>
                  <a:srgbClr val="FF0000"/>
                </a:solidFill>
              </a:rPr>
              <a:t> ha </a:t>
            </a:r>
            <a:r>
              <a:rPr lang="it-IT" dirty="0" smtClean="0">
                <a:solidFill>
                  <a:srgbClr val="FF0000"/>
                </a:solidFill>
              </a:rPr>
              <a:t>incaricò </a:t>
            </a:r>
            <a:r>
              <a:rPr lang="it-IT" dirty="0">
                <a:solidFill>
                  <a:srgbClr val="FF0000"/>
                </a:solidFill>
              </a:rPr>
              <a:t>il Ministro degli Interni di inviare informazioni al paese che</a:t>
            </a:r>
            <a:r>
              <a:rPr lang="it-IT" dirty="0"/>
              <a:t>:</a:t>
            </a:r>
          </a:p>
          <a:p>
            <a:endParaRPr lang="it-IT" i="1" dirty="0" smtClean="0"/>
          </a:p>
          <a:p>
            <a:pPr algn="just"/>
            <a:r>
              <a:rPr lang="it-IT" i="1" dirty="0" smtClean="0">
                <a:solidFill>
                  <a:srgbClr val="C00000"/>
                </a:solidFill>
              </a:rPr>
              <a:t>All'incontro </a:t>
            </a:r>
            <a:r>
              <a:rPr lang="it-IT" i="1" dirty="0">
                <a:solidFill>
                  <a:srgbClr val="C00000"/>
                </a:solidFill>
              </a:rPr>
              <a:t>del governo della Repubblica di Polonia è stata approvata una risoluzione che autorizza a dichiarare un'insurrezione nel momento scelto da voi.</a:t>
            </a:r>
          </a:p>
          <a:p>
            <a:endParaRPr lang="it-IT" dirty="0"/>
          </a:p>
        </p:txBody>
      </p:sp>
    </p:spTree>
    <p:extLst>
      <p:ext uri="{BB962C8B-B14F-4D97-AF65-F5344CB8AC3E}">
        <p14:creationId xmlns:p14="http://schemas.microsoft.com/office/powerpoint/2010/main" val="1520272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protagonisti: Il polacco.</a:t>
            </a:r>
            <a:endParaRPr lang="it-IT" dirty="0"/>
          </a:p>
        </p:txBody>
      </p:sp>
      <p:pic>
        <p:nvPicPr>
          <p:cNvPr id="1027" name="Picture 3" descr="https://upload.wikimedia.org/wikipedia/commons/thumb/8/89/Tadeusz_Bor_Komorowski.jpg/220px-Tadeusz_Bor_Komorowski.jpg">
            <a:hlinkClick r:id="rId2"/>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8300" b="18300"/>
          <a:stretch>
            <a:fillRect/>
          </a:stretch>
        </p:blipFill>
        <p:spPr bwMode="auto">
          <a:xfrm>
            <a:off x="5183188" y="457201"/>
            <a:ext cx="6172200" cy="5403850"/>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testo 3"/>
          <p:cNvSpPr>
            <a:spLocks noGrp="1"/>
          </p:cNvSpPr>
          <p:nvPr>
            <p:ph type="body" sz="half" idx="2"/>
          </p:nvPr>
        </p:nvSpPr>
        <p:spPr/>
        <p:txBody>
          <a:bodyPr>
            <a:normAutofit/>
          </a:bodyPr>
          <a:lstStyle/>
          <a:p>
            <a:r>
              <a:rPr lang="it-IT" sz="2400" dirty="0" err="1" smtClean="0">
                <a:solidFill>
                  <a:srgbClr val="FF0000"/>
                </a:solidFill>
              </a:rPr>
              <a:t>Tadeusz</a:t>
            </a:r>
            <a:r>
              <a:rPr lang="it-IT" sz="2400" dirty="0" smtClean="0">
                <a:solidFill>
                  <a:srgbClr val="FF0000"/>
                </a:solidFill>
              </a:rPr>
              <a:t> </a:t>
            </a:r>
            <a:r>
              <a:rPr lang="it-IT" sz="2400" i="1" dirty="0" err="1" smtClean="0">
                <a:solidFill>
                  <a:srgbClr val="FF0000"/>
                </a:solidFill>
              </a:rPr>
              <a:t>Bor</a:t>
            </a:r>
            <a:r>
              <a:rPr lang="it-IT" sz="2400" dirty="0" smtClean="0">
                <a:solidFill>
                  <a:srgbClr val="FF0000"/>
                </a:solidFill>
              </a:rPr>
              <a:t> </a:t>
            </a:r>
            <a:r>
              <a:rPr lang="it-IT" sz="2400" dirty="0" err="1" smtClean="0">
                <a:solidFill>
                  <a:srgbClr val="FF0000"/>
                </a:solidFill>
              </a:rPr>
              <a:t>Komorowski</a:t>
            </a:r>
            <a:endParaRPr lang="it-IT" sz="2400" dirty="0" smtClean="0">
              <a:solidFill>
                <a:srgbClr val="FF0000"/>
              </a:solidFill>
            </a:endParaRPr>
          </a:p>
          <a:p>
            <a:r>
              <a:rPr lang="it-IT" sz="2400" dirty="0" smtClean="0">
                <a:solidFill>
                  <a:srgbClr val="FF0000"/>
                </a:solidFill>
              </a:rPr>
              <a:t>01.06.1895-24.08.1966.</a:t>
            </a:r>
          </a:p>
          <a:p>
            <a:r>
              <a:rPr lang="it-IT" sz="2400" dirty="0" smtClean="0">
                <a:solidFill>
                  <a:srgbClr val="FF0000"/>
                </a:solidFill>
              </a:rPr>
              <a:t>Combattente nelle truppe austro-ungariche e dopo ufficiale dell’esercito polacco.</a:t>
            </a:r>
          </a:p>
          <a:p>
            <a:r>
              <a:rPr lang="it-IT" sz="2400" dirty="0" smtClean="0">
                <a:solidFill>
                  <a:srgbClr val="FF0000"/>
                </a:solidFill>
              </a:rPr>
              <a:t>Dal 1943 comandante dell’</a:t>
            </a:r>
            <a:r>
              <a:rPr lang="it-IT" sz="2400" dirty="0" err="1" smtClean="0">
                <a:solidFill>
                  <a:srgbClr val="FF0000"/>
                </a:solidFill>
              </a:rPr>
              <a:t>Armia</a:t>
            </a:r>
            <a:r>
              <a:rPr lang="it-IT" sz="2400" dirty="0" smtClean="0">
                <a:solidFill>
                  <a:srgbClr val="FF0000"/>
                </a:solidFill>
              </a:rPr>
              <a:t> </a:t>
            </a:r>
            <a:r>
              <a:rPr lang="it-IT" sz="2400" dirty="0" err="1" smtClean="0">
                <a:solidFill>
                  <a:srgbClr val="FF0000"/>
                </a:solidFill>
              </a:rPr>
              <a:t>Krajowa</a:t>
            </a:r>
            <a:r>
              <a:rPr lang="it-IT" sz="2400" dirty="0" smtClean="0">
                <a:solidFill>
                  <a:srgbClr val="FF0000"/>
                </a:solidFill>
              </a:rPr>
              <a:t>.</a:t>
            </a:r>
          </a:p>
          <a:p>
            <a:r>
              <a:rPr lang="it-IT" sz="2400" dirty="0" smtClean="0">
                <a:solidFill>
                  <a:srgbClr val="FF0000"/>
                </a:solidFill>
              </a:rPr>
              <a:t>Dal ‘47 al ‘49 Primo ministro del governo polacco in esilio.</a:t>
            </a:r>
            <a:endParaRPr lang="it-IT" sz="2400" dirty="0">
              <a:solidFill>
                <a:srgbClr val="FF0000"/>
              </a:solidFill>
            </a:endParaRPr>
          </a:p>
        </p:txBody>
      </p:sp>
    </p:spTree>
    <p:extLst>
      <p:ext uri="{BB962C8B-B14F-4D97-AF65-F5344CB8AC3E}">
        <p14:creationId xmlns:p14="http://schemas.microsoft.com/office/powerpoint/2010/main" val="198694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smtClean="0"/>
              <a:t>Il tedesco:</a:t>
            </a:r>
            <a:endParaRPr lang="it-IT" dirty="0"/>
          </a:p>
        </p:txBody>
      </p:sp>
      <p:sp>
        <p:nvSpPr>
          <p:cNvPr id="6" name="Segnaposto immagine 5"/>
          <p:cNvSpPr>
            <a:spLocks noGrp="1"/>
          </p:cNvSpPr>
          <p:nvPr>
            <p:ph type="pic" idx="1"/>
          </p:nvPr>
        </p:nvSpPr>
        <p:spPr>
          <a:xfrm>
            <a:off x="6190454" y="987425"/>
            <a:ext cx="4210845" cy="4873625"/>
          </a:xfrm>
        </p:spPr>
      </p:sp>
      <p:sp>
        <p:nvSpPr>
          <p:cNvPr id="7" name="Segnaposto testo 6"/>
          <p:cNvSpPr>
            <a:spLocks noGrp="1"/>
          </p:cNvSpPr>
          <p:nvPr>
            <p:ph type="body" sz="half" idx="2"/>
          </p:nvPr>
        </p:nvSpPr>
        <p:spPr/>
        <p:txBody>
          <a:bodyPr>
            <a:normAutofit lnSpcReduction="10000"/>
          </a:bodyPr>
          <a:lstStyle/>
          <a:p>
            <a:endParaRPr lang="it-IT" dirty="0" smtClean="0"/>
          </a:p>
          <a:p>
            <a:r>
              <a:rPr lang="it-IT" sz="2400" dirty="0" smtClean="0"/>
              <a:t>Erich von </a:t>
            </a:r>
            <a:r>
              <a:rPr lang="it-IT" sz="2400" dirty="0" err="1" smtClean="0"/>
              <a:t>dem</a:t>
            </a:r>
            <a:r>
              <a:rPr lang="it-IT" sz="2400" dirty="0" smtClean="0"/>
              <a:t> Bach-</a:t>
            </a:r>
            <a:r>
              <a:rPr lang="it-IT" sz="2400" dirty="0" err="1" smtClean="0"/>
              <a:t>Zelewski</a:t>
            </a:r>
            <a:endParaRPr lang="it-IT" sz="2400" dirty="0" smtClean="0"/>
          </a:p>
          <a:p>
            <a:pPr marL="342900" indent="-342900" algn="just">
              <a:buFont typeface="Arial" charset="0"/>
              <a:buChar char="•"/>
            </a:pPr>
            <a:r>
              <a:rPr lang="it-IT" sz="2400" dirty="0" smtClean="0">
                <a:solidFill>
                  <a:srgbClr val="FF0000"/>
                </a:solidFill>
              </a:rPr>
              <a:t>01.03.1899-08.03.1972, ufficiale delle SS (di origine polacca e discendente dalla piccola nobiltà terriera polacca della </a:t>
            </a:r>
            <a:r>
              <a:rPr lang="it-IT" sz="2400" dirty="0" err="1">
                <a:solidFill>
                  <a:srgbClr val="FF0000"/>
                </a:solidFill>
              </a:rPr>
              <a:t>P</a:t>
            </a:r>
            <a:r>
              <a:rPr lang="it-IT" sz="2400" dirty="0" err="1" smtClean="0">
                <a:solidFill>
                  <a:srgbClr val="FF0000"/>
                </a:solidFill>
              </a:rPr>
              <a:t>omerania</a:t>
            </a:r>
            <a:r>
              <a:rPr lang="it-IT" sz="2400" dirty="0" smtClean="0">
                <a:solidFill>
                  <a:srgbClr val="FF0000"/>
                </a:solidFill>
              </a:rPr>
              <a:t>).</a:t>
            </a:r>
          </a:p>
          <a:p>
            <a:pPr marL="342900" indent="-342900" algn="just">
              <a:buFont typeface="Arial" charset="0"/>
              <a:buChar char="•"/>
            </a:pPr>
            <a:r>
              <a:rPr lang="it-IT" sz="2400" dirty="0" smtClean="0">
                <a:solidFill>
                  <a:srgbClr val="FF0000"/>
                </a:solidFill>
              </a:rPr>
              <a:t>Secondo Hitler era più brutale di </a:t>
            </a:r>
            <a:r>
              <a:rPr lang="it-IT" sz="2400" dirty="0" err="1" smtClean="0">
                <a:solidFill>
                  <a:srgbClr val="FF0000"/>
                </a:solidFill>
              </a:rPr>
              <a:t>Heydrich</a:t>
            </a:r>
            <a:r>
              <a:rPr lang="it-IT" sz="2400" dirty="0" smtClean="0">
                <a:solidFill>
                  <a:srgbClr val="FF0000"/>
                </a:solidFill>
              </a:rPr>
              <a:t>. Fu sua l’idea di creare il campo di Auschwitz.</a:t>
            </a:r>
          </a:p>
          <a:p>
            <a:endParaRPr lang="it-IT" sz="2400" dirty="0"/>
          </a:p>
        </p:txBody>
      </p:sp>
      <p:pic>
        <p:nvPicPr>
          <p:cNvPr id="2051" name="Picture 3" descr="undesarchiv Bild 183-S73507, Erich von dem Bach-Zelewski.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0455" y="987425"/>
            <a:ext cx="4368007" cy="48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66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838199" y="4189228"/>
            <a:ext cx="10836349" cy="446567"/>
          </a:xfrm>
        </p:spPr>
        <p:txBody>
          <a:bodyPr>
            <a:normAutofit fontScale="90000"/>
          </a:bodyPr>
          <a:lstStyle/>
          <a:p>
            <a:r>
              <a:rPr lang="it-IT" dirty="0" smtClean="0">
                <a:solidFill>
                  <a:srgbClr val="FF0000"/>
                </a:solidFill>
              </a:rPr>
              <a:t>L’ </a:t>
            </a:r>
            <a:r>
              <a:rPr lang="it-IT" dirty="0" err="1" smtClean="0">
                <a:solidFill>
                  <a:srgbClr val="FF0000"/>
                </a:solidFill>
              </a:rPr>
              <a:t>Armia</a:t>
            </a:r>
            <a:r>
              <a:rPr lang="it-IT" dirty="0" smtClean="0">
                <a:solidFill>
                  <a:srgbClr val="FF0000"/>
                </a:solidFill>
              </a:rPr>
              <a:t> </a:t>
            </a:r>
            <a:r>
              <a:rPr lang="it-IT" dirty="0" err="1" smtClean="0">
                <a:solidFill>
                  <a:srgbClr val="FF0000"/>
                </a:solidFill>
              </a:rPr>
              <a:t>Krajowa</a:t>
            </a:r>
            <a:r>
              <a:rPr lang="it-IT" dirty="0" smtClean="0">
                <a:solidFill>
                  <a:srgbClr val="FF0000"/>
                </a:solidFill>
              </a:rPr>
              <a:t> (= Esercito nazionale</a:t>
            </a:r>
            <a:r>
              <a:rPr lang="it-IT" dirty="0" smtClean="0"/>
              <a:t>) derivato dal </a:t>
            </a:r>
            <a:r>
              <a:rPr lang="it-IT" i="1" dirty="0" smtClean="0"/>
              <a:t>Servizio polacco per la Vittoria,</a:t>
            </a:r>
            <a:r>
              <a:rPr lang="it-IT" dirty="0" smtClean="0"/>
              <a:t> sorse nel 1942 e si sciolse nel gennaio 1945.</a:t>
            </a:r>
            <a:br>
              <a:rPr lang="it-IT" dirty="0" smtClean="0"/>
            </a:br>
            <a:r>
              <a:rPr lang="it-IT" dirty="0" smtClean="0"/>
              <a:t>“forze armate” dello stato clandestino polacco alle dipendenze del Governo in esilio a Londra. Stato della truppa:</a:t>
            </a:r>
            <a:br>
              <a:rPr lang="it-IT" dirty="0" smtClean="0"/>
            </a:br>
            <a:r>
              <a:rPr lang="it-IT" i="1" u="sng" dirty="0">
                <a:solidFill>
                  <a:srgbClr val="FF0000"/>
                </a:solidFill>
              </a:rPr>
              <a:t>a</a:t>
            </a:r>
            <a:r>
              <a:rPr lang="it-IT" i="1" u="sng" dirty="0" smtClean="0">
                <a:solidFill>
                  <a:srgbClr val="FF0000"/>
                </a:solidFill>
              </a:rPr>
              <a:t>nimus </a:t>
            </a:r>
            <a:r>
              <a:rPr lang="it-IT" i="1" u="sng" dirty="0" err="1" smtClean="0">
                <a:solidFill>
                  <a:srgbClr val="FF0000"/>
                </a:solidFill>
              </a:rPr>
              <a:t>pugnandi</a:t>
            </a:r>
            <a:r>
              <a:rPr lang="it-IT" i="1" u="sng" dirty="0" smtClean="0">
                <a:solidFill>
                  <a:srgbClr val="FF0000"/>
                </a:solidFill>
              </a:rPr>
              <a:t> :</a:t>
            </a:r>
            <a:r>
              <a:rPr lang="it-IT" dirty="0" smtClean="0">
                <a:solidFill>
                  <a:srgbClr val="FF0000"/>
                </a:solidFill>
              </a:rPr>
              <a:t>ottimo</a:t>
            </a:r>
            <a:r>
              <a:rPr lang="it-IT" dirty="0" smtClean="0"/>
              <a:t>, ma addestramento e armamento scarso, generalmente leggero di provenienza:</a:t>
            </a:r>
            <a:br>
              <a:rPr lang="it-IT" dirty="0" smtClean="0"/>
            </a:br>
            <a:r>
              <a:rPr lang="it-IT" dirty="0"/>
              <a:t/>
            </a:r>
            <a:br>
              <a:rPr lang="it-IT" dirty="0"/>
            </a:br>
            <a:endParaRPr lang="it-IT" dirty="0"/>
          </a:p>
        </p:txBody>
      </p:sp>
    </p:spTree>
    <p:extLst>
      <p:ext uri="{BB962C8B-B14F-4D97-AF65-F5344CB8AC3E}">
        <p14:creationId xmlns:p14="http://schemas.microsoft.com/office/powerpoint/2010/main" val="67304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28589"/>
            <a:ext cx="10515600" cy="6000750"/>
          </a:xfrm>
        </p:spPr>
        <p:txBody>
          <a:bodyPr>
            <a:normAutofit fontScale="90000"/>
          </a:bodyPr>
          <a:lstStyle/>
          <a:p>
            <a:pPr marL="571500" indent="-571500">
              <a:buFont typeface="Arial" charset="0"/>
              <a:buChar char="•"/>
            </a:pPr>
            <a:r>
              <a:rPr lang="it-IT" dirty="0" smtClean="0"/>
              <a:t/>
            </a:r>
            <a:br>
              <a:rPr lang="it-IT" dirty="0" smtClean="0"/>
            </a:br>
            <a:r>
              <a:rPr lang="it-IT" dirty="0" smtClean="0"/>
              <a:t>Vecchi depositi.</a:t>
            </a:r>
            <a:br>
              <a:rPr lang="it-IT" dirty="0" smtClean="0"/>
            </a:br>
            <a:r>
              <a:rPr lang="it-IT" dirty="0" smtClean="0"/>
              <a:t>Armi catturate ai tedeschi.</a:t>
            </a:r>
            <a:br>
              <a:rPr lang="it-IT" dirty="0" smtClean="0"/>
            </a:br>
            <a:r>
              <a:rPr lang="it-IT" dirty="0" smtClean="0"/>
              <a:t>Vendute- </a:t>
            </a:r>
            <a:r>
              <a:rPr lang="it-IT" b="1" dirty="0" smtClean="0"/>
              <a:t>con difficoltà</a:t>
            </a:r>
            <a:r>
              <a:rPr lang="it-IT" dirty="0" smtClean="0"/>
              <a:t>-dai tedeschi.</a:t>
            </a:r>
            <a:br>
              <a:rPr lang="it-IT" dirty="0" smtClean="0"/>
            </a:br>
            <a:r>
              <a:rPr lang="it-IT" dirty="0" smtClean="0"/>
              <a:t>Vendute – </a:t>
            </a:r>
            <a:r>
              <a:rPr lang="it-IT" dirty="0" smtClean="0">
                <a:solidFill>
                  <a:srgbClr val="FF0000"/>
                </a:solidFill>
              </a:rPr>
              <a:t>senza molte difficoltà- </a:t>
            </a:r>
            <a:r>
              <a:rPr lang="it-IT" dirty="0" smtClean="0"/>
              <a:t>dagli ungheresi e dagli italiani.</a:t>
            </a:r>
            <a:br>
              <a:rPr lang="it-IT" dirty="0" smtClean="0"/>
            </a:br>
            <a:r>
              <a:rPr lang="it-IT" dirty="0" smtClean="0"/>
              <a:t>Prodotte nelle fabbriche clandestine.</a:t>
            </a:r>
            <a:br>
              <a:rPr lang="it-IT" dirty="0" smtClean="0"/>
            </a:br>
            <a:r>
              <a:rPr lang="it-IT" dirty="0" smtClean="0"/>
              <a:t>Sottratte nelle fabbriche tedesche. </a:t>
            </a:r>
            <a:br>
              <a:rPr lang="it-IT" dirty="0" smtClean="0"/>
            </a:br>
            <a:r>
              <a:rPr lang="it-IT" dirty="0" smtClean="0"/>
              <a:t>Lanciate dagli Alleati.</a:t>
            </a:r>
            <a:br>
              <a:rPr lang="it-IT" dirty="0" smtClean="0"/>
            </a:br>
            <a:r>
              <a:rPr lang="it-IT" dirty="0" smtClean="0"/>
              <a:t/>
            </a:r>
            <a:br>
              <a:rPr lang="it-IT" dirty="0" smtClean="0"/>
            </a:br>
            <a:r>
              <a:rPr lang="it-IT" dirty="0" smtClean="0">
                <a:solidFill>
                  <a:srgbClr val="FF0000"/>
                </a:solidFill>
              </a:rPr>
              <a:t>PIAT=</a:t>
            </a:r>
            <a:r>
              <a:rPr lang="it-IT" dirty="0" err="1" smtClean="0">
                <a:solidFill>
                  <a:srgbClr val="FF0000"/>
                </a:solidFill>
              </a:rPr>
              <a:t>Projector</a:t>
            </a:r>
            <a:r>
              <a:rPr lang="it-IT" dirty="0" smtClean="0">
                <a:solidFill>
                  <a:srgbClr val="FF0000"/>
                </a:solidFill>
              </a:rPr>
              <a:t> </a:t>
            </a:r>
            <a:r>
              <a:rPr lang="it-IT" dirty="0" err="1" smtClean="0">
                <a:solidFill>
                  <a:srgbClr val="FF0000"/>
                </a:solidFill>
              </a:rPr>
              <a:t>Infantry</a:t>
            </a:r>
            <a:r>
              <a:rPr lang="it-IT" dirty="0" smtClean="0">
                <a:solidFill>
                  <a:srgbClr val="FF0000"/>
                </a:solidFill>
              </a:rPr>
              <a:t> Anti-Tank !</a:t>
            </a:r>
            <a:r>
              <a:rPr lang="it-IT" dirty="0" smtClean="0"/>
              <a:t/>
            </a:r>
            <a:br>
              <a:rPr lang="it-IT" dirty="0" smtClean="0"/>
            </a:br>
            <a:r>
              <a:rPr lang="it-IT" dirty="0" smtClean="0"/>
              <a:t/>
            </a:r>
            <a:br>
              <a:rPr lang="it-IT" dirty="0" smtClean="0"/>
            </a:br>
            <a:endParaRPr lang="it-IT" dirty="0"/>
          </a:p>
        </p:txBody>
      </p:sp>
    </p:spTree>
    <p:extLst>
      <p:ext uri="{BB962C8B-B14F-4D97-AF65-F5344CB8AC3E}">
        <p14:creationId xmlns:p14="http://schemas.microsoft.com/office/powerpoint/2010/main" val="180423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flipV="1">
            <a:off x="485775" y="4860583"/>
            <a:ext cx="11215688" cy="1640230"/>
          </a:xfrm>
        </p:spPr>
        <p:txBody>
          <a:bodyPr/>
          <a:lstStyle/>
          <a:p>
            <a:r>
              <a:rPr lang="it-IT" smtClean="0"/>
              <a:t>                                                                                       </a:t>
            </a:r>
            <a:endParaRPr lang="it-IT" dirty="0"/>
          </a:p>
        </p:txBody>
      </p:sp>
      <p:pic>
        <p:nvPicPr>
          <p:cNvPr id="3075" name="Picture 3" descr="IAT RCRMM london ontario 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2213" y="905670"/>
            <a:ext cx="5129212" cy="3954914"/>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s://upload.wikimedia.org/wikipedia/commons/thumb/b/b8/Hohlladungsgeschoss.jpg/110px-Hohlladungsgeschoss.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3074" y="905669"/>
            <a:ext cx="2028825" cy="3966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295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Il sovietico:</a:t>
            </a:r>
            <a:br>
              <a:rPr lang="it-IT" dirty="0" smtClean="0"/>
            </a:br>
            <a:endParaRPr lang="it-IT" dirty="0"/>
          </a:p>
        </p:txBody>
      </p:sp>
      <p:sp>
        <p:nvSpPr>
          <p:cNvPr id="5" name="Segnaposto testo 4"/>
          <p:cNvSpPr>
            <a:spLocks noGrp="1"/>
          </p:cNvSpPr>
          <p:nvPr>
            <p:ph idx="1"/>
          </p:nvPr>
        </p:nvSpPr>
        <p:spPr/>
        <p:txBody>
          <a:bodyPr/>
          <a:lstStyle/>
          <a:p>
            <a:endParaRPr lang="it-IT" dirty="0" smtClean="0"/>
          </a:p>
          <a:p>
            <a:r>
              <a:rPr lang="it-IT" sz="2400" dirty="0" err="1" smtClean="0"/>
              <a:t>Kostantin</a:t>
            </a:r>
            <a:r>
              <a:rPr lang="it-IT" sz="2400" dirty="0" smtClean="0"/>
              <a:t> </a:t>
            </a:r>
            <a:r>
              <a:rPr lang="it-IT" sz="2400" dirty="0" err="1" smtClean="0"/>
              <a:t>Rokossovskij</a:t>
            </a:r>
            <a:endParaRPr lang="it-IT" sz="2400" dirty="0" smtClean="0"/>
          </a:p>
          <a:p>
            <a:endParaRPr lang="it-IT" sz="2400" dirty="0"/>
          </a:p>
          <a:p>
            <a:r>
              <a:rPr lang="it-IT" sz="2400" dirty="0" smtClean="0"/>
              <a:t>21.12.1896-03.08.1968</a:t>
            </a:r>
          </a:p>
          <a:p>
            <a:endParaRPr lang="it-IT" sz="2400" dirty="0"/>
          </a:p>
          <a:p>
            <a:r>
              <a:rPr lang="it-IT" sz="2400" dirty="0" smtClean="0"/>
              <a:t>Ebbe il coraggio di litigare con Stalin sulla </a:t>
            </a:r>
          </a:p>
          <a:p>
            <a:r>
              <a:rPr lang="it-IT" sz="2400" dirty="0" smtClean="0"/>
              <a:t>Scelta di un attacco.</a:t>
            </a:r>
            <a:endParaRPr lang="it-IT" sz="2400" dirty="0"/>
          </a:p>
        </p:txBody>
      </p:sp>
      <p:pic>
        <p:nvPicPr>
          <p:cNvPr id="4099" name="Picture 3" descr="onstanty Rokossowski, 194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5125" y="987424"/>
            <a:ext cx="3743325" cy="48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8638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L’operazione </a:t>
            </a:r>
            <a:r>
              <a:rPr lang="it-IT" dirty="0" err="1" smtClean="0"/>
              <a:t>Bagration</a:t>
            </a:r>
            <a:r>
              <a:rPr lang="it-IT" dirty="0" smtClean="0"/>
              <a:t> estate 1944.</a:t>
            </a:r>
            <a:endParaRPr lang="it-IT" dirty="0"/>
          </a:p>
        </p:txBody>
      </p:sp>
      <p:sp>
        <p:nvSpPr>
          <p:cNvPr id="3" name="Segnaposto contenuto 2"/>
          <p:cNvSpPr>
            <a:spLocks noGrp="1"/>
          </p:cNvSpPr>
          <p:nvPr>
            <p:ph idx="1"/>
          </p:nvPr>
        </p:nvSpPr>
        <p:spPr/>
        <p:txBody>
          <a:bodyPr/>
          <a:lstStyle/>
          <a:p>
            <a:r>
              <a:rPr lang="it-IT" dirty="0" smtClean="0">
                <a:solidFill>
                  <a:srgbClr val="0070C0"/>
                </a:solidFill>
              </a:rPr>
              <a:t>Sfondamento dell’Armata Rossa delle linee tedesche in un fronte molto esteso che si sviluppava in Bielorussia, Ucraina e Polonia orientale.</a:t>
            </a:r>
          </a:p>
          <a:p>
            <a:r>
              <a:rPr lang="it-IT" dirty="0" smtClean="0"/>
              <a:t>Annientamento del Gruppo d’armate Centro tedesco con una manovra condotta in profondità con i mezzi corazzati.</a:t>
            </a:r>
          </a:p>
          <a:p>
            <a:r>
              <a:rPr lang="it-IT" dirty="0" smtClean="0"/>
              <a:t>Il comando sovietico approvò una successione di offensive collegate che avrebbero coinvolto alla fine l’intero fronte orientale.</a:t>
            </a:r>
          </a:p>
          <a:p>
            <a:r>
              <a:rPr lang="it-IT" dirty="0" smtClean="0"/>
              <a:t>Il fronte bielorusso si prestava ad una manovra a tenaglia.</a:t>
            </a:r>
          </a:p>
          <a:p>
            <a:endParaRPr lang="it-IT" dirty="0"/>
          </a:p>
        </p:txBody>
      </p:sp>
    </p:spTree>
    <p:extLst>
      <p:ext uri="{BB962C8B-B14F-4D97-AF65-F5344CB8AC3E}">
        <p14:creationId xmlns:p14="http://schemas.microsoft.com/office/powerpoint/2010/main" val="2703352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896</Words>
  <Application>Microsoft Macintosh PowerPoint</Application>
  <PresentationFormat>Widescreen</PresentationFormat>
  <Paragraphs>100</Paragraphs>
  <Slides>24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24</vt:i4>
      </vt:variant>
    </vt:vector>
  </HeadingPairs>
  <TitlesOfParts>
    <vt:vector size="28" baseType="lpstr">
      <vt:lpstr>Calibri</vt:lpstr>
      <vt:lpstr>Calibri Light</vt:lpstr>
      <vt:lpstr>Arial</vt:lpstr>
      <vt:lpstr>Tema di Office</vt:lpstr>
      <vt:lpstr>La memoria del sangue(versato) VII</vt:lpstr>
      <vt:lpstr>Presentazione di PowerPoint</vt:lpstr>
      <vt:lpstr>I protagonisti: Il polacco.</vt:lpstr>
      <vt:lpstr>Il tedesco:</vt:lpstr>
      <vt:lpstr>L’ Armia Krajowa (= Esercito nazionale) derivato dal Servizio polacco per la Vittoria, sorse nel 1942 e si sciolse nel gennaio 1945. “forze armate” dello stato clandestino polacco alle dipendenze del Governo in esilio a Londra. Stato della truppa: animus pugnandi :ottimo, ma addestramento e armamento scarso, generalmente leggero di provenienza:  </vt:lpstr>
      <vt:lpstr> Vecchi depositi. Armi catturate ai tedeschi. Vendute- con difficoltà-dai tedeschi. Vendute – senza molte difficoltà- dagli ungheresi e dagli italiani. Prodotte nelle fabbriche clandestine. Sottratte nelle fabbriche tedesche.  Lanciate dagli Alleati.  PIAT=Projector Infantry Anti-Tank !  </vt:lpstr>
      <vt:lpstr>                                                                                       </vt:lpstr>
      <vt:lpstr>Il sovietico: </vt:lpstr>
      <vt:lpstr>L’operazione Bagration estate 1944.</vt:lpstr>
      <vt:lpstr>Battaglia di carri</vt:lpstr>
      <vt:lpstr>Battaglia di carri</vt:lpstr>
      <vt:lpstr>Il carro statunitense:</vt:lpstr>
      <vt:lpstr>La situazione militare</vt:lpstr>
      <vt:lpstr> La ritirata tedesca.</vt:lpstr>
      <vt:lpstr> </vt:lpstr>
      <vt:lpstr>Le considerazioni politiche a favore dell’insurrezione.</vt:lpstr>
      <vt:lpstr>Le considerazioni contrarie all’insurrezione.</vt:lpstr>
      <vt:lpstr>L’inizio dell’insurrezione.</vt:lpstr>
      <vt:lpstr>La posizione sovietica di non intervento.</vt:lpstr>
      <vt:lpstr>La situazione a Londra</vt:lpstr>
      <vt:lpstr>L’onore delle armi.</vt:lpstr>
      <vt:lpstr> Le accuse.</vt:lpstr>
      <vt:lpstr>                         I documenti a difesa.</vt:lpstr>
      <vt:lpstr>                  Il governo in esilio a Londra</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memoria del sangue(versato) VII</dc:title>
  <dc:creator>Utente di Microsoft Office</dc:creator>
  <cp:lastModifiedBy>Utente di Microsoft Office</cp:lastModifiedBy>
  <cp:revision>45</cp:revision>
  <dcterms:created xsi:type="dcterms:W3CDTF">2018-05-01T09:03:12Z</dcterms:created>
  <dcterms:modified xsi:type="dcterms:W3CDTF">2019-04-02T07:53:04Z</dcterms:modified>
</cp:coreProperties>
</file>