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72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73"/>
    <p:restoredTop sz="94592"/>
  </p:normalViewPr>
  <p:slideViewPr>
    <p:cSldViewPr snapToGrid="0" snapToObjects="1">
      <p:cViewPr>
        <p:scale>
          <a:sx n="104" d="100"/>
          <a:sy n="104" d="100"/>
        </p:scale>
        <p:origin x="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1BE5D-04F7-6C42-B5B2-1AFD430FC743}" type="datetimeFigureOut">
              <a:rPr lang="it-IT" smtClean="0"/>
              <a:t>08/04/19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44F8E-EFB7-8747-9A64-37695FBACF0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2925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2BE9-0F99-BD4B-B64B-E799AFEC65DC}" type="datetimeFigureOut">
              <a:rPr lang="it-IT" smtClean="0"/>
              <a:t>08/04/19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23E3-A4CF-404E-AD29-E846B462A11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606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2BE9-0F99-BD4B-B64B-E799AFEC65DC}" type="datetimeFigureOut">
              <a:rPr lang="it-IT" smtClean="0"/>
              <a:t>08/04/19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23E3-A4CF-404E-AD29-E846B462A11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05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2BE9-0F99-BD4B-B64B-E799AFEC65DC}" type="datetimeFigureOut">
              <a:rPr lang="it-IT" smtClean="0"/>
              <a:t>08/04/19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23E3-A4CF-404E-AD29-E846B462A11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93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2BE9-0F99-BD4B-B64B-E799AFEC65DC}" type="datetimeFigureOut">
              <a:rPr lang="it-IT" smtClean="0"/>
              <a:t>08/04/19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23E3-A4CF-404E-AD29-E846B462A11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15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2BE9-0F99-BD4B-B64B-E799AFEC65DC}" type="datetimeFigureOut">
              <a:rPr lang="it-IT" smtClean="0"/>
              <a:t>08/04/19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23E3-A4CF-404E-AD29-E846B462A11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568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2BE9-0F99-BD4B-B64B-E799AFEC65DC}" type="datetimeFigureOut">
              <a:rPr lang="it-IT" smtClean="0"/>
              <a:t>08/04/19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23E3-A4CF-404E-AD29-E846B462A11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636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2BE9-0F99-BD4B-B64B-E799AFEC65DC}" type="datetimeFigureOut">
              <a:rPr lang="it-IT" smtClean="0"/>
              <a:t>08/04/19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23E3-A4CF-404E-AD29-E846B462A11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8646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2BE9-0F99-BD4B-B64B-E799AFEC65DC}" type="datetimeFigureOut">
              <a:rPr lang="it-IT" smtClean="0"/>
              <a:t>08/04/19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23E3-A4CF-404E-AD29-E846B462A11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1713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2BE9-0F99-BD4B-B64B-E799AFEC65DC}" type="datetimeFigureOut">
              <a:rPr lang="it-IT" smtClean="0"/>
              <a:t>08/04/19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23E3-A4CF-404E-AD29-E846B462A11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72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2BE9-0F99-BD4B-B64B-E799AFEC65DC}" type="datetimeFigureOut">
              <a:rPr lang="it-IT" smtClean="0"/>
              <a:t>08/04/19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23E3-A4CF-404E-AD29-E846B462A11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359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2BE9-0F99-BD4B-B64B-E799AFEC65DC}" type="datetimeFigureOut">
              <a:rPr lang="it-IT" smtClean="0"/>
              <a:t>08/04/19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23E3-A4CF-404E-AD29-E846B462A11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47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62BE9-0F99-BD4B-B64B-E799AFEC65DC}" type="datetimeFigureOut">
              <a:rPr lang="it-IT" smtClean="0"/>
              <a:t>08/04/19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B23E3-A4CF-404E-AD29-E846B462A11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16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4" Type="http://schemas.openxmlformats.org/officeDocument/2006/relationships/hyperlink" Target="NULL" TargetMode="External"/><Relationship Id="rId5" Type="http://schemas.openxmlformats.org/officeDocument/2006/relationships/hyperlink" Target="NULL" TargetMode="External"/><Relationship Id="rId6" Type="http://schemas.openxmlformats.org/officeDocument/2006/relationships/hyperlink" Target="NULL" TargetMode="External"/><Relationship Id="rId7" Type="http://schemas.openxmlformats.org/officeDocument/2006/relationships/hyperlink" Target="NULL" TargetMode="External"/><Relationship Id="rId8" Type="http://schemas.openxmlformats.org/officeDocument/2006/relationships/hyperlink" Target="NULL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NUL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hyperlink" Target="https://it.wikipedia.org/wiki/File:Entry_of_Napoleon_and_the_French_Army_in_Danzig_1807.PNG" TargetMode="External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it.wikipedia.org/wiki/File:Nazi_World_War_II_poster_Danzig_is_German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4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hyperlink" Target="http://www.giornidistoria.net/453/" TargetMode="External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temi.repubblica.it/micromega-online/polonia-la-fine-di-solidarnosc-e-il-referendum-sugli-immigrati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hyperlink" Target="http://www.repubblica.it/rubriche/eurolandia/2012/06/23/news/cantieri_lenin_danzica_walesa_solidarnosc-37802437/" TargetMode="External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google.com/url?sa=i&amp;rct=j&amp;q=&amp;esrc=s&amp;source=images&amp;cd=&amp;ved=2ahUKEwjyk9y8wPbaAhWEDewKHW8aCm0QjRx6BAgBEAU&amp;url=http://www.voxeurop.eu/ro/content/article/326871-mostenirea-risipita-solidaritatii&amp;psig=AOvVaw2maFZMxVJD6SsbV6xB3X7l&amp;ust=152588133476046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it.wikipedia.org/wiki/File:PL_Boles%C5%82aw_Bierut_(1892-1956)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hyperlink" Target="https://it.wikipedia.org/wiki/File:Wojciech_Jaruzelski.jpg" TargetMode="External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it.wikipedia.org/wiki/File:Edward_Gierek_-_portrait_from_1976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457200"/>
            <a:ext cx="9144000" cy="4846317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Metodo e analisi.</a:t>
            </a:r>
            <a:r>
              <a:rPr lang="it-IT" dirty="0"/>
              <a:t/>
            </a:r>
            <a:br>
              <a:rPr lang="it-IT" dirty="0"/>
            </a:br>
            <a:r>
              <a:rPr lang="it-IT" dirty="0" err="1" smtClean="0"/>
              <a:t>Solidarnosc</a:t>
            </a:r>
            <a:r>
              <a:rPr lang="it-IT" dirty="0" smtClean="0"/>
              <a:t>: un sindacato nel socialismo reale.</a:t>
            </a:r>
            <a:br>
              <a:rPr lang="it-IT" dirty="0" smtClean="0"/>
            </a:br>
            <a:r>
              <a:rPr lang="it-IT" dirty="0" smtClean="0"/>
              <a:t>1980</a:t>
            </a:r>
            <a:endParaRPr lang="it-IT" dirty="0"/>
          </a:p>
        </p:txBody>
      </p:sp>
      <p:sp>
        <p:nvSpPr>
          <p:cNvPr id="4" name="AutoShape 3" descr="isultati immagini per foto di solidarnosc">
            <a:hlinkClick r:id="rId2" invalidUrl="https://www.google.com/imgres?imgurl=http://www.parmadaily.it/wp-content/uploads/2017/08/Solidarnosc-678x381.jpg&amp;imgrefurl=http://www.parmadaily.it/309500/31-agosto-1980-polonia-viene-fondato-sindacato-solidarnosc/&amp;docid=VyuPi8fg0i7MbM&amp;tbnid=B8kj5rnO7rlyWM:&amp;vet=10ahUKEwi4h8aIvfbaAhWC3KQKHQWxBF4QMwg4KAIwAg..i&amp;w=678&amp;h=381&amp;client=safari&amp;bih=652&amp;biw=1027&amp;q=foto di solidarnosc&amp;ved=0ahUKEwi4h8aIvfbaAhWC3KQKHQWxBF4QMwg4KAIwAg&amp;iact=mrc&amp;uact=8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isultati immagini per foto di solidarnosc">
            <a:hlinkClick r:id="rId3" invalidUrl="https://www.google.com/imgres?imgurl=http://www.lastampa.it/rf/image_lowres/Pub/p3/2010/08/27/Cultura/Foto/TYP-308932-752362-solidarnosc01g.jpg&amp;imgrefurl=http://www.lastampa.it/2010/08/27/cultura/nel-nome-del-padredel-figlio-e-di-solidarnosc-tOEOls8jgKQPdhkDTtAwnL/pagina.html&amp;docid=nhiSc79cVdvn7M&amp;tbnid=AEJCD-NBIJKAnM:&amp;vet=10ahUKEwi4h8aIvfbaAhWC3KQKHQWxBF4QMwg5KAMwAw..i&amp;w=330&amp;h=250&amp;client=safari&amp;bih=652&amp;biw=1027&amp;q=foto di solidarnosc&amp;ved=0ahUKEwi4h8aIvfbaAhWC3KQKHQWxBF4QMwg5KAMwAw&amp;iact=mrc&amp;uact=8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2" descr="isultati immagini per foto di solidarnosc">
            <a:hlinkClick r:id="rId4" invalidUrl="https://www.google.com/imgres?imgurl=http://blog-micromega.blogautore.espresso.repubblica.it/files/2015/09/solidarnosc-510-1.jpg&amp;imgrefurl=http://temi.repubblica.it/micromega-online/polonia-la-fine-di-solidarnosc-e-il-referendum-sugli-immigrati/&amp;docid=IYvcn1RzlvU-kM&amp;tbnid=014_ZfQZ6TzwHM:&amp;vet=10ahUKEwi4h8aIvfbaAhWC3KQKHQWxBF4QMwg3KAEwAQ..i&amp;w=510&amp;h=331&amp;client=safari&amp;bih=652&amp;biw=1027&amp;q=foto di solidarnosc&amp;ved=0ahUKEwi4h8aIvfbaAhWC3KQKHQWxBF4QMwg3KAEwAQ&amp;iact=mrc&amp;uact=8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7" descr="isultati immagini per foto di solidarnosc">
            <a:hlinkClick r:id="rId5" invalidUrl="https://www.google.com/imgres?imgurl=http://www.parmadaily.it/wp-content/uploads/2017/08/Solidarnosc-678x381.jpg&amp;imgrefurl=http://www.parmadaily.it/309500/31-agosto-1980-polonia-viene-fondato-sindacato-solidarnosc/&amp;docid=VyuPi8fg0i7MbM&amp;tbnid=B8kj5rnO7rlyWM:&amp;vet=10ahUKEwi4h8aIvfbaAhWC3KQKHQWxBF4QMwg4KAIwAg..i&amp;w=678&amp;h=381&amp;client=safari&amp;bih=652&amp;biw=1027&amp;q=foto di solidarnosc&amp;ved=0ahUKEwi4h8aIvfbaAhWC3KQKHQWxBF4QMwg4KAIwAg&amp;iact=mrc&amp;uact=8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8" descr="isultati immagini per foto di solidarnosc">
            <a:hlinkClick r:id="rId6" invalidUrl="https://www.google.com/imgres?imgurl=http://www.lastampa.it/rf/image_lowres/Pub/p3/2010/08/27/Cultura/Foto/TYP-308932-752362-solidarnosc01g.jpg&amp;imgrefurl=http://www.lastampa.it/2010/08/27/cultura/nel-nome-del-padredel-figlio-e-di-solidarnosc-tOEOls8jgKQPdhkDTtAwnL/pagina.html&amp;docid=nhiSc79cVdvn7M&amp;tbnid=AEJCD-NBIJKAnM:&amp;vet=10ahUKEwi4h8aIvfbaAhWC3KQKHQWxBF4QMwg5KAMwAw..i&amp;w=330&amp;h=250&amp;client=safari&amp;bih=652&amp;biw=1027&amp;q=foto di solidarnosc&amp;ved=0ahUKEwi4h8aIvfbaAhWC3KQKHQWxBF4QMwg5KAMwAw&amp;iact=mrc&amp;uact=8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6" descr="isultati immagini per foto di solidarnosc">
            <a:hlinkClick r:id="rId7" invalidUrl="https://www.google.com/imgres?imgurl=http://blog-micromega.blogautore.espresso.repubblica.it/files/2015/09/solidarnosc-510-1.jpg&amp;imgrefurl=http://temi.repubblica.it/micromega-online/polonia-la-fine-di-solidarnosc-e-il-referendum-sugli-immigrati/&amp;docid=IYvcn1RzlvU-kM&amp;tbnid=014_ZfQZ6TzwHM:&amp;vet=10ahUKEwi4h8aIvfbaAhWC3KQKHQWxBF4QMwg3KAEwAQ..i&amp;w=510&amp;h=331&amp;client=safari&amp;bih=652&amp;biw=1027&amp;q=foto di solidarnosc&amp;ved=0ahUKEwi4h8aIvfbaAhWC3KQKHQWxBF4QMwg3KAEwAQ&amp;iact=mrc&amp;uact=8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" name="AutoShape 28" descr="isultati immagini per foto di solidarnosc">
            <a:hlinkClick r:id="rId8" invalidUrl="https://www.google.com/imgres?imgurl=http://blog-micromega.blogautore.espresso.repubblica.it/files/2015/09/solidarnosc-510-1.jpg&amp;imgrefurl=http://temi.repubblica.it/micromega-online/polonia-la-fine-di-solidarnosc-e-il-referendum-sugli-immigrati/&amp;docid=IYvcn1RzlvU-kM&amp;tbnid=014_ZfQZ6TzwHM:&amp;vet=10ahUKEwi4h8aIvfbaAhWC3KQKHQWxBF4QMwg3KAEwAQ..i&amp;w=510&amp;h=331&amp;client=safari&amp;bih=652&amp;biw=1027&amp;q=foto di solidarnosc&amp;ved=0ahUKEwi4h8aIvfbaAhWC3KQKHQWxBF4QMwg3KAEwAQ&amp;iact=mrc&amp;uact=8"/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524000" y="5303517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9182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 Sindacati Ufficiali polacchi.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La funzione sindacale nei paesi del socialismo reale differente da quella negli stati capitalisti.</a:t>
            </a:r>
          </a:p>
          <a:p>
            <a:r>
              <a:rPr lang="it-IT" dirty="0" smtClean="0"/>
              <a:t>Il ruolo di “cinghia di trasmissione”.</a:t>
            </a:r>
          </a:p>
          <a:p>
            <a:r>
              <a:rPr lang="it-IT" dirty="0" smtClean="0"/>
              <a:t>I settori potenzialmente più influenti.</a:t>
            </a:r>
          </a:p>
          <a:p>
            <a:r>
              <a:rPr lang="it-IT" dirty="0" smtClean="0"/>
              <a:t>La situazione nelle miniere di carbone e nel settore siderurgico-cantieristico.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0501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Morire </a:t>
            </a:r>
            <a:r>
              <a:rPr lang="it-IT" i="1" dirty="0" smtClean="0">
                <a:solidFill>
                  <a:srgbClr val="FF0000"/>
                </a:solidFill>
              </a:rPr>
              <a:t>ancora una volta </a:t>
            </a:r>
            <a:r>
              <a:rPr lang="it-IT" dirty="0" smtClean="0">
                <a:solidFill>
                  <a:srgbClr val="FF0000"/>
                </a:solidFill>
              </a:rPr>
              <a:t>per </a:t>
            </a:r>
            <a:r>
              <a:rPr lang="it-IT" b="1" dirty="0" smtClean="0">
                <a:solidFill>
                  <a:srgbClr val="FF0000"/>
                </a:solidFill>
              </a:rPr>
              <a:t>Gdansk</a:t>
            </a:r>
            <a:r>
              <a:rPr lang="it-IT" dirty="0" smtClean="0">
                <a:solidFill>
                  <a:srgbClr val="FF0000"/>
                </a:solidFill>
              </a:rPr>
              <a:t>?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Importante città della Lega Anseatica.</a:t>
            </a:r>
          </a:p>
          <a:p>
            <a:r>
              <a:rPr lang="it-IT" dirty="0" smtClean="0"/>
              <a:t>Lunga storia di indipendenza come città-stato.</a:t>
            </a:r>
          </a:p>
          <a:p>
            <a:r>
              <a:rPr lang="it-IT" dirty="0" smtClean="0"/>
              <a:t>Dopo la I </a:t>
            </a:r>
            <a:r>
              <a:rPr lang="it-IT" dirty="0" err="1" smtClean="0"/>
              <a:t>g.m.</a:t>
            </a:r>
            <a:r>
              <a:rPr lang="it-IT" dirty="0" smtClean="0"/>
              <a:t> divenne la </a:t>
            </a:r>
            <a:r>
              <a:rPr lang="it-IT" dirty="0" smtClean="0">
                <a:solidFill>
                  <a:srgbClr val="FF0000"/>
                </a:solidFill>
              </a:rPr>
              <a:t>Città Libera di Danzica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159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Napoleone e i Tedeschi.</a:t>
            </a:r>
            <a:endParaRPr lang="it-IT" dirty="0"/>
          </a:p>
        </p:txBody>
      </p:sp>
      <p:pic>
        <p:nvPicPr>
          <p:cNvPr id="1029" name="Picture 5" descr="https://upload.wikimedia.org/wikipedia/commons/thumb/c/ce/Nazi_World_War_II_poster_Danzig_is_German.jpg/220px-Nazi_World_War_II_poster_Danzig_is_German.jp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964" y="2093118"/>
            <a:ext cx="3557586" cy="3921919"/>
          </a:xfrm>
        </p:spPr>
      </p:pic>
      <p:sp>
        <p:nvSpPr>
          <p:cNvPr id="8" name="Segnaposto contenuto 7"/>
          <p:cNvSpPr>
            <a:spLocks noGrp="1"/>
          </p:cNvSpPr>
          <p:nvPr>
            <p:ph sz="half" idx="2"/>
          </p:nvPr>
        </p:nvSpPr>
        <p:spPr>
          <a:xfrm>
            <a:off x="6172200" y="1971675"/>
            <a:ext cx="5181600" cy="420528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38200" y="16906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9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hlinkClick r:id="rId4"/>
              </a:rPr>
              <a:t>  </a:t>
            </a:r>
            <a:endParaRPr kumimoji="0" lang="x-none" altLang="x-none" sz="16900" b="1" i="0" u="sng" strike="noStrike" cap="none" normalizeH="0" baseline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9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</a:rPr>
              <a:t>E</a:t>
            </a:r>
          </a:p>
        </p:txBody>
      </p:sp>
      <p:pic>
        <p:nvPicPr>
          <p:cNvPr id="1027" name="Picture 3" descr="https://upload.wikimedia.org/wikipedia/commons/thumb/6/6c/Entry_of_Napoleon_and_the_French_Army_in_Danzig_1807.PNG/220px-Entry_of_Napoleon_and_the_French_Army_in_Danzig_1807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4" y="1971675"/>
            <a:ext cx="4167190" cy="404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137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Le crisi ricorrenti.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L’Impostazione economica.</a:t>
            </a:r>
          </a:p>
          <a:p>
            <a:r>
              <a:rPr lang="it-IT" dirty="0" smtClean="0"/>
              <a:t>I collegamenti internazionali.</a:t>
            </a:r>
          </a:p>
          <a:p>
            <a:r>
              <a:rPr lang="it-IT" dirty="0" smtClean="0"/>
              <a:t>Cause interne ed esterne.</a:t>
            </a:r>
          </a:p>
          <a:p>
            <a:r>
              <a:rPr lang="it-IT" dirty="0" smtClean="0"/>
              <a:t>La mancanza di un mercato interno.</a:t>
            </a:r>
          </a:p>
          <a:p>
            <a:r>
              <a:rPr lang="it-IT" dirty="0" smtClean="0"/>
              <a:t>Il ruolo della politica nell’economia.</a:t>
            </a:r>
          </a:p>
          <a:p>
            <a:r>
              <a:rPr lang="it-IT" dirty="0" smtClean="0"/>
              <a:t>L’impianto ideologico.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0713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L’inizio della crisi.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Gli scioperi del 1980.</a:t>
            </a:r>
          </a:p>
          <a:p>
            <a:r>
              <a:rPr lang="it-IT" dirty="0" smtClean="0"/>
              <a:t>La fondazione del movimento nel 1980.</a:t>
            </a:r>
          </a:p>
          <a:p>
            <a:r>
              <a:rPr lang="it-IT" dirty="0" smtClean="0"/>
              <a:t>Dicembre 1981. Legge marziale .</a:t>
            </a:r>
          </a:p>
          <a:p>
            <a:r>
              <a:rPr lang="it-IT" dirty="0" smtClean="0"/>
              <a:t>Il sindacato fuorilegge.</a:t>
            </a:r>
          </a:p>
          <a:p>
            <a:r>
              <a:rPr lang="it-IT" dirty="0" smtClean="0"/>
              <a:t>Il suo leader incarcerato.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2427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    I Sindacati italiani.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41405" y="1248032"/>
            <a:ext cx="10612395" cy="4928931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485" y="1248032"/>
            <a:ext cx="4714515" cy="468321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465" y="1248031"/>
            <a:ext cx="3686020" cy="468321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92" y="1248032"/>
            <a:ext cx="3289677" cy="468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14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Quello che ancora non sappiamo.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Finanziamenti occulti?</a:t>
            </a:r>
          </a:p>
          <a:p>
            <a:r>
              <a:rPr lang="it-IT" dirty="0" smtClean="0"/>
              <a:t>La CIA?</a:t>
            </a:r>
          </a:p>
          <a:p>
            <a:r>
              <a:rPr lang="it-IT" dirty="0" smtClean="0"/>
              <a:t>Lo IOR della Santa Sede?</a:t>
            </a:r>
          </a:p>
          <a:p>
            <a:r>
              <a:rPr lang="it-IT" dirty="0" smtClean="0"/>
              <a:t>Roberto Calvi?</a:t>
            </a:r>
          </a:p>
          <a:p>
            <a:endParaRPr lang="it-IT" dirty="0"/>
          </a:p>
          <a:p>
            <a:r>
              <a:rPr lang="it-IT" dirty="0" smtClean="0"/>
              <a:t>Una storia ancora da scrivere.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4972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 </a:t>
            </a:r>
            <a:r>
              <a:rPr lang="it-IT" dirty="0"/>
              <a:t>T</a:t>
            </a:r>
            <a:r>
              <a:rPr lang="it-IT" dirty="0" smtClean="0"/>
              <a:t>avola rotonda.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Gli Accordi della Tavola rotonda febbraio-aprile 1989.</a:t>
            </a:r>
          </a:p>
          <a:p>
            <a:r>
              <a:rPr lang="it-IT" dirty="0" smtClean="0"/>
              <a:t>Riforma politica.</a:t>
            </a:r>
          </a:p>
          <a:p>
            <a:r>
              <a:rPr lang="it-IT" dirty="0" smtClean="0"/>
              <a:t>Pluralismo sindacale e politico.</a:t>
            </a:r>
          </a:p>
          <a:p>
            <a:r>
              <a:rPr lang="it-IT" dirty="0" smtClean="0"/>
              <a:t>Obiettivi economici e sociali.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2051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 Gli effetti degli accordi.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I sindacati indipendenti furono legalizzati.</a:t>
            </a:r>
          </a:p>
          <a:p>
            <a:r>
              <a:rPr lang="it-IT" dirty="0" smtClean="0"/>
              <a:t>Fu istituito il Senato.</a:t>
            </a:r>
          </a:p>
          <a:p>
            <a:r>
              <a:rPr lang="it-IT" dirty="0" smtClean="0"/>
              <a:t>Fu re-introdotta la carica di Presidente della Repubblica.</a:t>
            </a:r>
          </a:p>
          <a:p>
            <a:r>
              <a:rPr lang="it-IT" dirty="0" smtClean="0"/>
              <a:t>Furono stabilite delle </a:t>
            </a:r>
            <a:r>
              <a:rPr lang="it-IT" smtClean="0"/>
              <a:t>elezioni semi-libere.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9344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 Il Papa(16.10.’78), la Vergine nera, il      Sindacalista.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4101" y="1690688"/>
            <a:ext cx="3723845" cy="516731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946" y="1690688"/>
            <a:ext cx="2932155" cy="516731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1690688"/>
            <a:ext cx="40259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71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5649097" cy="435133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297" y="1690688"/>
            <a:ext cx="48665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56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 protagonisti.</a:t>
            </a:r>
            <a:endParaRPr lang="it-IT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 smtClean="0"/>
              <a:t>La folla</a:t>
            </a:r>
            <a:endParaRPr lang="it-IT" dirty="0"/>
          </a:p>
        </p:txBody>
      </p:sp>
      <p:pic>
        <p:nvPicPr>
          <p:cNvPr id="2056" name="Picture 8" descr="isultati immagini per foto di solidarnosc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788" y="2673617"/>
            <a:ext cx="5157787" cy="334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egnaposto testo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t-IT" dirty="0" smtClean="0"/>
              <a:t>Il Papa polacco</a:t>
            </a:r>
            <a:endParaRPr lang="it-IT" dirty="0"/>
          </a:p>
        </p:txBody>
      </p:sp>
      <p:pic>
        <p:nvPicPr>
          <p:cNvPr id="2058" name="Picture 10" descr="isultati immagini per foto di solidarnosc">
            <a:hlinkClick r:id="rId4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73616"/>
            <a:ext cx="5183188" cy="334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615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L’elettricista carismatico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0" dirty="0" smtClean="0"/>
              <a:t>29.09.1943</a:t>
            </a:r>
            <a:endParaRPr lang="it-IT" b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just"/>
            <a:r>
              <a:rPr lang="it-IT" b="0" dirty="0" smtClean="0"/>
              <a:t>12 luglio 1967 inizia a lavorare come elettricista al Cantiere Lenin di Danzica.</a:t>
            </a:r>
            <a:endParaRPr lang="it-IT" b="0" dirty="0"/>
          </a:p>
        </p:txBody>
      </p:sp>
      <p:pic>
        <p:nvPicPr>
          <p:cNvPr id="3074" name="Picture 2" descr="mmagine correlata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3006727"/>
            <a:ext cx="5157787" cy="261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magine correlata">
            <a:hlinkClick r:id="rId4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794" y="3006726"/>
            <a:ext cx="4496594" cy="261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128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" y="9525"/>
            <a:ext cx="10515600" cy="215423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S.E. Card. </a:t>
            </a:r>
            <a:r>
              <a:rPr lang="it-IT" b="0" dirty="0" smtClean="0"/>
              <a:t>Stefan </a:t>
            </a:r>
            <a:r>
              <a:rPr lang="it-IT" b="0" dirty="0" err="1" smtClean="0"/>
              <a:t>Wyszynski</a:t>
            </a:r>
            <a:r>
              <a:rPr lang="it-IT" b="0" dirty="0" smtClean="0"/>
              <a:t/>
            </a:r>
            <a:br>
              <a:rPr lang="it-IT" b="0" dirty="0" smtClean="0"/>
            </a:br>
            <a:r>
              <a:rPr lang="it-IT" b="0" dirty="0" smtClean="0"/>
              <a:t>Agosto 1901-Maggio 1981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La posizione della Chiesa </a:t>
            </a:r>
            <a:br>
              <a:rPr lang="it-IT" dirty="0" smtClean="0"/>
            </a:br>
            <a:r>
              <a:rPr lang="it-IT" sz="3600" b="1" dirty="0" smtClean="0"/>
              <a:t>cattolica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131" name="Picture 35" descr="L Bolesław Bierut (1892-1956).jp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5906" y="2338388"/>
            <a:ext cx="2984500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egnaposto testo 12"/>
          <p:cNvSpPr>
            <a:spLocks noGrp="1"/>
          </p:cNvSpPr>
          <p:nvPr>
            <p:ph sz="half" idx="2"/>
          </p:nvPr>
        </p:nvSpPr>
        <p:spPr>
          <a:xfrm>
            <a:off x="6172200" y="1271588"/>
            <a:ext cx="5181600" cy="4905375"/>
          </a:xfrm>
        </p:spPr>
        <p:txBody>
          <a:bodyPr>
            <a:normAutofit/>
          </a:bodyPr>
          <a:lstStyle/>
          <a:p>
            <a:r>
              <a:rPr lang="it-IT" dirty="0" smtClean="0"/>
              <a:t>Il negoziatore del governo</a:t>
            </a:r>
            <a:endParaRPr lang="it-IT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4294967295"/>
          </p:nvPr>
        </p:nvSpPr>
        <p:spPr>
          <a:xfrm>
            <a:off x="7008813" y="1514475"/>
            <a:ext cx="5183187" cy="823913"/>
          </a:xfrm>
        </p:spPr>
        <p:txBody>
          <a:bodyPr>
            <a:normAutofit fontScale="92500" lnSpcReduction="20000"/>
          </a:bodyPr>
          <a:lstStyle/>
          <a:p>
            <a:endParaRPr lang="it-IT" b="0" dirty="0" smtClean="0"/>
          </a:p>
          <a:p>
            <a:r>
              <a:rPr lang="it-IT" b="0" dirty="0" err="1" smtClean="0"/>
              <a:t>Bolesław</a:t>
            </a:r>
            <a:r>
              <a:rPr lang="it-IT" b="0" dirty="0" smtClean="0"/>
              <a:t> </a:t>
            </a:r>
            <a:r>
              <a:rPr lang="it-IT" b="0" dirty="0" err="1" smtClean="0"/>
              <a:t>Bierut</a:t>
            </a:r>
            <a:endParaRPr lang="it-IT" dirty="0"/>
          </a:p>
        </p:txBody>
      </p:sp>
      <p:pic>
        <p:nvPicPr>
          <p:cNvPr id="4104" name="Picture 8" descr="ardy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338388"/>
            <a:ext cx="2916237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866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</a:t>
            </a:r>
            <a:r>
              <a:rPr lang="it-IT" sz="2400" b="1" dirty="0" smtClean="0"/>
              <a:t>Edward </a:t>
            </a:r>
            <a:r>
              <a:rPr lang="it-IT" sz="2400" b="1" dirty="0" err="1" smtClean="0"/>
              <a:t>Gierek</a:t>
            </a:r>
            <a:r>
              <a:rPr lang="it-IT" sz="2400" b="1" dirty="0" smtClean="0"/>
              <a:t>(1913-2001)                                         </a:t>
            </a:r>
            <a:r>
              <a:rPr lang="it-IT" sz="2400" dirty="0" smtClean="0"/>
              <a:t>Wojciech Jaruzelski(1923-2014)</a:t>
            </a:r>
            <a:r>
              <a:rPr lang="it-IT" sz="2400" b="1" dirty="0" smtClean="0"/>
              <a:t> </a:t>
            </a:r>
            <a:endParaRPr lang="it-IT" sz="2400" b="1" dirty="0"/>
          </a:p>
        </p:txBody>
      </p:sp>
      <p:pic>
        <p:nvPicPr>
          <p:cNvPr id="7" name="Picture 13" descr="dward Gierek - portrait from 1976.jp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3175" y="1825625"/>
            <a:ext cx="2676524" cy="360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5123" name="Picture 3" descr="ojciech Jaruzelski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1825625"/>
            <a:ext cx="2886074" cy="360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965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L’ Accordo del 1950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La Conferenza episcopale e il Governo firmarono un accordo in virtù del quale:</a:t>
            </a:r>
          </a:p>
          <a:p>
            <a:pPr algn="just"/>
            <a:r>
              <a:rPr lang="it-IT" dirty="0" smtClean="0"/>
              <a:t>La Chiesa cattolica polacca riconosceva il regime al potere, accettava di </a:t>
            </a:r>
            <a:r>
              <a:rPr lang="it-IT" dirty="0" err="1" smtClean="0">
                <a:solidFill>
                  <a:srgbClr val="FF0000"/>
                </a:solidFill>
              </a:rPr>
              <a:t>n</a:t>
            </a:r>
            <a:r>
              <a:rPr lang="it-IT" dirty="0" smtClean="0">
                <a:solidFill>
                  <a:srgbClr val="FF0000"/>
                </a:solidFill>
              </a:rPr>
              <a:t> o </a:t>
            </a:r>
            <a:r>
              <a:rPr lang="it-IT" dirty="0" err="1" smtClean="0">
                <a:solidFill>
                  <a:srgbClr val="FF0000"/>
                </a:solidFill>
              </a:rPr>
              <a:t>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fare propaganda contro il governo e di </a:t>
            </a:r>
            <a:r>
              <a:rPr lang="it-IT" dirty="0" err="1" smtClean="0">
                <a:solidFill>
                  <a:srgbClr val="FF0000"/>
                </a:solidFill>
              </a:rPr>
              <a:t>n</a:t>
            </a:r>
            <a:r>
              <a:rPr lang="it-IT" dirty="0" smtClean="0">
                <a:solidFill>
                  <a:srgbClr val="FF0000"/>
                </a:solidFill>
              </a:rPr>
              <a:t> o </a:t>
            </a:r>
            <a:r>
              <a:rPr lang="it-IT" dirty="0" err="1" smtClean="0">
                <a:solidFill>
                  <a:srgbClr val="FF0000"/>
                </a:solidFill>
              </a:rPr>
              <a:t>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fare politica. Ottenendo in cambio un ambito autonomo riconosciuto e in teoria rispettato dal governo.</a:t>
            </a:r>
          </a:p>
          <a:p>
            <a:pPr algn="just"/>
            <a:r>
              <a:rPr lang="it-IT" dirty="0" smtClean="0"/>
              <a:t>Da parte di entrambi fu la saggia accettazione di uno stato di fatto.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860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Le conseguenze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 smtClean="0"/>
              <a:t>Potè</a:t>
            </a:r>
            <a:r>
              <a:rPr lang="it-IT" dirty="0" smtClean="0"/>
              <a:t>, la Chiesa, svolgere attività di formazione della gioventù.</a:t>
            </a:r>
          </a:p>
          <a:p>
            <a:r>
              <a:rPr lang="it-IT" dirty="0" smtClean="0"/>
              <a:t>I prelati polacchi poterono viaggiare per e da Roma.</a:t>
            </a:r>
          </a:p>
          <a:p>
            <a:r>
              <a:rPr lang="it-IT" dirty="0" smtClean="0"/>
              <a:t>Il governo ridusse le attività anti ecclesiastiche.</a:t>
            </a:r>
          </a:p>
          <a:p>
            <a:r>
              <a:rPr lang="it-IT" dirty="0" smtClean="0"/>
              <a:t>Nonostante le continue violazioni la Chiesa ebbe un margine di autonomia che nel tempo consolidò.</a:t>
            </a:r>
          </a:p>
          <a:p>
            <a:r>
              <a:rPr lang="it-IT" dirty="0" smtClean="0"/>
              <a:t>Il governo non dovette temere le ripercussioni di un eventuale dura opposizione da parte della Chiesa.</a:t>
            </a:r>
          </a:p>
          <a:p>
            <a:r>
              <a:rPr lang="it-IT" dirty="0" smtClean="0"/>
              <a:t>Si era a pochi anni dall’inizio della storia della Polonia popolare e il nuovo regime aveva bisogno di consolidare il proprio potere/consenso.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65854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444</Words>
  <Application>Microsoft Macintosh PowerPoint</Application>
  <PresentationFormat>Widescreen</PresentationFormat>
  <Paragraphs>76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Calibri</vt:lpstr>
      <vt:lpstr>Calibri Light</vt:lpstr>
      <vt:lpstr>Arial</vt:lpstr>
      <vt:lpstr>Tema di Office</vt:lpstr>
      <vt:lpstr>  Metodo e analisi. Solidarnosc: un sindacato nel socialismo reale. 1980</vt:lpstr>
      <vt:lpstr> Il Papa(16.10.’78), la Vergine nera, il      Sindacalista.</vt:lpstr>
      <vt:lpstr>Presentazione di PowerPoint</vt:lpstr>
      <vt:lpstr>I protagonisti.</vt:lpstr>
      <vt:lpstr>L’elettricista carismatico</vt:lpstr>
      <vt:lpstr> S.E. Card. Stefan Wyszynski Agosto 1901-Maggio 1981 La posizione della Chiesa  cattolica.</vt:lpstr>
      <vt:lpstr>  Edward Gierek(1913-2001)                                         Wojciech Jaruzelski(1923-2014) </vt:lpstr>
      <vt:lpstr>L’ Accordo del 1950</vt:lpstr>
      <vt:lpstr>Le conseguenze</vt:lpstr>
      <vt:lpstr>I Sindacati Ufficiali polacchi.</vt:lpstr>
      <vt:lpstr>Morire ancora una volta per Gdansk?</vt:lpstr>
      <vt:lpstr>Napoleone e i Tedeschi.</vt:lpstr>
      <vt:lpstr>Le crisi ricorrenti.</vt:lpstr>
      <vt:lpstr>L’inizio della crisi.</vt:lpstr>
      <vt:lpstr>                         I Sindacati italiani.</vt:lpstr>
      <vt:lpstr> Quello che ancora non sappiamo.</vt:lpstr>
      <vt:lpstr>La Tavola rotonda.</vt:lpstr>
      <vt:lpstr> Gli effetti degli accordi.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 e analisi</dc:title>
  <dc:creator>Utente di Microsoft Office</dc:creator>
  <cp:lastModifiedBy>Utente di Microsoft Office</cp:lastModifiedBy>
  <cp:revision>27</cp:revision>
  <dcterms:created xsi:type="dcterms:W3CDTF">2018-05-08T14:31:09Z</dcterms:created>
  <dcterms:modified xsi:type="dcterms:W3CDTF">2019-04-08T07:54:29Z</dcterms:modified>
</cp:coreProperties>
</file>