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9"/>
    <p:restoredTop sz="94592"/>
  </p:normalViewPr>
  <p:slideViewPr>
    <p:cSldViewPr snapToGrid="0" snapToObjects="1">
      <p:cViewPr>
        <p:scale>
          <a:sx n="95" d="100"/>
          <a:sy n="95" d="100"/>
        </p:scale>
        <p:origin x="85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F6BBB-7C50-8946-9E29-6DC7C2ABEB7C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8900B-5644-4A42-80B2-2D1FB99C768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250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84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36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77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18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05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04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67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11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756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98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E554-94D6-6845-B0FD-C647DF1256D9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42AD-4242-5A44-9855-D784818C72F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78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post comunismo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sz="3200" dirty="0" smtClean="0">
                <a:solidFill>
                  <a:srgbClr val="FF0000"/>
                </a:solidFill>
              </a:rPr>
              <a:t>Una difficile </a:t>
            </a:r>
            <a:r>
              <a:rPr lang="it-IT" sz="3200" dirty="0" smtClean="0">
                <a:solidFill>
                  <a:srgbClr val="FF0000"/>
                </a:solidFill>
              </a:rPr>
              <a:t>eredità politica</a:t>
            </a:r>
          </a:p>
          <a:p>
            <a:endParaRPr lang="it-IT" sz="3200" dirty="0">
              <a:solidFill>
                <a:srgbClr val="FF0000"/>
              </a:solidFill>
            </a:endParaRPr>
          </a:p>
          <a:p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88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r>
              <a:rPr lang="it-IT" dirty="0" smtClean="0">
                <a:solidFill>
                  <a:srgbClr val="0070C0"/>
                </a:solidFill>
              </a:rPr>
              <a:t>Scenario interno 3.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 smtClean="0"/>
          </a:p>
          <a:p>
            <a:pPr algn="just"/>
            <a:r>
              <a:rPr lang="it-IT" dirty="0" smtClean="0"/>
              <a:t>Partecipazione al governo in coalizioni, con propri ministri, con sostegno esterno e senza ministri.</a:t>
            </a:r>
          </a:p>
          <a:p>
            <a:endParaRPr lang="it-IT" dirty="0"/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N.B. di solito è </a:t>
            </a:r>
            <a:r>
              <a:rPr lang="it-IT" dirty="0">
                <a:solidFill>
                  <a:srgbClr val="0070C0"/>
                </a:solidFill>
              </a:rPr>
              <a:t>un mutamento nelle risorse e </a:t>
            </a:r>
            <a:r>
              <a:rPr lang="it-IT" dirty="0" smtClean="0">
                <a:solidFill>
                  <a:srgbClr val="0070C0"/>
                </a:solidFill>
              </a:rPr>
              <a:t>opportunità̀ </a:t>
            </a:r>
            <a:r>
              <a:rPr lang="it-IT" dirty="0">
                <a:solidFill>
                  <a:srgbClr val="0070C0"/>
                </a:solidFill>
              </a:rPr>
              <a:t>elettorali a obbligare i partiti a promuovere l'adattamento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>
                <a:solidFill>
                  <a:srgbClr val="C00000"/>
                </a:solidFill>
              </a:rPr>
              <a:t>Le </a:t>
            </a:r>
            <a:r>
              <a:rPr lang="it-IT" dirty="0" smtClean="0">
                <a:solidFill>
                  <a:srgbClr val="C00000"/>
                </a:solidFill>
              </a:rPr>
              <a:t>“Tavole rotonde (=</a:t>
            </a:r>
            <a:r>
              <a:rPr lang="it-IT" dirty="0" err="1" smtClean="0">
                <a:solidFill>
                  <a:srgbClr val="C00000"/>
                </a:solidFill>
              </a:rPr>
              <a:t>Tr</a:t>
            </a:r>
            <a:r>
              <a:rPr lang="it-IT" dirty="0" smtClean="0">
                <a:solidFill>
                  <a:srgbClr val="C00000"/>
                </a:solidFill>
              </a:rPr>
              <a:t>)” sull’esempio polacco(Comunisti, Opposizione + eventuale Mediatore) avviarono i mutamenti di regime oltre che in Polonia in Ungheria, Repubblica ceca, Slovacchia e Bulgaria.</a:t>
            </a:r>
            <a:endParaRPr lang="it-IT" dirty="0">
              <a:solidFill>
                <a:srgbClr val="C00000"/>
              </a:solidFill>
            </a:endParaRP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 fase iniziale della transizione </a:t>
            </a:r>
            <a:r>
              <a:rPr lang="it-IT" sz="3600" dirty="0" smtClean="0"/>
              <a:t>legittima </a:t>
            </a:r>
            <a:r>
              <a:rPr lang="it-IT" sz="3600" dirty="0"/>
              <a:t>entrambe le parti e </a:t>
            </a:r>
            <a:r>
              <a:rPr lang="it-IT" sz="3600" dirty="0">
                <a:solidFill>
                  <a:srgbClr val="FF0000"/>
                </a:solidFill>
              </a:rPr>
              <a:t>circa i partiti </a:t>
            </a:r>
            <a:r>
              <a:rPr lang="it-IT" sz="3600" dirty="0" smtClean="0">
                <a:solidFill>
                  <a:srgbClr val="FF0000"/>
                </a:solidFill>
              </a:rPr>
              <a:t>comunisti, ne </a:t>
            </a:r>
            <a:r>
              <a:rPr lang="it-IT" sz="3600" dirty="0"/>
              <a:t>legittima la parte che ha voluto la trattativa</a:t>
            </a:r>
            <a:r>
              <a:rPr lang="it-IT" dirty="0"/>
              <a:t>.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algn="just"/>
            <a:r>
              <a:rPr lang="it-IT" sz="3200" b="1" dirty="0" smtClean="0">
                <a:solidFill>
                  <a:srgbClr val="C00000"/>
                </a:solidFill>
              </a:rPr>
              <a:t>Ungheria</a:t>
            </a:r>
            <a:r>
              <a:rPr lang="it-IT" dirty="0" smtClean="0"/>
              <a:t>:Tr.06/09-’89.P.socialista-dei-lavoratori </a:t>
            </a:r>
            <a:r>
              <a:rPr lang="it-IT" dirty="0" smtClean="0"/>
              <a:t>ungheresi (riformisti di </a:t>
            </a:r>
            <a:r>
              <a:rPr lang="it-IT" dirty="0" err="1" smtClean="0"/>
              <a:t>Imre</a:t>
            </a:r>
            <a:r>
              <a:rPr lang="it-IT" dirty="0" smtClean="0"/>
              <a:t> </a:t>
            </a:r>
            <a:r>
              <a:rPr lang="it-IT" dirty="0" err="1" smtClean="0"/>
              <a:t>Pozsgay</a:t>
            </a:r>
            <a:r>
              <a:rPr lang="it-IT" dirty="0" smtClean="0"/>
              <a:t> e riformatori di </a:t>
            </a:r>
            <a:r>
              <a:rPr lang="it-IT" dirty="0" err="1" smtClean="0"/>
              <a:t>Karoly</a:t>
            </a:r>
            <a:r>
              <a:rPr lang="it-IT" dirty="0" smtClean="0"/>
              <a:t> </a:t>
            </a:r>
            <a:r>
              <a:rPr lang="it-IT" dirty="0" err="1" smtClean="0"/>
              <a:t>Grosz</a:t>
            </a:r>
            <a:r>
              <a:rPr lang="it-IT" dirty="0" smtClean="0"/>
              <a:t> +8 formazioni politiche che hanno una propria </a:t>
            </a:r>
            <a:r>
              <a:rPr lang="it-IT" dirty="0" err="1" smtClean="0"/>
              <a:t>Tr</a:t>
            </a:r>
            <a:r>
              <a:rPr lang="it-IT" dirty="0" smtClean="0"/>
              <a:t>., dell’opposizione.</a:t>
            </a:r>
          </a:p>
          <a:p>
            <a:pPr algn="just"/>
            <a:r>
              <a:rPr lang="it-IT" dirty="0" smtClean="0"/>
              <a:t>successo dell'intesa </a:t>
            </a:r>
            <a:r>
              <a:rPr lang="it-IT" dirty="0"/>
              <a:t>tra i </a:t>
            </a:r>
            <a:r>
              <a:rPr lang="it-IT" dirty="0" smtClean="0"/>
              <a:t>riformisti </a:t>
            </a:r>
            <a:r>
              <a:rPr lang="it-IT" dirty="0"/>
              <a:t>di </a:t>
            </a:r>
            <a:r>
              <a:rPr lang="it-IT" dirty="0" err="1"/>
              <a:t>Pozsgay</a:t>
            </a:r>
            <a:r>
              <a:rPr lang="it-IT" dirty="0"/>
              <a:t> e le forze dell'opposizione che Io sostengono, prima tra tutte il Forum </a:t>
            </a:r>
            <a:r>
              <a:rPr lang="it-IT" dirty="0" smtClean="0"/>
              <a:t>democratico di centro-destra </a:t>
            </a:r>
            <a:r>
              <a:rPr lang="it-IT" dirty="0"/>
              <a:t>di </a:t>
            </a:r>
            <a:r>
              <a:rPr lang="it-IT" dirty="0" err="1" smtClean="0"/>
              <a:t>Jozsef</a:t>
            </a:r>
            <a:r>
              <a:rPr lang="it-IT" dirty="0" smtClean="0"/>
              <a:t> </a:t>
            </a:r>
            <a:r>
              <a:rPr lang="it-IT" dirty="0" err="1" smtClean="0"/>
              <a:t>Antall</a:t>
            </a:r>
            <a:r>
              <a:rPr lang="it-IT" dirty="0" smtClean="0"/>
              <a:t>(docente di storia). </a:t>
            </a:r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717" y="4279898"/>
            <a:ext cx="2671483" cy="247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34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346"/>
          </a:xfrm>
        </p:spPr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Ancora Ungheria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77472"/>
            <a:ext cx="10515600" cy="4899491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dirty="0"/>
              <a:t>N</a:t>
            </a:r>
            <a:r>
              <a:rPr lang="it-IT" dirty="0" smtClean="0"/>
              <a:t>el </a:t>
            </a:r>
            <a:r>
              <a:rPr lang="it-IT" dirty="0"/>
              <a:t>1986, </a:t>
            </a:r>
            <a:r>
              <a:rPr lang="it-IT" dirty="0" smtClean="0"/>
              <a:t>fine partito unico e </a:t>
            </a:r>
            <a:r>
              <a:rPr lang="it-IT" dirty="0"/>
              <a:t>molti movimenti </a:t>
            </a:r>
            <a:r>
              <a:rPr lang="it-IT" dirty="0" smtClean="0"/>
              <a:t>sorti </a:t>
            </a:r>
            <a:r>
              <a:rPr lang="it-IT" dirty="0"/>
              <a:t>rapidamente; tra di essi il </a:t>
            </a:r>
            <a:r>
              <a:rPr lang="it-IT" dirty="0" smtClean="0">
                <a:solidFill>
                  <a:srgbClr val="C00000"/>
                </a:solidFill>
              </a:rPr>
              <a:t>Partito </a:t>
            </a:r>
            <a:r>
              <a:rPr lang="it-IT" dirty="0">
                <a:solidFill>
                  <a:srgbClr val="C00000"/>
                </a:solidFill>
              </a:rPr>
              <a:t>cristiano-conservatore </a:t>
            </a:r>
            <a:r>
              <a:rPr lang="it-IT" dirty="0" err="1"/>
              <a:t>Magyar</a:t>
            </a:r>
            <a:r>
              <a:rPr lang="it-IT" dirty="0"/>
              <a:t> </a:t>
            </a:r>
            <a:r>
              <a:rPr lang="it-IT" dirty="0" err="1"/>
              <a:t>Demokrata</a:t>
            </a:r>
            <a:r>
              <a:rPr lang="it-IT" dirty="0"/>
              <a:t> </a:t>
            </a:r>
            <a:r>
              <a:rPr lang="it-IT" dirty="0" err="1"/>
              <a:t>Fórum</a:t>
            </a:r>
            <a:r>
              <a:rPr lang="it-IT" dirty="0"/>
              <a:t> - MDF (“Forum Democratico Ungherese”) di </a:t>
            </a:r>
            <a:r>
              <a:rPr lang="it-IT" dirty="0" err="1"/>
              <a:t>Jozsef</a:t>
            </a:r>
            <a:r>
              <a:rPr lang="it-IT" dirty="0"/>
              <a:t> </a:t>
            </a:r>
            <a:r>
              <a:rPr lang="it-IT" dirty="0" err="1"/>
              <a:t>Antall</a:t>
            </a:r>
            <a:r>
              <a:rPr lang="it-IT" dirty="0"/>
              <a:t> (</a:t>
            </a:r>
            <a:r>
              <a:rPr lang="it-IT" dirty="0" smtClean="0"/>
              <a:t>un leader del ‘56</a:t>
            </a:r>
            <a:r>
              <a:rPr lang="it-IT" dirty="0"/>
              <a:t>) e </a:t>
            </a:r>
            <a:r>
              <a:rPr lang="it-IT" dirty="0" smtClean="0"/>
              <a:t>di </a:t>
            </a:r>
            <a:r>
              <a:rPr lang="it-IT" dirty="0" err="1"/>
              <a:t>Istvan</a:t>
            </a:r>
            <a:r>
              <a:rPr lang="it-IT" dirty="0"/>
              <a:t> </a:t>
            </a:r>
            <a:r>
              <a:rPr lang="it-IT" dirty="0" err="1"/>
              <a:t>Csurka</a:t>
            </a:r>
            <a:r>
              <a:rPr lang="it-IT" dirty="0" smtClean="0"/>
              <a:t>. La coalizione guidata da </a:t>
            </a:r>
            <a:r>
              <a:rPr lang="it-IT" dirty="0" err="1" smtClean="0"/>
              <a:t>Antall</a:t>
            </a:r>
            <a:r>
              <a:rPr lang="it-IT" dirty="0" smtClean="0"/>
              <a:t> ebbe nel ‘90 il 42% di voti. </a:t>
            </a:r>
            <a:r>
              <a:rPr lang="it-IT" dirty="0" err="1" smtClean="0"/>
              <a:t>Csurka</a:t>
            </a:r>
            <a:r>
              <a:rPr lang="it-IT" dirty="0" smtClean="0"/>
              <a:t>: </a:t>
            </a:r>
            <a:r>
              <a:rPr lang="it-IT" dirty="0"/>
              <a:t>“il Paese dal 1945 ad oggi è vittima di una cospirazione </a:t>
            </a:r>
            <a:r>
              <a:rPr lang="it-IT" dirty="0" smtClean="0"/>
              <a:t>giudaico-bolscevica-liberale”. Critiche al </a:t>
            </a:r>
            <a:r>
              <a:rPr lang="it-IT" dirty="0" err="1" smtClean="0"/>
              <a:t>Trianon</a:t>
            </a:r>
            <a:r>
              <a:rPr lang="it-IT" dirty="0" smtClean="0"/>
              <a:t> e III via politica. 30% popolazione sotto soglia di sussistenza.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dirty="0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dirty="0" smtClean="0"/>
              <a:t>1994 </a:t>
            </a:r>
            <a:r>
              <a:rPr lang="it-IT" dirty="0" err="1"/>
              <a:t>Csurka</a:t>
            </a:r>
            <a:r>
              <a:rPr lang="it-IT" dirty="0"/>
              <a:t>, cacciato dal MDF, diede vita al piccolo </a:t>
            </a:r>
            <a:r>
              <a:rPr lang="it-IT" dirty="0">
                <a:solidFill>
                  <a:srgbClr val="C00000"/>
                </a:solidFill>
              </a:rPr>
              <a:t>Partito Vita e Giustizia della Verità Ungherese </a:t>
            </a:r>
            <a:r>
              <a:rPr lang="it-IT" dirty="0"/>
              <a:t>(MIEP</a:t>
            </a:r>
            <a:r>
              <a:rPr lang="it-IT" dirty="0" smtClean="0"/>
              <a:t>); radicato nelle </a:t>
            </a:r>
            <a:r>
              <a:rPr lang="it-IT" dirty="0" smtClean="0"/>
              <a:t>campagne, </a:t>
            </a:r>
            <a:r>
              <a:rPr lang="it-IT" dirty="0"/>
              <a:t>purezza razziale </a:t>
            </a:r>
            <a:r>
              <a:rPr lang="it-IT" dirty="0" smtClean="0"/>
              <a:t>magiara.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7865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4051"/>
          </a:xfrm>
        </p:spPr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Victor in arrivo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4697787"/>
          </a:xfrm>
        </p:spPr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Movimenti neonazisti </a:t>
            </a:r>
            <a:r>
              <a:rPr lang="it-IT" dirty="0" smtClean="0"/>
              <a:t>che si richiamavano alle </a:t>
            </a:r>
            <a:r>
              <a:rPr lang="it-IT" dirty="0" smtClean="0">
                <a:solidFill>
                  <a:srgbClr val="C00000"/>
                </a:solidFill>
              </a:rPr>
              <a:t>Croci Frecciate </a:t>
            </a:r>
            <a:r>
              <a:rPr lang="it-IT" dirty="0" smtClean="0"/>
              <a:t>come </a:t>
            </a:r>
            <a:r>
              <a:rPr lang="it-IT" dirty="0" smtClean="0"/>
              <a:t>il </a:t>
            </a:r>
            <a:r>
              <a:rPr lang="it-IT" dirty="0" smtClean="0">
                <a:solidFill>
                  <a:srgbClr val="C00000"/>
                </a:solidFill>
              </a:rPr>
              <a:t>Partito </a:t>
            </a:r>
            <a:r>
              <a:rPr lang="it-IT" dirty="0">
                <a:solidFill>
                  <a:srgbClr val="C00000"/>
                </a:solidFill>
              </a:rPr>
              <a:t>del Governo Nazionalpopolare </a:t>
            </a:r>
            <a:r>
              <a:rPr lang="it-IT" dirty="0"/>
              <a:t>di Albert </a:t>
            </a:r>
            <a:r>
              <a:rPr lang="it-IT" dirty="0" err="1"/>
              <a:t>Szábo</a:t>
            </a:r>
            <a:r>
              <a:rPr lang="it-IT" dirty="0"/>
              <a:t> o la rivista </a:t>
            </a:r>
            <a:r>
              <a:rPr lang="it-IT" dirty="0" err="1">
                <a:solidFill>
                  <a:srgbClr val="C00000"/>
                </a:solidFill>
              </a:rPr>
              <a:t>Kitatas</a:t>
            </a:r>
            <a:r>
              <a:rPr lang="it-IT" dirty="0"/>
              <a:t> ( </a:t>
            </a:r>
            <a:r>
              <a:rPr lang="it-IT" dirty="0" smtClean="0"/>
              <a:t>“Tenacia</a:t>
            </a:r>
            <a:r>
              <a:rPr lang="it-IT" dirty="0"/>
              <a:t>”, il motto dei fascisti ungheresi) dell'ex-deputata del MDF Isabella </a:t>
            </a:r>
            <a:r>
              <a:rPr lang="it-IT" dirty="0" err="1"/>
              <a:t>Kiraly</a:t>
            </a:r>
            <a:r>
              <a:rPr lang="it-IT" dirty="0" smtClean="0"/>
              <a:t>.</a:t>
            </a:r>
          </a:p>
          <a:p>
            <a:r>
              <a:rPr lang="it-IT" dirty="0" err="1" smtClean="0">
                <a:solidFill>
                  <a:srgbClr val="C00000"/>
                </a:solidFill>
              </a:rPr>
              <a:t>Fidesz</a:t>
            </a:r>
            <a:r>
              <a:rPr lang="it-IT" dirty="0" smtClean="0"/>
              <a:t>(Alleanza dei Giovani democratici) anticomunista e liberale nelle elezioni del 1990 prese l’8,8%. Viktor </a:t>
            </a:r>
            <a:r>
              <a:rPr lang="it-IT" dirty="0" err="1" smtClean="0"/>
              <a:t>Orban</a:t>
            </a:r>
            <a:r>
              <a:rPr lang="it-IT" dirty="0" smtClean="0"/>
              <a:t> militava in esso e aveva 27 anni.</a:t>
            </a:r>
          </a:p>
          <a:p>
            <a:r>
              <a:rPr lang="it-IT" dirty="0" smtClean="0"/>
              <a:t>1994 Partito socialista ungherese 33% Alleanza Liberi Democratici 19,7%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0998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082" y="1601788"/>
            <a:ext cx="3048000" cy="43942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9235" y="319087"/>
            <a:ext cx="10515600" cy="1325563"/>
          </a:xfrm>
        </p:spPr>
        <p:txBody>
          <a:bodyPr/>
          <a:lstStyle/>
          <a:p>
            <a:r>
              <a:rPr lang="it-IT" dirty="0" err="1" smtClean="0"/>
              <a:t>Gyula</a:t>
            </a:r>
            <a:r>
              <a:rPr lang="it-IT" dirty="0" smtClean="0"/>
              <a:t> </a:t>
            </a:r>
            <a:r>
              <a:rPr lang="it-IT" dirty="0" err="1" smtClean="0"/>
              <a:t>Horn</a:t>
            </a:r>
            <a:r>
              <a:rPr lang="it-IT" dirty="0" smtClean="0"/>
              <a:t>                                    Ivan Peto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44651"/>
            <a:ext cx="3612776" cy="452913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835" y="1601788"/>
            <a:ext cx="3733800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3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Polonia </a:t>
            </a:r>
            <a:r>
              <a:rPr lang="it-IT" dirty="0" err="1" smtClean="0"/>
              <a:t>Tr</a:t>
            </a:r>
            <a:r>
              <a:rPr lang="it-IT" dirty="0" smtClean="0"/>
              <a:t>. Febbraio Aprile 1989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POUP- Conferenza Episcopale-</a:t>
            </a:r>
            <a:r>
              <a:rPr lang="it-IT" dirty="0" err="1" smtClean="0"/>
              <a:t>Solidarnosc</a:t>
            </a:r>
            <a:endParaRPr lang="it-IT" dirty="0" smtClean="0"/>
          </a:p>
          <a:p>
            <a:r>
              <a:rPr lang="it-IT" dirty="0" smtClean="0"/>
              <a:t>Riforme politiche; Pluralismo sindacale; Riforme economiche.+ 11 altri tavoli di trattative.</a:t>
            </a:r>
          </a:p>
          <a:p>
            <a:r>
              <a:rPr lang="it-IT" dirty="0" smtClean="0"/>
              <a:t>Elezioni giugno 1989: 35%seggi Sejm competitivo;100% Senato.</a:t>
            </a:r>
          </a:p>
          <a:p>
            <a:r>
              <a:rPr lang="it-IT" dirty="0" smtClean="0"/>
              <a:t>Riconoscimento della parte riformista del POUP.</a:t>
            </a:r>
          </a:p>
          <a:p>
            <a:r>
              <a:rPr lang="it-IT" dirty="0"/>
              <a:t>gli altri dirigenti dell'opposizione che non </a:t>
            </a:r>
            <a:r>
              <a:rPr lang="it-IT" dirty="0" smtClean="0"/>
              <a:t>avevano partecipato mantenevano </a:t>
            </a:r>
            <a:r>
              <a:rPr lang="it-IT" dirty="0"/>
              <a:t>un risentimento molto </a:t>
            </a:r>
            <a:r>
              <a:rPr lang="it-IT" dirty="0" smtClean="0"/>
              <a:t>forte </a:t>
            </a:r>
            <a:r>
              <a:rPr lang="it-IT" dirty="0"/>
              <a:t>e continuavano a chiedere che i </a:t>
            </a:r>
            <a:r>
              <a:rPr lang="it-IT" dirty="0" smtClean="0"/>
              <a:t>leader </a:t>
            </a:r>
            <a:r>
              <a:rPr lang="it-IT" dirty="0"/>
              <a:t>comunisti </a:t>
            </a:r>
            <a:r>
              <a:rPr lang="it-IT" dirty="0" smtClean="0"/>
              <a:t>fossero </a:t>
            </a:r>
            <a:r>
              <a:rPr lang="it-IT" dirty="0"/>
              <a:t>chiamati a rispondere dei loro </a:t>
            </a:r>
            <a:r>
              <a:rPr lang="it-IT" dirty="0" smtClean="0"/>
              <a:t>abusi. </a:t>
            </a:r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9412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</a:t>
            </a:r>
            <a:r>
              <a:rPr lang="it-IT" dirty="0" smtClean="0"/>
              <a:t>Comparazione </a:t>
            </a:r>
            <a:r>
              <a:rPr lang="it-IT" dirty="0" smtClean="0"/>
              <a:t>con l’Ungheria.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>
                <a:solidFill>
                  <a:srgbClr val="C00000"/>
                </a:solidFill>
              </a:rPr>
              <a:t>Come il partito magiaro, anche quello polacco è </a:t>
            </a:r>
            <a:r>
              <a:rPr lang="it-IT" dirty="0" smtClean="0">
                <a:solidFill>
                  <a:srgbClr val="C00000"/>
                </a:solidFill>
              </a:rPr>
              <a:t>caratterizzato </a:t>
            </a:r>
            <a:r>
              <a:rPr lang="it-IT" dirty="0">
                <a:solidFill>
                  <a:srgbClr val="C00000"/>
                </a:solidFill>
              </a:rPr>
              <a:t>da un pluralismo di correnti che sostengono soluzioni diverse per uscire dalla crisi politica ed economica del </a:t>
            </a:r>
            <a:r>
              <a:rPr lang="it-IT" dirty="0" smtClean="0">
                <a:solidFill>
                  <a:srgbClr val="C00000"/>
                </a:solidFill>
              </a:rPr>
              <a:t>regime</a:t>
            </a:r>
            <a:r>
              <a:rPr lang="it-IT" dirty="0" smtClean="0"/>
              <a:t>. </a:t>
            </a:r>
          </a:p>
          <a:p>
            <a:r>
              <a:rPr lang="it-IT" dirty="0">
                <a:solidFill>
                  <a:srgbClr val="C00000"/>
                </a:solidFill>
              </a:rPr>
              <a:t>A </a:t>
            </a:r>
            <a:r>
              <a:rPr lang="it-IT" dirty="0">
                <a:solidFill>
                  <a:srgbClr val="0070C0"/>
                </a:solidFill>
              </a:rPr>
              <a:t>differenza </a:t>
            </a:r>
            <a:r>
              <a:rPr lang="it-IT" dirty="0">
                <a:solidFill>
                  <a:srgbClr val="C00000"/>
                </a:solidFill>
              </a:rPr>
              <a:t>dei comunisti ungheresi, però, in Polonia l'adattamento del </a:t>
            </a:r>
            <a:r>
              <a:rPr lang="it-IT" dirty="0" smtClean="0">
                <a:solidFill>
                  <a:srgbClr val="C00000"/>
                </a:solidFill>
              </a:rPr>
              <a:t>partito </a:t>
            </a:r>
            <a:r>
              <a:rPr lang="it-IT" dirty="0">
                <a:solidFill>
                  <a:srgbClr val="C00000"/>
                </a:solidFill>
              </a:rPr>
              <a:t>al nuovo regime democratico non viene avviato prima delle elezioni, ma è messo in cantiere soltanto dopo la sconfitta registrata nelle </a:t>
            </a:r>
            <a:r>
              <a:rPr lang="it-IT" dirty="0" smtClean="0">
                <a:solidFill>
                  <a:srgbClr val="C00000"/>
                </a:solidFill>
              </a:rPr>
              <a:t>consultazioni</a:t>
            </a:r>
            <a:r>
              <a:rPr lang="it-IT" dirty="0">
                <a:solidFill>
                  <a:srgbClr val="C00000"/>
                </a:solidFill>
              </a:rPr>
              <a:t>, semilibere, del giugno </a:t>
            </a:r>
            <a:r>
              <a:rPr lang="it-IT" dirty="0" smtClean="0">
                <a:solidFill>
                  <a:srgbClr val="C00000"/>
                </a:solidFill>
              </a:rPr>
              <a:t>1989</a:t>
            </a:r>
            <a:r>
              <a:rPr lang="it-IT" dirty="0" smtClean="0"/>
              <a:t>. </a:t>
            </a:r>
          </a:p>
          <a:p>
            <a:r>
              <a:rPr lang="it-IT" dirty="0" smtClean="0"/>
              <a:t>Luglio 1989. dopo </a:t>
            </a:r>
            <a:r>
              <a:rPr lang="it-IT" dirty="0"/>
              <a:t>l'insediamento di </a:t>
            </a:r>
            <a:r>
              <a:rPr lang="it-IT" dirty="0" err="1"/>
              <a:t>Mazowiecki</a:t>
            </a:r>
            <a:r>
              <a:rPr lang="it-IT" dirty="0"/>
              <a:t> alla guida dell'esecutivo di coalizione tra </a:t>
            </a:r>
            <a:r>
              <a:rPr lang="it-IT" dirty="0" err="1"/>
              <a:t>Solidarnosc</a:t>
            </a:r>
            <a:r>
              <a:rPr lang="it-IT" dirty="0"/>
              <a:t> ed il </a:t>
            </a:r>
            <a:r>
              <a:rPr lang="it-IT" dirty="0" err="1"/>
              <a:t>Pzpr</a:t>
            </a:r>
            <a:r>
              <a:rPr lang="it-IT" dirty="0"/>
              <a:t>, </a:t>
            </a:r>
            <a:r>
              <a:rPr lang="it-IT" dirty="0" err="1"/>
              <a:t>Rakowski</a:t>
            </a:r>
            <a:r>
              <a:rPr lang="it-IT" dirty="0"/>
              <a:t> propone di fondare un nuovo partito della sinistra polacca, che avrebbe dovuto superare le vecchie ideologie ed il monopolio del </a:t>
            </a:r>
            <a:r>
              <a:rPr lang="it-IT" dirty="0" smtClean="0"/>
              <a:t>potere. </a:t>
            </a:r>
            <a:endParaRPr lang="it-IT" dirty="0"/>
          </a:p>
          <a:p>
            <a:r>
              <a:rPr lang="it-IT" dirty="0" smtClean="0">
                <a:solidFill>
                  <a:srgbClr val="0070C0"/>
                </a:solidFill>
              </a:rPr>
              <a:t>Febbraio 1990 nasce dal POUP la Socialdemocrazia della Repubblica polacca: rigettata la dittatura del proletariato e il centralismo democratico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230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Iniziano le scissioni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Dalla Socialdemocrazia della </a:t>
            </a:r>
            <a:r>
              <a:rPr lang="it-IT" dirty="0" smtClean="0"/>
              <a:t>Repubblica Polacca </a:t>
            </a:r>
            <a:r>
              <a:rPr lang="it-IT" dirty="0" smtClean="0"/>
              <a:t>si stacca l’Unione </a:t>
            </a:r>
            <a:r>
              <a:rPr lang="it-IT" dirty="0" smtClean="0"/>
              <a:t>Socialdemocratica </a:t>
            </a:r>
            <a:r>
              <a:rPr lang="it-IT" dirty="0"/>
              <a:t>P</a:t>
            </a:r>
            <a:r>
              <a:rPr lang="it-IT" dirty="0" smtClean="0"/>
              <a:t>olacca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 sinistra di </a:t>
            </a:r>
            <a:r>
              <a:rPr lang="it-IT" dirty="0" err="1" smtClean="0"/>
              <a:t>Solidarnosc</a:t>
            </a:r>
            <a:r>
              <a:rPr lang="it-IT" dirty="0" smtClean="0"/>
              <a:t> ha eletto la destra come sua antagonista.</a:t>
            </a:r>
          </a:p>
          <a:p>
            <a:r>
              <a:rPr lang="it-IT" dirty="0">
                <a:solidFill>
                  <a:srgbClr val="0070C0"/>
                </a:solidFill>
              </a:rPr>
              <a:t>decisione del premier </a:t>
            </a:r>
            <a:r>
              <a:rPr lang="it-IT" dirty="0" err="1">
                <a:solidFill>
                  <a:srgbClr val="0070C0"/>
                </a:solidFill>
              </a:rPr>
              <a:t>Mazowiecki</a:t>
            </a:r>
            <a:r>
              <a:rPr lang="it-IT" dirty="0">
                <a:solidFill>
                  <a:srgbClr val="0070C0"/>
                </a:solidFill>
              </a:rPr>
              <a:t> di inaugurare la politica della </a:t>
            </a:r>
            <a:r>
              <a:rPr lang="it-IT" i="1" dirty="0">
                <a:solidFill>
                  <a:srgbClr val="0070C0"/>
                </a:solidFill>
              </a:rPr>
              <a:t>"</a:t>
            </a:r>
            <a:r>
              <a:rPr lang="it-IT" i="1" dirty="0" err="1">
                <a:solidFill>
                  <a:srgbClr val="0070C0"/>
                </a:solidFill>
              </a:rPr>
              <a:t>thick</a:t>
            </a:r>
            <a:r>
              <a:rPr lang="it-IT" i="1" dirty="0">
                <a:solidFill>
                  <a:srgbClr val="0070C0"/>
                </a:solidFill>
              </a:rPr>
              <a:t> </a:t>
            </a:r>
            <a:r>
              <a:rPr lang="it-IT" i="1" dirty="0" err="1">
                <a:solidFill>
                  <a:srgbClr val="0070C0"/>
                </a:solidFill>
              </a:rPr>
              <a:t>liue</a:t>
            </a:r>
            <a:r>
              <a:rPr lang="it-IT" i="1" dirty="0">
                <a:solidFill>
                  <a:srgbClr val="0070C0"/>
                </a:solidFill>
              </a:rPr>
              <a:t>", </a:t>
            </a:r>
            <a:r>
              <a:rPr lang="it-IT" dirty="0">
                <a:solidFill>
                  <a:srgbClr val="0070C0"/>
                </a:solidFill>
              </a:rPr>
              <a:t>per evitare che il </a:t>
            </a:r>
            <a:r>
              <a:rPr lang="it-IT" dirty="0" smtClean="0">
                <a:solidFill>
                  <a:srgbClr val="0070C0"/>
                </a:solidFill>
              </a:rPr>
              <a:t>passato </a:t>
            </a:r>
            <a:r>
              <a:rPr lang="it-IT" dirty="0">
                <a:solidFill>
                  <a:srgbClr val="0070C0"/>
                </a:solidFill>
              </a:rPr>
              <a:t>comunista influenzi la situazione politica presente </a:t>
            </a:r>
          </a:p>
          <a:p>
            <a:pPr algn="ctr"/>
            <a:r>
              <a:rPr lang="it-IT" b="1" dirty="0">
                <a:solidFill>
                  <a:srgbClr val="92D050"/>
                </a:solidFill>
              </a:rPr>
              <a:t>Questa scelta </a:t>
            </a:r>
            <a:r>
              <a:rPr lang="it-IT" b="1" dirty="0" smtClean="0">
                <a:solidFill>
                  <a:srgbClr val="92D050"/>
                </a:solidFill>
              </a:rPr>
              <a:t>implica </a:t>
            </a:r>
            <a:r>
              <a:rPr lang="it-IT" b="1" dirty="0">
                <a:solidFill>
                  <a:srgbClr val="92D050"/>
                </a:solidFill>
              </a:rPr>
              <a:t>l'assenza di investigazioni su ex attivisti comunisti ed agenti degli </a:t>
            </a:r>
            <a:r>
              <a:rPr lang="it-IT" b="1" dirty="0" smtClean="0">
                <a:solidFill>
                  <a:srgbClr val="92D050"/>
                </a:solidFill>
              </a:rPr>
              <a:t>apparati </a:t>
            </a:r>
            <a:r>
              <a:rPr lang="it-IT" b="1" dirty="0">
                <a:solidFill>
                  <a:srgbClr val="92D050"/>
                </a:solidFill>
              </a:rPr>
              <a:t>di sicurezza, oltre che la distruzione degli archivi della polizia segreta: si tratta di decisioni che, cancellando prove e documenti, facilitano il processo di rilegittimazione della </a:t>
            </a:r>
            <a:r>
              <a:rPr lang="it-IT" b="1" dirty="0" err="1">
                <a:solidFill>
                  <a:srgbClr val="92D050"/>
                </a:solidFill>
              </a:rPr>
              <a:t>Sdrp</a:t>
            </a:r>
            <a:r>
              <a:rPr lang="it-IT" b="1" dirty="0">
                <a:solidFill>
                  <a:srgbClr val="92D050"/>
                </a:solidFill>
              </a:rPr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745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   Un nuovo inizio?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4635" y="1690689"/>
            <a:ext cx="7368989" cy="47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9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    I partiti ex comunisti.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                                            </a:t>
            </a:r>
            <a:r>
              <a:rPr lang="it-IT" dirty="0" smtClean="0"/>
              <a:t>Periodo  1989 – 1995</a:t>
            </a:r>
          </a:p>
          <a:p>
            <a:r>
              <a:rPr lang="it-IT" dirty="0" smtClean="0"/>
              <a:t>Il fatto: </a:t>
            </a:r>
          </a:p>
          <a:p>
            <a:r>
              <a:rPr lang="it-IT" dirty="0" smtClean="0"/>
              <a:t>1. partiti ex comunisti hanno conquistato molto sostegno elettorale,</a:t>
            </a:r>
          </a:p>
          <a:p>
            <a:r>
              <a:rPr lang="it-IT" dirty="0" smtClean="0"/>
              <a:t>2. </a:t>
            </a:r>
            <a:r>
              <a:rPr lang="it-IT" dirty="0" smtClean="0">
                <a:solidFill>
                  <a:srgbClr val="FF0000"/>
                </a:solidFill>
              </a:rPr>
              <a:t>sono stati accettati come soggetti politici legittimi,</a:t>
            </a:r>
          </a:p>
          <a:p>
            <a:r>
              <a:rPr lang="it-IT" dirty="0" smtClean="0"/>
              <a:t>3.  </a:t>
            </a:r>
            <a:r>
              <a:rPr lang="it-IT" dirty="0" smtClean="0">
                <a:solidFill>
                  <a:srgbClr val="FF0000"/>
                </a:solidFill>
              </a:rPr>
              <a:t>hanno giocato  un ruolo di governo da soli o in alleanza con partiti</a:t>
            </a:r>
          </a:p>
          <a:p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     originati come opposizione ai precedenti regimi comunisti.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                             I partiti eredi.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Sono quelli che hanno ereditato la maggior parte delle risorse e del personale del partito di governo nel periodo comunista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  <a:endParaRPr lang="it-IT" dirty="0"/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L’eredità deve essere valutata. </a:t>
            </a:r>
            <a:r>
              <a:rPr lang="it-IT" dirty="0" smtClean="0"/>
              <a:t>Bisogna cioè stimarne il peso nella formazione del pensiero politico e nella struttura nel nuovo partito.</a:t>
            </a:r>
          </a:p>
          <a:p>
            <a:pPr algn="just"/>
            <a:r>
              <a:rPr lang="it-IT" dirty="0" smtClean="0">
                <a:solidFill>
                  <a:srgbClr val="7030A0"/>
                </a:solidFill>
              </a:rPr>
              <a:t>Come si spiega la loro capacità di sopravvivenza?</a:t>
            </a:r>
          </a:p>
          <a:p>
            <a:pPr algn="just"/>
            <a:r>
              <a:rPr lang="it-IT" dirty="0" smtClean="0">
                <a:solidFill>
                  <a:srgbClr val="00B050"/>
                </a:solidFill>
              </a:rPr>
              <a:t>Quali sono le ragioni del loro successo politico-elettorale?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6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dirty="0" smtClean="0">
                <a:solidFill>
                  <a:srgbClr val="00B050"/>
                </a:solidFill>
              </a:rPr>
              <a:t>Fattori rilevanti: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smtClean="0">
                <a:solidFill>
                  <a:srgbClr val="00B050"/>
                </a:solidFill>
              </a:rPr>
              <a:t>Sociali: Età e sostegno che si colloca nella fascia più adulta della popolazione.</a:t>
            </a:r>
          </a:p>
          <a:p>
            <a:endParaRPr lang="it-IT" dirty="0"/>
          </a:p>
          <a:p>
            <a:r>
              <a:rPr lang="it-IT" dirty="0" smtClean="0">
                <a:solidFill>
                  <a:srgbClr val="C00000"/>
                </a:solidFill>
              </a:rPr>
              <a:t>Politici: Immagine di competenza amministrativa e capacità politica.</a:t>
            </a:r>
          </a:p>
          <a:p>
            <a:endParaRPr lang="it-IT" dirty="0"/>
          </a:p>
          <a:p>
            <a:r>
              <a:rPr lang="it-IT" dirty="0" smtClean="0">
                <a:solidFill>
                  <a:srgbClr val="0070C0"/>
                </a:solidFill>
              </a:rPr>
              <a:t>Economici. Le dure conseguenze delle riforme e il desiderio di politiche protettive e retribuite.</a:t>
            </a:r>
          </a:p>
        </p:txBody>
      </p:sp>
    </p:spTree>
    <p:extLst>
      <p:ext uri="{BB962C8B-B14F-4D97-AF65-F5344CB8AC3E}">
        <p14:creationId xmlns:p14="http://schemas.microsoft.com/office/powerpoint/2010/main" val="22076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Ancora il fattore economico.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 </a:t>
            </a:r>
            <a:r>
              <a:rPr lang="it-IT" i="1" dirty="0" smtClean="0">
                <a:solidFill>
                  <a:srgbClr val="FF0000"/>
                </a:solidFill>
              </a:rPr>
              <a:t>partiti eredi  </a:t>
            </a:r>
            <a:r>
              <a:rPr lang="it-IT" dirty="0" smtClean="0"/>
              <a:t>sono anche identificati come i “</a:t>
            </a:r>
            <a:r>
              <a:rPr lang="it-IT" dirty="0" smtClean="0">
                <a:solidFill>
                  <a:srgbClr val="FF0000"/>
                </a:solidFill>
              </a:rPr>
              <a:t>partiti dei perdenti”</a:t>
            </a:r>
            <a:r>
              <a:rPr lang="it-IT" dirty="0" smtClean="0"/>
              <a:t>,  ai quali va la fiducia di chi ha </a:t>
            </a:r>
            <a:r>
              <a:rPr lang="it-IT" dirty="0" smtClean="0">
                <a:solidFill>
                  <a:srgbClr val="FF0000"/>
                </a:solidFill>
              </a:rPr>
              <a:t>patito</a:t>
            </a:r>
            <a:r>
              <a:rPr lang="it-IT" dirty="0" smtClean="0"/>
              <a:t> di più dalla </a:t>
            </a:r>
            <a:r>
              <a:rPr lang="it-IT" dirty="0" smtClean="0">
                <a:solidFill>
                  <a:srgbClr val="FF0000"/>
                </a:solidFill>
              </a:rPr>
              <a:t>transizione</a:t>
            </a:r>
            <a:r>
              <a:rPr lang="it-IT" dirty="0" smtClean="0"/>
              <a:t> a prescindere dalla loro posizione.</a:t>
            </a:r>
          </a:p>
          <a:p>
            <a:endParaRPr lang="it-IT" dirty="0"/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Il coinvolgimento, più o meno maggiore, dei </a:t>
            </a:r>
            <a:r>
              <a:rPr lang="it-IT" i="1" dirty="0" smtClean="0">
                <a:solidFill>
                  <a:srgbClr val="FF0000"/>
                </a:solidFill>
              </a:rPr>
              <a:t>partiti eredi  </a:t>
            </a:r>
            <a:r>
              <a:rPr lang="it-IT" dirty="0" smtClean="0">
                <a:solidFill>
                  <a:srgbClr val="0070C0"/>
                </a:solidFill>
              </a:rPr>
              <a:t>nel rispettivo agone politico in base alle rispettive strategie politiche:</a:t>
            </a:r>
          </a:p>
          <a:p>
            <a:r>
              <a:rPr lang="it-IT" dirty="0">
                <a:solidFill>
                  <a:srgbClr val="FF0000"/>
                </a:solidFill>
              </a:rPr>
              <a:t>d</a:t>
            </a:r>
            <a:r>
              <a:rPr lang="it-IT" dirty="0" smtClean="0">
                <a:solidFill>
                  <a:srgbClr val="FF0000"/>
                </a:solidFill>
              </a:rPr>
              <a:t>i riformismo pragmatico in Polonia e Ungheria</a:t>
            </a:r>
            <a:r>
              <a:rPr lang="it-IT" i="1" dirty="0" smtClean="0">
                <a:solidFill>
                  <a:srgbClr val="FF0000"/>
                </a:solidFill>
              </a:rPr>
              <a:t>,</a:t>
            </a:r>
          </a:p>
          <a:p>
            <a:r>
              <a:rPr lang="it-IT" dirty="0">
                <a:solidFill>
                  <a:srgbClr val="FF0000"/>
                </a:solidFill>
              </a:rPr>
              <a:t>d</a:t>
            </a:r>
            <a:r>
              <a:rPr lang="it-IT" dirty="0" smtClean="0">
                <a:solidFill>
                  <a:srgbClr val="FF0000"/>
                </a:solidFill>
              </a:rPr>
              <a:t>i arroccamento a sinistra nella ex DDR e  nella Repubblica ceca.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8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Altri fattori da poter considerare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Incentivi istituzionali, es. il sistema elettorale, il carattere    dell’istituzione presidenziale.</a:t>
            </a:r>
          </a:p>
          <a:p>
            <a:r>
              <a:rPr lang="it-IT" dirty="0" smtClean="0"/>
              <a:t>Le opportunità politiche offerte dalla situazione economica.</a:t>
            </a:r>
          </a:p>
          <a:p>
            <a:r>
              <a:rPr lang="it-IT" dirty="0" smtClean="0"/>
              <a:t>La presenza di forze concorrenziali.</a:t>
            </a:r>
          </a:p>
          <a:p>
            <a:r>
              <a:rPr lang="it-IT" dirty="0" smtClean="0"/>
              <a:t>La forza più o meno carismatica dei leader e le loro decisioni.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268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</a:t>
            </a:r>
            <a:r>
              <a:rPr lang="it-IT" dirty="0" smtClean="0">
                <a:solidFill>
                  <a:srgbClr val="FF0000"/>
                </a:solidFill>
              </a:rPr>
              <a:t>L’integrazione democratica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/>
              <a:t> </a:t>
            </a:r>
            <a:r>
              <a:rPr lang="it-IT" dirty="0" smtClean="0"/>
              <a:t>                        </a:t>
            </a:r>
            <a:r>
              <a:rPr lang="it-IT" dirty="0" smtClean="0">
                <a:solidFill>
                  <a:srgbClr val="0070C0"/>
                </a:solidFill>
              </a:rPr>
              <a:t>Lo </a:t>
            </a:r>
            <a:r>
              <a:rPr lang="it-IT" dirty="0" smtClean="0">
                <a:solidFill>
                  <a:srgbClr val="0070C0"/>
                </a:solidFill>
              </a:rPr>
              <a:t>scenario interno 1    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Ovvero le tappe dell’assestamento dei partiti in questione nei nuovi regimi.</a:t>
            </a:r>
          </a:p>
          <a:p>
            <a:r>
              <a:rPr lang="it-IT" dirty="0" smtClean="0"/>
              <a:t>1. Valutazione dell’esistenza del partito in esame all’inizio della ”fase zero” l’inizio cioè della transizione.</a:t>
            </a:r>
          </a:p>
          <a:p>
            <a:r>
              <a:rPr lang="it-IT" dirty="0" smtClean="0"/>
              <a:t>2.  Per integrarsi deve essere, al momento in cui parte la transizione, anti-regime e con l’obiettivo di ribaltare il regime stesso.</a:t>
            </a:r>
          </a:p>
          <a:p>
            <a:r>
              <a:rPr lang="it-IT" dirty="0" smtClean="0"/>
              <a:t>3. E’ questa la condizione di partenza dei partiti comunisti post ‘89.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10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                       Lo scenario interno 2.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partiti al governo possono escludere </a:t>
            </a:r>
            <a:r>
              <a:rPr lang="it-IT" dirty="0" smtClean="0"/>
              <a:t>delegittimandoli </a:t>
            </a:r>
            <a:r>
              <a:rPr lang="it-IT" dirty="0" smtClean="0"/>
              <a:t>quelli anti-regime.</a:t>
            </a:r>
            <a:endParaRPr lang="it-IT" dirty="0"/>
          </a:p>
          <a:p>
            <a:r>
              <a:rPr lang="it-IT" dirty="0" smtClean="0">
                <a:solidFill>
                  <a:srgbClr val="C00000"/>
                </a:solidFill>
              </a:rPr>
              <a:t>I partiti esclusi devono, se vogliono provare a partecipare al governo, diventare pro-regime (cambiano il nome per segnare la discontinuità, chiedono ai seguaci di re-iscriversi)</a:t>
            </a:r>
          </a:p>
          <a:p>
            <a:r>
              <a:rPr lang="it-IT" dirty="0">
                <a:solidFill>
                  <a:srgbClr val="C00000"/>
                </a:solidFill>
              </a:rPr>
              <a:t>e avere riconosciuto tale </a:t>
            </a:r>
            <a:r>
              <a:rPr lang="it-IT" dirty="0" smtClean="0">
                <a:solidFill>
                  <a:srgbClr val="C00000"/>
                </a:solidFill>
              </a:rPr>
              <a:t>ruolo dagli altri partiti già pro-regime e anche da attori internazionali.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N.B. dopo il 1989 l’Internazionale socialista acquistò il ruolo di “agente fornitore di credibilità”.</a:t>
            </a:r>
            <a:endParaRPr lang="it-IT" dirty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4443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1104</Words>
  <Application>Microsoft Macintosh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Arial</vt:lpstr>
      <vt:lpstr>Tema di Office</vt:lpstr>
      <vt:lpstr>Il post comunismo</vt:lpstr>
      <vt:lpstr>                           Un nuovo inizio?</vt:lpstr>
      <vt:lpstr>                      I partiti ex comunisti.</vt:lpstr>
      <vt:lpstr>                             I partiti eredi.</vt:lpstr>
      <vt:lpstr> Fattori rilevanti:</vt:lpstr>
      <vt:lpstr>                  Ancora il fattore economico.</vt:lpstr>
      <vt:lpstr>             Altri fattori da poter considerare</vt:lpstr>
      <vt:lpstr>                   L’integrazione democratica                          Lo scenario interno 1     </vt:lpstr>
      <vt:lpstr>                       Lo scenario interno 2.</vt:lpstr>
      <vt:lpstr>                        Scenario interno 3.</vt:lpstr>
      <vt:lpstr> La fase iniziale della transizione legittima entrambe le parti e circa i partiti comunisti, ne legittima la parte che ha voluto la trattativa. </vt:lpstr>
      <vt:lpstr>Ancora Ungheria…</vt:lpstr>
      <vt:lpstr>Victor in arrivo.</vt:lpstr>
      <vt:lpstr>Gyula Horn                                    Ivan Peto</vt:lpstr>
      <vt:lpstr>Polonia Tr. Febbraio Aprile 1989</vt:lpstr>
      <vt:lpstr>                     Comparazione con l’Ungheria.</vt:lpstr>
      <vt:lpstr>Iniziano le scissioni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post comunismo</dc:title>
  <dc:creator>Utente di Microsoft Office</dc:creator>
  <cp:lastModifiedBy>Utente di Microsoft Office</cp:lastModifiedBy>
  <cp:revision>34</cp:revision>
  <dcterms:created xsi:type="dcterms:W3CDTF">2019-04-14T08:54:12Z</dcterms:created>
  <dcterms:modified xsi:type="dcterms:W3CDTF">2019-04-15T07:53:36Z</dcterms:modified>
</cp:coreProperties>
</file>