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4592"/>
  </p:normalViewPr>
  <p:slideViewPr>
    <p:cSldViewPr snapToGrid="0" snapToObjects="1">
      <p:cViewPr varScale="1">
        <p:scale>
          <a:sx n="104" d="100"/>
          <a:sy n="104" d="100"/>
        </p:scale>
        <p:origin x="8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371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31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471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85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894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368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243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97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311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742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1226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C42C-ACDC-1844-B80A-48F89FA490DA}" type="datetimeFigureOut">
              <a:rPr lang="it-IT" smtClean="0"/>
              <a:t>28/04/19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1851E-3D10-F045-BB4F-4A45E30497E7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712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scelta degli avvenimenti</a:t>
            </a:r>
            <a:br>
              <a:rPr lang="it-IT" dirty="0" smtClean="0"/>
            </a:br>
            <a:r>
              <a:rPr lang="it-IT" dirty="0" smtClean="0"/>
              <a:t>ovvero: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b="1" dirty="0" smtClean="0">
                <a:solidFill>
                  <a:srgbClr val="7030A0"/>
                </a:solidFill>
              </a:rPr>
              <a:t>Domanda: in </a:t>
            </a:r>
            <a:r>
              <a:rPr lang="it-IT" b="1" dirty="0" smtClean="0">
                <a:solidFill>
                  <a:srgbClr val="7030A0"/>
                </a:solidFill>
              </a:rPr>
              <a:t>un insieme di avvenimenti come faccio a scegliere  quelli che condizionano gli altri?</a:t>
            </a:r>
            <a:endParaRPr lang="it-IT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39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Q</a:t>
            </a:r>
            <a:r>
              <a:rPr lang="it-IT" dirty="0" smtClean="0"/>
              <a:t>ualche avvertenza.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Nella nostra marcia a ritroso fermiamoci al 1800/1815 data convenzionale d’inizio della Storia contemporanea.</a:t>
            </a:r>
          </a:p>
          <a:p>
            <a:endParaRPr lang="it-IT" dirty="0"/>
          </a:p>
          <a:p>
            <a:r>
              <a:rPr lang="it-IT" dirty="0" smtClean="0"/>
              <a:t>Gli Stati, l corpi sociali che li compongono, le </a:t>
            </a:r>
            <a:r>
              <a:rPr lang="it-IT" i="1" dirty="0"/>
              <a:t>é</a:t>
            </a:r>
            <a:r>
              <a:rPr lang="it-IT" i="1" dirty="0" smtClean="0"/>
              <a:t>lites</a:t>
            </a:r>
            <a:r>
              <a:rPr lang="it-IT" dirty="0" smtClean="0"/>
              <a:t>  che li governano,</a:t>
            </a:r>
          </a:p>
          <a:p>
            <a:r>
              <a:rPr lang="it-IT" dirty="0" smtClean="0"/>
              <a:t>agiscono per soddisfare bisogni più o meno evidenti.</a:t>
            </a:r>
          </a:p>
          <a:p>
            <a:endParaRPr lang="it-IT" dirty="0"/>
          </a:p>
          <a:p>
            <a:r>
              <a:rPr lang="it-IT" dirty="0" smtClean="0"/>
              <a:t>La nostra conoscenza è comunque parziale e di conseguenza non esiste una verità assoluta.</a:t>
            </a:r>
          </a:p>
          <a:p>
            <a:pPr algn="just"/>
            <a:endParaRPr lang="it-IT" dirty="0">
              <a:solidFill>
                <a:srgbClr val="7030A0"/>
              </a:solidFill>
            </a:endParaRPr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67358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 </a:t>
            </a:r>
            <a:r>
              <a:rPr lang="it-IT" dirty="0" smtClean="0">
                <a:solidFill>
                  <a:srgbClr val="C00000"/>
                </a:solidFill>
              </a:rPr>
              <a:t>Una ipotesi di soluzione.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>
              <a:solidFill>
                <a:srgbClr val="7030A0"/>
              </a:solidFill>
            </a:endParaRPr>
          </a:p>
          <a:p>
            <a:pPr algn="just"/>
            <a:r>
              <a:rPr lang="it-IT" dirty="0" smtClean="0">
                <a:solidFill>
                  <a:srgbClr val="7030A0"/>
                </a:solidFill>
              </a:rPr>
              <a:t>Adesso </a:t>
            </a:r>
            <a:r>
              <a:rPr lang="it-IT" dirty="0">
                <a:solidFill>
                  <a:srgbClr val="7030A0"/>
                </a:solidFill>
              </a:rPr>
              <a:t>tutti i fattori principali sono in </a:t>
            </a:r>
            <a:r>
              <a:rPr lang="it-IT" dirty="0" smtClean="0">
                <a:solidFill>
                  <a:srgbClr val="7030A0"/>
                </a:solidFill>
              </a:rPr>
              <a:t>campo.</a:t>
            </a:r>
          </a:p>
          <a:p>
            <a:pPr algn="just"/>
            <a:r>
              <a:rPr lang="it-IT" dirty="0" smtClean="0">
                <a:solidFill>
                  <a:srgbClr val="7030A0"/>
                </a:solidFill>
              </a:rPr>
              <a:t> Quali </a:t>
            </a:r>
            <a:r>
              <a:rPr lang="it-IT" dirty="0">
                <a:solidFill>
                  <a:srgbClr val="7030A0"/>
                </a:solidFill>
              </a:rPr>
              <a:t>tra essi presi singolarmente o considerati nella loro totalità sia o siano l’elemento/i caratterizzante/i la questione in analisi</a:t>
            </a:r>
          </a:p>
          <a:p>
            <a:pPr algn="just"/>
            <a:r>
              <a:rPr lang="it-IT" dirty="0">
                <a:solidFill>
                  <a:srgbClr val="7030A0"/>
                </a:solidFill>
              </a:rPr>
              <a:t> sarà o saranno quello/i che coinvolgendo la maggior parte degli attori all’interno </a:t>
            </a:r>
            <a:r>
              <a:rPr lang="it-IT" dirty="0" smtClean="0">
                <a:solidFill>
                  <a:srgbClr val="7030A0"/>
                </a:solidFill>
              </a:rPr>
              <a:t>di </a:t>
            </a:r>
            <a:r>
              <a:rPr lang="it-IT" dirty="0">
                <a:solidFill>
                  <a:srgbClr val="7030A0"/>
                </a:solidFill>
              </a:rPr>
              <a:t>uno spazio definito potrebbe/ro </a:t>
            </a:r>
            <a:r>
              <a:rPr lang="it-IT" dirty="0" smtClean="0">
                <a:solidFill>
                  <a:srgbClr val="7030A0"/>
                </a:solidFill>
              </a:rPr>
              <a:t>aver causato </a:t>
            </a:r>
            <a:r>
              <a:rPr lang="it-IT" dirty="0">
                <a:solidFill>
                  <a:srgbClr val="7030A0"/>
                </a:solidFill>
              </a:rPr>
              <a:t>il mutamento dello status quo ante.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336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sz="3600" dirty="0" smtClean="0">
                <a:solidFill>
                  <a:srgbClr val="FF0000"/>
                </a:solidFill>
              </a:rPr>
              <a:t>Se </a:t>
            </a:r>
            <a:r>
              <a:rPr lang="it-IT" sz="3600" dirty="0" smtClean="0">
                <a:solidFill>
                  <a:srgbClr val="FF0000"/>
                </a:solidFill>
              </a:rPr>
              <a:t>non ve ne foste già accorti questa è la parte più difficile di una ricerca/analisi storica</a:t>
            </a:r>
            <a:r>
              <a:rPr lang="it-IT" sz="3600" dirty="0" smtClean="0">
                <a:solidFill>
                  <a:srgbClr val="FF0000"/>
                </a:solidFill>
              </a:rPr>
              <a:t>.</a:t>
            </a:r>
            <a:r>
              <a:rPr lang="it-IT" dirty="0" smtClean="0">
                <a:solidFill>
                  <a:srgbClr val="FF0000"/>
                </a:solidFill>
              </a:rPr>
              <a:t>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1.   </a:t>
            </a:r>
            <a:r>
              <a:rPr lang="it-IT" b="1" dirty="0" smtClean="0">
                <a:solidFill>
                  <a:srgbClr val="7030A0"/>
                </a:solidFill>
              </a:rPr>
              <a:t>In base al luogo</a:t>
            </a:r>
            <a:r>
              <a:rPr lang="it-IT" dirty="0" smtClean="0">
                <a:solidFill>
                  <a:srgbClr val="0070C0"/>
                </a:solidFill>
              </a:rPr>
              <a:t> che inteso come </a:t>
            </a:r>
            <a:r>
              <a:rPr lang="it-IT" i="1" dirty="0" smtClean="0">
                <a:solidFill>
                  <a:srgbClr val="0070C0"/>
                </a:solidFill>
              </a:rPr>
              <a:t>spazio fisico </a:t>
            </a:r>
            <a:r>
              <a:rPr lang="it-IT" dirty="0" smtClean="0">
                <a:solidFill>
                  <a:srgbClr val="0070C0"/>
                </a:solidFill>
              </a:rPr>
              <a:t>dovrà delimitare i contorni geografici del fenomeno o fatto/avvenimento che si sta </a:t>
            </a:r>
            <a:r>
              <a:rPr lang="it-IT" i="1" u="sng" dirty="0" smtClean="0">
                <a:solidFill>
                  <a:srgbClr val="C00000"/>
                </a:solidFill>
              </a:rPr>
              <a:t>ricostruendo</a:t>
            </a:r>
            <a:r>
              <a:rPr lang="it-IT" dirty="0" smtClean="0">
                <a:solidFill>
                  <a:srgbClr val="C00000"/>
                </a:solidFill>
              </a:rPr>
              <a:t> e, </a:t>
            </a:r>
            <a:r>
              <a:rPr lang="it-IT" i="1" u="sng" dirty="0" smtClean="0">
                <a:solidFill>
                  <a:srgbClr val="C00000"/>
                </a:solidFill>
              </a:rPr>
              <a:t>successivamente</a:t>
            </a:r>
            <a:r>
              <a:rPr lang="it-IT" i="1" u="sng" dirty="0" smtClean="0">
                <a:solidFill>
                  <a:srgbClr val="0070C0"/>
                </a:solidFill>
              </a:rPr>
              <a:t>,</a:t>
            </a:r>
            <a:r>
              <a:rPr lang="it-IT" dirty="0" smtClean="0">
                <a:solidFill>
                  <a:srgbClr val="0070C0"/>
                </a:solidFill>
              </a:rPr>
              <a:t> analizzando. </a:t>
            </a:r>
            <a:r>
              <a:rPr lang="it-IT" b="1" dirty="0" smtClean="0">
                <a:solidFill>
                  <a:srgbClr val="FF0000"/>
                </a:solidFill>
              </a:rPr>
              <a:t>Es</a:t>
            </a:r>
            <a:r>
              <a:rPr lang="it-IT" dirty="0" smtClean="0">
                <a:solidFill>
                  <a:srgbClr val="0070C0"/>
                </a:solidFill>
              </a:rPr>
              <a:t>. La somma di avvenimenti che daranno vita alla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r>
              <a:rPr lang="it-IT" i="1" dirty="0">
                <a:solidFill>
                  <a:srgbClr val="0070C0"/>
                </a:solidFill>
              </a:rPr>
              <a:t>P</a:t>
            </a:r>
            <a:r>
              <a:rPr lang="it-IT" i="1" dirty="0" smtClean="0">
                <a:solidFill>
                  <a:srgbClr val="0070C0"/>
                </a:solidFill>
              </a:rPr>
              <a:t>rimavera dei popoli (‘848) </a:t>
            </a:r>
            <a:r>
              <a:rPr lang="it-IT" dirty="0" smtClean="0">
                <a:solidFill>
                  <a:srgbClr val="0070C0"/>
                </a:solidFill>
              </a:rPr>
              <a:t>in che area si è manifestata? </a:t>
            </a:r>
            <a:r>
              <a:rPr lang="it-IT" dirty="0" smtClean="0">
                <a:solidFill>
                  <a:srgbClr val="FF0000"/>
                </a:solidFill>
              </a:rPr>
              <a:t>Oppure:</a:t>
            </a:r>
            <a:r>
              <a:rPr lang="it-IT" dirty="0" smtClean="0">
                <a:solidFill>
                  <a:srgbClr val="0070C0"/>
                </a:solidFill>
              </a:rPr>
              <a:t> la lotta contro la religione nell’Europa post II </a:t>
            </a:r>
            <a:r>
              <a:rPr lang="it-IT" dirty="0" err="1" smtClean="0">
                <a:solidFill>
                  <a:srgbClr val="0070C0"/>
                </a:solidFill>
              </a:rPr>
              <a:t>g.m.</a:t>
            </a:r>
            <a:r>
              <a:rPr lang="it-IT" sz="2600" i="1" dirty="0" smtClean="0">
                <a:solidFill>
                  <a:srgbClr val="0070C0"/>
                </a:solidFill>
              </a:rPr>
              <a:t>.</a:t>
            </a:r>
            <a:endParaRPr lang="it-IT" i="1" dirty="0">
              <a:solidFill>
                <a:srgbClr val="0070C0"/>
              </a:solidFill>
            </a:endParaRPr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La conoscenza del luogo servirà oltre che alla localizzazione, ad una prima cernita delle forze coinvolte: saranno quelle di quel luogo specifico e non altre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  <a:r>
              <a:rPr lang="it-IT" i="1" dirty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5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</a:t>
            </a:r>
            <a:r>
              <a:rPr lang="it-IT" sz="3600" b="1" dirty="0">
                <a:solidFill>
                  <a:srgbClr val="00B050"/>
                </a:solidFill>
              </a:rPr>
              <a:t>D</a:t>
            </a:r>
            <a:r>
              <a:rPr lang="it-IT" sz="3600" b="1" dirty="0" smtClean="0">
                <a:solidFill>
                  <a:srgbClr val="00B050"/>
                </a:solidFill>
              </a:rPr>
              <a:t>ue termini importanti</a:t>
            </a:r>
            <a:endParaRPr lang="it-IT" sz="3600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>
                <a:solidFill>
                  <a:srgbClr val="FF0000"/>
                </a:solidFill>
              </a:rPr>
              <a:t>Scenario</a:t>
            </a:r>
            <a:r>
              <a:rPr lang="it-IT" i="1" dirty="0">
                <a:solidFill>
                  <a:srgbClr val="0070C0"/>
                </a:solidFill>
              </a:rPr>
              <a:t>=l’insieme in cui coesistono quei fattori la cui interazione determina/spiega la vicenda in analisi. Lo spazio fisico </a:t>
            </a:r>
            <a:r>
              <a:rPr lang="it-IT" i="1" dirty="0">
                <a:solidFill>
                  <a:srgbClr val="FF0000"/>
                </a:solidFill>
              </a:rPr>
              <a:t>è</a:t>
            </a:r>
            <a:r>
              <a:rPr lang="it-IT" i="1" dirty="0">
                <a:solidFill>
                  <a:srgbClr val="0070C0"/>
                </a:solidFill>
              </a:rPr>
              <a:t> parte dello </a:t>
            </a:r>
            <a:r>
              <a:rPr lang="it-IT" i="1" dirty="0" smtClean="0">
                <a:solidFill>
                  <a:srgbClr val="FF0000"/>
                </a:solidFill>
              </a:rPr>
              <a:t>scenario.</a:t>
            </a:r>
          </a:p>
          <a:p>
            <a:pPr algn="just"/>
            <a:r>
              <a:rPr lang="it-IT" i="1" dirty="0" smtClean="0">
                <a:solidFill>
                  <a:srgbClr val="FF0000"/>
                </a:solidFill>
              </a:rPr>
              <a:t>Costanti(o forze profonde)</a:t>
            </a:r>
            <a:r>
              <a:rPr lang="it-IT" i="1" dirty="0" smtClean="0">
                <a:solidFill>
                  <a:srgbClr val="0070C0"/>
                </a:solidFill>
              </a:rPr>
              <a:t>= fattori caratterizzati dalla loro esistenza in un determinato scenario e che sono suscettibili di condizionare le scelte governative o di chi esprime il governo a prescindere dal tipo di governo. </a:t>
            </a:r>
            <a:r>
              <a:rPr lang="it-IT" i="1" dirty="0" smtClean="0">
                <a:solidFill>
                  <a:srgbClr val="FF0000"/>
                </a:solidFill>
              </a:rPr>
              <a:t>Es. a) </a:t>
            </a:r>
            <a:r>
              <a:rPr lang="it-IT" i="1" dirty="0" smtClean="0">
                <a:solidFill>
                  <a:srgbClr val="C00000"/>
                </a:solidFill>
              </a:rPr>
              <a:t>La paura di essere accerchiati nei governi russi/sovietici/russi; </a:t>
            </a:r>
            <a:r>
              <a:rPr lang="it-IT" i="1" dirty="0" smtClean="0">
                <a:solidFill>
                  <a:srgbClr val="FF0000"/>
                </a:solidFill>
              </a:rPr>
              <a:t>b) </a:t>
            </a:r>
            <a:r>
              <a:rPr lang="it-IT" i="1" dirty="0" smtClean="0">
                <a:solidFill>
                  <a:srgbClr val="C00000"/>
                </a:solidFill>
              </a:rPr>
              <a:t>il contesto geografico</a:t>
            </a:r>
            <a:r>
              <a:rPr lang="it-IT" i="1" dirty="0" smtClean="0">
                <a:solidFill>
                  <a:srgbClr val="FF0000"/>
                </a:solidFill>
              </a:rPr>
              <a:t>; c) </a:t>
            </a:r>
            <a:r>
              <a:rPr lang="it-IT" i="1" dirty="0" smtClean="0">
                <a:solidFill>
                  <a:srgbClr val="C00000"/>
                </a:solidFill>
              </a:rPr>
              <a:t>frontiere indifendibili o difficili da difendere</a:t>
            </a:r>
            <a:r>
              <a:rPr lang="it-IT" i="1" dirty="0" smtClean="0">
                <a:solidFill>
                  <a:srgbClr val="FF0000"/>
                </a:solidFill>
              </a:rPr>
              <a:t>; d) </a:t>
            </a:r>
            <a:r>
              <a:rPr lang="it-IT" i="1" dirty="0" smtClean="0">
                <a:solidFill>
                  <a:srgbClr val="C00000"/>
                </a:solidFill>
              </a:rPr>
              <a:t>una memoria di grandezza da voler resuscitare; </a:t>
            </a:r>
            <a:r>
              <a:rPr lang="it-IT" i="1" dirty="0" smtClean="0">
                <a:solidFill>
                  <a:srgbClr val="FF0000"/>
                </a:solidFill>
              </a:rPr>
              <a:t>d) </a:t>
            </a:r>
            <a:r>
              <a:rPr lang="it-IT" i="1" dirty="0" smtClean="0">
                <a:solidFill>
                  <a:srgbClr val="C00000"/>
                </a:solidFill>
              </a:rPr>
              <a:t>la mancanza di risorse; ecc. ecc..!</a:t>
            </a:r>
            <a:endParaRPr lang="it-IT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085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7030A0"/>
                </a:solidFill>
              </a:rPr>
              <a:t>L</a:t>
            </a:r>
            <a:r>
              <a:rPr lang="it-IT" i="1" dirty="0" smtClean="0">
                <a:solidFill>
                  <a:srgbClr val="7030A0"/>
                </a:solidFill>
              </a:rPr>
              <a:t>’</a:t>
            </a:r>
            <a:r>
              <a:rPr lang="it-IT" b="1" i="1" dirty="0" smtClean="0">
                <a:solidFill>
                  <a:srgbClr val="7030A0"/>
                </a:solidFill>
              </a:rPr>
              <a:t>altro</a:t>
            </a:r>
            <a:r>
              <a:rPr lang="it-IT" i="1" dirty="0" smtClean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spazio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/>
              <a:t>2. </a:t>
            </a:r>
            <a:r>
              <a:rPr lang="it-IT" dirty="0" smtClean="0">
                <a:solidFill>
                  <a:srgbClr val="0070C0"/>
                </a:solidFill>
              </a:rPr>
              <a:t>Esiste un </a:t>
            </a:r>
            <a:r>
              <a:rPr lang="it-IT" i="1" dirty="0" smtClean="0">
                <a:solidFill>
                  <a:srgbClr val="7030A0"/>
                </a:solidFill>
              </a:rPr>
              <a:t>altro spazio </a:t>
            </a:r>
            <a:r>
              <a:rPr lang="it-IT" dirty="0" smtClean="0">
                <a:solidFill>
                  <a:srgbClr val="0070C0"/>
                </a:solidFill>
              </a:rPr>
              <a:t>con cui quello prima definito </a:t>
            </a:r>
            <a:r>
              <a:rPr lang="it-IT" b="1" dirty="0" smtClean="0">
                <a:solidFill>
                  <a:srgbClr val="0070C0"/>
                </a:solidFill>
              </a:rPr>
              <a:t>potrebbe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b="1" i="1" dirty="0" smtClean="0">
                <a:solidFill>
                  <a:srgbClr val="FF0000"/>
                </a:solidFill>
              </a:rPr>
              <a:t>dialogare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in un contesto di </a:t>
            </a:r>
            <a:r>
              <a:rPr lang="it-IT" b="1" dirty="0" smtClean="0">
                <a:solidFill>
                  <a:srgbClr val="0070C0"/>
                </a:solidFill>
              </a:rPr>
              <a:t>possibile</a:t>
            </a:r>
            <a:r>
              <a:rPr lang="it-IT" dirty="0" smtClean="0">
                <a:solidFill>
                  <a:srgbClr val="0070C0"/>
                </a:solidFill>
              </a:rPr>
              <a:t> reciproco </a:t>
            </a:r>
            <a:r>
              <a:rPr lang="it-IT" dirty="0" smtClean="0">
                <a:solidFill>
                  <a:srgbClr val="0070C0"/>
                </a:solidFill>
              </a:rPr>
              <a:t>condizionamento e </a:t>
            </a:r>
            <a:r>
              <a:rPr lang="it-IT" i="1" dirty="0" smtClean="0">
                <a:solidFill>
                  <a:srgbClr val="7030A0"/>
                </a:solidFill>
              </a:rPr>
              <a:t>questo spazio </a:t>
            </a:r>
            <a:r>
              <a:rPr lang="it-IT" dirty="0" smtClean="0">
                <a:solidFill>
                  <a:srgbClr val="0070C0"/>
                </a:solidFill>
              </a:rPr>
              <a:t>e i suoi </a:t>
            </a:r>
            <a:r>
              <a:rPr lang="it-IT" i="1" dirty="0" smtClean="0">
                <a:solidFill>
                  <a:srgbClr val="7030A0"/>
                </a:solidFill>
              </a:rPr>
              <a:t>attori</a:t>
            </a:r>
            <a:r>
              <a:rPr lang="it-IT" i="1" dirty="0" smtClean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sono un po’ più difficili da delimitare, possono </a:t>
            </a:r>
            <a:r>
              <a:rPr lang="it-IT" i="1" dirty="0" smtClean="0">
                <a:solidFill>
                  <a:srgbClr val="FF0000"/>
                </a:solidFill>
              </a:rPr>
              <a:t>inizialmente</a:t>
            </a:r>
            <a:r>
              <a:rPr lang="it-IT" dirty="0" smtClean="0">
                <a:solidFill>
                  <a:srgbClr val="0070C0"/>
                </a:solidFill>
              </a:rPr>
              <a:t> essere </a:t>
            </a:r>
            <a:r>
              <a:rPr lang="it-IT" b="1" dirty="0" smtClean="0">
                <a:solidFill>
                  <a:srgbClr val="0070C0"/>
                </a:solidFill>
              </a:rPr>
              <a:t>soltanto</a:t>
            </a:r>
            <a:r>
              <a:rPr lang="it-IT" dirty="0" smtClean="0">
                <a:solidFill>
                  <a:srgbClr val="0070C0"/>
                </a:solidFill>
              </a:rPr>
              <a:t> ipotizzati.</a:t>
            </a:r>
            <a:endParaRPr lang="it-IT" dirty="0"/>
          </a:p>
          <a:p>
            <a:pPr algn="just"/>
            <a:r>
              <a:rPr lang="it-IT" dirty="0" smtClean="0">
                <a:solidFill>
                  <a:srgbClr val="C00000"/>
                </a:solidFill>
              </a:rPr>
              <a:t>Chiediamoci allora: </a:t>
            </a:r>
            <a:r>
              <a:rPr lang="it-IT" b="1" dirty="0" smtClean="0">
                <a:solidFill>
                  <a:srgbClr val="7030A0"/>
                </a:solidFill>
              </a:rPr>
              <a:t>chi</a:t>
            </a:r>
            <a:r>
              <a:rPr lang="it-IT" dirty="0" smtClean="0">
                <a:solidFill>
                  <a:srgbClr val="C00000"/>
                </a:solidFill>
              </a:rPr>
              <a:t> potrebbe essere coinvolto</a:t>
            </a:r>
            <a:r>
              <a:rPr lang="it-IT" dirty="0" smtClean="0">
                <a:solidFill>
                  <a:srgbClr val="C00000"/>
                </a:solidFill>
              </a:rPr>
              <a:t>? </a:t>
            </a:r>
            <a:r>
              <a:rPr lang="it-IT" b="1" dirty="0" smtClean="0">
                <a:solidFill>
                  <a:srgbClr val="7030A0"/>
                </a:solidFill>
              </a:rPr>
              <a:t>Dove</a:t>
            </a:r>
            <a:r>
              <a:rPr lang="it-IT" dirty="0" smtClean="0">
                <a:solidFill>
                  <a:srgbClr val="C00000"/>
                </a:solidFill>
              </a:rPr>
              <a:t> si colloca geograficamente? </a:t>
            </a:r>
            <a:r>
              <a:rPr lang="it-IT" b="1" dirty="0" smtClean="0">
                <a:solidFill>
                  <a:srgbClr val="7030A0"/>
                </a:solidFill>
              </a:rPr>
              <a:t>A chi </a:t>
            </a:r>
            <a:r>
              <a:rPr lang="it-IT" b="1" dirty="0" smtClean="0">
                <a:solidFill>
                  <a:srgbClr val="7030A0"/>
                </a:solidFill>
              </a:rPr>
              <a:t>e perché </a:t>
            </a:r>
            <a:r>
              <a:rPr lang="it-IT" dirty="0" smtClean="0">
                <a:solidFill>
                  <a:srgbClr val="C00000"/>
                </a:solidFill>
              </a:rPr>
              <a:t>potrebbe </a:t>
            </a:r>
            <a:r>
              <a:rPr lang="it-IT" dirty="0" smtClean="0">
                <a:solidFill>
                  <a:srgbClr val="C00000"/>
                </a:solidFill>
              </a:rPr>
              <a:t>interessare? Gli obiettivi di uno o più partiti o di una data formazione sociale </a:t>
            </a:r>
            <a:r>
              <a:rPr lang="it-IT" b="1" dirty="0" smtClean="0">
                <a:solidFill>
                  <a:srgbClr val="7030A0"/>
                </a:solidFill>
              </a:rPr>
              <a:t>dove e da chi </a:t>
            </a:r>
            <a:r>
              <a:rPr lang="it-IT" dirty="0" smtClean="0">
                <a:solidFill>
                  <a:srgbClr val="C00000"/>
                </a:solidFill>
              </a:rPr>
              <a:t>avrebbero potuto trovare un supporto e per realizzare quale interesse?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71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Il processo in corso…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r>
              <a:rPr lang="it-IT" dirty="0" smtClean="0"/>
              <a:t>Nel caso specifico che </a:t>
            </a:r>
            <a:r>
              <a:rPr lang="it-IT" dirty="0" smtClean="0">
                <a:solidFill>
                  <a:srgbClr val="7030A0"/>
                </a:solidFill>
              </a:rPr>
              <a:t>si è </a:t>
            </a:r>
            <a:r>
              <a:rPr lang="it-IT" dirty="0" smtClean="0">
                <a:solidFill>
                  <a:srgbClr val="7030A0"/>
                </a:solidFill>
              </a:rPr>
              <a:t>scelto </a:t>
            </a:r>
            <a:r>
              <a:rPr lang="it-IT" dirty="0" smtClean="0"/>
              <a:t>di analizzare: </a:t>
            </a:r>
            <a:r>
              <a:rPr lang="it-IT" dirty="0" smtClean="0">
                <a:solidFill>
                  <a:srgbClr val="7030A0"/>
                </a:solidFill>
              </a:rPr>
              <a:t>a chi </a:t>
            </a:r>
            <a:r>
              <a:rPr lang="it-IT" dirty="0" smtClean="0"/>
              <a:t>poteva interessare e perché quanto stava accadendo in quel luogo indicato?</a:t>
            </a:r>
            <a:endParaRPr lang="it-IT" i="1" dirty="0" smtClean="0"/>
          </a:p>
          <a:p>
            <a:endParaRPr lang="it-IT" dirty="0"/>
          </a:p>
          <a:p>
            <a:pPr algn="just"/>
            <a:r>
              <a:rPr lang="it-IT" dirty="0" smtClean="0"/>
              <a:t>Il processo potrebbe continuare </a:t>
            </a:r>
            <a:r>
              <a:rPr lang="it-IT" i="1" dirty="0" smtClean="0">
                <a:solidFill>
                  <a:srgbClr val="7030A0"/>
                </a:solidFill>
              </a:rPr>
              <a:t>se lo volessimo</a:t>
            </a:r>
            <a:r>
              <a:rPr lang="it-IT" i="1" dirty="0" smtClean="0"/>
              <a:t>…;</a:t>
            </a:r>
            <a:r>
              <a:rPr lang="it-IT" dirty="0" smtClean="0"/>
              <a:t> </a:t>
            </a:r>
            <a:r>
              <a:rPr lang="it-IT" dirty="0" smtClean="0"/>
              <a:t>la sua conclusione è comunque </a:t>
            </a:r>
            <a:r>
              <a:rPr lang="it-IT" dirty="0" smtClean="0">
                <a:solidFill>
                  <a:srgbClr val="7030A0"/>
                </a:solidFill>
              </a:rPr>
              <a:t>parzialmente</a:t>
            </a:r>
            <a:r>
              <a:rPr lang="it-IT" dirty="0" smtClean="0"/>
              <a:t> arbitraria anche se il modello può essere applicato a qualsiasi </a:t>
            </a:r>
            <a:r>
              <a:rPr lang="it-IT" dirty="0" smtClean="0"/>
              <a:t>contesto…</a:t>
            </a:r>
            <a:endParaRPr lang="it-IT" dirty="0" smtClean="0"/>
          </a:p>
          <a:p>
            <a:pPr algn="just"/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77096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                    Torniamo alla domanda iniziale.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>
                <a:solidFill>
                  <a:srgbClr val="7030A0"/>
                </a:solidFill>
              </a:rPr>
              <a:t>2</a:t>
            </a:r>
            <a:r>
              <a:rPr lang="it-IT" dirty="0" smtClean="0">
                <a:solidFill>
                  <a:srgbClr val="7030A0"/>
                </a:solidFill>
              </a:rPr>
              <a:t>. In base al tempo.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Si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C00000"/>
                </a:solidFill>
              </a:rPr>
              <a:t>ma in che senso</a:t>
            </a:r>
            <a:r>
              <a:rPr lang="it-IT" dirty="0" smtClean="0"/>
              <a:t>? Forse </a:t>
            </a:r>
            <a:r>
              <a:rPr lang="it-IT" dirty="0" smtClean="0">
                <a:solidFill>
                  <a:srgbClr val="0070C0"/>
                </a:solidFill>
              </a:rPr>
              <a:t>in base al </a:t>
            </a:r>
            <a:r>
              <a:rPr lang="it-IT" b="1" i="1" dirty="0" smtClean="0">
                <a:solidFill>
                  <a:srgbClr val="0070C0"/>
                </a:solidFill>
              </a:rPr>
              <a:t>numero/ripetitività</a:t>
            </a:r>
            <a:r>
              <a:rPr lang="it-IT" dirty="0" smtClean="0">
                <a:solidFill>
                  <a:srgbClr val="0070C0"/>
                </a:solidFill>
              </a:rPr>
              <a:t> dei fatti? Ad esempio: quante volte le rivolte contadine compaiono nello spazio che stiamo ipotizzando o cercando di delimitare</a:t>
            </a:r>
            <a:r>
              <a:rPr lang="it-IT" b="1" dirty="0" smtClean="0"/>
              <a:t>?</a:t>
            </a:r>
            <a:r>
              <a:rPr lang="it-IT" dirty="0" smtClean="0"/>
              <a:t> </a:t>
            </a:r>
            <a:endParaRPr lang="it-IT" dirty="0">
              <a:solidFill>
                <a:srgbClr val="FFC000"/>
              </a:solidFill>
            </a:endParaRPr>
          </a:p>
          <a:p>
            <a:pPr algn="just"/>
            <a:endParaRPr lang="it-IT" dirty="0" smtClean="0">
              <a:solidFill>
                <a:srgbClr val="FFC000"/>
              </a:solidFill>
            </a:endParaRP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Oppure: </a:t>
            </a:r>
            <a:r>
              <a:rPr lang="it-IT" dirty="0" smtClean="0">
                <a:solidFill>
                  <a:srgbClr val="002060"/>
                </a:solidFill>
              </a:rPr>
              <a:t>quando ci fu la prima </a:t>
            </a:r>
            <a:r>
              <a:rPr lang="it-IT" b="1" dirty="0" smtClean="0">
                <a:solidFill>
                  <a:srgbClr val="002060"/>
                </a:solidFill>
              </a:rPr>
              <a:t>significativa</a:t>
            </a:r>
            <a:r>
              <a:rPr lang="it-IT" dirty="0" smtClean="0">
                <a:solidFill>
                  <a:srgbClr val="002060"/>
                </a:solidFill>
              </a:rPr>
              <a:t> </a:t>
            </a:r>
            <a:r>
              <a:rPr lang="it-IT" i="1" dirty="0" smtClean="0">
                <a:solidFill>
                  <a:srgbClr val="002060"/>
                </a:solidFill>
              </a:rPr>
              <a:t>apparizione/riscontro</a:t>
            </a:r>
            <a:r>
              <a:rPr lang="it-IT" dirty="0" smtClean="0">
                <a:solidFill>
                  <a:srgbClr val="002060"/>
                </a:solidFill>
              </a:rPr>
              <a:t> del </a:t>
            </a:r>
            <a:r>
              <a:rPr lang="it-IT" dirty="0" smtClean="0">
                <a:solidFill>
                  <a:srgbClr val="7030A0"/>
                </a:solidFill>
              </a:rPr>
              <a:t>fatto in analisi </a:t>
            </a:r>
            <a:r>
              <a:rPr lang="it-IT" dirty="0" smtClean="0">
                <a:solidFill>
                  <a:srgbClr val="002060"/>
                </a:solidFill>
              </a:rPr>
              <a:t>e con quali caratteristiche?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30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t-IT" dirty="0" smtClean="0">
                <a:solidFill>
                  <a:srgbClr val="7030A0"/>
                </a:solidFill>
              </a:rPr>
              <a:t>               3. In base al </a:t>
            </a:r>
            <a:r>
              <a:rPr lang="it-IT" i="1" dirty="0" smtClean="0">
                <a:solidFill>
                  <a:srgbClr val="7030A0"/>
                </a:solidFill>
              </a:rPr>
              <a:t>tasso</a:t>
            </a:r>
            <a:r>
              <a:rPr lang="it-IT" dirty="0" smtClean="0">
                <a:solidFill>
                  <a:srgbClr val="7030A0"/>
                </a:solidFill>
              </a:rPr>
              <a:t> d’importanza ?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Potrebbe anche essere, ma come lo determiniamo? </a:t>
            </a:r>
            <a:endParaRPr lang="it-IT" dirty="0">
              <a:solidFill>
                <a:srgbClr val="C00000"/>
              </a:solidFill>
            </a:endParaRPr>
          </a:p>
          <a:p>
            <a:pPr algn="ctr"/>
            <a:r>
              <a:rPr lang="it-IT" dirty="0" smtClean="0">
                <a:solidFill>
                  <a:srgbClr val="00B0F0"/>
                </a:solidFill>
              </a:rPr>
              <a:t>Così</a:t>
            </a:r>
            <a:endParaRPr lang="it-IT" dirty="0">
              <a:solidFill>
                <a:srgbClr val="00B0F0"/>
              </a:solidFill>
            </a:endParaRPr>
          </a:p>
          <a:p>
            <a:endParaRPr lang="it-IT" dirty="0" smtClean="0"/>
          </a:p>
          <a:p>
            <a:r>
              <a:rPr lang="it-IT" dirty="0" smtClean="0"/>
              <a:t>A</a:t>
            </a:r>
            <a:r>
              <a:rPr lang="it-IT" dirty="0" smtClean="0">
                <a:solidFill>
                  <a:srgbClr val="FFC000"/>
                </a:solidFill>
              </a:rPr>
              <a:t>.  Dall’estensione territoriale del fatto.</a:t>
            </a:r>
          </a:p>
          <a:p>
            <a:r>
              <a:rPr lang="it-IT" dirty="0"/>
              <a:t>B</a:t>
            </a:r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.  Dal coinvolgimento di maggiori o minori parti della popolazione.</a:t>
            </a:r>
          </a:p>
          <a:p>
            <a:r>
              <a:rPr lang="it-IT" dirty="0" smtClean="0"/>
              <a:t>C.  </a:t>
            </a:r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Dalla sua ripercussione sulla struttura del potere.</a:t>
            </a:r>
          </a:p>
          <a:p>
            <a:r>
              <a:rPr lang="it-IT" dirty="0" smtClean="0"/>
              <a:t>D.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Dalla eventuale eco </a:t>
            </a:r>
            <a:r>
              <a:rPr lang="it-IT" i="1" dirty="0" smtClean="0">
                <a:solidFill>
                  <a:schemeClr val="accent4">
                    <a:lumMod val="50000"/>
                  </a:schemeClr>
                </a:solidFill>
              </a:rPr>
              <a:t>internazionale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 o  </a:t>
            </a:r>
            <a:r>
              <a:rPr lang="it-IT" i="1" dirty="0" smtClean="0">
                <a:solidFill>
                  <a:schemeClr val="accent4">
                    <a:lumMod val="50000"/>
                  </a:schemeClr>
                </a:solidFill>
              </a:rPr>
              <a:t>locale  </a:t>
            </a:r>
            <a:r>
              <a:rPr lang="it-IT" dirty="0" smtClean="0">
                <a:solidFill>
                  <a:schemeClr val="accent4">
                    <a:lumMod val="50000"/>
                  </a:schemeClr>
                </a:solidFill>
              </a:rPr>
              <a:t>del fatto in analisi.</a:t>
            </a:r>
          </a:p>
          <a:p>
            <a:endParaRPr lang="it-IT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353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                     </a:t>
            </a:r>
            <a:r>
              <a:rPr lang="it-IT" b="1" dirty="0" smtClean="0">
                <a:solidFill>
                  <a:srgbClr val="7030A0"/>
                </a:solidFill>
              </a:rPr>
              <a:t>4. In</a:t>
            </a:r>
            <a:r>
              <a:rPr lang="it-IT" dirty="0" smtClean="0">
                <a:solidFill>
                  <a:srgbClr val="7030A0"/>
                </a:solidFill>
              </a:rPr>
              <a:t> base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ai protagonisti.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200" dirty="0" smtClean="0"/>
              <a:t>Individuati nelle forze sociali </a:t>
            </a:r>
            <a:r>
              <a:rPr lang="it-IT" sz="3200" i="1" dirty="0" smtClean="0">
                <a:solidFill>
                  <a:srgbClr val="C00000"/>
                </a:solidFill>
              </a:rPr>
              <a:t>genericamente</a:t>
            </a:r>
            <a:r>
              <a:rPr lang="it-IT" sz="3200" dirty="0" smtClean="0"/>
              <a:t> intese, ma in specifico identificate </a:t>
            </a:r>
          </a:p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in</a:t>
            </a:r>
            <a:endParaRPr lang="it-IT" sz="3200" dirty="0"/>
          </a:p>
          <a:p>
            <a:pPr marL="514350" indent="-514350">
              <a:buFont typeface="+mj-lt"/>
              <a:buAutoNum type="alphaLcParenR"/>
            </a:pPr>
            <a:r>
              <a:rPr lang="it-IT" sz="3200" dirty="0" smtClean="0"/>
              <a:t>I </a:t>
            </a:r>
            <a:r>
              <a:rPr lang="it-IT" sz="3200" dirty="0" smtClean="0">
                <a:solidFill>
                  <a:srgbClr val="C00000"/>
                </a:solidFill>
              </a:rPr>
              <a:t>detentori</a:t>
            </a:r>
            <a:r>
              <a:rPr lang="it-IT" sz="3200" dirty="0" smtClean="0"/>
              <a:t> del potere o quelli che più ci andavano vicino.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200" dirty="0" smtClean="0"/>
              <a:t>I </a:t>
            </a:r>
            <a:r>
              <a:rPr lang="it-IT" sz="3200" dirty="0" smtClean="0">
                <a:solidFill>
                  <a:srgbClr val="C00000"/>
                </a:solidFill>
              </a:rPr>
              <a:t>partiti politici </a:t>
            </a:r>
            <a:r>
              <a:rPr lang="it-IT" sz="3200" dirty="0" smtClean="0"/>
              <a:t>intesi come formazioni sociali portatrici di interessi a base più o meno ideologiche e il loro bacino di azione.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3200" dirty="0" smtClean="0"/>
              <a:t>Gli </a:t>
            </a:r>
            <a:r>
              <a:rPr lang="it-IT" sz="3200" dirty="0" smtClean="0">
                <a:solidFill>
                  <a:srgbClr val="C00000"/>
                </a:solidFill>
              </a:rPr>
              <a:t>attori </a:t>
            </a:r>
            <a:r>
              <a:rPr lang="it-IT" sz="3200" dirty="0" smtClean="0">
                <a:solidFill>
                  <a:srgbClr val="C00000"/>
                </a:solidFill>
              </a:rPr>
              <a:t>economici</a:t>
            </a:r>
            <a:r>
              <a:rPr lang="it-IT" sz="3200" dirty="0" smtClean="0"/>
              <a:t>: </a:t>
            </a:r>
            <a:r>
              <a:rPr lang="it-IT" sz="3200" dirty="0" smtClean="0"/>
              <a:t> i sindacati</a:t>
            </a:r>
            <a:r>
              <a:rPr lang="it-IT" sz="3200" dirty="0" smtClean="0"/>
              <a:t>, i contadini più o meno organizzati.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55403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7030A0"/>
                </a:solidFill>
              </a:rPr>
              <a:t>E ancora…</a:t>
            </a: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just"/>
            <a:r>
              <a:rPr lang="it-IT" dirty="0"/>
              <a:t>d</a:t>
            </a:r>
            <a:r>
              <a:rPr lang="it-IT" dirty="0" smtClean="0"/>
              <a:t>) Le formazioni religiose </a:t>
            </a:r>
          </a:p>
          <a:p>
            <a:pPr algn="ctr"/>
            <a:r>
              <a:rPr lang="it-IT" dirty="0" smtClean="0"/>
              <a:t>e </a:t>
            </a:r>
            <a:endParaRPr lang="it-IT" dirty="0" smtClean="0"/>
          </a:p>
          <a:p>
            <a:pPr algn="just"/>
            <a:r>
              <a:rPr lang="it-IT" dirty="0" smtClean="0"/>
              <a:t>c</a:t>
            </a:r>
            <a:r>
              <a:rPr lang="it-IT" dirty="0" smtClean="0"/>
              <a:t>) forse e soprattutto il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fatto </a:t>
            </a:r>
            <a:r>
              <a:rPr lang="it-IT" dirty="0" smtClean="0">
                <a:solidFill>
                  <a:srgbClr val="7030A0"/>
                </a:solidFill>
              </a:rPr>
              <a:t>come fu percepito </a:t>
            </a:r>
            <a:r>
              <a:rPr lang="it-IT" dirty="0" smtClean="0">
                <a:solidFill>
                  <a:srgbClr val="7030A0"/>
                </a:solidFill>
              </a:rPr>
              <a:t>quando esso avvenne. </a:t>
            </a:r>
            <a:endParaRPr lang="it-IT" dirty="0" smtClean="0">
              <a:solidFill>
                <a:srgbClr val="7030A0"/>
              </a:solidFill>
            </a:endParaRPr>
          </a:p>
          <a:p>
            <a:pPr algn="just"/>
            <a:endParaRPr lang="it-IT" dirty="0" smtClean="0">
              <a:solidFill>
                <a:srgbClr val="7030A0"/>
              </a:solidFill>
            </a:endParaRPr>
          </a:p>
          <a:p>
            <a:pPr algn="just"/>
            <a:r>
              <a:rPr lang="it-IT" dirty="0"/>
              <a:t>d</a:t>
            </a:r>
            <a:r>
              <a:rPr lang="it-IT" dirty="0" smtClean="0"/>
              <a:t>) </a:t>
            </a:r>
            <a:r>
              <a:rPr lang="it-IT" dirty="0" smtClean="0">
                <a:solidFill>
                  <a:srgbClr val="7030A0"/>
                </a:solidFill>
              </a:rPr>
              <a:t>la diffusione </a:t>
            </a:r>
            <a:r>
              <a:rPr lang="it-IT" dirty="0" smtClean="0"/>
              <a:t>che esso ebbe.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e</a:t>
            </a:r>
            <a:r>
              <a:rPr lang="it-IT" dirty="0" smtClean="0"/>
              <a:t>) i </a:t>
            </a:r>
            <a:r>
              <a:rPr lang="it-IT" dirty="0" smtClean="0">
                <a:solidFill>
                  <a:srgbClr val="7030A0"/>
                </a:solidFill>
              </a:rPr>
              <a:t>cambiamenti </a:t>
            </a:r>
            <a:r>
              <a:rPr lang="it-IT" dirty="0" smtClean="0"/>
              <a:t>che da esso dipesero.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8992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734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Tema di Office</vt:lpstr>
      <vt:lpstr>La scelta degli avvenimenti ovvero:</vt:lpstr>
      <vt:lpstr>(Se non ve ne foste già accorti questa è la parte più difficile di una ricerca/analisi storica.)</vt:lpstr>
      <vt:lpstr>  Due termini importanti</vt:lpstr>
      <vt:lpstr>L’altro spazio</vt:lpstr>
      <vt:lpstr>Il processo in corso…</vt:lpstr>
      <vt:lpstr>                       Torniamo alla domanda iniziale.  2. In base al tempo.</vt:lpstr>
      <vt:lpstr>               3. In base al tasso d’importanza ?</vt:lpstr>
      <vt:lpstr>                      4. In base ai protagonisti.</vt:lpstr>
      <vt:lpstr>E ancora…</vt:lpstr>
      <vt:lpstr>Qualche avvertenza.</vt:lpstr>
      <vt:lpstr>   Una ipotesi di soluzione.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scelta degli avvenimenti ovvero:</dc:title>
  <dc:creator>Utente di Microsoft Office</dc:creator>
  <cp:lastModifiedBy>Utente di Microsoft Office</cp:lastModifiedBy>
  <cp:revision>43</cp:revision>
  <dcterms:created xsi:type="dcterms:W3CDTF">2019-04-10T15:34:03Z</dcterms:created>
  <dcterms:modified xsi:type="dcterms:W3CDTF">2019-04-28T10:38:40Z</dcterms:modified>
</cp:coreProperties>
</file>