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72" r:id="rId9"/>
    <p:sldId id="261" r:id="rId10"/>
    <p:sldId id="273" r:id="rId11"/>
    <p:sldId id="262" r:id="rId12"/>
    <p:sldId id="263" r:id="rId13"/>
    <p:sldId id="264" r:id="rId14"/>
    <p:sldId id="265" r:id="rId15"/>
    <p:sldId id="274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8"/>
    <p:restoredTop sz="94624"/>
  </p:normalViewPr>
  <p:slideViewPr>
    <p:cSldViewPr snapToGrid="0" snapToObjects="1">
      <p:cViewPr varScale="1">
        <p:scale>
          <a:sx n="48" d="100"/>
          <a:sy n="48" d="100"/>
        </p:scale>
        <p:origin x="22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3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9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7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4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0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6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91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3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B345-6C12-5C41-8DA1-D153AD4F7A87}" type="datetimeFigureOut">
              <a:rPr lang="it-IT" smtClean="0"/>
              <a:t>28/04/19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9F22-BE50-EA4B-B7D8-401C6C15C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0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post comunismo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1990-2010…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8697"/>
          </a:xfrm>
        </p:spPr>
        <p:txBody>
          <a:bodyPr/>
          <a:lstStyle/>
          <a:p>
            <a:r>
              <a:rPr lang="it-IT" dirty="0" smtClean="0"/>
              <a:t>“Nella transizione dal comunismo al capitalismo, nessuno è uguale, ma qualcuno è meno uguale degli altri”</a:t>
            </a:r>
          </a:p>
          <a:p>
            <a:pPr algn="l"/>
            <a:r>
              <a:rPr lang="it-IT" dirty="0" smtClean="0"/>
              <a:t>(Slavenka Drakulic’, </a:t>
            </a:r>
            <a:r>
              <a:rPr lang="it-IT" i="1" dirty="0" smtClean="0"/>
              <a:t>La gatta di Varsavia. </a:t>
            </a:r>
            <a:r>
              <a:rPr lang="it-IT" sz="2000" i="1" dirty="0" smtClean="0"/>
              <a:t>Favole sul comunismo raccontate da animali domestici, selvatici ed esotici</a:t>
            </a:r>
            <a:r>
              <a:rPr lang="it-IT" i="1" dirty="0" smtClean="0"/>
              <a:t>. </a:t>
            </a:r>
            <a:r>
              <a:rPr lang="it-IT" dirty="0" smtClean="0"/>
              <a:t>Mi. 2010. p.43.)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2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Bojko</a:t>
            </a:r>
            <a:r>
              <a:rPr lang="it-IT" dirty="0" smtClean="0"/>
              <a:t> </a:t>
            </a:r>
            <a:r>
              <a:rPr lang="it-IT" dirty="0" err="1" smtClean="0"/>
              <a:t>Metodiev</a:t>
            </a:r>
            <a:r>
              <a:rPr lang="it-IT" dirty="0" smtClean="0"/>
              <a:t> </a:t>
            </a:r>
            <a:r>
              <a:rPr lang="it-IT" dirty="0" err="1" smtClean="0"/>
              <a:t>Borisov</a:t>
            </a:r>
            <a:r>
              <a:rPr lang="it-IT" dirty="0" smtClean="0"/>
              <a:t>(2009 -2017 inizio mandato attuale) Cittadini per lo Sviluppo Europeo della Bulgaria.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865" y="1825624"/>
            <a:ext cx="414035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La Bulgaria(2007)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Boyko</a:t>
            </a:r>
            <a:r>
              <a:rPr lang="it-IT" dirty="0"/>
              <a:t> </a:t>
            </a:r>
            <a:r>
              <a:rPr lang="it-IT" dirty="0" err="1"/>
              <a:t>Borisov</a:t>
            </a:r>
            <a:r>
              <a:rPr lang="it-IT" dirty="0"/>
              <a:t>, un tempo capo della ex-polizia nazionale dall'oscuro passato comunista e, </a:t>
            </a:r>
            <a:r>
              <a:rPr lang="it-IT" dirty="0" smtClean="0"/>
              <a:t>sembrerebbe, con </a:t>
            </a:r>
            <a:r>
              <a:rPr lang="it-IT" dirty="0"/>
              <a:t>legami con il sottobosco criminale locale, governa la </a:t>
            </a:r>
            <a:r>
              <a:rPr lang="it-IT" dirty="0" smtClean="0"/>
              <a:t>Bulgaria.</a:t>
            </a:r>
          </a:p>
          <a:p>
            <a:endParaRPr lang="it-IT" dirty="0"/>
          </a:p>
          <a:p>
            <a:r>
              <a:rPr lang="it-IT" dirty="0" smtClean="0"/>
              <a:t>Sofia aveva il più alto indice di corruzione e criminalità tra le ex  democrazie popolari.</a:t>
            </a:r>
          </a:p>
          <a:p>
            <a:endParaRPr lang="it-IT" dirty="0"/>
          </a:p>
          <a:p>
            <a:r>
              <a:rPr lang="it-IT" dirty="0" err="1" smtClean="0"/>
              <a:t>Borisov</a:t>
            </a:r>
            <a:r>
              <a:rPr lang="it-IT" dirty="0" smtClean="0"/>
              <a:t> vinse le elezioni nel luglio 2009 alla testa del partito di destra GERB (Cittadini per lo sviluppo Europeo della Bulgaria).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99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Crisi economico sociale.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Sia </a:t>
            </a:r>
            <a:r>
              <a:rPr lang="it-IT" dirty="0"/>
              <a:t>il PIL che il reddito pro-capite della popolazione </a:t>
            </a:r>
            <a:r>
              <a:rPr lang="it-IT" dirty="0" smtClean="0"/>
              <a:t>crollarono, </a:t>
            </a:r>
            <a:r>
              <a:rPr lang="it-IT" dirty="0"/>
              <a:t>la rete di sicurezza sociale </a:t>
            </a:r>
            <a:r>
              <a:rPr lang="it-IT" dirty="0" smtClean="0"/>
              <a:t>fu disintegrata </a:t>
            </a:r>
            <a:r>
              <a:rPr lang="it-IT" dirty="0"/>
              <a:t>e anche la sopravvivenza fisica di tanti bulgari impoveriti </a:t>
            </a:r>
            <a:r>
              <a:rPr lang="it-IT" dirty="0" smtClean="0"/>
              <a:t>fu </a:t>
            </a:r>
            <a:r>
              <a:rPr lang="it-IT" dirty="0"/>
              <a:t>a </a:t>
            </a:r>
            <a:r>
              <a:rPr lang="it-IT" dirty="0" smtClean="0"/>
              <a:t>rischio.</a:t>
            </a:r>
          </a:p>
          <a:p>
            <a:endParaRPr lang="it-IT" dirty="0"/>
          </a:p>
          <a:p>
            <a:r>
              <a:rPr lang="it-IT" dirty="0"/>
              <a:t>L'effetto immediato delle 'riforme' orientate al mercato </a:t>
            </a:r>
            <a:r>
              <a:rPr lang="it-IT" dirty="0" smtClean="0"/>
              <a:t>fu la </a:t>
            </a:r>
            <a:r>
              <a:rPr lang="it-IT" dirty="0"/>
              <a:t>distruzione dell'industria e dell'agricoltura bulgare, disoccupazione, inflazione, drammatica disuguaglianza dei salari, povertà schiacciante e anche </a:t>
            </a:r>
            <a:r>
              <a:rPr lang="it-IT" dirty="0" smtClean="0"/>
              <a:t>malnutrizione.</a:t>
            </a:r>
          </a:p>
          <a:p>
            <a:r>
              <a:rPr lang="it-IT" dirty="0" smtClean="0"/>
              <a:t>Diffusione di corruzione e crimine organizzato e non. Pessime condizioni di lavoro.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90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La politica come business.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Potenti interessi di origine spesso criminale organizzano e finanziano tutti i maggiori partiti politici, aggiungendo in questo modo elementi </a:t>
            </a:r>
            <a:r>
              <a:rPr lang="it-IT" dirty="0" smtClean="0"/>
              <a:t>alla scarsa credibilità del sistema succeduto a quello comunista.</a:t>
            </a:r>
          </a:p>
          <a:p>
            <a:endParaRPr lang="it-IT" dirty="0"/>
          </a:p>
          <a:p>
            <a:r>
              <a:rPr lang="it-IT" dirty="0"/>
              <a:t>Circa 1.2 milioni di bulgari (il 16% della popolazione), per lo più giovani, </a:t>
            </a:r>
            <a:r>
              <a:rPr lang="it-IT" dirty="0" smtClean="0"/>
              <a:t>sono andati all'estero </a:t>
            </a:r>
            <a:r>
              <a:rPr lang="it-IT" dirty="0"/>
              <a:t>in cerca di migliori </a:t>
            </a:r>
            <a:r>
              <a:rPr lang="it-IT" dirty="0" smtClean="0"/>
              <a:t>condizioni. </a:t>
            </a:r>
          </a:p>
          <a:p>
            <a:r>
              <a:rPr lang="it-IT" dirty="0"/>
              <a:t>L</a:t>
            </a:r>
            <a:r>
              <a:rPr lang="it-IT" dirty="0" smtClean="0"/>
              <a:t>'emigrazione ha </a:t>
            </a:r>
            <a:r>
              <a:rPr lang="it-IT" dirty="0"/>
              <a:t>contribuito a ridurre la popolazione bulgara dai quasi 9 milioni del 1989 a circa 7 milioni </a:t>
            </a:r>
            <a:r>
              <a:rPr lang="it-IT" dirty="0" smtClean="0"/>
              <a:t>del 2010.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Il pericolo della delegittimazione del sistema.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Proteste </a:t>
            </a:r>
            <a:r>
              <a:rPr lang="it-IT" dirty="0"/>
              <a:t>pubbliche e disordini sociali sono diffusi, </a:t>
            </a:r>
            <a:r>
              <a:rPr lang="it-IT" dirty="0" smtClean="0"/>
              <a:t>incluse le controverse </a:t>
            </a:r>
            <a:r>
              <a:rPr lang="it-IT" dirty="0"/>
              <a:t>rivoluzioni 'dei </a:t>
            </a:r>
            <a:r>
              <a:rPr lang="it-IT" dirty="0" smtClean="0"/>
              <a:t>colori’ che </a:t>
            </a:r>
            <a:r>
              <a:rPr lang="it-IT" dirty="0"/>
              <a:t>hanno avuto successo o meno a seconda di quanto l'Occidente </a:t>
            </a:r>
            <a:r>
              <a:rPr lang="it-IT" dirty="0" smtClean="0"/>
              <a:t>abbia </a:t>
            </a:r>
            <a:r>
              <a:rPr lang="it-IT" dirty="0"/>
              <a:t>garantito il proprio appoggio contro governi legittimamente eletti ma diventati estremamente impopolari.</a:t>
            </a:r>
          </a:p>
        </p:txBody>
      </p:sp>
    </p:spTree>
    <p:extLst>
      <p:ext uri="{BB962C8B-B14F-4D97-AF65-F5344CB8AC3E}">
        <p14:creationId xmlns:p14="http://schemas.microsoft.com/office/powerpoint/2010/main" val="21200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Sali </a:t>
            </a:r>
            <a:r>
              <a:rPr lang="it-IT" dirty="0" err="1" smtClean="0"/>
              <a:t>Ram</a:t>
            </a:r>
            <a:r>
              <a:rPr lang="it-IT" dirty="0" smtClean="0"/>
              <a:t> Berisha Presidente Rep. </a:t>
            </a:r>
            <a:r>
              <a:rPr lang="it-IT" smtClean="0"/>
              <a:t>Albanese 1992 -1997.(I ministro 2005-2013)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371" y="1825625"/>
            <a:ext cx="42372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Sali Berisha in Albania.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Nel gennaio 2011, </a:t>
            </a:r>
            <a:r>
              <a:rPr lang="it-IT" dirty="0" smtClean="0"/>
              <a:t>Il </a:t>
            </a:r>
            <a:r>
              <a:rPr lang="it-IT" dirty="0"/>
              <a:t>primo ministro albanese Sali Berisha ha giurato che non avrebbe permesso l'abbattimento del suo governo, ma l'opposizione ha organizzato altre manifestazioni a Tirana e in altre città albanesi e ha promesso di organizzarne altre in futuro.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sostenitori del partito socialista, all'opposizione, accusano le autorità per la cattiva gestione finanziaria, la criminalità e la corruzione pandemiche, il crollo dell'economia e per la mancanza di servizi di pubblica utilità. </a:t>
            </a:r>
            <a:endParaRPr lang="it-IT" dirty="0" smtClean="0"/>
          </a:p>
          <a:p>
            <a:r>
              <a:rPr lang="it-IT" dirty="0" smtClean="0"/>
              <a:t>Chiedono </a:t>
            </a:r>
            <a:r>
              <a:rPr lang="it-IT" dirty="0"/>
              <a:t>anche nuove elezioni, sostengono infatti che il governo ha falsato il voto delle elezioni vinte con minimo margine dai democratici di Berisha nel 2009.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tensioni sono aumentate per l'accusa di Berisha nei confronti dei socialisti di aver tentato 'una rivolta simile a quella tunisina', riferendosi alla sanguinosa rivolta in Tunisia dove sono state uccise decine di persone. </a:t>
            </a:r>
          </a:p>
        </p:txBody>
      </p:sp>
    </p:spTree>
    <p:extLst>
      <p:ext uri="{BB962C8B-B14F-4D97-AF65-F5344CB8AC3E}">
        <p14:creationId xmlns:p14="http://schemas.microsoft.com/office/powerpoint/2010/main" val="214231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L’opposizione socialista.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Chiedono anche nuove elezioni, sostengono infatti che il governo ha falsato il voto delle elezioni vinte con minimo margine dai democratici di Berisha nel 2009. </a:t>
            </a:r>
          </a:p>
          <a:p>
            <a:r>
              <a:rPr lang="it-IT" dirty="0" smtClean="0"/>
              <a:t>Le tensioni sono aumentate per l'accusa di Berisha nei confronti dei socialisti di aver tentato 'una rivolta simile a quella tunisina', riferendosi alla sanguinosa rivolta in Tunisia dove sono state uccise decine di persone.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15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         La nostalgia del periodo comunista    Il “Soviet chic”(2010).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</a:t>
            </a:r>
            <a:r>
              <a:rPr lang="it-IT" dirty="0"/>
              <a:t>45% dei rumeni </a:t>
            </a:r>
            <a:r>
              <a:rPr lang="it-IT" dirty="0" smtClean="0"/>
              <a:t>riteneva </a:t>
            </a:r>
            <a:r>
              <a:rPr lang="it-IT" dirty="0"/>
              <a:t>che sarebbe stato meglio se non ci fosse stata la rivoluzione anti-comunista. Il 61% degli intervistati ha dichiarato di vivere in condizioni molto peggiori rispetto al periodo di Ceausescu, solo il 24% </a:t>
            </a:r>
            <a:r>
              <a:rPr lang="it-IT" dirty="0" smtClean="0"/>
              <a:t>dichiarava </a:t>
            </a:r>
            <a:r>
              <a:rPr lang="it-IT" dirty="0"/>
              <a:t>di vivere </a:t>
            </a:r>
            <a:r>
              <a:rPr lang="it-IT" dirty="0" smtClean="0"/>
              <a:t>meglio.</a:t>
            </a:r>
          </a:p>
          <a:p>
            <a:endParaRPr lang="it-IT" dirty="0"/>
          </a:p>
          <a:p>
            <a:r>
              <a:rPr lang="it-IT" dirty="0"/>
              <a:t>l'84% </a:t>
            </a:r>
            <a:r>
              <a:rPr lang="it-IT" dirty="0" smtClean="0"/>
              <a:t>credeva </a:t>
            </a:r>
            <a:r>
              <a:rPr lang="it-IT" dirty="0"/>
              <a:t>che </a:t>
            </a:r>
            <a:r>
              <a:rPr lang="it-IT" dirty="0" smtClean="0"/>
              <a:t>fosse </a:t>
            </a:r>
            <a:r>
              <a:rPr lang="it-IT" dirty="0"/>
              <a:t>stato sbagliato </a:t>
            </a:r>
            <a:r>
              <a:rPr lang="it-IT" dirty="0" smtClean="0"/>
              <a:t>giustiziarlo </a:t>
            </a:r>
            <a:r>
              <a:rPr lang="it-IT" dirty="0"/>
              <a:t>senza un processo equo e il 60% si </a:t>
            </a:r>
            <a:r>
              <a:rPr lang="it-IT" dirty="0" smtClean="0"/>
              <a:t>dispiaceva </a:t>
            </a:r>
            <a:r>
              <a:rPr lang="it-IT" dirty="0"/>
              <a:t>della sua </a:t>
            </a:r>
            <a:r>
              <a:rPr lang="it-IT" dirty="0" smtClean="0"/>
              <a:t>morte.(??)</a:t>
            </a:r>
          </a:p>
          <a:p>
            <a:r>
              <a:rPr lang="it-IT" dirty="0"/>
              <a:t>Il 'Soviet chic' è particolarmente popolare tra gli abitanti della ex Germania dell'est dove si parla di 'Ostalgia</a:t>
            </a:r>
            <a:r>
              <a:rPr lang="it-IT" dirty="0" smtClean="0"/>
              <a:t>'. </a:t>
            </a:r>
            <a:r>
              <a:rPr lang="it-IT" dirty="0"/>
              <a:t>Secondo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Spiegel</a:t>
            </a:r>
            <a:r>
              <a:rPr lang="it-IT" dirty="0"/>
              <a:t>, </a:t>
            </a:r>
            <a:r>
              <a:rPr lang="it-IT" dirty="0" smtClean="0"/>
              <a:t>a </a:t>
            </a:r>
            <a:r>
              <a:rPr lang="it-IT" dirty="0"/>
              <a:t>due decenni dal crollo del muro di Berlino, la glorificazione della Repubblica Democratica Tedesca è in crescita. </a:t>
            </a:r>
          </a:p>
        </p:txBody>
      </p:sp>
    </p:spTree>
    <p:extLst>
      <p:ext uri="{BB962C8B-B14F-4D97-AF65-F5344CB8AC3E}">
        <p14:creationId xmlns:p14="http://schemas.microsoft.com/office/powerpoint/2010/main" val="142559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narrazione guidata, la narrazione percepita.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RDT narrata come uno stato egualitario anche se “rigido”.</a:t>
            </a:r>
          </a:p>
          <a:p>
            <a:endParaRPr lang="it-IT" dirty="0"/>
          </a:p>
          <a:p>
            <a:r>
              <a:rPr lang="it-IT" dirty="0" smtClean="0"/>
              <a:t>Recepita  da chi si è scontrato con la realtà del capitalismo tedesco occidentale. La nuova Germania è percepita come uno stato a dittatura capitalista.</a:t>
            </a:r>
          </a:p>
          <a:p>
            <a:r>
              <a:rPr lang="it-IT" dirty="0"/>
              <a:t>"</a:t>
            </a:r>
            <a:r>
              <a:rPr lang="it-IT" sz="3600" i="1" dirty="0">
                <a:solidFill>
                  <a:srgbClr val="FF0000"/>
                </a:solidFill>
              </a:rPr>
              <a:t>Ridatemi il mio muro. E questa volta fatelo due metri più alto</a:t>
            </a:r>
            <a:r>
              <a:rPr lang="it-IT" dirty="0"/>
              <a:t>!"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46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La Romania(2007)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Questo non è capitalismo, nei paesi capitalisti avete una classe media", </a:t>
            </a:r>
            <a:r>
              <a:rPr lang="it-IT" dirty="0" smtClean="0"/>
              <a:t>affermava </a:t>
            </a:r>
            <a:r>
              <a:rPr lang="it-IT" dirty="0"/>
              <a:t>una dirigente di un minimarket di Bucarest a un reporter della </a:t>
            </a:r>
            <a:r>
              <a:rPr lang="it-IT" dirty="0" err="1"/>
              <a:t>Associated</a:t>
            </a:r>
            <a:r>
              <a:rPr lang="it-IT" dirty="0"/>
              <a:t> Press. Ma la società rumena </a:t>
            </a:r>
            <a:r>
              <a:rPr lang="it-IT" dirty="0" smtClean="0"/>
              <a:t>– è divisa </a:t>
            </a:r>
            <a:r>
              <a:rPr lang="it-IT" dirty="0"/>
              <a:t>tra una piccola minoranza di gente molto ricca e un diffuso sottoproletariato impoverito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2009 l’economia perde il 7,1%</a:t>
            </a:r>
          </a:p>
          <a:p>
            <a:pPr algn="just"/>
            <a:r>
              <a:rPr lang="it-IT" dirty="0" smtClean="0"/>
              <a:t>2010     ”                  “      il  2 %</a:t>
            </a:r>
          </a:p>
          <a:p>
            <a:pPr algn="just"/>
            <a:r>
              <a:rPr lang="it-IT" dirty="0" smtClean="0"/>
              <a:t>Il governo riduce o elimina del tutto le spese per lo stato-sociale.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Petr</a:t>
            </a:r>
            <a:r>
              <a:rPr lang="it-IT" dirty="0" smtClean="0"/>
              <a:t> </a:t>
            </a:r>
            <a:r>
              <a:rPr lang="it-IT" dirty="0" err="1" smtClean="0"/>
              <a:t>Necas</a:t>
            </a:r>
            <a:r>
              <a:rPr lang="it-IT" dirty="0" smtClean="0"/>
              <a:t>(28.06.2010-10.07.2013) Partito Civico Democratico(ODS)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306" y="1825625"/>
            <a:ext cx="31593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Siamo nel periodo 2009/10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governo di </a:t>
            </a:r>
            <a:r>
              <a:rPr lang="it-IT" dirty="0" err="1" smtClean="0"/>
              <a:t>Petr</a:t>
            </a:r>
            <a:r>
              <a:rPr lang="it-IT" dirty="0" smtClean="0"/>
              <a:t> </a:t>
            </a:r>
            <a:r>
              <a:rPr lang="it-IT" dirty="0" err="1" smtClean="0"/>
              <a:t>Necas</a:t>
            </a:r>
            <a:r>
              <a:rPr lang="it-IT" dirty="0" smtClean="0"/>
              <a:t> in Cechia tagliava  del 10% tutta la spesa pubblica per affrontare il forte deficit di bilancio.</a:t>
            </a:r>
          </a:p>
          <a:p>
            <a:endParaRPr lang="it-IT" dirty="0"/>
          </a:p>
          <a:p>
            <a:r>
              <a:rPr lang="it-IT" dirty="0" smtClean="0"/>
              <a:t>Il governo intervenne d’autorità per evitare le dimissioni in massa del personale sanitario che reclamava miglior condizioni economiche e di lavoro. </a:t>
            </a:r>
          </a:p>
          <a:p>
            <a:endParaRPr lang="it-IT" dirty="0"/>
          </a:p>
          <a:p>
            <a:r>
              <a:rPr lang="it-IT" dirty="0" smtClean="0"/>
              <a:t>In Lettonia il governo </a:t>
            </a:r>
            <a:r>
              <a:rPr lang="it-IT" dirty="0" err="1" smtClean="0"/>
              <a:t>Dombrovskis</a:t>
            </a:r>
            <a:r>
              <a:rPr lang="it-IT" dirty="0" smtClean="0"/>
              <a:t> fu rieletto nonostante i pesanti tagli nel settore pubblico e delle rivolte per fame scoppiate nel 2009. (problemi con la minoranza russa)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71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69068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Valdis</a:t>
            </a:r>
            <a:r>
              <a:rPr lang="it-IT" dirty="0" smtClean="0"/>
              <a:t> </a:t>
            </a:r>
            <a:r>
              <a:rPr lang="it-IT" dirty="0" err="1" smtClean="0"/>
              <a:t>Dombrovskis</a:t>
            </a:r>
            <a:r>
              <a:rPr lang="it-IT" dirty="0" smtClean="0"/>
              <a:t>(2009-2014)Commissario europeo dal 2014 per l’euro e dal 2016 per la stabilità finanziaria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588" y="1690688"/>
            <a:ext cx="457200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Ripresa emigrazione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a causa della riduzione delle spese per lo stato sociale e della riduzione dell’intervento dello stato nell’economia si registra in tutti i Paesi ex comunisti una forte emigrazione in Occidente e Americhe.  </a:t>
            </a:r>
          </a:p>
          <a:p>
            <a:endParaRPr lang="it-IT" dirty="0"/>
          </a:p>
          <a:p>
            <a:r>
              <a:rPr lang="it-IT" dirty="0" smtClean="0"/>
              <a:t>Scoppio della bolla neo-liberista nel 2008 il governo lettone ottenne prestiti dal FMI e dall’UE a condizioni svantaggiose e con il vincolo di durissime politiche di austerità. Il tasso di disoccupazione nell’intera area baltica raggiunse il 22%. </a:t>
            </a:r>
          </a:p>
          <a:p>
            <a:r>
              <a:rPr lang="it-IT" dirty="0" smtClean="0"/>
              <a:t>Una delle conseguenze principali fu il crollo del tasso di natalità.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06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   Il populismo nazionalista di                  destra.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Ungheria</a:t>
            </a:r>
          </a:p>
          <a:p>
            <a:r>
              <a:rPr lang="it-IT" dirty="0" err="1"/>
              <a:t>Fidesz</a:t>
            </a:r>
            <a:r>
              <a:rPr lang="it-IT" dirty="0"/>
              <a:t> ungherese (Unione Civica Ungherese), </a:t>
            </a:r>
            <a:r>
              <a:rPr lang="it-IT" dirty="0" smtClean="0"/>
              <a:t>partito </a:t>
            </a:r>
            <a:r>
              <a:rPr lang="it-IT" dirty="0"/>
              <a:t>nazionalista di destra, ha vinto le elezioni parlamentari in aprile del 2010 col 52.73% dei voti. </a:t>
            </a:r>
            <a:endParaRPr lang="it-IT" dirty="0" smtClean="0"/>
          </a:p>
          <a:p>
            <a:r>
              <a:rPr lang="it-IT" dirty="0" err="1" smtClean="0"/>
              <a:t>Jobbik</a:t>
            </a:r>
            <a:r>
              <a:rPr lang="it-IT" dirty="0" smtClean="0"/>
              <a:t> </a:t>
            </a:r>
            <a:r>
              <a:rPr lang="it-IT" dirty="0"/>
              <a:t>(Movimento per un'Ungheria Migliore), partito xenofobo di estrema destra, è arrivato terzo col 16.67</a:t>
            </a:r>
            <a:r>
              <a:rPr lang="it-IT" dirty="0" smtClean="0"/>
              <a:t>%.</a:t>
            </a:r>
          </a:p>
          <a:p>
            <a:endParaRPr lang="it-IT" dirty="0"/>
          </a:p>
          <a:p>
            <a:r>
              <a:rPr lang="it-IT" dirty="0" smtClean="0"/>
              <a:t>Accuse al capitale ebraico globale, al capitale finanziario internazionale e alle comunità Rom e Sinti per la mancanza di lavoro.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14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Viktor </a:t>
            </a:r>
            <a:r>
              <a:rPr lang="it-IT" b="1" dirty="0" err="1" smtClean="0"/>
              <a:t>Orbán</a:t>
            </a:r>
            <a:r>
              <a:rPr lang="it-IT" b="1" dirty="0" smtClean="0"/>
              <a:t> in carica dal 29 maggio 2010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275" y="1825625"/>
            <a:ext cx="30894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…ancora l’Ungheria(2004)…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Dicembre 2010 legge che consente al governo di </a:t>
            </a:r>
            <a:r>
              <a:rPr lang="it-IT" dirty="0"/>
              <a:t>Viktor </a:t>
            </a:r>
            <a:r>
              <a:rPr lang="it-IT" dirty="0" err="1" smtClean="0"/>
              <a:t>Orbán</a:t>
            </a:r>
            <a:r>
              <a:rPr lang="it-IT" dirty="0" smtClean="0"/>
              <a:t> un controllo censorio sull’informazione privata.</a:t>
            </a:r>
          </a:p>
          <a:p>
            <a:r>
              <a:rPr lang="it-IT" dirty="0" smtClean="0"/>
              <a:t>La legge </a:t>
            </a:r>
            <a:r>
              <a:rPr lang="it-IT" dirty="0"/>
              <a:t>prevede pesanti multe e altre penalità per chi pubblica o trasmette attraverso media e internet informazione 'sbilanciata' o 'immorale', in particolar modo se critica del </a:t>
            </a:r>
            <a:r>
              <a:rPr lang="it-IT" dirty="0" smtClean="0"/>
              <a:t>governo.</a:t>
            </a:r>
          </a:p>
          <a:p>
            <a:r>
              <a:rPr lang="it-IT" dirty="0" smtClean="0"/>
              <a:t>Secondo </a:t>
            </a:r>
            <a:r>
              <a:rPr lang="it-IT" dirty="0" err="1" smtClean="0"/>
              <a:t>Orbán</a:t>
            </a:r>
            <a:r>
              <a:rPr lang="it-IT" dirty="0" smtClean="0"/>
              <a:t> “</a:t>
            </a:r>
            <a:r>
              <a:rPr lang="it-IT" dirty="0" smtClean="0"/>
              <a:t>  …è </a:t>
            </a:r>
            <a:r>
              <a:rPr lang="it-IT" dirty="0"/>
              <a:t>la UE che dovrebbe adattarsi all'Ungheria e non </a:t>
            </a:r>
            <a:r>
              <a:rPr lang="it-IT" dirty="0" smtClean="0"/>
              <a:t>viceversa…"</a:t>
            </a: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0818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1186</Words>
  <Application>Microsoft Macintosh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Tema di Office</vt:lpstr>
      <vt:lpstr>Il post comunismo 1990-2010…</vt:lpstr>
      <vt:lpstr> La Romania(2007)</vt:lpstr>
      <vt:lpstr>Petr Necas(28.06.2010-10.07.2013) Partito Civico Democratico(ODS)</vt:lpstr>
      <vt:lpstr>                 Siamo nel periodo 2009/10</vt:lpstr>
      <vt:lpstr>Valdis Dombrovskis(2009-2014)Commissario europeo dal 2014 per l’euro e dal 2016 per la stabilità finanziaria</vt:lpstr>
      <vt:lpstr>                       Ripresa emigrazione</vt:lpstr>
      <vt:lpstr>       Il populismo nazionalista di                  destra.</vt:lpstr>
      <vt:lpstr>Viktor Orbán in carica dal 29 maggio 2010</vt:lpstr>
      <vt:lpstr>                 …ancora l’Ungheria(2004)…</vt:lpstr>
      <vt:lpstr>Bojko Metodiev Borisov(2009 -2017 inizio mandato attuale) Cittadini per lo Sviluppo Europeo della Bulgaria.</vt:lpstr>
      <vt:lpstr>                          La Bulgaria(2007)</vt:lpstr>
      <vt:lpstr>                     Crisi economico sociale.</vt:lpstr>
      <vt:lpstr>                 La politica come business.</vt:lpstr>
      <vt:lpstr> Il pericolo della delegittimazione del sistema.</vt:lpstr>
      <vt:lpstr>Sali Ram Berisha Presidente Rep. Albanese 1992 -1997.(I ministro 2005-2013)</vt:lpstr>
      <vt:lpstr>                      Sali Berisha in Albania.</vt:lpstr>
      <vt:lpstr>                     L’opposizione socialista.</vt:lpstr>
      <vt:lpstr>             La nostalgia del periodo comunista    Il “Soviet chic”(2010).</vt:lpstr>
      <vt:lpstr>La narrazione guidata, la narrazione percepita.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19</cp:revision>
  <dcterms:created xsi:type="dcterms:W3CDTF">2019-04-28T12:58:43Z</dcterms:created>
  <dcterms:modified xsi:type="dcterms:W3CDTF">2019-04-28T17:23:10Z</dcterms:modified>
</cp:coreProperties>
</file>