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4"/>
    <p:restoredTop sz="94624"/>
  </p:normalViewPr>
  <p:slideViewPr>
    <p:cSldViewPr snapToGrid="0" snapToObjects="1">
      <p:cViewPr varScale="1">
        <p:scale>
          <a:sx n="61" d="100"/>
          <a:sy n="61" d="100"/>
        </p:scale>
        <p:origin x="21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76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39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2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8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6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25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53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34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5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7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7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C6E2-A3B4-1941-BE1B-5919598EE312}" type="datetimeFigureOut">
              <a:rPr lang="it-IT" smtClean="0"/>
              <a:t>16/04/19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9C13-4102-0C4A-8619-8AFD1768B9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15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Elezioni Ungheresi maggio 1994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3200" dirty="0" smtClean="0">
              <a:solidFill>
                <a:srgbClr val="FF0000"/>
              </a:solidFill>
            </a:endParaRPr>
          </a:p>
          <a:p>
            <a:r>
              <a:rPr lang="it-IT" sz="3200" b="1" i="1" dirty="0" smtClean="0">
                <a:solidFill>
                  <a:srgbClr val="FF0000"/>
                </a:solidFill>
              </a:rPr>
              <a:t>La vittoria socialista</a:t>
            </a:r>
            <a:endParaRPr lang="it-IT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97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Protesta popolare con richiesta di rinunciare ai propri beni ammontanti a 750milioni.</a:t>
            </a:r>
          </a:p>
          <a:p>
            <a:r>
              <a:rPr lang="it-IT" dirty="0" smtClean="0"/>
              <a:t>Ostracismo delle altre forze politiche che chiedono anche la chiusura del partito stesso.</a:t>
            </a:r>
          </a:p>
          <a:p>
            <a:r>
              <a:rPr lang="it-IT" dirty="0" smtClean="0"/>
              <a:t>Nonostante ciò alle elezioni del 1990 nell’Assemblea ceca e in quella federale sarà il II partito.</a:t>
            </a:r>
          </a:p>
          <a:p>
            <a:r>
              <a:rPr lang="it-IT" dirty="0" smtClean="0"/>
              <a:t>In Slovacchia sarà il IV partito.</a:t>
            </a:r>
          </a:p>
          <a:p>
            <a:r>
              <a:rPr lang="it-IT" dirty="0" smtClean="0"/>
              <a:t>La nascita nel novembre 1990 della Federazione del Partito comunista della Boemia e Moravia e del Partito comunista slovacco.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00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Il congresso </a:t>
            </a:r>
            <a:r>
              <a:rPr lang="it-IT" dirty="0" smtClean="0"/>
              <a:t>del </a:t>
            </a:r>
            <a:r>
              <a:rPr lang="it-IT" dirty="0"/>
              <a:t>giugno 1993, mette fine al conflitto interno rigettando sia la proposta "</a:t>
            </a:r>
            <a:r>
              <a:rPr lang="it-IT" dirty="0" err="1"/>
              <a:t>socialdemocratizzante</a:t>
            </a:r>
            <a:r>
              <a:rPr lang="it-IT" dirty="0"/>
              <a:t>" che quella "neo stalinista", ed adottando la "via di mezzo" rappresentata dal gruppo conservatore guidato da </a:t>
            </a:r>
            <a:r>
              <a:rPr lang="it-IT" dirty="0" err="1"/>
              <a:t>Miroslav</a:t>
            </a:r>
            <a:r>
              <a:rPr lang="it-IT" dirty="0"/>
              <a:t> </a:t>
            </a:r>
            <a:r>
              <a:rPr lang="it-IT" dirty="0" err="1" smtClean="0"/>
              <a:t>Grebenicek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/>
              <a:t>una soluzione che, comunque, gode del sostegno del 75% dei delegati al congresso.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scelta </a:t>
            </a:r>
            <a:r>
              <a:rPr lang="it-IT" dirty="0" smtClean="0"/>
              <a:t>conservatrice spinge all’uscita</a:t>
            </a:r>
            <a:r>
              <a:rPr lang="it-IT" i="1" dirty="0" smtClean="0"/>
              <a:t> </a:t>
            </a:r>
            <a:r>
              <a:rPr lang="it-IT" dirty="0" smtClean="0"/>
              <a:t>dei </a:t>
            </a:r>
            <a:r>
              <a:rPr lang="it-IT" dirty="0"/>
              <a:t>sostenitori del mutamento, che fondano un loro gruppo politico, il Partito democratico del </a:t>
            </a:r>
            <a:r>
              <a:rPr lang="it-IT" dirty="0" smtClean="0"/>
              <a:t>lavoro.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4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Partito comunista della Boemia e Moravia resta così una formazione </a:t>
            </a:r>
            <a:r>
              <a:rPr lang="it-IT" dirty="0" smtClean="0"/>
              <a:t>ortodossa; </a:t>
            </a:r>
          </a:p>
          <a:p>
            <a:r>
              <a:rPr lang="it-IT" dirty="0" smtClean="0"/>
              <a:t>mira </a:t>
            </a:r>
            <a:r>
              <a:rPr lang="it-IT" dirty="0"/>
              <a:t>alla costruzione di una economia socialista, la quale "presuppone l'esistenza di vari tipi di </a:t>
            </a:r>
            <a:r>
              <a:rPr lang="it-IT" dirty="0" err="1"/>
              <a:t>proprieta</a:t>
            </a:r>
            <a:r>
              <a:rPr lang="it-IT" dirty="0"/>
              <a:t>̀, inclusa la </a:t>
            </a:r>
            <a:r>
              <a:rPr lang="it-IT" dirty="0" err="1"/>
              <a:t>proprieta</a:t>
            </a:r>
            <a:r>
              <a:rPr lang="it-IT" dirty="0"/>
              <a:t>̀ </a:t>
            </a:r>
            <a:r>
              <a:rPr lang="it-IT" dirty="0" smtClean="0"/>
              <a:t>privata</a:t>
            </a:r>
            <a:r>
              <a:rPr lang="it-IT" dirty="0"/>
              <a:t>". </a:t>
            </a:r>
            <a:endParaRPr lang="it-IT" dirty="0" smtClean="0"/>
          </a:p>
          <a:p>
            <a:pPr algn="just"/>
            <a:r>
              <a:rPr lang="it-IT" dirty="0" smtClean="0"/>
              <a:t>Il partito contesta l'appartenenza </a:t>
            </a:r>
            <a:r>
              <a:rPr lang="it-IT" dirty="0"/>
              <a:t>alla Nato e all'Unione </a:t>
            </a:r>
            <a:r>
              <a:rPr lang="it-IT" dirty="0" smtClean="0"/>
              <a:t>europea</a:t>
            </a:r>
            <a:r>
              <a:rPr lang="it-IT" dirty="0"/>
              <a:t>, colpevoli di permettere la penetrazione del capitale straniero, rischiosa </a:t>
            </a:r>
            <a:r>
              <a:rPr lang="it-IT" dirty="0" smtClean="0"/>
              <a:t>perché </a:t>
            </a:r>
            <a:r>
              <a:rPr lang="it-IT" dirty="0"/>
              <a:t>potrebbe controllare completamente l'economia </a:t>
            </a:r>
            <a:r>
              <a:rPr lang="it-IT" dirty="0" smtClean="0"/>
              <a:t>ceca </a:t>
            </a:r>
            <a:r>
              <a:rPr lang="it-IT" dirty="0"/>
              <a:t>e mantiene una struttura organizzativa basata sul centralismo </a:t>
            </a:r>
            <a:r>
              <a:rPr lang="it-IT" dirty="0" smtClean="0"/>
              <a:t>democratico.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86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17 Novembre-11 Dicembre 1989.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Richiesta riforma sistema educativo.</a:t>
            </a:r>
          </a:p>
          <a:p>
            <a:pPr algn="just"/>
            <a:r>
              <a:rPr lang="it-IT" dirty="0" smtClean="0"/>
              <a:t>Giornata internazionale degli Studenti si trasforma in una protesta contro il progetto di società comunista. Cariche violente della polizia.</a:t>
            </a:r>
          </a:p>
          <a:p>
            <a:pPr algn="just"/>
            <a:r>
              <a:rPr lang="it-IT" dirty="0" smtClean="0"/>
              <a:t>I vari movimenti che si ispiravano a </a:t>
            </a:r>
            <a:r>
              <a:rPr lang="it-IT" dirty="0" err="1" smtClean="0"/>
              <a:t>Vaclav</a:t>
            </a:r>
            <a:r>
              <a:rPr lang="it-IT" dirty="0" smtClean="0"/>
              <a:t> </a:t>
            </a:r>
            <a:r>
              <a:rPr lang="it-IT" dirty="0" err="1" smtClean="0"/>
              <a:t>Havel</a:t>
            </a:r>
            <a:r>
              <a:rPr lang="it-IT" dirty="0" smtClean="0"/>
              <a:t>   chiedono una ristrutturazione dello stato.</a:t>
            </a:r>
          </a:p>
          <a:p>
            <a:pPr algn="just"/>
            <a:r>
              <a:rPr lang="it-IT" dirty="0" smtClean="0"/>
              <a:t>20 nov. Dopo un’imponente manifestazione di protesta il segretario del Partito comunista  Milos </a:t>
            </a:r>
            <a:r>
              <a:rPr lang="it-IT" dirty="0" err="1" smtClean="0"/>
              <a:t>Jakes</a:t>
            </a:r>
            <a:r>
              <a:rPr lang="it-IT" dirty="0" smtClean="0"/>
              <a:t> si dimise.</a:t>
            </a:r>
          </a:p>
        </p:txBody>
      </p:sp>
    </p:spTree>
    <p:extLst>
      <p:ext uri="{BB962C8B-B14F-4D97-AF65-F5344CB8AC3E}">
        <p14:creationId xmlns:p14="http://schemas.microsoft.com/office/powerpoint/2010/main" val="882370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La Rivoluzione di Velluto o Gentile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Crollo del Partito, rinuncia al monopartitismo.</a:t>
            </a:r>
          </a:p>
          <a:p>
            <a:r>
              <a:rPr lang="it-IT" dirty="0" smtClean="0"/>
              <a:t>5 dic. 1989 rimozione del filo spinato dal confine con Germania e Austria.</a:t>
            </a:r>
          </a:p>
          <a:p>
            <a:r>
              <a:rPr lang="it-IT" dirty="0" smtClean="0"/>
              <a:t>10 </a:t>
            </a:r>
            <a:r>
              <a:rPr lang="it-IT" dirty="0" err="1" smtClean="0"/>
              <a:t>dic</a:t>
            </a:r>
            <a:r>
              <a:rPr lang="it-IT" dirty="0" smtClean="0"/>
              <a:t> </a:t>
            </a:r>
            <a:r>
              <a:rPr lang="it-IT" dirty="0" err="1" smtClean="0"/>
              <a:t>Husak</a:t>
            </a:r>
            <a:r>
              <a:rPr lang="it-IT" dirty="0" smtClean="0"/>
              <a:t> nomina un governo con non comunisti e si dimette</a:t>
            </a:r>
          </a:p>
          <a:p>
            <a:r>
              <a:rPr lang="it-IT" dirty="0" smtClean="0"/>
              <a:t>Alexander Dubcek eletto presidente della Camera.</a:t>
            </a:r>
          </a:p>
          <a:p>
            <a:r>
              <a:rPr lang="it-IT" dirty="0" smtClean="0"/>
              <a:t>29 dicembre 1989 </a:t>
            </a:r>
            <a:r>
              <a:rPr lang="it-IT" dirty="0" err="1" smtClean="0"/>
              <a:t>Havel</a:t>
            </a:r>
            <a:r>
              <a:rPr lang="it-IT" dirty="0" smtClean="0"/>
              <a:t> presidente della repubblica.</a:t>
            </a:r>
          </a:p>
          <a:p>
            <a:endParaRPr lang="it-IT" dirty="0"/>
          </a:p>
          <a:p>
            <a:r>
              <a:rPr lang="it-IT" dirty="0" smtClean="0"/>
              <a:t>Un omaggio ai </a:t>
            </a:r>
            <a:r>
              <a:rPr lang="it-IT" dirty="0" err="1" smtClean="0"/>
              <a:t>Velvet</a:t>
            </a:r>
            <a:r>
              <a:rPr lang="it-IT" dirty="0" smtClean="0"/>
              <a:t> Underground di Rita </a:t>
            </a:r>
            <a:r>
              <a:rPr lang="it-IT" dirty="0" err="1" smtClean="0"/>
              <a:t>Klimova</a:t>
            </a:r>
            <a:r>
              <a:rPr lang="it-IT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875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Assemblee 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Partito socialista ungherese</a:t>
            </a:r>
          </a:p>
          <a:p>
            <a:r>
              <a:rPr lang="it-IT" dirty="0" smtClean="0"/>
              <a:t>1990, 10,9%, 33 seggi.(IV partito)</a:t>
            </a:r>
          </a:p>
          <a:p>
            <a:r>
              <a:rPr lang="it-IT" dirty="0" smtClean="0"/>
              <a:t>1994,  33%, 209 s.(I partito)</a:t>
            </a:r>
          </a:p>
          <a:p>
            <a:r>
              <a:rPr lang="it-IT" dirty="0" smtClean="0"/>
              <a:t>1998, 32,3%, 134 s. (II partito)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Polonia (Sejm)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Alleanza della Sinistra democratica.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1991, 12%, 60 s.(II partito)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1993, 20,4% 171 </a:t>
            </a:r>
            <a:r>
              <a:rPr lang="it-IT" dirty="0" err="1" smtClean="0">
                <a:solidFill>
                  <a:srgbClr val="FF0000"/>
                </a:solidFill>
              </a:rPr>
              <a:t>s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>
                <a:solidFill>
                  <a:srgbClr val="FF0000"/>
                </a:solidFill>
              </a:rPr>
              <a:t>I</a:t>
            </a:r>
            <a:r>
              <a:rPr lang="it-IT" dirty="0" smtClean="0">
                <a:solidFill>
                  <a:srgbClr val="FF0000"/>
                </a:solidFill>
              </a:rPr>
              <a:t> partito) Ritorno al governo ex comunisti(con Partito contadino </a:t>
            </a:r>
            <a:r>
              <a:rPr lang="it-IT" dirty="0" err="1" smtClean="0">
                <a:solidFill>
                  <a:srgbClr val="FF0000"/>
                </a:solidFill>
              </a:rPr>
              <a:t>Psl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r>
              <a:rPr lang="it-IT" dirty="0"/>
              <a:t>  </a:t>
            </a:r>
            <a:r>
              <a:rPr lang="it-IT" sz="3600" dirty="0" smtClean="0"/>
              <a:t>e </a:t>
            </a:r>
            <a:r>
              <a:rPr lang="it-IT" sz="3600" dirty="0"/>
              <a:t>dopo tre anni di governo, è ancora ritenuta da consistenti settori dell'elettorato la forza politica con </a:t>
            </a:r>
            <a:r>
              <a:rPr lang="it-IT" sz="3600" dirty="0" smtClean="0"/>
              <a:t>più </a:t>
            </a:r>
            <a:r>
              <a:rPr lang="it-IT" sz="3600" dirty="0"/>
              <a:t>esperienza, capacità di governare e </a:t>
            </a:r>
            <a:r>
              <a:rPr lang="it-IT" sz="3600" dirty="0" smtClean="0"/>
              <a:t>professionalità̀.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1997, 27,1% 164 s. (II partito)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2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Ungheria e  Polonia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1.</a:t>
            </a:r>
            <a:r>
              <a:rPr lang="it-IT" dirty="0"/>
              <a:t> Come in Ungheria, dunque, anche in Polonia il </a:t>
            </a:r>
            <a:r>
              <a:rPr lang="it-IT" dirty="0" smtClean="0"/>
              <a:t>processo </a:t>
            </a:r>
            <a:r>
              <a:rPr lang="it-IT" dirty="0"/>
              <a:t>di integrazione democratica del partito erede viene completato nella prima metà degli anni novanta.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2 </a:t>
            </a:r>
            <a:r>
              <a:rPr lang="it-IT" dirty="0"/>
              <a:t>La </a:t>
            </a:r>
            <a:r>
              <a:rPr lang="it-IT" dirty="0" err="1"/>
              <a:t>Sdrp</a:t>
            </a:r>
            <a:r>
              <a:rPr lang="it-IT" dirty="0"/>
              <a:t>, come il </a:t>
            </a:r>
            <a:r>
              <a:rPr lang="it-IT" dirty="0" err="1"/>
              <a:t>Mszp</a:t>
            </a:r>
            <a:r>
              <a:rPr lang="it-IT" dirty="0"/>
              <a:t>, ha messo in atto un mutamento profondo, che ha investito la sua </a:t>
            </a:r>
            <a:r>
              <a:rPr lang="it-IT" dirty="0" smtClean="0"/>
              <a:t>identità̀ </a:t>
            </a:r>
            <a:r>
              <a:rPr lang="it-IT" dirty="0"/>
              <a:t>e la sua organizzazione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3 </a:t>
            </a:r>
            <a:r>
              <a:rPr lang="it-IT" dirty="0"/>
              <a:t>L'adattamento democratico e le contingenze del gioco politico hanno poi </a:t>
            </a:r>
            <a:r>
              <a:rPr lang="it-IT" dirty="0" smtClean="0"/>
              <a:t>consentito </a:t>
            </a:r>
            <a:r>
              <a:rPr lang="it-IT" dirty="0"/>
              <a:t>al partito di guadagnare legittimazione </a:t>
            </a:r>
            <a:r>
              <a:rPr lang="it-IT" dirty="0" smtClean="0"/>
              <a:t>e </a:t>
            </a:r>
            <a:r>
              <a:rPr lang="it-IT" dirty="0"/>
              <a:t>di varcare la soglia dell'esecutivo in tempi brevi.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366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Repubblica ceca.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P. Comunista della </a:t>
            </a:r>
            <a:r>
              <a:rPr lang="it-IT" dirty="0" err="1" smtClean="0"/>
              <a:t>Bohemia</a:t>
            </a:r>
            <a:r>
              <a:rPr lang="it-IT" dirty="0" smtClean="0"/>
              <a:t> e Moravia.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1990</a:t>
            </a:r>
            <a:r>
              <a:rPr lang="it-IT" dirty="0" smtClean="0"/>
              <a:t>, 13% 32 s. II p.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Blocco di Sinistra</a:t>
            </a:r>
          </a:p>
          <a:p>
            <a:r>
              <a:rPr lang="it-IT" dirty="0" smtClean="0"/>
              <a:t>1992, 14,1% 35 II p.</a:t>
            </a:r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1996</a:t>
            </a:r>
          </a:p>
          <a:p>
            <a:r>
              <a:rPr lang="it-IT" dirty="0" smtClean="0"/>
              <a:t>P. Comunista della </a:t>
            </a:r>
            <a:r>
              <a:rPr lang="it-IT" dirty="0" err="1" smtClean="0"/>
              <a:t>Bohemia</a:t>
            </a:r>
            <a:r>
              <a:rPr lang="it-IT" dirty="0" smtClean="0"/>
              <a:t> e Moravia.</a:t>
            </a:r>
          </a:p>
          <a:p>
            <a:r>
              <a:rPr lang="it-IT" dirty="0" smtClean="0"/>
              <a:t>10,3% 22 s. III p.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1998, 11,0% 24 s. III p.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640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Slovacchia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Partito </a:t>
            </a:r>
            <a:r>
              <a:rPr lang="it-IT" dirty="0"/>
              <a:t>Comunista Slovacco (KSS) </a:t>
            </a:r>
            <a:r>
              <a:rPr lang="it-IT" dirty="0" smtClean="0">
                <a:solidFill>
                  <a:srgbClr val="0070C0"/>
                </a:solidFill>
              </a:rPr>
              <a:t>1990 13,4% 22, IV p.</a:t>
            </a:r>
          </a:p>
          <a:p>
            <a:endParaRPr lang="it-IT" dirty="0" smtClean="0"/>
          </a:p>
          <a:p>
            <a:r>
              <a:rPr lang="it-IT" dirty="0" smtClean="0"/>
              <a:t>P</a:t>
            </a:r>
            <a:r>
              <a:rPr lang="it-IT" dirty="0"/>
              <a:t>. della Sinistra Democratica (SOL) </a:t>
            </a:r>
            <a:r>
              <a:rPr lang="it-IT" dirty="0" smtClean="0">
                <a:solidFill>
                  <a:srgbClr val="0070C0"/>
                </a:solidFill>
              </a:rPr>
              <a:t>1992 14,7,29.II p. 1998 14,7% 23 IV p.</a:t>
            </a:r>
          </a:p>
          <a:p>
            <a:endParaRPr lang="it-IT" dirty="0" smtClean="0"/>
          </a:p>
          <a:p>
            <a:r>
              <a:rPr lang="it-IT" dirty="0" smtClean="0"/>
              <a:t>Scelta </a:t>
            </a:r>
            <a:r>
              <a:rPr lang="it-IT" dirty="0"/>
              <a:t>comune </a:t>
            </a:r>
            <a:r>
              <a:rPr lang="it-IT" dirty="0" smtClean="0"/>
              <a:t>(</a:t>
            </a:r>
            <a:r>
              <a:rPr lang="it-IT" dirty="0"/>
              <a:t>SV) </a:t>
            </a:r>
            <a:r>
              <a:rPr lang="it-IT" dirty="0" smtClean="0">
                <a:solidFill>
                  <a:srgbClr val="0070C0"/>
                </a:solidFill>
              </a:rPr>
              <a:t>1994, 10,4% 18 s. II p.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56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                 Repubblica </a:t>
            </a:r>
            <a:r>
              <a:rPr lang="it-IT" i="1" dirty="0"/>
              <a:t>ceca e Slovacchia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La rottura il collasso del regime.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>
                <a:solidFill>
                  <a:srgbClr val="0070C0"/>
                </a:solidFill>
              </a:rPr>
              <a:t>collasso</a:t>
            </a:r>
            <a:r>
              <a:rPr lang="it-IT" dirty="0" smtClean="0"/>
              <a:t> </a:t>
            </a:r>
            <a:r>
              <a:rPr lang="it-IT" dirty="0"/>
              <a:t>si realizza quando il regime perde per strada parti vitali dell'apparato </a:t>
            </a:r>
            <a:r>
              <a:rPr lang="it-IT" dirty="0" smtClean="0"/>
              <a:t>coercitivo. </a:t>
            </a:r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Aumentano</a:t>
            </a:r>
            <a:r>
              <a:rPr lang="it-IT" dirty="0" smtClean="0"/>
              <a:t> </a:t>
            </a:r>
            <a:r>
              <a:rPr lang="it-IT" dirty="0"/>
              <a:t>il numero e la forza degli oppositori, tanto che "a un certo punto ci possono essere così tanti oppositori...e così pochi sostenitori che i </a:t>
            </a:r>
            <a:r>
              <a:rPr lang="it-IT" dirty="0" smtClean="0"/>
              <a:t>leader </a:t>
            </a:r>
            <a:r>
              <a:rPr lang="it-IT" dirty="0"/>
              <a:t>del regime perdono ogni capacità di negoziare. </a:t>
            </a:r>
            <a:endParaRPr lang="it-IT" dirty="0" smtClean="0"/>
          </a:p>
          <a:p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7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transizione.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Partito comunista cecoslovacco non è il protagonista dei negoziati.</a:t>
            </a:r>
          </a:p>
          <a:p>
            <a:endParaRPr lang="it-IT" smtClean="0"/>
          </a:p>
          <a:p>
            <a:r>
              <a:rPr lang="it-IT" smtClean="0"/>
              <a:t>l'attore </a:t>
            </a:r>
            <a:r>
              <a:rPr lang="it-IT" dirty="0"/>
              <a:t>principale della transizione è </a:t>
            </a:r>
            <a:r>
              <a:rPr lang="it-IT" dirty="0" smtClean="0"/>
              <a:t>l'opposizione.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non </a:t>
            </a:r>
            <a:r>
              <a:rPr lang="it-IT" dirty="0"/>
              <a:t>vi è una trattativa che abbia per oggetto la riforma del sistema </a:t>
            </a:r>
            <a:r>
              <a:rPr lang="it-IT" dirty="0" smtClean="0"/>
              <a:t>politico</a:t>
            </a:r>
            <a:r>
              <a:rPr lang="it-IT" dirty="0"/>
              <a:t>. Al contrario, la Tavola rotonda si limita a definire la composizione del nuovo governo di coalizione e a decidere l'elezione di </a:t>
            </a:r>
            <a:r>
              <a:rPr lang="it-IT" dirty="0" err="1"/>
              <a:t>Havel</a:t>
            </a:r>
            <a:r>
              <a:rPr lang="it-IT" dirty="0"/>
              <a:t> alla presidenza ed il rinnovamento del parlamento attraverso la sostituzione dei deputati comunisti meno </a:t>
            </a:r>
            <a:r>
              <a:rPr lang="it-IT" dirty="0" smtClean="0"/>
              <a:t>accettabili.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922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una situazione di capitolazione comunista e di mobilitazione della </a:t>
            </a:r>
            <a:r>
              <a:rPr lang="it-IT" dirty="0" err="1" smtClean="0"/>
              <a:t>societa</a:t>
            </a:r>
            <a:r>
              <a:rPr lang="it-IT" dirty="0" smtClean="0"/>
              <a:t>̀ civile il partito non guadagna dalla partecipazione alla Tavola rotonda e, quindi, non si costruisce un capitale di legittimazione da sfruttare in un futuro più o meno prossimo, così come avviene, invece, in Ungheria ed in </a:t>
            </a:r>
            <a:r>
              <a:rPr lang="it-IT" dirty="0" smtClean="0"/>
              <a:t>Polonia.</a:t>
            </a:r>
          </a:p>
          <a:p>
            <a:endParaRPr lang="it-IT" dirty="0"/>
          </a:p>
          <a:p>
            <a:r>
              <a:rPr lang="it-IT" dirty="0" smtClean="0"/>
              <a:t>Nel primo congresso dopo l’inizio della transizione  nel dicembre 1989 il partito cambia la leadership, </a:t>
            </a:r>
            <a:r>
              <a:rPr lang="it-IT" dirty="0" err="1" smtClean="0"/>
              <a:t>Vasil</a:t>
            </a:r>
            <a:r>
              <a:rPr lang="it-IT" dirty="0" smtClean="0"/>
              <a:t> </a:t>
            </a:r>
            <a:r>
              <a:rPr lang="it-IT" dirty="0" err="1" smtClean="0"/>
              <a:t>Mohorita</a:t>
            </a:r>
            <a:r>
              <a:rPr lang="it-IT" dirty="0" smtClean="0"/>
              <a:t> diventa segretario, vara un programma d’azione e fa le proprie scuse per gli eventi del ‘68. 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2318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/>
              <a:t>queste condizioni molti iscritti criticano il partito per non aver realizzato una cesura </a:t>
            </a:r>
            <a:r>
              <a:rPr lang="it-IT" dirty="0" smtClean="0"/>
              <a:t>più </a:t>
            </a:r>
            <a:r>
              <a:rPr lang="it-IT" dirty="0"/>
              <a:t>netta con il </a:t>
            </a:r>
            <a:r>
              <a:rPr lang="it-IT" dirty="0" smtClean="0"/>
              <a:t>passato;</a:t>
            </a:r>
          </a:p>
          <a:p>
            <a:r>
              <a:rPr lang="it-IT" dirty="0" smtClean="0"/>
              <a:t> </a:t>
            </a:r>
            <a:r>
              <a:rPr lang="it-IT" dirty="0"/>
              <a:t>decidono di non rinnovare </a:t>
            </a:r>
            <a:r>
              <a:rPr lang="it-IT" dirty="0" smtClean="0"/>
              <a:t>l'adesione;</a:t>
            </a:r>
          </a:p>
          <a:p>
            <a:r>
              <a:rPr lang="it-IT" dirty="0" smtClean="0"/>
              <a:t>nel </a:t>
            </a:r>
            <a:r>
              <a:rPr lang="it-IT" dirty="0"/>
              <a:t>settembre 1990 </a:t>
            </a:r>
            <a:r>
              <a:rPr lang="it-IT" dirty="0" smtClean="0"/>
              <a:t>circa </a:t>
            </a:r>
            <a:r>
              <a:rPr lang="it-IT" dirty="0"/>
              <a:t>un milione di </a:t>
            </a:r>
            <a:r>
              <a:rPr lang="it-IT" dirty="0" smtClean="0"/>
              <a:t>membri </a:t>
            </a:r>
            <a:r>
              <a:rPr lang="it-IT" dirty="0"/>
              <a:t>(su 1.720.000) ha </a:t>
            </a:r>
            <a:r>
              <a:rPr lang="it-IT" dirty="0" smtClean="0"/>
              <a:t>già </a:t>
            </a:r>
            <a:r>
              <a:rPr lang="it-IT" dirty="0"/>
              <a:t>abbandonato il </a:t>
            </a:r>
            <a:r>
              <a:rPr lang="it-IT" dirty="0" err="1" smtClean="0"/>
              <a:t>Kscs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Il partito non aveva cercato una nuova legittimazione e un adattamento democratico.</a:t>
            </a:r>
          </a:p>
          <a:p>
            <a:r>
              <a:rPr lang="it-IT" dirty="0" smtClean="0"/>
              <a:t>Sarà visto come anti-regime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773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956</Words>
  <Application>Microsoft Macintosh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Tema di Office</vt:lpstr>
      <vt:lpstr>Elezioni Ungheresi maggio 1994</vt:lpstr>
      <vt:lpstr>Assemblee nazionali</vt:lpstr>
      <vt:lpstr>                       Ungheria e  Polonia</vt:lpstr>
      <vt:lpstr>                          Repubblica ceca.</vt:lpstr>
      <vt:lpstr>Slovacchia</vt:lpstr>
      <vt:lpstr>                 Repubblica ceca e Slovacchia                   La rottura il collasso del regime.</vt:lpstr>
      <vt:lpstr>La transizione.</vt:lpstr>
      <vt:lpstr>                               </vt:lpstr>
      <vt:lpstr>Presentazione di PowerPoint</vt:lpstr>
      <vt:lpstr>Presentazione di PowerPoint</vt:lpstr>
      <vt:lpstr>Presentazione di PowerPoint</vt:lpstr>
      <vt:lpstr>Presentazione di PowerPoint</vt:lpstr>
      <vt:lpstr>                   17 Novembre-11 Dicembre 1989.</vt:lpstr>
      <vt:lpstr>         La Rivoluzione di Velluto o Gentile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Elezioni Ungheresi maggio 1994</dc:title>
  <dc:creator>Utente di Microsoft Office</dc:creator>
  <cp:lastModifiedBy>Utente di Microsoft Office</cp:lastModifiedBy>
  <cp:revision>12</cp:revision>
  <dcterms:created xsi:type="dcterms:W3CDTF">2019-04-15T14:13:22Z</dcterms:created>
  <dcterms:modified xsi:type="dcterms:W3CDTF">2019-04-16T07:56:04Z</dcterms:modified>
</cp:coreProperties>
</file>