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71"/>
    <p:restoredTop sz="94592"/>
  </p:normalViewPr>
  <p:slideViewPr>
    <p:cSldViewPr snapToGrid="0" snapToObjects="1">
      <p:cViewPr>
        <p:scale>
          <a:sx n="60" d="100"/>
          <a:sy n="60" d="100"/>
        </p:scale>
        <p:origin x="2376" y="1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EBE1B-FC5B-6A42-8965-6E9AC786E6A2}" type="datetimeFigureOut">
              <a:rPr lang="it-IT" smtClean="0"/>
              <a:t>03/05/19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3579C-9847-1A44-A006-B49971FCC4E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489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8397-E449-1740-89DA-E4BDBD815D9F}" type="datetimeFigureOut">
              <a:rPr lang="it-IT" smtClean="0"/>
              <a:t>03/05/19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8025D-ECB4-3542-9D58-A1E8CCC76CC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5039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8397-E449-1740-89DA-E4BDBD815D9F}" type="datetimeFigureOut">
              <a:rPr lang="it-IT" smtClean="0"/>
              <a:t>03/05/19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8025D-ECB4-3542-9D58-A1E8CCC76CC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9374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8397-E449-1740-89DA-E4BDBD815D9F}" type="datetimeFigureOut">
              <a:rPr lang="it-IT" smtClean="0"/>
              <a:t>03/05/19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8025D-ECB4-3542-9D58-A1E8CCC76CC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7139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8397-E449-1740-89DA-E4BDBD815D9F}" type="datetimeFigureOut">
              <a:rPr lang="it-IT" smtClean="0"/>
              <a:t>03/05/19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8025D-ECB4-3542-9D58-A1E8CCC76CC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9737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8397-E449-1740-89DA-E4BDBD815D9F}" type="datetimeFigureOut">
              <a:rPr lang="it-IT" smtClean="0"/>
              <a:t>03/05/19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8025D-ECB4-3542-9D58-A1E8CCC76CC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5560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8397-E449-1740-89DA-E4BDBD815D9F}" type="datetimeFigureOut">
              <a:rPr lang="it-IT" smtClean="0"/>
              <a:t>03/05/19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8025D-ECB4-3542-9D58-A1E8CCC76CC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8546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8397-E449-1740-89DA-E4BDBD815D9F}" type="datetimeFigureOut">
              <a:rPr lang="it-IT" smtClean="0"/>
              <a:t>03/05/19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8025D-ECB4-3542-9D58-A1E8CCC76CC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3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8397-E449-1740-89DA-E4BDBD815D9F}" type="datetimeFigureOut">
              <a:rPr lang="it-IT" smtClean="0"/>
              <a:t>03/05/19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8025D-ECB4-3542-9D58-A1E8CCC76CC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1453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8397-E449-1740-89DA-E4BDBD815D9F}" type="datetimeFigureOut">
              <a:rPr lang="it-IT" smtClean="0"/>
              <a:t>03/05/19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8025D-ECB4-3542-9D58-A1E8CCC76CC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16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8397-E449-1740-89DA-E4BDBD815D9F}" type="datetimeFigureOut">
              <a:rPr lang="it-IT" smtClean="0"/>
              <a:t>03/05/19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8025D-ECB4-3542-9D58-A1E8CCC76CC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2429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8397-E449-1740-89DA-E4BDBD815D9F}" type="datetimeFigureOut">
              <a:rPr lang="it-IT" smtClean="0"/>
              <a:t>03/05/19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8025D-ECB4-3542-9D58-A1E8CCC76CC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6203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D8397-E449-1740-89DA-E4BDBD815D9F}" type="datetimeFigureOut">
              <a:rPr lang="it-IT" smtClean="0"/>
              <a:t>03/05/19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8025D-ECB4-3542-9D58-A1E8CCC76CC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1062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Per concludere…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417762"/>
          </a:xfrm>
        </p:spPr>
        <p:txBody>
          <a:bodyPr>
            <a:normAutofit/>
          </a:bodyPr>
          <a:lstStyle/>
          <a:p>
            <a:endParaRPr lang="it-IT" dirty="0"/>
          </a:p>
          <a:p>
            <a:r>
              <a:rPr lang="it-IT" sz="3200" dirty="0" smtClean="0">
                <a:solidFill>
                  <a:srgbClr val="FF0000"/>
                </a:solidFill>
              </a:rPr>
              <a:t>Alcune considerazioni   </a:t>
            </a:r>
          </a:p>
          <a:p>
            <a:r>
              <a:rPr lang="it-IT" sz="3200" dirty="0"/>
              <a:t>Ci sono degli elementi presenti in maniera costante nella Storia dell’Europa orientale ??</a:t>
            </a:r>
            <a:endParaRPr lang="it-IT" sz="3200" dirty="0" smtClean="0">
              <a:solidFill>
                <a:srgbClr val="FF0000"/>
              </a:solidFill>
            </a:endParaRPr>
          </a:p>
          <a:p>
            <a:pPr algn="l"/>
            <a:endParaRPr lang="it-IT" sz="3200" dirty="0">
              <a:solidFill>
                <a:srgbClr val="FF0000"/>
              </a:solidFill>
            </a:endParaRPr>
          </a:p>
          <a:p>
            <a:pPr algn="l"/>
            <a:endParaRPr lang="it-IT" sz="3200" dirty="0" smtClean="0">
              <a:solidFill>
                <a:srgbClr val="FF0000"/>
              </a:solidFill>
            </a:endParaRPr>
          </a:p>
          <a:p>
            <a:pPr algn="l"/>
            <a:endParaRPr lang="it-IT" sz="3200" dirty="0" smtClean="0">
              <a:solidFill>
                <a:srgbClr val="FF0000"/>
              </a:solidFill>
            </a:endParaRPr>
          </a:p>
          <a:p>
            <a:endParaRPr lang="it-IT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952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              </a:t>
            </a:r>
            <a:r>
              <a:rPr lang="it-IT" b="1" dirty="0" smtClean="0">
                <a:solidFill>
                  <a:srgbClr val="C00000"/>
                </a:solidFill>
              </a:rPr>
              <a:t>11-12- settembre 1683</a:t>
            </a:r>
            <a:endParaRPr lang="it-IT" b="1" dirty="0">
              <a:solidFill>
                <a:srgbClr val="C0000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2474" y="1690689"/>
            <a:ext cx="8952614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55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          </a:t>
            </a:r>
            <a:r>
              <a:rPr lang="it-IT" b="1" dirty="0" smtClean="0">
                <a:solidFill>
                  <a:srgbClr val="7030A0"/>
                </a:solidFill>
              </a:rPr>
              <a:t>La sovranità ridotta, la sovranità sparita.</a:t>
            </a:r>
            <a:endParaRPr lang="it-IT" b="1" dirty="0">
              <a:solidFill>
                <a:srgbClr val="7030A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b="1" dirty="0" smtClean="0">
                <a:solidFill>
                  <a:srgbClr val="C00000"/>
                </a:solidFill>
              </a:rPr>
              <a:t>La limitazione di sovranità come fattore di lungo periodo</a:t>
            </a:r>
            <a:r>
              <a:rPr lang="it-IT" dirty="0" smtClean="0"/>
              <a:t>.</a:t>
            </a:r>
          </a:p>
          <a:p>
            <a:endParaRPr lang="it-IT" dirty="0"/>
          </a:p>
          <a:p>
            <a:r>
              <a:rPr lang="it-IT" b="1" dirty="0" smtClean="0">
                <a:solidFill>
                  <a:srgbClr val="0070C0"/>
                </a:solidFill>
              </a:rPr>
              <a:t>La ricerca della sovranità.</a:t>
            </a:r>
          </a:p>
          <a:p>
            <a:endParaRPr lang="it-IT" dirty="0"/>
          </a:p>
          <a:p>
            <a:r>
              <a:rPr lang="it-IT" b="1" dirty="0" smtClean="0">
                <a:solidFill>
                  <a:srgbClr val="00B050"/>
                </a:solidFill>
              </a:rPr>
              <a:t>La sovranità recuperata dopo il 1989?</a:t>
            </a:r>
          </a:p>
          <a:p>
            <a:endParaRPr lang="it-IT" dirty="0"/>
          </a:p>
          <a:p>
            <a:r>
              <a:rPr lang="it-IT" b="1" dirty="0" smtClean="0">
                <a:solidFill>
                  <a:srgbClr val="FFC000"/>
                </a:solidFill>
              </a:rPr>
              <a:t>La sovranità ancora una volta limitata. </a:t>
            </a:r>
            <a:endParaRPr lang="it-IT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507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it-IT" dirty="0" smtClean="0"/>
              <a:t>           Il destino manifesto russo…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La  presenza della Russia che ha influenzato le scelte di tutti gli altri territori. </a:t>
            </a:r>
          </a:p>
          <a:p>
            <a:endParaRPr lang="it-IT" dirty="0"/>
          </a:p>
          <a:p>
            <a:r>
              <a:rPr lang="it-IT" dirty="0" smtClean="0">
                <a:solidFill>
                  <a:srgbClr val="FF0000"/>
                </a:solidFill>
              </a:rPr>
              <a:t>Se volessimo </a:t>
            </a:r>
            <a:r>
              <a:rPr lang="it-IT" dirty="0" smtClean="0">
                <a:solidFill>
                  <a:srgbClr val="FF0000"/>
                </a:solidFill>
              </a:rPr>
              <a:t>definirla, la Russia, </a:t>
            </a:r>
            <a:r>
              <a:rPr lang="it-IT" dirty="0" smtClean="0">
                <a:solidFill>
                  <a:srgbClr val="FF0000"/>
                </a:solidFill>
              </a:rPr>
              <a:t>con poche parole chiavi potremmo usare:</a:t>
            </a:r>
          </a:p>
          <a:p>
            <a:endParaRPr lang="it-IT" dirty="0"/>
          </a:p>
          <a:p>
            <a:r>
              <a:rPr lang="it-IT" dirty="0" smtClean="0">
                <a:solidFill>
                  <a:srgbClr val="7030A0"/>
                </a:solidFill>
              </a:rPr>
              <a:t>Immensa, accerchiata, autocratica, in viaggio continuo verso l’Occidente, potente nonostante.</a:t>
            </a:r>
            <a:endParaRPr lang="it-IT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454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presenza </a:t>
            </a:r>
            <a:r>
              <a:rPr lang="it-IT" smtClean="0"/>
              <a:t>della Russia/Urss/Russia</a:t>
            </a:r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6499" y="1825625"/>
            <a:ext cx="655900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480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             </a:t>
            </a:r>
            <a:r>
              <a:rPr lang="it-IT" dirty="0" smtClean="0">
                <a:solidFill>
                  <a:srgbClr val="00B050"/>
                </a:solidFill>
              </a:rPr>
              <a:t>L’uomo malato d’Europa</a:t>
            </a:r>
            <a:endParaRPr lang="it-IT" dirty="0">
              <a:solidFill>
                <a:srgbClr val="00B05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350" y="1409700"/>
            <a:ext cx="100584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95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</a:t>
            </a:r>
            <a:r>
              <a:rPr lang="it-IT" dirty="0" smtClean="0">
                <a:solidFill>
                  <a:srgbClr val="00B050"/>
                </a:solidFill>
              </a:rPr>
              <a:t>Un problema di riforme e non solo…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>
                <a:solidFill>
                  <a:srgbClr val="00B050"/>
                </a:solidFill>
              </a:rPr>
              <a:t>Minoranze interne che vogliono diventare Nazioni-Stato.</a:t>
            </a:r>
          </a:p>
          <a:p>
            <a:endParaRPr lang="it-IT" dirty="0">
              <a:solidFill>
                <a:srgbClr val="00B050"/>
              </a:solidFill>
            </a:endParaRPr>
          </a:p>
          <a:p>
            <a:r>
              <a:rPr lang="it-IT" dirty="0" smtClean="0">
                <a:solidFill>
                  <a:srgbClr val="00B050"/>
                </a:solidFill>
              </a:rPr>
              <a:t>Il sostegno esterno—RUSSO-- alle minoranze interne.</a:t>
            </a:r>
          </a:p>
          <a:p>
            <a:endParaRPr lang="it-IT" dirty="0">
              <a:solidFill>
                <a:srgbClr val="00B050"/>
              </a:solidFill>
            </a:endParaRPr>
          </a:p>
          <a:p>
            <a:r>
              <a:rPr lang="it-IT" dirty="0" smtClean="0">
                <a:solidFill>
                  <a:srgbClr val="00B050"/>
                </a:solidFill>
              </a:rPr>
              <a:t>La modernizzazione ritardata e l’influenza sulle aree possedute.</a:t>
            </a:r>
            <a:endParaRPr lang="it-IT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290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 </a:t>
            </a:r>
            <a:r>
              <a:rPr lang="it-IT" dirty="0" smtClean="0">
                <a:solidFill>
                  <a:srgbClr val="FFC000"/>
                </a:solidFill>
              </a:rPr>
              <a:t>La corrente germanica d’espansione verso    </a:t>
            </a:r>
            <a:r>
              <a:rPr lang="it-IT" dirty="0" err="1" smtClean="0">
                <a:solidFill>
                  <a:srgbClr val="FFC000"/>
                </a:solidFill>
              </a:rPr>
              <a:t>oriente:dall’Ordine</a:t>
            </a:r>
            <a:r>
              <a:rPr lang="it-IT" dirty="0" smtClean="0">
                <a:solidFill>
                  <a:srgbClr val="FFC000"/>
                </a:solidFill>
              </a:rPr>
              <a:t> teutonico ai nazisti</a:t>
            </a:r>
            <a:endParaRPr lang="it-IT" dirty="0">
              <a:solidFill>
                <a:srgbClr val="FFC00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3375" y="1825625"/>
            <a:ext cx="500524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27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       Gli Asburgo e le loro minoranze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600" y="1314450"/>
            <a:ext cx="6991349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750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              </a:t>
            </a:r>
            <a:r>
              <a:rPr lang="it-IT" dirty="0" smtClean="0">
                <a:solidFill>
                  <a:srgbClr val="7030A0"/>
                </a:solidFill>
              </a:rPr>
              <a:t>La </a:t>
            </a:r>
            <a:r>
              <a:rPr lang="it-IT" i="1" dirty="0" smtClean="0">
                <a:solidFill>
                  <a:srgbClr val="7030A0"/>
                </a:solidFill>
              </a:rPr>
              <a:t>fortuna </a:t>
            </a:r>
            <a:r>
              <a:rPr lang="it-IT" dirty="0" smtClean="0">
                <a:solidFill>
                  <a:srgbClr val="7030A0"/>
                </a:solidFill>
              </a:rPr>
              <a:t>degli </a:t>
            </a:r>
            <a:r>
              <a:rPr lang="it-IT" dirty="0">
                <a:solidFill>
                  <a:srgbClr val="7030A0"/>
                </a:solidFill>
              </a:rPr>
              <a:t>A</a:t>
            </a:r>
            <a:r>
              <a:rPr lang="it-IT" dirty="0" smtClean="0">
                <a:solidFill>
                  <a:srgbClr val="7030A0"/>
                </a:solidFill>
              </a:rPr>
              <a:t>sburgo</a:t>
            </a:r>
            <a:endParaRPr lang="it-IT" dirty="0">
              <a:solidFill>
                <a:srgbClr val="7030A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>
                <a:solidFill>
                  <a:srgbClr val="C00000"/>
                </a:solidFill>
              </a:rPr>
              <a:t>Lo Stato che avrebbe potuto aiutare le minoranze interne ebbe fino al 1914 il loro stesso interesse a sedarne le velleità.</a:t>
            </a:r>
          </a:p>
          <a:p>
            <a:endParaRPr lang="it-IT" dirty="0"/>
          </a:p>
          <a:p>
            <a:r>
              <a:rPr lang="it-IT" dirty="0" smtClean="0">
                <a:solidFill>
                  <a:srgbClr val="C00000"/>
                </a:solidFill>
              </a:rPr>
              <a:t>La necessità di uno stato europeo centro-orientale che mantenesse la stabilità e garantisse i commerci.</a:t>
            </a:r>
          </a:p>
          <a:p>
            <a:endParaRPr lang="it-IT" dirty="0">
              <a:solidFill>
                <a:srgbClr val="C00000"/>
              </a:solidFill>
            </a:endParaRPr>
          </a:p>
          <a:p>
            <a:r>
              <a:rPr lang="it-IT" dirty="0" smtClean="0">
                <a:solidFill>
                  <a:srgbClr val="C00000"/>
                </a:solidFill>
              </a:rPr>
              <a:t>I matrimoni come arte diplomatica.</a:t>
            </a:r>
            <a:endParaRPr lang="it-IT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11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Lo </a:t>
            </a:r>
            <a:r>
              <a:rPr lang="it-IT" b="1" i="1" dirty="0" smtClean="0">
                <a:solidFill>
                  <a:srgbClr val="C00000"/>
                </a:solidFill>
              </a:rPr>
              <a:t>strano</a:t>
            </a:r>
            <a:r>
              <a:rPr lang="it-IT" b="1" dirty="0" smtClean="0">
                <a:solidFill>
                  <a:srgbClr val="C00000"/>
                </a:solidFill>
              </a:rPr>
              <a:t> destino dei Polacchi. Jan III Sobieski(1674-1695)</a:t>
            </a:r>
            <a:endParaRPr lang="it-IT" b="1" dirty="0">
              <a:solidFill>
                <a:srgbClr val="C0000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3708" y="1825625"/>
            <a:ext cx="352458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5588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227</Words>
  <Application>Microsoft Macintosh PowerPoint</Application>
  <PresentationFormat>Widescreen</PresentationFormat>
  <Paragraphs>42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Calibri</vt:lpstr>
      <vt:lpstr>Calibri Light</vt:lpstr>
      <vt:lpstr>Arial</vt:lpstr>
      <vt:lpstr>Tema di Office</vt:lpstr>
      <vt:lpstr>Per concludere…</vt:lpstr>
      <vt:lpstr>           Il destino manifesto russo…</vt:lpstr>
      <vt:lpstr>La presenza della Russia/Urss/Russia</vt:lpstr>
      <vt:lpstr>                     L’uomo malato d’Europa</vt:lpstr>
      <vt:lpstr>        Un problema di riforme e non solo…</vt:lpstr>
      <vt:lpstr> La corrente germanica d’espansione verso    oriente:dall’Ordine teutonico ai nazisti</vt:lpstr>
      <vt:lpstr>               Gli Asburgo e le loro minoranze</vt:lpstr>
      <vt:lpstr>                      La fortuna degli Asburgo</vt:lpstr>
      <vt:lpstr>Lo strano destino dei Polacchi. Jan III Sobieski(1674-1695)</vt:lpstr>
      <vt:lpstr>                      11-12- settembre 1683</vt:lpstr>
      <vt:lpstr>          La sovranità ridotta, la sovranità sparita.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 concludere…</dc:title>
  <dc:creator>Utente di Microsoft Office</dc:creator>
  <cp:lastModifiedBy>Utente di Microsoft Office</cp:lastModifiedBy>
  <cp:revision>11</cp:revision>
  <dcterms:created xsi:type="dcterms:W3CDTF">2019-05-02T15:45:42Z</dcterms:created>
  <dcterms:modified xsi:type="dcterms:W3CDTF">2019-05-03T07:33:31Z</dcterms:modified>
</cp:coreProperties>
</file>