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2"/>
  </p:notesMasterIdLst>
  <p:handoutMasterIdLst>
    <p:handoutMasterId r:id="rId33"/>
  </p:handoutMasterIdLst>
  <p:sldIdLst>
    <p:sldId id="256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7" r:id="rId13"/>
    <p:sldId id="298" r:id="rId14"/>
    <p:sldId id="294" r:id="rId15"/>
    <p:sldId id="272" r:id="rId16"/>
    <p:sldId id="273" r:id="rId17"/>
    <p:sldId id="265" r:id="rId18"/>
    <p:sldId id="271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95" r:id="rId28"/>
    <p:sldId id="292" r:id="rId29"/>
    <p:sldId id="296" r:id="rId30"/>
    <p:sldId id="293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DE9FB"/>
    <a:srgbClr val="99CCFF"/>
    <a:srgbClr val="E5F5FF"/>
    <a:srgbClr val="FFD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80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 err="1"/>
              <a:t>MansionI</a:t>
            </a:r>
            <a:endParaRPr lang="it-IT" dirty="0"/>
          </a:p>
        </c:rich>
      </c:tx>
      <c:layout>
        <c:manualLayout>
          <c:xMode val="edge"/>
          <c:yMode val="edge"/>
          <c:x val="0.32922818433308071"/>
          <c:y val="2.577234161002051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2889775911114199"/>
          <c:y val="0.19093009742756861"/>
          <c:w val="0.5303761389727828"/>
          <c:h val="0.77041139015740057"/>
        </c:manualLayout>
      </c:layout>
      <c:pieChart>
        <c:varyColors val="1"/>
        <c:ser>
          <c:idx val="0"/>
          <c:order val="0"/>
          <c:tx>
            <c:strRef>
              <c:f>Foglio2!$B$8</c:f>
              <c:strCache>
                <c:ptCount val="1"/>
                <c:pt idx="0">
                  <c:v>Mansione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C4-47CD-80C8-AFA28765884E}"/>
              </c:ext>
            </c:extLst>
          </c:dPt>
          <c:dPt>
            <c:idx val="1"/>
            <c:bubble3D val="0"/>
            <c:spPr>
              <a:solidFill>
                <a:schemeClr val="accent4">
                  <a:shade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C4-47CD-80C8-AFA28765884E}"/>
              </c:ext>
            </c:extLst>
          </c:dPt>
          <c:dPt>
            <c:idx val="2"/>
            <c:bubble3D val="0"/>
            <c:spPr>
              <a:solidFill>
                <a:schemeClr val="accent4">
                  <a:tint val="8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C4-47CD-80C8-AFA28765884E}"/>
              </c:ext>
            </c:extLst>
          </c:dPt>
          <c:dPt>
            <c:idx val="3"/>
            <c:bubble3D val="0"/>
            <c:spPr>
              <a:solidFill>
                <a:schemeClr val="accent4">
                  <a:tint val="58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C4-47CD-80C8-AFA28765884E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Infermieri
</a:t>
                    </a:r>
                    <a:fld id="{35C46BD1-DCC9-43D8-9235-5B0B39D8C2A5}" type="PERCENTAGE">
                      <a:rPr lang="en-US" sz="1400"/>
                      <a:pPr>
                        <a:defRPr sz="14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[PERCENTUALE]</a:t>
                    </a:fld>
                    <a:endParaRPr lang="en-US" sz="14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6C4-47CD-80C8-AFA28765884E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115701449833507"/>
                  <c:y val="-6.78722395353131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6C4-47CD-80C8-AFA28765884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dirty="0" err="1"/>
                      <a:t>Altri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sanitari</a:t>
                    </a:r>
                    <a:r>
                      <a:rPr lang="en-US" baseline="0" dirty="0"/>
                      <a:t>
</a:t>
                    </a:r>
                    <a:fld id="{4469A094-9FA2-4CD0-B2E3-0BBB56A084A8}" type="PERCENTAGE">
                      <a:rPr lang="en-US" baseline="0"/>
                      <a:pPr/>
                      <a:t>[PERCENTUALE]</a:t>
                    </a:fld>
                    <a:endParaRPr lang="en-US" baseline="0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6C4-47CD-80C8-AFA28765884E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7116348878633744"/>
                  <c:y val="0.24576925865767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6C4-47CD-80C8-AFA28765884E}"/>
                </c:ext>
                <c:ext xmlns:c15="http://schemas.microsoft.com/office/drawing/2012/chart" uri="{CE6537A1-D6FC-4f65-9D91-7224C49458BB}">
                  <c15:layout>
                    <c:manualLayout>
                      <c:w val="0.25222082847773808"/>
                      <c:h val="0.225985200572574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Foglio2!$A$9:$A$12</c:f>
              <c:strCache>
                <c:ptCount val="4"/>
                <c:pt idx="0">
                  <c:v>Infermiere</c:v>
                </c:pt>
                <c:pt idx="1">
                  <c:v>OSS</c:v>
                </c:pt>
                <c:pt idx="2">
                  <c:v>Altro sanitario</c:v>
                </c:pt>
                <c:pt idx="3">
                  <c:v>Medici</c:v>
                </c:pt>
              </c:strCache>
            </c:strRef>
          </c:cat>
          <c:val>
            <c:numRef>
              <c:f>Foglio2!$B$9:$B$12</c:f>
              <c:numCache>
                <c:formatCode>###0.0%</c:formatCode>
                <c:ptCount val="4"/>
                <c:pt idx="0">
                  <c:v>0.45167286245353161</c:v>
                </c:pt>
                <c:pt idx="1">
                  <c:v>0.21065675340768275</c:v>
                </c:pt>
                <c:pt idx="2">
                  <c:v>0.20322180916976459</c:v>
                </c:pt>
                <c:pt idx="3">
                  <c:v>0.1344485749690211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6C4-47CD-80C8-AFA28765884E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aseline="0" dirty="0"/>
              <a:t>REPARTI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E3-4C86-A244-575681E80109}"/>
              </c:ext>
            </c:extLst>
          </c:dPt>
          <c:dPt>
            <c:idx val="1"/>
            <c:bubble3D val="0"/>
            <c:spPr>
              <a:solidFill>
                <a:schemeClr val="accent6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E3-4C86-A244-575681E8010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E3-4C86-A244-575681E80109}"/>
              </c:ext>
            </c:extLst>
          </c:dPt>
          <c:dPt>
            <c:idx val="3"/>
            <c:bubble3D val="0"/>
            <c:spPr>
              <a:solidFill>
                <a:schemeClr val="accent6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E3-4C86-A244-575681E80109}"/>
              </c:ext>
            </c:extLst>
          </c:dPt>
          <c:dPt>
            <c:idx val="4"/>
            <c:bubble3D val="0"/>
            <c:spPr>
              <a:solidFill>
                <a:schemeClr val="accent6">
                  <a:shade val="5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1E3-4C86-A244-575681E80109}"/>
              </c:ext>
            </c:extLst>
          </c:dPt>
          <c:dLbls>
            <c:dLbl>
              <c:idx val="0"/>
              <c:layout>
                <c:manualLayout>
                  <c:x val="-0.20874152369228224"/>
                  <c:y val="0.13856040911511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1E3-4C86-A244-575681E80109}"/>
                </c:ext>
                <c:ext xmlns:c15="http://schemas.microsoft.com/office/drawing/2012/chart" uri="{CE6537A1-D6FC-4f65-9D91-7224C49458BB}">
                  <c15:layout>
                    <c:manualLayout>
                      <c:w val="0.29986517218133135"/>
                      <c:h val="0.4645404779147379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2208429571303587"/>
                  <c:y val="-7.933002594328890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1E3-4C86-A244-575681E80109}"/>
                </c:ext>
                <c:ext xmlns:c15="http://schemas.microsoft.com/office/drawing/2012/chart" uri="{CE6537A1-D6FC-4f65-9D91-7224C49458BB}">
                  <c15:layout>
                    <c:manualLayout>
                      <c:w val="0.23452777777777778"/>
                      <c:h val="0.206647550559070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82750401293795"/>
                  <c:y val="-0.1503730258389324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1E3-4C86-A244-575681E80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8558889756706481"/>
                  <c:y val="4.41401517919824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1E3-4C86-A244-575681E8010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8723674523576767"/>
                  <c:y val="0.215541419772947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1E3-4C86-A244-575681E80109}"/>
                </c:ext>
                <c:ext xmlns:c15="http://schemas.microsoft.com/office/drawing/2012/chart" uri="{CE6537A1-D6FC-4f65-9D91-7224C49458BB}">
                  <c15:layout>
                    <c:manualLayout>
                      <c:w val="0.22991418950722328"/>
                      <c:h val="0.2772423074988301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Foglio2!$A$28:$A$32</c:f>
              <c:strCache>
                <c:ptCount val="5"/>
                <c:pt idx="0">
                  <c:v>Sanità territoriale</c:v>
                </c:pt>
                <c:pt idx="1">
                  <c:v>Chirurgiche</c:v>
                </c:pt>
                <c:pt idx="2">
                  <c:v>Mediche</c:v>
                </c:pt>
                <c:pt idx="3">
                  <c:v>Urgenza</c:v>
                </c:pt>
                <c:pt idx="4">
                  <c:v>Servizi</c:v>
                </c:pt>
              </c:strCache>
            </c:strRef>
          </c:cat>
          <c:val>
            <c:numRef>
              <c:f>Foglio2!$B$28:$B$32</c:f>
              <c:numCache>
                <c:formatCode>###0.0%</c:formatCode>
                <c:ptCount val="5"/>
                <c:pt idx="0">
                  <c:v>0.20693928128872374</c:v>
                </c:pt>
                <c:pt idx="1">
                  <c:v>0.17348203221809172</c:v>
                </c:pt>
                <c:pt idx="2">
                  <c:v>0.34572490706319708</c:v>
                </c:pt>
                <c:pt idx="3">
                  <c:v>8.1784386617100371E-2</c:v>
                </c:pt>
                <c:pt idx="4">
                  <c:v>0.19206939281288726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C1E3-4C86-A244-575681E8010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60" b="1" i="0" baseline="0" dirty="0"/>
              <a:t>TURNO</a:t>
            </a:r>
          </a:p>
        </c:rich>
      </c:tx>
      <c:layout>
        <c:manualLayout>
          <c:xMode val="edge"/>
          <c:yMode val="edge"/>
          <c:x val="0.40639924726390331"/>
          <c:y val="8.58203544594627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002060"/>
            </a:solidFill>
          </c:spPr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0F-43FB-BFDB-95D8BE1C18EB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0F-43FB-BFDB-95D8BE1C18EB}"/>
              </c:ext>
            </c:extLst>
          </c:dPt>
          <c:dLbls>
            <c:dLbl>
              <c:idx val="0"/>
              <c:layout>
                <c:manualLayout>
                  <c:x val="-0.17068911770644057"/>
                  <c:y val="9.34621859081407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fld id="{C3D2110F-B313-4100-8230-AE0A938FA37D}" type="CATEGORYNAME">
                      <a:rPr lang="it-IT" sz="1400" baseline="0"/>
                      <a:pPr>
                        <a:defRPr sz="140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defRPr>
                      </a:pPr>
                      <a:t>[NOME CATEGORIA]</a:t>
                    </a:fld>
                    <a:endParaRPr lang="it-IT" sz="1400" baseline="0" dirty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Book Antiqua" panose="02040602050305030304" pitchFamily="18" charset="0"/>
                      </a:defRPr>
                    </a:pPr>
                    <a:r>
                      <a:rPr lang="it-IT" sz="1400" baseline="0" dirty="0"/>
                      <a:t> </a:t>
                    </a:r>
                    <a:fld id="{C59F7815-54C4-4B41-B993-B75B2F8F2137}" type="VALUE">
                      <a:rPr lang="it-IT" sz="1400" baseline="0"/>
                      <a:pPr>
                        <a:defRPr sz="140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defRPr>
                      </a:pPr>
                      <a:t>[VALORE]</a:t>
                    </a:fld>
                    <a:endParaRPr lang="it-IT" sz="1400" baseline="0" dirty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Book Antiqua" panose="02040602050305030304" pitchFamily="18" charset="0"/>
                      </a:defRPr>
                    </a:pPr>
                    <a:endParaRPr lang="it-IT" sz="1400" baseline="0" dirty="0">
                      <a:solidFill>
                        <a:schemeClr val="bg1"/>
                      </a:solidFill>
                    </a:endParaRPr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Book Antiqua" panose="02040602050305030304" pitchFamily="18" charset="0"/>
                      </a:defRPr>
                    </a:pPr>
                    <a:r>
                      <a:rPr lang="it-IT" sz="1400" baseline="0" dirty="0">
                        <a:solidFill>
                          <a:srgbClr val="FF00FF"/>
                        </a:solidFill>
                      </a:rPr>
                      <a:t>F: 77,8%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170F-43FB-BFDB-95D8BE1C18E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6516083181909957"/>
                  <c:y val="-0.115917663350918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Book Antiqua" panose="02040602050305030304" pitchFamily="18" charset="0"/>
                        <a:ea typeface="+mn-ea"/>
                        <a:cs typeface="+mn-cs"/>
                      </a:defRPr>
                    </a:pPr>
                    <a:fld id="{72D4BFCD-3137-49E6-802A-DCE2659F6B62}" type="CATEGORYNAME">
                      <a:rPr lang="en-US" sz="1400" baseline="0"/>
                      <a:pPr>
                        <a:defRPr sz="140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defRPr>
                      </a:pPr>
                      <a:t>[NOME CATEGORIA]</a:t>
                    </a:fld>
                    <a:r>
                      <a:rPr lang="en-US" sz="1400" baseline="0" dirty="0"/>
                      <a:t> </a:t>
                    </a:r>
                    <a:fld id="{4E041EA7-5B78-4CD2-A81C-22C1193E7254}" type="VALUE">
                      <a:rPr lang="en-US" sz="1400" baseline="0"/>
                      <a:pPr>
                        <a:defRPr sz="1400">
                          <a:solidFill>
                            <a:schemeClr val="bg1"/>
                          </a:solidFill>
                          <a:latin typeface="Book Antiqua" panose="02040602050305030304" pitchFamily="18" charset="0"/>
                        </a:defRPr>
                      </a:pPr>
                      <a:t>[VALORE]</a:t>
                    </a:fld>
                    <a:endParaRPr lang="en-US" sz="1400" baseline="0" dirty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Book Antiqua" panose="02040602050305030304" pitchFamily="18" charset="0"/>
                      </a:defRPr>
                    </a:pPr>
                    <a:endParaRPr lang="en-US" sz="1400" baseline="0" dirty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Book Antiqua" panose="02040602050305030304" pitchFamily="18" charset="0"/>
                      </a:defRPr>
                    </a:pPr>
                    <a:r>
                      <a:rPr lang="en-US" sz="1400" baseline="0" dirty="0">
                        <a:solidFill>
                          <a:srgbClr val="FF00FF"/>
                        </a:solidFill>
                      </a:rPr>
                      <a:t>F:79,4%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0F-43FB-BFDB-95D8BE1C18E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Foglio2!$A$39:$A$40</c:f>
              <c:strCache>
                <c:ptCount val="2"/>
                <c:pt idx="0">
                  <c:v>Attività giornaliera</c:v>
                </c:pt>
                <c:pt idx="1">
                  <c:v>Turno notturno</c:v>
                </c:pt>
              </c:strCache>
            </c:strRef>
          </c:cat>
          <c:val>
            <c:numRef>
              <c:f>Foglio2!$B$39:$B$40</c:f>
              <c:numCache>
                <c:formatCode>###0.0%</c:formatCode>
                <c:ptCount val="2"/>
                <c:pt idx="0">
                  <c:v>0.4268897149938044</c:v>
                </c:pt>
                <c:pt idx="1">
                  <c:v>0.57311028500619576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70F-43FB-BFDB-95D8BE1C18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622387494E-2"/>
          <c:y val="5.1947893532539202E-2"/>
          <c:w val="0.93888888888888899"/>
          <c:h val="0.838088761632068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Foglio2!$B$49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Foglio2!$A$50:$A$53</c:f>
              <c:strCache>
                <c:ptCount val="4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≥ 60 </c:v>
                </c:pt>
              </c:strCache>
            </c:strRef>
          </c:cat>
          <c:val>
            <c:numRef>
              <c:f>Foglio2!$B$50:$B$53</c:f>
              <c:numCache>
                <c:formatCode>###0.0%</c:formatCode>
                <c:ptCount val="4"/>
                <c:pt idx="0">
                  <c:v>1.457725947521866E-2</c:v>
                </c:pt>
                <c:pt idx="1">
                  <c:v>5.5248618784530378E-2</c:v>
                </c:pt>
                <c:pt idx="2">
                  <c:v>0.18021201413427568</c:v>
                </c:pt>
                <c:pt idx="3">
                  <c:v>0.44736842105263164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1C-4A94-8353-941A26EBF1CB}"/>
            </c:ext>
          </c:extLst>
        </c:ser>
        <c:ser>
          <c:idx val="1"/>
          <c:order val="1"/>
          <c:tx>
            <c:strRef>
              <c:f>Foglio2!$C$49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Foglio2!$A$50:$A$53</c:f>
              <c:strCache>
                <c:ptCount val="4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≥ 60 </c:v>
                </c:pt>
              </c:strCache>
            </c:strRef>
          </c:cat>
          <c:val>
            <c:numRef>
              <c:f>Foglio2!$C$50:$C$53</c:f>
              <c:numCache>
                <c:formatCode>####.0%</c:formatCode>
                <c:ptCount val="4"/>
                <c:pt idx="0">
                  <c:v>3.3783783783783786E-3</c:v>
                </c:pt>
                <c:pt idx="1">
                  <c:v>6.8027210884353748E-3</c:v>
                </c:pt>
                <c:pt idx="2" formatCode="###0.0%">
                  <c:v>5.0228310502283095E-2</c:v>
                </c:pt>
                <c:pt idx="3" formatCode="0.00%">
                  <c:v>0.111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61C-4A94-8353-941A26EBF1CB}"/>
            </c:ext>
          </c:extLst>
        </c:ser>
        <c:ser>
          <c:idx val="2"/>
          <c:order val="2"/>
          <c:tx>
            <c:strRef>
              <c:f>Foglio2!$D$49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1C-4A94-8353-941A26EBF1C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61C-4A94-8353-941A26EBF1C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1C-4A94-8353-941A26EBF1C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  <a:alpha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61C-4A94-8353-941A26EBF1CB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Foglio2!$A$50:$A$53</c:f>
              <c:strCache>
                <c:ptCount val="4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≥ 60 </c:v>
                </c:pt>
              </c:strCache>
            </c:strRef>
          </c:cat>
          <c:val>
            <c:numRef>
              <c:f>Foglio2!$D$50:$D$53</c:f>
              <c:numCache>
                <c:formatCode>###0.0%</c:formatCode>
                <c:ptCount val="4"/>
                <c:pt idx="0">
                  <c:v>8.510638297872343E-2</c:v>
                </c:pt>
                <c:pt idx="1">
                  <c:v>0.26470588235294124</c:v>
                </c:pt>
                <c:pt idx="2">
                  <c:v>0.62500000000000011</c:v>
                </c:pt>
                <c:pt idx="3">
                  <c:v>0.86274509803921584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61C-4A94-8353-941A26EBF1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2701472"/>
        <c:axId val="182702032"/>
      </c:barChart>
      <c:catAx>
        <c:axId val="18270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82702032"/>
        <c:crosses val="autoZero"/>
        <c:auto val="1"/>
        <c:lblAlgn val="ctr"/>
        <c:lblOffset val="100"/>
        <c:noMultiLvlLbl val="0"/>
      </c:catAx>
      <c:valAx>
        <c:axId val="182702032"/>
        <c:scaling>
          <c:orientation val="minMax"/>
          <c:max val="0.9"/>
        </c:scaling>
        <c:delete val="1"/>
        <c:axPos val="l"/>
        <c:numFmt formatCode="###0.0%" sourceLinked="1"/>
        <c:majorTickMark val="out"/>
        <c:minorTickMark val="none"/>
        <c:tickLblPos val="none"/>
        <c:crossAx val="18270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2083690246633863E-3"/>
          <c:w val="0.62564413823272103"/>
          <c:h val="0.16048982513549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ook Antiqua" panose="0204060205030503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574598676552352E-2"/>
          <c:y val="0"/>
          <c:w val="0.93444706072257455"/>
          <c:h val="0.877708567713154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Foglio1!$B$18</c:f>
              <c:strCache>
                <c:ptCount val="1"/>
                <c:pt idx="0">
                  <c:v>TOT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Foglio1!$A$19:$A$22</c:f>
              <c:strCache>
                <c:ptCount val="4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≥ 60</c:v>
                </c:pt>
              </c:strCache>
            </c:strRef>
          </c:cat>
          <c:val>
            <c:numRef>
              <c:f>Foglio1!$B$19:$B$22</c:f>
              <c:numCache>
                <c:formatCode>####.0%</c:formatCode>
                <c:ptCount val="4"/>
                <c:pt idx="0">
                  <c:v>2.9154518950437317E-3</c:v>
                </c:pt>
                <c:pt idx="1">
                  <c:v>8.2872928176795577E-3</c:v>
                </c:pt>
                <c:pt idx="2" formatCode="###0.0%">
                  <c:v>3.5335689045936397E-2</c:v>
                </c:pt>
                <c:pt idx="3" formatCode="###0.0%">
                  <c:v>0.18421052631578946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F9-4F1D-81F6-555C15CD4A62}"/>
            </c:ext>
          </c:extLst>
        </c:ser>
        <c:ser>
          <c:idx val="1"/>
          <c:order val="1"/>
          <c:tx>
            <c:strRef>
              <c:f>Foglio1!$C$18</c:f>
              <c:strCache>
                <c:ptCount val="1"/>
                <c:pt idx="0">
                  <c:v>Femmine</c:v>
                </c:pt>
              </c:strCache>
            </c:strRef>
          </c:tx>
          <c:spPr>
            <a:solidFill>
              <a:srgbClr val="C8005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Foglio1!$A$19:$A$22</c:f>
              <c:strCache>
                <c:ptCount val="4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≥ 60</c:v>
                </c:pt>
              </c:strCache>
            </c:strRef>
          </c:cat>
          <c:val>
            <c:numRef>
              <c:f>Foglio1!$C$19:$C$22</c:f>
              <c:numCache>
                <c:formatCode>###0.0%</c:formatCode>
                <c:ptCount val="4"/>
                <c:pt idx="0">
                  <c:v>0</c:v>
                </c:pt>
                <c:pt idx="1">
                  <c:v>0</c:v>
                </c:pt>
                <c:pt idx="2" formatCode="####.0%">
                  <c:v>9.1324200913242021E-3</c:v>
                </c:pt>
                <c:pt idx="3">
                  <c:v>4.7619047619047623E-2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F9-4F1D-81F6-555C15CD4A62}"/>
            </c:ext>
          </c:extLst>
        </c:ser>
        <c:ser>
          <c:idx val="2"/>
          <c:order val="2"/>
          <c:tx>
            <c:strRef>
              <c:f>Foglio1!$D$18</c:f>
              <c:strCache>
                <c:ptCount val="1"/>
                <c:pt idx="0">
                  <c:v>Maschi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ook Antiqua" panose="02040602050305030304" pitchFamily="18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ook Antiqua" panose="0204060205030503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Foglio1!$A$19:$A$22</c:f>
              <c:strCache>
                <c:ptCount val="4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≥ 60</c:v>
                </c:pt>
              </c:strCache>
            </c:strRef>
          </c:cat>
          <c:val>
            <c:numRef>
              <c:f>Foglio1!$D$19:$D$22</c:f>
              <c:numCache>
                <c:formatCode>###0.0%</c:formatCode>
                <c:ptCount val="4"/>
                <c:pt idx="0">
                  <c:v>2.1276595744680847E-2</c:v>
                </c:pt>
                <c:pt idx="1">
                  <c:v>4.4117647058823546E-2</c:v>
                </c:pt>
                <c:pt idx="2">
                  <c:v>0.125</c:v>
                </c:pt>
                <c:pt idx="3">
                  <c:v>0.35294117647058826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F9-4F1D-81F6-555C15CD4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906368"/>
        <c:axId val="187906928"/>
      </c:barChart>
      <c:catAx>
        <c:axId val="18790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defRPr>
            </a:pPr>
            <a:endParaRPr lang="en-US"/>
          </a:p>
        </c:txPr>
        <c:crossAx val="187906928"/>
        <c:crosses val="autoZero"/>
        <c:auto val="1"/>
        <c:lblAlgn val="ctr"/>
        <c:lblOffset val="100"/>
        <c:noMultiLvlLbl val="0"/>
      </c:catAx>
      <c:valAx>
        <c:axId val="187906928"/>
        <c:scaling>
          <c:orientation val="minMax"/>
          <c:max val="0.8"/>
        </c:scaling>
        <c:delete val="1"/>
        <c:axPos val="l"/>
        <c:numFmt formatCode="####.0%" sourceLinked="1"/>
        <c:majorTickMark val="out"/>
        <c:minorTickMark val="none"/>
        <c:tickLblPos val="none"/>
        <c:crossAx val="18790636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D1791-BA72-479E-ADA3-D3449FFA47F8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1A041E-1250-4A5E-893C-EEB1936E385A}">
      <dgm:prSet phldrT="[Text]" custT="1"/>
      <dgm:spPr/>
      <dgm:t>
        <a:bodyPr/>
        <a:lstStyle/>
        <a:p>
          <a:r>
            <a:rPr lang="en-US" sz="2800" dirty="0" err="1" smtClean="0">
              <a:solidFill>
                <a:schemeClr val="tx1"/>
              </a:solidFill>
            </a:rPr>
            <a:t>Deteriora</a:t>
          </a:r>
          <a:r>
            <a:rPr lang="en-US" sz="2800" dirty="0" smtClean="0">
              <a:solidFill>
                <a:schemeClr val="tx1"/>
              </a:solidFill>
            </a:rPr>
            <a:t> la salute</a:t>
          </a:r>
          <a:endParaRPr lang="en-US" sz="2800" dirty="0">
            <a:solidFill>
              <a:schemeClr val="tx1"/>
            </a:solidFill>
          </a:endParaRPr>
        </a:p>
      </dgm:t>
    </dgm:pt>
    <dgm:pt modelId="{92AA92FE-2544-4395-A48D-4B9C68C29553}" type="parTrans" cxnId="{A1F4ACB4-C94F-451C-8C9A-4C34E64290FB}">
      <dgm:prSet/>
      <dgm:spPr/>
      <dgm:t>
        <a:bodyPr/>
        <a:lstStyle/>
        <a:p>
          <a:endParaRPr lang="en-US"/>
        </a:p>
      </dgm:t>
    </dgm:pt>
    <dgm:pt modelId="{1096FA64-B4F2-425F-A4D1-04869DC87423}" type="sibTrans" cxnId="{A1F4ACB4-C94F-451C-8C9A-4C34E64290FB}">
      <dgm:prSet/>
      <dgm:spPr/>
      <dgm:t>
        <a:bodyPr/>
        <a:lstStyle/>
        <a:p>
          <a:endParaRPr lang="en-US"/>
        </a:p>
      </dgm:t>
    </dgm:pt>
    <dgm:pt modelId="{CF3D5AE4-5CF5-4F26-9B03-0E02634EF34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Altera </a:t>
          </a:r>
          <a:r>
            <a:rPr lang="en-US" sz="2400" dirty="0" err="1" smtClean="0">
              <a:solidFill>
                <a:schemeClr val="tx1"/>
              </a:solidFill>
            </a:rPr>
            <a:t>il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ritmo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circadiano</a:t>
          </a:r>
          <a:r>
            <a:rPr lang="en-US" sz="2400" dirty="0" smtClean="0">
              <a:solidFill>
                <a:schemeClr val="tx1"/>
              </a:solidFill>
            </a:rPr>
            <a:t>  (</a:t>
          </a:r>
          <a:r>
            <a:rPr lang="en-US" sz="2400" dirty="0" err="1" smtClean="0">
              <a:solidFill>
                <a:schemeClr val="tx1"/>
              </a:solidFill>
            </a:rPr>
            <a:t>sonno</a:t>
          </a:r>
          <a:r>
            <a:rPr lang="en-US" sz="2400" dirty="0" smtClean="0">
              <a:solidFill>
                <a:schemeClr val="tx1"/>
              </a:solidFill>
            </a:rPr>
            <a:t>/</a:t>
          </a:r>
          <a:r>
            <a:rPr lang="en-US" sz="2400" dirty="0" err="1" smtClean="0">
              <a:solidFill>
                <a:schemeClr val="tx1"/>
              </a:solidFill>
            </a:rPr>
            <a:t>risveglio</a:t>
          </a:r>
          <a:endParaRPr lang="en-US" sz="2400" dirty="0">
            <a:solidFill>
              <a:schemeClr val="tx1"/>
            </a:solidFill>
          </a:endParaRPr>
        </a:p>
      </dgm:t>
    </dgm:pt>
    <dgm:pt modelId="{264B9A17-CB4B-405D-B19D-8C00F9ED22E5}" type="parTrans" cxnId="{BF6E7CF1-7BBD-477C-B70B-483B37676588}">
      <dgm:prSet/>
      <dgm:spPr/>
      <dgm:t>
        <a:bodyPr/>
        <a:lstStyle/>
        <a:p>
          <a:endParaRPr lang="en-US"/>
        </a:p>
      </dgm:t>
    </dgm:pt>
    <dgm:pt modelId="{9C1353EC-4A66-4FC4-A750-E5CD272B0DFE}" type="sibTrans" cxnId="{BF6E7CF1-7BBD-477C-B70B-483B37676588}">
      <dgm:prSet/>
      <dgm:spPr/>
      <dgm:t>
        <a:bodyPr/>
        <a:lstStyle/>
        <a:p>
          <a:endParaRPr lang="en-US"/>
        </a:p>
      </dgm:t>
    </dgm:pt>
    <dgm:pt modelId="{647D6837-F5B0-4255-9696-48E991DC57D3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Aumenta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il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rischo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infortunistico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endParaRPr lang="en-US" sz="2000" dirty="0">
            <a:solidFill>
              <a:schemeClr val="tx1"/>
            </a:solidFill>
          </a:endParaRPr>
        </a:p>
      </dgm:t>
    </dgm:pt>
    <dgm:pt modelId="{E64A99E9-0576-4CAC-8EC1-00A0A4BD5F17}" type="parTrans" cxnId="{0B02B938-E81D-4280-8E40-3E709B19FADF}">
      <dgm:prSet/>
      <dgm:spPr/>
      <dgm:t>
        <a:bodyPr/>
        <a:lstStyle/>
        <a:p>
          <a:endParaRPr lang="en-US"/>
        </a:p>
      </dgm:t>
    </dgm:pt>
    <dgm:pt modelId="{1C8EF2D4-3ABF-4EA0-A518-A0D95E369160}" type="sibTrans" cxnId="{0B02B938-E81D-4280-8E40-3E709B19FADF}">
      <dgm:prSet/>
      <dgm:spPr/>
      <dgm:t>
        <a:bodyPr/>
        <a:lstStyle/>
        <a:p>
          <a:endParaRPr lang="en-US"/>
        </a:p>
      </dgm:t>
    </dgm:pt>
    <dgm:pt modelId="{5103A25A-154E-442F-8ACA-266D8EA02487}">
      <dgm:prSet phldrT="[Text]"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</a:rPr>
            <a:t>Diminuisce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l’efficenza</a:t>
          </a:r>
          <a:r>
            <a:rPr lang="en-US" sz="2000" dirty="0" smtClean="0">
              <a:solidFill>
                <a:schemeClr val="tx1"/>
              </a:solidFill>
            </a:rPr>
            <a:t> </a:t>
          </a:r>
          <a:r>
            <a:rPr lang="en-US" sz="2000" dirty="0" err="1" smtClean="0">
              <a:solidFill>
                <a:schemeClr val="tx1"/>
              </a:solidFill>
            </a:rPr>
            <a:t>lavorativa</a:t>
          </a:r>
          <a:endParaRPr lang="en-US" sz="2000" dirty="0">
            <a:solidFill>
              <a:schemeClr val="tx1"/>
            </a:solidFill>
          </a:endParaRPr>
        </a:p>
      </dgm:t>
    </dgm:pt>
    <dgm:pt modelId="{2490C160-2BB3-4C34-937B-E0E043010EE4}" type="parTrans" cxnId="{CF1F116B-0303-49BB-8FFE-829BBA3242AE}">
      <dgm:prSet/>
      <dgm:spPr/>
      <dgm:t>
        <a:bodyPr/>
        <a:lstStyle/>
        <a:p>
          <a:endParaRPr lang="en-US"/>
        </a:p>
      </dgm:t>
    </dgm:pt>
    <dgm:pt modelId="{1DE24FFD-A4E0-4AB0-8B1B-669F9963171C}" type="sibTrans" cxnId="{CF1F116B-0303-49BB-8FFE-829BBA3242AE}">
      <dgm:prSet/>
      <dgm:spPr/>
      <dgm:t>
        <a:bodyPr/>
        <a:lstStyle/>
        <a:p>
          <a:endParaRPr lang="en-US"/>
        </a:p>
      </dgm:t>
    </dgm:pt>
    <dgm:pt modelId="{39239BB6-E2FD-403D-B547-18BB87FE3E28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Altera le </a:t>
          </a:r>
          <a:r>
            <a:rPr lang="en-US" sz="2400" dirty="0" err="1" smtClean="0">
              <a:solidFill>
                <a:schemeClr val="tx1"/>
              </a:solidFill>
            </a:rPr>
            <a:t>relazioni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familiari</a:t>
          </a:r>
          <a:r>
            <a:rPr lang="en-US" sz="2400" dirty="0" smtClean="0">
              <a:solidFill>
                <a:schemeClr val="tx1"/>
              </a:solidFill>
            </a:rPr>
            <a:t> e </a:t>
          </a:r>
          <a:r>
            <a:rPr lang="en-US" sz="2400" dirty="0" err="1" smtClean="0">
              <a:solidFill>
                <a:schemeClr val="tx1"/>
              </a:solidFill>
            </a:rPr>
            <a:t>sociali</a:t>
          </a:r>
          <a:endParaRPr lang="en-US" sz="2400" dirty="0">
            <a:solidFill>
              <a:schemeClr val="tx1"/>
            </a:solidFill>
          </a:endParaRPr>
        </a:p>
      </dgm:t>
    </dgm:pt>
    <dgm:pt modelId="{7D87C6FF-213A-43AF-8731-FF63501F263F}" type="parTrans" cxnId="{18DC6548-C5C8-4DD6-8161-255C4DE2029D}">
      <dgm:prSet/>
      <dgm:spPr/>
      <dgm:t>
        <a:bodyPr/>
        <a:lstStyle/>
        <a:p>
          <a:endParaRPr lang="en-US"/>
        </a:p>
      </dgm:t>
    </dgm:pt>
    <dgm:pt modelId="{2BC4D544-2AE9-4051-8AFF-82A274D62710}" type="sibTrans" cxnId="{18DC6548-C5C8-4DD6-8161-255C4DE2029D}">
      <dgm:prSet/>
      <dgm:spPr/>
      <dgm:t>
        <a:bodyPr/>
        <a:lstStyle/>
        <a:p>
          <a:endParaRPr lang="en-US"/>
        </a:p>
      </dgm:t>
    </dgm:pt>
    <dgm:pt modelId="{0C21F76E-9690-4BC1-91E0-3F7D3F57D4F7}" type="pres">
      <dgm:prSet presAssocID="{28ED1791-BA72-479E-ADA3-D3449FFA47F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A2A003-0574-4BD5-AC49-9B14C2887153}" type="pres">
      <dgm:prSet presAssocID="{28ED1791-BA72-479E-ADA3-D3449FFA47F8}" presName="cycle" presStyleCnt="0"/>
      <dgm:spPr/>
    </dgm:pt>
    <dgm:pt modelId="{2F06C60A-20B1-4587-94E9-91DF18C659CC}" type="pres">
      <dgm:prSet presAssocID="{341A041E-1250-4A5E-893C-EEB1936E385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B01FCE-C9E3-4776-BD42-831707921220}" type="pres">
      <dgm:prSet presAssocID="{1096FA64-B4F2-425F-A4D1-04869DC87423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39B68D51-ED4F-4D6A-B0DC-83CDD2C13693}" type="pres">
      <dgm:prSet presAssocID="{CF3D5AE4-5CF5-4F26-9B03-0E02634EF348}" presName="nodeFollowingNodes" presStyleLbl="node1" presStyleIdx="1" presStyleCnt="5" custScaleX="155498" custScaleY="135455" custRadScaleRad="107587" custRadScaleInc="205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C9656-5464-4B16-953A-07764833EBBD}" type="pres">
      <dgm:prSet presAssocID="{647D6837-F5B0-4255-9696-48E991DC57D3}" presName="nodeFollowingNodes" presStyleLbl="node1" presStyleIdx="2" presStyleCnt="5" custScaleX="126917" custScaleY="124308" custRadScaleRad="119631" custRadScaleInc="-180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387A5-C1E2-4919-9823-C47149DF913A}" type="pres">
      <dgm:prSet presAssocID="{5103A25A-154E-442F-8ACA-266D8EA02487}" presName="nodeFollowingNodes" presStyleLbl="node1" presStyleIdx="3" presStyleCnt="5" custScaleX="131160" custScaleY="129212" custRadScaleRad="113135" custRadScaleInc="18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E1CCD-D1E1-497E-BABE-8AEC561BCF25}" type="pres">
      <dgm:prSet presAssocID="{39239BB6-E2FD-403D-B547-18BB87FE3E28}" presName="nodeFollowingNodes" presStyleLbl="node1" presStyleIdx="4" presStyleCnt="5" custScaleX="160645" custScaleY="143993" custRadScaleRad="105588" custRadScaleInc="-219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F116B-0303-49BB-8FFE-829BBA3242AE}" srcId="{28ED1791-BA72-479E-ADA3-D3449FFA47F8}" destId="{5103A25A-154E-442F-8ACA-266D8EA02487}" srcOrd="3" destOrd="0" parTransId="{2490C160-2BB3-4C34-937B-E0E043010EE4}" sibTransId="{1DE24FFD-A4E0-4AB0-8B1B-669F9963171C}"/>
    <dgm:cxn modelId="{8945AA3D-343D-4EFB-8AB2-10104AC167CB}" type="presOf" srcId="{341A041E-1250-4A5E-893C-EEB1936E385A}" destId="{2F06C60A-20B1-4587-94E9-91DF18C659CC}" srcOrd="0" destOrd="0" presId="urn:microsoft.com/office/officeart/2005/8/layout/cycle3"/>
    <dgm:cxn modelId="{4E20FA45-EA62-42DF-8527-972AEDA12CC5}" type="presOf" srcId="{28ED1791-BA72-479E-ADA3-D3449FFA47F8}" destId="{0C21F76E-9690-4BC1-91E0-3F7D3F57D4F7}" srcOrd="0" destOrd="0" presId="urn:microsoft.com/office/officeart/2005/8/layout/cycle3"/>
    <dgm:cxn modelId="{6D662B61-21D9-488F-990F-67AB4DC57CD9}" type="presOf" srcId="{39239BB6-E2FD-403D-B547-18BB87FE3E28}" destId="{D05E1CCD-D1E1-497E-BABE-8AEC561BCF25}" srcOrd="0" destOrd="0" presId="urn:microsoft.com/office/officeart/2005/8/layout/cycle3"/>
    <dgm:cxn modelId="{3DD6124B-4821-41F6-9A6E-49B53BA73490}" type="presOf" srcId="{CF3D5AE4-5CF5-4F26-9B03-0E02634EF348}" destId="{39B68D51-ED4F-4D6A-B0DC-83CDD2C13693}" srcOrd="0" destOrd="0" presId="urn:microsoft.com/office/officeart/2005/8/layout/cycle3"/>
    <dgm:cxn modelId="{BF6E7CF1-7BBD-477C-B70B-483B37676588}" srcId="{28ED1791-BA72-479E-ADA3-D3449FFA47F8}" destId="{CF3D5AE4-5CF5-4F26-9B03-0E02634EF348}" srcOrd="1" destOrd="0" parTransId="{264B9A17-CB4B-405D-B19D-8C00F9ED22E5}" sibTransId="{9C1353EC-4A66-4FC4-A750-E5CD272B0DFE}"/>
    <dgm:cxn modelId="{1F65F568-4484-498B-877B-3652052DC3B6}" type="presOf" srcId="{647D6837-F5B0-4255-9696-48E991DC57D3}" destId="{6C6C9656-5464-4B16-953A-07764833EBBD}" srcOrd="0" destOrd="0" presId="urn:microsoft.com/office/officeart/2005/8/layout/cycle3"/>
    <dgm:cxn modelId="{92EF7EEE-C026-4B76-8652-8447AC40AA6C}" type="presOf" srcId="{5103A25A-154E-442F-8ACA-266D8EA02487}" destId="{C63387A5-C1E2-4919-9823-C47149DF913A}" srcOrd="0" destOrd="0" presId="urn:microsoft.com/office/officeart/2005/8/layout/cycle3"/>
    <dgm:cxn modelId="{0B02B938-E81D-4280-8E40-3E709B19FADF}" srcId="{28ED1791-BA72-479E-ADA3-D3449FFA47F8}" destId="{647D6837-F5B0-4255-9696-48E991DC57D3}" srcOrd="2" destOrd="0" parTransId="{E64A99E9-0576-4CAC-8EC1-00A0A4BD5F17}" sibTransId="{1C8EF2D4-3ABF-4EA0-A518-A0D95E369160}"/>
    <dgm:cxn modelId="{CCEFB75A-4C4F-42D6-8141-9F0377CD55BC}" type="presOf" srcId="{1096FA64-B4F2-425F-A4D1-04869DC87423}" destId="{20B01FCE-C9E3-4776-BD42-831707921220}" srcOrd="0" destOrd="0" presId="urn:microsoft.com/office/officeart/2005/8/layout/cycle3"/>
    <dgm:cxn modelId="{A1F4ACB4-C94F-451C-8C9A-4C34E64290FB}" srcId="{28ED1791-BA72-479E-ADA3-D3449FFA47F8}" destId="{341A041E-1250-4A5E-893C-EEB1936E385A}" srcOrd="0" destOrd="0" parTransId="{92AA92FE-2544-4395-A48D-4B9C68C29553}" sibTransId="{1096FA64-B4F2-425F-A4D1-04869DC87423}"/>
    <dgm:cxn modelId="{18DC6548-C5C8-4DD6-8161-255C4DE2029D}" srcId="{28ED1791-BA72-479E-ADA3-D3449FFA47F8}" destId="{39239BB6-E2FD-403D-B547-18BB87FE3E28}" srcOrd="4" destOrd="0" parTransId="{7D87C6FF-213A-43AF-8731-FF63501F263F}" sibTransId="{2BC4D544-2AE9-4051-8AFF-82A274D62710}"/>
    <dgm:cxn modelId="{66E89F86-F518-441A-A2F3-A5B5DF13275A}" type="presParOf" srcId="{0C21F76E-9690-4BC1-91E0-3F7D3F57D4F7}" destId="{31A2A003-0574-4BD5-AC49-9B14C2887153}" srcOrd="0" destOrd="0" presId="urn:microsoft.com/office/officeart/2005/8/layout/cycle3"/>
    <dgm:cxn modelId="{04223973-3ADA-4FE6-9D5B-D609D6A36D8B}" type="presParOf" srcId="{31A2A003-0574-4BD5-AC49-9B14C2887153}" destId="{2F06C60A-20B1-4587-94E9-91DF18C659CC}" srcOrd="0" destOrd="0" presId="urn:microsoft.com/office/officeart/2005/8/layout/cycle3"/>
    <dgm:cxn modelId="{282DFB6F-361F-4FC0-9149-FEF386BE58A4}" type="presParOf" srcId="{31A2A003-0574-4BD5-AC49-9B14C2887153}" destId="{20B01FCE-C9E3-4776-BD42-831707921220}" srcOrd="1" destOrd="0" presId="urn:microsoft.com/office/officeart/2005/8/layout/cycle3"/>
    <dgm:cxn modelId="{5242D65E-1931-4CCA-888E-52A41E3BA804}" type="presParOf" srcId="{31A2A003-0574-4BD5-AC49-9B14C2887153}" destId="{39B68D51-ED4F-4D6A-B0DC-83CDD2C13693}" srcOrd="2" destOrd="0" presId="urn:microsoft.com/office/officeart/2005/8/layout/cycle3"/>
    <dgm:cxn modelId="{98B72379-19CE-4AF7-8335-176355A13BC7}" type="presParOf" srcId="{31A2A003-0574-4BD5-AC49-9B14C2887153}" destId="{6C6C9656-5464-4B16-953A-07764833EBBD}" srcOrd="3" destOrd="0" presId="urn:microsoft.com/office/officeart/2005/8/layout/cycle3"/>
    <dgm:cxn modelId="{9FAFF96E-DDBF-4CE8-81DD-CDB05B7C9268}" type="presParOf" srcId="{31A2A003-0574-4BD5-AC49-9B14C2887153}" destId="{C63387A5-C1E2-4919-9823-C47149DF913A}" srcOrd="4" destOrd="0" presId="urn:microsoft.com/office/officeart/2005/8/layout/cycle3"/>
    <dgm:cxn modelId="{67861F92-81F2-4C05-9949-BE6FB35A3BF0}" type="presParOf" srcId="{31A2A003-0574-4BD5-AC49-9B14C2887153}" destId="{D05E1CCD-D1E1-497E-BABE-8AEC561BCF2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A7F18-DB51-4B9C-8AD2-6221EA3FB0D0}" type="doc">
      <dgm:prSet loTypeId="urn:microsoft.com/office/officeart/2005/8/layout/cycle3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F1A70EA-0B02-46B0-AD5E-13BA5F6DA937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Alterazione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dell’umore</a:t>
          </a:r>
          <a:endParaRPr lang="en-US" sz="2400" dirty="0">
            <a:solidFill>
              <a:schemeClr val="tx1"/>
            </a:solidFill>
          </a:endParaRPr>
        </a:p>
      </dgm:t>
    </dgm:pt>
    <dgm:pt modelId="{C46340E2-66D9-4827-B235-7A89F9E2AD75}" type="parTrans" cxnId="{8AE930F9-7C2D-476D-AD22-2DAE74372FB8}">
      <dgm:prSet/>
      <dgm:spPr/>
      <dgm:t>
        <a:bodyPr/>
        <a:lstStyle/>
        <a:p>
          <a:endParaRPr lang="en-US"/>
        </a:p>
      </dgm:t>
    </dgm:pt>
    <dgm:pt modelId="{765A54F9-9A4D-4C0D-B61E-96F0CAFFF534}" type="sibTrans" cxnId="{8AE930F9-7C2D-476D-AD22-2DAE74372FB8}">
      <dgm:prSet/>
      <dgm:spPr/>
      <dgm:t>
        <a:bodyPr/>
        <a:lstStyle/>
        <a:p>
          <a:endParaRPr lang="en-US"/>
        </a:p>
      </dgm:t>
    </dgm:pt>
    <dgm:pt modelId="{5B182CE5-1C65-4B2E-A7B7-EF933FEE6A41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Alterazioni</a:t>
          </a:r>
          <a:r>
            <a:rPr lang="en-US" sz="2400" dirty="0" smtClean="0">
              <a:solidFill>
                <a:schemeClr val="tx1"/>
              </a:solidFill>
            </a:rPr>
            <a:t> del </a:t>
          </a:r>
          <a:r>
            <a:rPr lang="en-US" sz="2400" dirty="0" err="1" smtClean="0">
              <a:solidFill>
                <a:schemeClr val="tx1"/>
              </a:solidFill>
            </a:rPr>
            <a:t>sonno</a:t>
          </a:r>
          <a:endParaRPr lang="en-US" sz="2400" dirty="0">
            <a:solidFill>
              <a:schemeClr val="tx1"/>
            </a:solidFill>
          </a:endParaRPr>
        </a:p>
      </dgm:t>
    </dgm:pt>
    <dgm:pt modelId="{AB26CAAB-B30C-4459-9A12-7337CB222C5E}" type="parTrans" cxnId="{5C16BB9B-D620-42B2-9807-E83B4A80D7F5}">
      <dgm:prSet/>
      <dgm:spPr/>
      <dgm:t>
        <a:bodyPr/>
        <a:lstStyle/>
        <a:p>
          <a:endParaRPr lang="en-US"/>
        </a:p>
      </dgm:t>
    </dgm:pt>
    <dgm:pt modelId="{50461352-C7F0-4187-ACDC-C67AFB511A8E}" type="sibTrans" cxnId="{5C16BB9B-D620-42B2-9807-E83B4A80D7F5}">
      <dgm:prSet/>
      <dgm:spPr/>
      <dgm:t>
        <a:bodyPr/>
        <a:lstStyle/>
        <a:p>
          <a:endParaRPr lang="en-US"/>
        </a:p>
      </dgm:t>
    </dgm:pt>
    <dgm:pt modelId="{B4B47A29-8AC9-48DC-81CD-C3375BDD8961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Alterazioni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dell’alimentazione</a:t>
          </a:r>
          <a:endParaRPr lang="en-US" sz="2400" dirty="0">
            <a:solidFill>
              <a:schemeClr val="tx1"/>
            </a:solidFill>
          </a:endParaRPr>
        </a:p>
      </dgm:t>
    </dgm:pt>
    <dgm:pt modelId="{12E6DDE5-D827-4BE8-80E6-F68D60FF01EF}" type="parTrans" cxnId="{D01D59A1-97CD-4E22-AC26-9047BE16E941}">
      <dgm:prSet/>
      <dgm:spPr/>
      <dgm:t>
        <a:bodyPr/>
        <a:lstStyle/>
        <a:p>
          <a:endParaRPr lang="en-US"/>
        </a:p>
      </dgm:t>
    </dgm:pt>
    <dgm:pt modelId="{B87D6C5C-1B11-4083-A95A-0F55FF3E632E}" type="sibTrans" cxnId="{D01D59A1-97CD-4E22-AC26-9047BE16E941}">
      <dgm:prSet/>
      <dgm:spPr/>
      <dgm:t>
        <a:bodyPr/>
        <a:lstStyle/>
        <a:p>
          <a:endParaRPr lang="en-US"/>
        </a:p>
      </dgm:t>
    </dgm:pt>
    <dgm:pt modelId="{AAA865AE-EE13-49A2-8A8B-AF63A22F4618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Patologie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cardiovascolari</a:t>
          </a:r>
          <a:endParaRPr lang="en-US" sz="2400" dirty="0">
            <a:solidFill>
              <a:schemeClr val="tx1"/>
            </a:solidFill>
          </a:endParaRPr>
        </a:p>
      </dgm:t>
    </dgm:pt>
    <dgm:pt modelId="{BBB598B8-E767-4E4F-89F0-8457CE5DD41D}" type="parTrans" cxnId="{F557A3C1-7562-496C-8892-9E411A919229}">
      <dgm:prSet/>
      <dgm:spPr/>
      <dgm:t>
        <a:bodyPr/>
        <a:lstStyle/>
        <a:p>
          <a:endParaRPr lang="en-US"/>
        </a:p>
      </dgm:t>
    </dgm:pt>
    <dgm:pt modelId="{C9EBBA7A-6F8C-421C-9634-E71E4C1C5083}" type="sibTrans" cxnId="{F557A3C1-7562-496C-8892-9E411A919229}">
      <dgm:prSet/>
      <dgm:spPr/>
      <dgm:t>
        <a:bodyPr/>
        <a:lstStyle/>
        <a:p>
          <a:endParaRPr lang="en-US"/>
        </a:p>
      </dgm:t>
    </dgm:pt>
    <dgm:pt modelId="{A51C5B55-5ADB-466D-B7AD-553341EA3D47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Patologie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neuropsicologiche</a:t>
          </a:r>
          <a:endParaRPr lang="en-US" sz="2400" dirty="0">
            <a:solidFill>
              <a:schemeClr val="tx1"/>
            </a:solidFill>
          </a:endParaRPr>
        </a:p>
      </dgm:t>
    </dgm:pt>
    <dgm:pt modelId="{E8229814-638A-4A62-97D5-7CAA1E37EEC5}" type="parTrans" cxnId="{6C3E7F17-2678-429B-A63F-68BCEDE1F99A}">
      <dgm:prSet/>
      <dgm:spPr/>
      <dgm:t>
        <a:bodyPr/>
        <a:lstStyle/>
        <a:p>
          <a:endParaRPr lang="en-US"/>
        </a:p>
      </dgm:t>
    </dgm:pt>
    <dgm:pt modelId="{4D19F5F8-DDCA-44D7-87EE-79B2D449C5ED}" type="sibTrans" cxnId="{6C3E7F17-2678-429B-A63F-68BCEDE1F99A}">
      <dgm:prSet/>
      <dgm:spPr/>
      <dgm:t>
        <a:bodyPr/>
        <a:lstStyle/>
        <a:p>
          <a:endParaRPr lang="en-US"/>
        </a:p>
      </dgm:t>
    </dgm:pt>
    <dgm:pt modelId="{343730DD-0588-4EB8-9155-599DED2C5154}" type="pres">
      <dgm:prSet presAssocID="{100A7F18-DB51-4B9C-8AD2-6221EA3FB0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A67372-9C57-4AA4-9051-BF544EB82A33}" type="pres">
      <dgm:prSet presAssocID="{100A7F18-DB51-4B9C-8AD2-6221EA3FB0D0}" presName="cycle" presStyleCnt="0"/>
      <dgm:spPr/>
    </dgm:pt>
    <dgm:pt modelId="{652822A2-6ED5-4E51-87E2-7DD63EA82D23}" type="pres">
      <dgm:prSet presAssocID="{7F1A70EA-0B02-46B0-AD5E-13BA5F6DA937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76E55-4122-436F-AB31-87C99256F9B6}" type="pres">
      <dgm:prSet presAssocID="{765A54F9-9A4D-4C0D-B61E-96F0CAFFF534}" presName="sibTransFirstNode" presStyleLbl="bgShp" presStyleIdx="0" presStyleCnt="1"/>
      <dgm:spPr/>
      <dgm:t>
        <a:bodyPr/>
        <a:lstStyle/>
        <a:p>
          <a:endParaRPr lang="en-GB"/>
        </a:p>
      </dgm:t>
    </dgm:pt>
    <dgm:pt modelId="{5652E960-44E3-4217-86D3-0F2F63407745}" type="pres">
      <dgm:prSet presAssocID="{5B182CE5-1C65-4B2E-A7B7-EF933FEE6A41}" presName="nodeFollowingNodes" presStyleLbl="node1" presStyleIdx="1" presStyleCnt="5" custScaleX="1329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34AFC3C-D482-48C3-BD14-9BB301AFE041}" type="pres">
      <dgm:prSet presAssocID="{B4B47A29-8AC9-48DC-81CD-C3375BDD8961}" presName="nodeFollowingNodes" presStyleLbl="node1" presStyleIdx="2" presStyleCnt="5" custScaleX="150517" custRadScaleRad="116532" custRadScaleInc="-198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0B304-643A-4513-AC1F-ACE43276AFF8}" type="pres">
      <dgm:prSet presAssocID="{AAA865AE-EE13-49A2-8A8B-AF63A22F4618}" presName="nodeFollowingNodes" presStyleLbl="node1" presStyleIdx="3" presStyleCnt="5" custScaleX="145582" custRadScaleRad="106610" custRadScaleInc="3016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9B6BE1-D7D6-42F6-B7E3-42ACFCE1BE73}" type="pres">
      <dgm:prSet presAssocID="{A51C5B55-5ADB-466D-B7AD-553341EA3D47}" presName="nodeFollowingNodes" presStyleLbl="node1" presStyleIdx="4" presStyleCnt="5" custScaleX="123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1425AA-5C7D-44A5-887A-965E1FCDD699}" type="presOf" srcId="{AAA865AE-EE13-49A2-8A8B-AF63A22F4618}" destId="{D320B304-643A-4513-AC1F-ACE43276AFF8}" srcOrd="0" destOrd="0" presId="urn:microsoft.com/office/officeart/2005/8/layout/cycle3"/>
    <dgm:cxn modelId="{8AE930F9-7C2D-476D-AD22-2DAE74372FB8}" srcId="{100A7F18-DB51-4B9C-8AD2-6221EA3FB0D0}" destId="{7F1A70EA-0B02-46B0-AD5E-13BA5F6DA937}" srcOrd="0" destOrd="0" parTransId="{C46340E2-66D9-4827-B235-7A89F9E2AD75}" sibTransId="{765A54F9-9A4D-4C0D-B61E-96F0CAFFF534}"/>
    <dgm:cxn modelId="{891351F8-3C13-424C-9200-E47C42E39746}" type="presOf" srcId="{B4B47A29-8AC9-48DC-81CD-C3375BDD8961}" destId="{734AFC3C-D482-48C3-BD14-9BB301AFE041}" srcOrd="0" destOrd="0" presId="urn:microsoft.com/office/officeart/2005/8/layout/cycle3"/>
    <dgm:cxn modelId="{D477A8C2-D61D-4F29-A3AF-48C6CBB43B13}" type="presOf" srcId="{7F1A70EA-0B02-46B0-AD5E-13BA5F6DA937}" destId="{652822A2-6ED5-4E51-87E2-7DD63EA82D23}" srcOrd="0" destOrd="0" presId="urn:microsoft.com/office/officeart/2005/8/layout/cycle3"/>
    <dgm:cxn modelId="{F557A3C1-7562-496C-8892-9E411A919229}" srcId="{100A7F18-DB51-4B9C-8AD2-6221EA3FB0D0}" destId="{AAA865AE-EE13-49A2-8A8B-AF63A22F4618}" srcOrd="3" destOrd="0" parTransId="{BBB598B8-E767-4E4F-89F0-8457CE5DD41D}" sibTransId="{C9EBBA7A-6F8C-421C-9634-E71E4C1C5083}"/>
    <dgm:cxn modelId="{5C16BB9B-D620-42B2-9807-E83B4A80D7F5}" srcId="{100A7F18-DB51-4B9C-8AD2-6221EA3FB0D0}" destId="{5B182CE5-1C65-4B2E-A7B7-EF933FEE6A41}" srcOrd="1" destOrd="0" parTransId="{AB26CAAB-B30C-4459-9A12-7337CB222C5E}" sibTransId="{50461352-C7F0-4187-ACDC-C67AFB511A8E}"/>
    <dgm:cxn modelId="{F3C7CBB9-ED2A-4C23-8F4F-BB4DE67B440A}" type="presOf" srcId="{5B182CE5-1C65-4B2E-A7B7-EF933FEE6A41}" destId="{5652E960-44E3-4217-86D3-0F2F63407745}" srcOrd="0" destOrd="0" presId="urn:microsoft.com/office/officeart/2005/8/layout/cycle3"/>
    <dgm:cxn modelId="{DE613389-ED7C-4834-82D3-6457009DF7FD}" type="presOf" srcId="{100A7F18-DB51-4B9C-8AD2-6221EA3FB0D0}" destId="{343730DD-0588-4EB8-9155-599DED2C5154}" srcOrd="0" destOrd="0" presId="urn:microsoft.com/office/officeart/2005/8/layout/cycle3"/>
    <dgm:cxn modelId="{D01D59A1-97CD-4E22-AC26-9047BE16E941}" srcId="{100A7F18-DB51-4B9C-8AD2-6221EA3FB0D0}" destId="{B4B47A29-8AC9-48DC-81CD-C3375BDD8961}" srcOrd="2" destOrd="0" parTransId="{12E6DDE5-D827-4BE8-80E6-F68D60FF01EF}" sibTransId="{B87D6C5C-1B11-4083-A95A-0F55FF3E632E}"/>
    <dgm:cxn modelId="{A0440F44-9CE9-4954-95C8-300AEAE155D9}" type="presOf" srcId="{765A54F9-9A4D-4C0D-B61E-96F0CAFFF534}" destId="{82776E55-4122-436F-AB31-87C99256F9B6}" srcOrd="0" destOrd="0" presId="urn:microsoft.com/office/officeart/2005/8/layout/cycle3"/>
    <dgm:cxn modelId="{6C3E7F17-2678-429B-A63F-68BCEDE1F99A}" srcId="{100A7F18-DB51-4B9C-8AD2-6221EA3FB0D0}" destId="{A51C5B55-5ADB-466D-B7AD-553341EA3D47}" srcOrd="4" destOrd="0" parTransId="{E8229814-638A-4A62-97D5-7CAA1E37EEC5}" sibTransId="{4D19F5F8-DDCA-44D7-87EE-79B2D449C5ED}"/>
    <dgm:cxn modelId="{8152DB3B-7C10-494E-94EF-548EE59843E8}" type="presOf" srcId="{A51C5B55-5ADB-466D-B7AD-553341EA3D47}" destId="{B09B6BE1-D7D6-42F6-B7E3-42ACFCE1BE73}" srcOrd="0" destOrd="0" presId="urn:microsoft.com/office/officeart/2005/8/layout/cycle3"/>
    <dgm:cxn modelId="{745707F6-D8B1-4373-BB88-721BC6DC3150}" type="presParOf" srcId="{343730DD-0588-4EB8-9155-599DED2C5154}" destId="{FFA67372-9C57-4AA4-9051-BF544EB82A33}" srcOrd="0" destOrd="0" presId="urn:microsoft.com/office/officeart/2005/8/layout/cycle3"/>
    <dgm:cxn modelId="{B7064454-ACDA-4B02-9846-A2C07197E5E0}" type="presParOf" srcId="{FFA67372-9C57-4AA4-9051-BF544EB82A33}" destId="{652822A2-6ED5-4E51-87E2-7DD63EA82D23}" srcOrd="0" destOrd="0" presId="urn:microsoft.com/office/officeart/2005/8/layout/cycle3"/>
    <dgm:cxn modelId="{0C2B37CE-2AFD-470C-AE87-9B24A0AC4B95}" type="presParOf" srcId="{FFA67372-9C57-4AA4-9051-BF544EB82A33}" destId="{82776E55-4122-436F-AB31-87C99256F9B6}" srcOrd="1" destOrd="0" presId="urn:microsoft.com/office/officeart/2005/8/layout/cycle3"/>
    <dgm:cxn modelId="{BB362936-C047-4AF1-959B-924E5AE18317}" type="presParOf" srcId="{FFA67372-9C57-4AA4-9051-BF544EB82A33}" destId="{5652E960-44E3-4217-86D3-0F2F63407745}" srcOrd="2" destOrd="0" presId="urn:microsoft.com/office/officeart/2005/8/layout/cycle3"/>
    <dgm:cxn modelId="{74CDEC14-5607-47F9-B964-4DD718D7B04B}" type="presParOf" srcId="{FFA67372-9C57-4AA4-9051-BF544EB82A33}" destId="{734AFC3C-D482-48C3-BD14-9BB301AFE041}" srcOrd="3" destOrd="0" presId="urn:microsoft.com/office/officeart/2005/8/layout/cycle3"/>
    <dgm:cxn modelId="{AEEFB9CC-274B-4BA5-AB14-E7539584BB3D}" type="presParOf" srcId="{FFA67372-9C57-4AA4-9051-BF544EB82A33}" destId="{D320B304-643A-4513-AC1F-ACE43276AFF8}" srcOrd="4" destOrd="0" presId="urn:microsoft.com/office/officeart/2005/8/layout/cycle3"/>
    <dgm:cxn modelId="{211D5652-8AA3-4E95-B4DF-20A12D526C98}" type="presParOf" srcId="{FFA67372-9C57-4AA4-9051-BF544EB82A33}" destId="{B09B6BE1-D7D6-42F6-B7E3-42ACFCE1BE7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CC5172-A9AE-40DF-A7F5-83FB088B5B3C}" type="doc">
      <dgm:prSet loTypeId="urn:microsoft.com/office/officeart/2005/8/layout/balance1" loCatId="relationship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825A16E-59DF-4B90-B697-C83549BD1F2C}">
      <dgm:prSet phldrT="[Text]"/>
      <dgm:spPr/>
      <dgm:t>
        <a:bodyPr/>
        <a:lstStyle/>
        <a:p>
          <a:r>
            <a:rPr lang="en-US" dirty="0" err="1" smtClean="0"/>
            <a:t>Malattie</a:t>
          </a:r>
          <a:endParaRPr lang="en-US" dirty="0"/>
        </a:p>
      </dgm:t>
    </dgm:pt>
    <dgm:pt modelId="{43B19EA3-5E74-4DCB-B746-0F0CA2197CAE}" type="parTrans" cxnId="{1AF2CC88-6F4C-4369-B061-E57A12BBE400}">
      <dgm:prSet/>
      <dgm:spPr/>
      <dgm:t>
        <a:bodyPr/>
        <a:lstStyle/>
        <a:p>
          <a:endParaRPr lang="en-US"/>
        </a:p>
      </dgm:t>
    </dgm:pt>
    <dgm:pt modelId="{5984353A-3E68-44C1-BEF5-1377D8A4F403}" type="sibTrans" cxnId="{1AF2CC88-6F4C-4369-B061-E57A12BBE400}">
      <dgm:prSet/>
      <dgm:spPr/>
      <dgm:t>
        <a:bodyPr/>
        <a:lstStyle/>
        <a:p>
          <a:endParaRPr lang="en-US"/>
        </a:p>
      </dgm:t>
    </dgm:pt>
    <dgm:pt modelId="{813A5A10-EDDC-4914-AF91-31F274BE52D1}">
      <dgm:prSet phldrT="[Text]"/>
      <dgm:spPr/>
      <dgm:t>
        <a:bodyPr/>
        <a:lstStyle/>
        <a:p>
          <a:r>
            <a:rPr lang="en-US" dirty="0" smtClean="0"/>
            <a:t>Stress</a:t>
          </a:r>
          <a:endParaRPr lang="en-US" dirty="0"/>
        </a:p>
      </dgm:t>
    </dgm:pt>
    <dgm:pt modelId="{BCD86602-291B-43A3-8495-960FFCAB0BE5}" type="parTrans" cxnId="{51836514-83CB-4C3E-82C5-E6A8BB9B5ECF}">
      <dgm:prSet/>
      <dgm:spPr/>
      <dgm:t>
        <a:bodyPr/>
        <a:lstStyle/>
        <a:p>
          <a:endParaRPr lang="en-US"/>
        </a:p>
      </dgm:t>
    </dgm:pt>
    <dgm:pt modelId="{840E2F0B-E3CA-4060-8911-638FF4CE76D5}" type="sibTrans" cxnId="{51836514-83CB-4C3E-82C5-E6A8BB9B5ECF}">
      <dgm:prSet/>
      <dgm:spPr/>
      <dgm:t>
        <a:bodyPr/>
        <a:lstStyle/>
        <a:p>
          <a:endParaRPr lang="en-US"/>
        </a:p>
      </dgm:t>
    </dgm:pt>
    <dgm:pt modelId="{8A1BBD66-E250-4C49-89ED-AB3D0022D3DE}">
      <dgm:prSet phldrT="[Text]"/>
      <dgm:spPr/>
      <dgm:t>
        <a:bodyPr/>
        <a:lstStyle/>
        <a:p>
          <a:r>
            <a:rPr lang="en-US" dirty="0" err="1" smtClean="0"/>
            <a:t>Insoddisfazione</a:t>
          </a:r>
          <a:endParaRPr lang="en-US" dirty="0"/>
        </a:p>
      </dgm:t>
    </dgm:pt>
    <dgm:pt modelId="{01F02CD1-EDFB-4587-A921-0A7053985D62}" type="parTrans" cxnId="{03294094-C4B5-4F70-AA2B-569E4244CA2E}">
      <dgm:prSet/>
      <dgm:spPr/>
      <dgm:t>
        <a:bodyPr/>
        <a:lstStyle/>
        <a:p>
          <a:endParaRPr lang="en-US"/>
        </a:p>
      </dgm:t>
    </dgm:pt>
    <dgm:pt modelId="{0D6DF3D8-6361-4DB9-B9F6-67FBEB9E8871}" type="sibTrans" cxnId="{03294094-C4B5-4F70-AA2B-569E4244CA2E}">
      <dgm:prSet/>
      <dgm:spPr/>
      <dgm:t>
        <a:bodyPr/>
        <a:lstStyle/>
        <a:p>
          <a:endParaRPr lang="en-US"/>
        </a:p>
      </dgm:t>
    </dgm:pt>
    <dgm:pt modelId="{F4D44530-A4E7-483F-A07A-BD77CE3ED17A}">
      <dgm:prSet phldrT="[Text]"/>
      <dgm:spPr/>
      <dgm:t>
        <a:bodyPr/>
        <a:lstStyle/>
        <a:p>
          <a:r>
            <a:rPr lang="en-US" dirty="0" err="1" smtClean="0"/>
            <a:t>Effetti</a:t>
          </a:r>
          <a:endParaRPr lang="en-US" dirty="0"/>
        </a:p>
      </dgm:t>
    </dgm:pt>
    <dgm:pt modelId="{114F43B5-BDFA-484C-8066-137CB3A27652}" type="parTrans" cxnId="{F67790E5-C832-426F-B028-F7FA869F0BED}">
      <dgm:prSet/>
      <dgm:spPr/>
      <dgm:t>
        <a:bodyPr/>
        <a:lstStyle/>
        <a:p>
          <a:endParaRPr lang="en-US"/>
        </a:p>
      </dgm:t>
    </dgm:pt>
    <dgm:pt modelId="{F3D045EC-66D3-4175-80B6-1B4B7757730D}" type="sibTrans" cxnId="{F67790E5-C832-426F-B028-F7FA869F0BED}">
      <dgm:prSet/>
      <dgm:spPr/>
      <dgm:t>
        <a:bodyPr/>
        <a:lstStyle/>
        <a:p>
          <a:endParaRPr lang="en-US"/>
        </a:p>
      </dgm:t>
    </dgm:pt>
    <dgm:pt modelId="{36B9090E-41B1-48D9-A146-C456A8C72194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Aumento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costo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sociale</a:t>
          </a:r>
          <a:endParaRPr lang="en-US" sz="2400" dirty="0">
            <a:solidFill>
              <a:schemeClr val="tx1"/>
            </a:solidFill>
          </a:endParaRPr>
        </a:p>
      </dgm:t>
    </dgm:pt>
    <dgm:pt modelId="{75DCB456-F8A9-4C6F-9F20-95E450319889}" type="parTrans" cxnId="{D35A8884-E5B6-408E-981C-17E98D2BF0E1}">
      <dgm:prSet/>
      <dgm:spPr/>
      <dgm:t>
        <a:bodyPr/>
        <a:lstStyle/>
        <a:p>
          <a:endParaRPr lang="en-US"/>
        </a:p>
      </dgm:t>
    </dgm:pt>
    <dgm:pt modelId="{66EEBB3B-A851-42BA-95F6-AC94ADB0E306}" type="sibTrans" cxnId="{D35A8884-E5B6-408E-981C-17E98D2BF0E1}">
      <dgm:prSet/>
      <dgm:spPr/>
      <dgm:t>
        <a:bodyPr/>
        <a:lstStyle/>
        <a:p>
          <a:endParaRPr lang="en-US"/>
        </a:p>
      </dgm:t>
    </dgm:pt>
    <dgm:pt modelId="{7C5F4723-5ED5-406B-9C75-2AFB7A2C7CF0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Calo</a:t>
          </a:r>
          <a:r>
            <a:rPr lang="en-US" sz="2400" dirty="0" smtClean="0">
              <a:solidFill>
                <a:schemeClr val="tx1"/>
              </a:solidFill>
            </a:rPr>
            <a:t> </a:t>
          </a:r>
          <a:r>
            <a:rPr lang="en-US" sz="2400" dirty="0" err="1" smtClean="0">
              <a:solidFill>
                <a:schemeClr val="tx1"/>
              </a:solidFill>
            </a:rPr>
            <a:t>produttività</a:t>
          </a:r>
          <a:endParaRPr lang="en-US" sz="2400" dirty="0">
            <a:solidFill>
              <a:schemeClr val="tx1"/>
            </a:solidFill>
          </a:endParaRPr>
        </a:p>
      </dgm:t>
    </dgm:pt>
    <dgm:pt modelId="{247B2CE8-9E5C-4E66-BC0E-5DD10D7E6967}" type="parTrans" cxnId="{3DFC5FF4-AAF2-4FD4-B5FB-87581AC25CB9}">
      <dgm:prSet/>
      <dgm:spPr/>
      <dgm:t>
        <a:bodyPr/>
        <a:lstStyle/>
        <a:p>
          <a:endParaRPr lang="en-US"/>
        </a:p>
      </dgm:t>
    </dgm:pt>
    <dgm:pt modelId="{13C2F8C2-645A-426E-A149-5846659F9173}" type="sibTrans" cxnId="{3DFC5FF4-AAF2-4FD4-B5FB-87581AC25CB9}">
      <dgm:prSet/>
      <dgm:spPr/>
      <dgm:t>
        <a:bodyPr/>
        <a:lstStyle/>
        <a:p>
          <a:endParaRPr lang="en-US"/>
        </a:p>
      </dgm:t>
    </dgm:pt>
    <dgm:pt modelId="{AF1B6B4F-E20C-4D2B-853A-A3589C2FB86D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</a:rPr>
            <a:t>Assenteismo</a:t>
          </a:r>
          <a:endParaRPr lang="en-US" sz="2400" dirty="0">
            <a:solidFill>
              <a:schemeClr val="tx1"/>
            </a:solidFill>
          </a:endParaRPr>
        </a:p>
      </dgm:t>
    </dgm:pt>
    <dgm:pt modelId="{E6DE2939-7356-44D1-93A2-EFC5B651DCEA}" type="parTrans" cxnId="{22A07B29-4F34-4175-A386-B3838F858AD4}">
      <dgm:prSet/>
      <dgm:spPr/>
      <dgm:t>
        <a:bodyPr/>
        <a:lstStyle/>
        <a:p>
          <a:endParaRPr lang="en-US"/>
        </a:p>
      </dgm:t>
    </dgm:pt>
    <dgm:pt modelId="{DFBAC9AA-F60C-460F-8B73-A039B6F9174A}" type="sibTrans" cxnId="{22A07B29-4F34-4175-A386-B3838F858AD4}">
      <dgm:prSet/>
      <dgm:spPr/>
      <dgm:t>
        <a:bodyPr/>
        <a:lstStyle/>
        <a:p>
          <a:endParaRPr lang="en-US"/>
        </a:p>
      </dgm:t>
    </dgm:pt>
    <dgm:pt modelId="{D9B4D4BD-CB44-4B6C-A2AE-BE2764D2EDDF}" type="pres">
      <dgm:prSet presAssocID="{1CCC5172-A9AE-40DF-A7F5-83FB088B5B3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52A440A-C21E-4D9A-905C-A49649F2E5AF}" type="pres">
      <dgm:prSet presAssocID="{1CCC5172-A9AE-40DF-A7F5-83FB088B5B3C}" presName="dummyMaxCanvas" presStyleCnt="0"/>
      <dgm:spPr/>
    </dgm:pt>
    <dgm:pt modelId="{20BBBBDB-66E6-440A-A65B-72D1B64030E7}" type="pres">
      <dgm:prSet presAssocID="{1CCC5172-A9AE-40DF-A7F5-83FB088B5B3C}" presName="parentComposite" presStyleCnt="0"/>
      <dgm:spPr/>
    </dgm:pt>
    <dgm:pt modelId="{E7E530F3-3DFF-4CE9-9D74-E25B123E2F6B}" type="pres">
      <dgm:prSet presAssocID="{1CCC5172-A9AE-40DF-A7F5-83FB088B5B3C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4CE634E4-3CDC-4A33-A445-A9D452EA2F10}" type="pres">
      <dgm:prSet presAssocID="{1CCC5172-A9AE-40DF-A7F5-83FB088B5B3C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GB"/>
        </a:p>
      </dgm:t>
    </dgm:pt>
    <dgm:pt modelId="{5DA00564-4992-45C7-971D-8A86F85877B8}" type="pres">
      <dgm:prSet presAssocID="{1CCC5172-A9AE-40DF-A7F5-83FB088B5B3C}" presName="childrenComposite" presStyleCnt="0"/>
      <dgm:spPr/>
    </dgm:pt>
    <dgm:pt modelId="{4553DBDE-05D5-428A-AC91-05F2B3250B4E}" type="pres">
      <dgm:prSet presAssocID="{1CCC5172-A9AE-40DF-A7F5-83FB088B5B3C}" presName="dummyMaxCanvas_ChildArea" presStyleCnt="0"/>
      <dgm:spPr/>
    </dgm:pt>
    <dgm:pt modelId="{570B7C00-3999-47DB-A162-AB05E393D80C}" type="pres">
      <dgm:prSet presAssocID="{1CCC5172-A9AE-40DF-A7F5-83FB088B5B3C}" presName="fulcrum" presStyleLbl="alignAccFollowNode1" presStyleIdx="2" presStyleCnt="4"/>
      <dgm:spPr/>
    </dgm:pt>
    <dgm:pt modelId="{ABBEE432-4B6F-4D9B-B25E-58C12C994CCF}" type="pres">
      <dgm:prSet presAssocID="{1CCC5172-A9AE-40DF-A7F5-83FB088B5B3C}" presName="balance_23" presStyleLbl="alignAccFollowNode1" presStyleIdx="3" presStyleCnt="4">
        <dgm:presLayoutVars>
          <dgm:bulletEnabled val="1"/>
        </dgm:presLayoutVars>
      </dgm:prSet>
      <dgm:spPr/>
    </dgm:pt>
    <dgm:pt modelId="{4F20A85B-8F5C-4EA5-80C3-B65E5E1EED28}" type="pres">
      <dgm:prSet presAssocID="{1CCC5172-A9AE-40DF-A7F5-83FB088B5B3C}" presName="right_23_1" presStyleLbl="node1" presStyleIdx="0" presStyleCnt="5" custScaleX="242918" custLinFactNeighborY="-626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61B9AC-CB75-44BE-B4C8-DC482EE7D864}" type="pres">
      <dgm:prSet presAssocID="{1CCC5172-A9AE-40DF-A7F5-83FB088B5B3C}" presName="right_23_2" presStyleLbl="node1" presStyleIdx="1" presStyleCnt="5" custScaleX="21549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20F77C-9FDB-4D7F-8557-993FC9E46BB3}" type="pres">
      <dgm:prSet presAssocID="{1CCC5172-A9AE-40DF-A7F5-83FB088B5B3C}" presName="right_23_3" presStyleLbl="node1" presStyleIdx="2" presStyleCnt="5" custScaleX="18370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65A874-ACBD-4CFF-82EC-DE0778073505}" type="pres">
      <dgm:prSet presAssocID="{1CCC5172-A9AE-40DF-A7F5-83FB088B5B3C}" presName="left_23_1" presStyleLbl="node1" presStyleIdx="3" presStyleCnt="5" custScaleX="201317" custLinFactNeighborX="-73192" custLinFactNeighborY="-1302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B776B4-9EA6-4C03-92FB-F5E9B87BFB07}" type="pres">
      <dgm:prSet presAssocID="{1CCC5172-A9AE-40DF-A7F5-83FB088B5B3C}" presName="left_23_2" presStyleLbl="node1" presStyleIdx="4" presStyleCnt="5" custScaleX="165274" custLinFactNeighborX="-37158" custLinFactNeighborY="-65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0F2301B-58F1-4031-8D83-852B89A33C4F}" type="presOf" srcId="{813A5A10-EDDC-4914-AF91-31F274BE52D1}" destId="{A065A874-ACBD-4CFF-82EC-DE0778073505}" srcOrd="0" destOrd="0" presId="urn:microsoft.com/office/officeart/2005/8/layout/balance1"/>
    <dgm:cxn modelId="{E88F3874-8F8E-483D-A6D0-555961C41604}" type="presOf" srcId="{36B9090E-41B1-48D9-A146-C456A8C72194}" destId="{4F20A85B-8F5C-4EA5-80C3-B65E5E1EED28}" srcOrd="0" destOrd="0" presId="urn:microsoft.com/office/officeart/2005/8/layout/balance1"/>
    <dgm:cxn modelId="{1AF2CC88-6F4C-4369-B061-E57A12BBE400}" srcId="{1CCC5172-A9AE-40DF-A7F5-83FB088B5B3C}" destId="{6825A16E-59DF-4B90-B697-C83549BD1F2C}" srcOrd="0" destOrd="0" parTransId="{43B19EA3-5E74-4DCB-B746-0F0CA2197CAE}" sibTransId="{5984353A-3E68-44C1-BEF5-1377D8A4F403}"/>
    <dgm:cxn modelId="{3DFC5FF4-AAF2-4FD4-B5FB-87581AC25CB9}" srcId="{F4D44530-A4E7-483F-A07A-BD77CE3ED17A}" destId="{7C5F4723-5ED5-406B-9C75-2AFB7A2C7CF0}" srcOrd="1" destOrd="0" parTransId="{247B2CE8-9E5C-4E66-BC0E-5DD10D7E6967}" sibTransId="{13C2F8C2-645A-426E-A149-5846659F9173}"/>
    <dgm:cxn modelId="{ABE70662-BFC2-4245-BDCB-3ACB0D7FF22B}" type="presOf" srcId="{7C5F4723-5ED5-406B-9C75-2AFB7A2C7CF0}" destId="{3B61B9AC-CB75-44BE-B4C8-DC482EE7D864}" srcOrd="0" destOrd="0" presId="urn:microsoft.com/office/officeart/2005/8/layout/balance1"/>
    <dgm:cxn modelId="{03294094-C4B5-4F70-AA2B-569E4244CA2E}" srcId="{6825A16E-59DF-4B90-B697-C83549BD1F2C}" destId="{8A1BBD66-E250-4C49-89ED-AB3D0022D3DE}" srcOrd="1" destOrd="0" parTransId="{01F02CD1-EDFB-4587-A921-0A7053985D62}" sibTransId="{0D6DF3D8-6361-4DB9-B9F6-67FBEB9E8871}"/>
    <dgm:cxn modelId="{EB71776B-D28E-4FE3-B3C9-264641BB64D8}" type="presOf" srcId="{1CCC5172-A9AE-40DF-A7F5-83FB088B5B3C}" destId="{D9B4D4BD-CB44-4B6C-A2AE-BE2764D2EDDF}" srcOrd="0" destOrd="0" presId="urn:microsoft.com/office/officeart/2005/8/layout/balance1"/>
    <dgm:cxn modelId="{22A07B29-4F34-4175-A386-B3838F858AD4}" srcId="{F4D44530-A4E7-483F-A07A-BD77CE3ED17A}" destId="{AF1B6B4F-E20C-4D2B-853A-A3589C2FB86D}" srcOrd="2" destOrd="0" parTransId="{E6DE2939-7356-44D1-93A2-EFC5B651DCEA}" sibTransId="{DFBAC9AA-F60C-460F-8B73-A039B6F9174A}"/>
    <dgm:cxn modelId="{A9527253-38E1-41D6-AFAD-1BF7FDF14626}" type="presOf" srcId="{6825A16E-59DF-4B90-B697-C83549BD1F2C}" destId="{E7E530F3-3DFF-4CE9-9D74-E25B123E2F6B}" srcOrd="0" destOrd="0" presId="urn:microsoft.com/office/officeart/2005/8/layout/balance1"/>
    <dgm:cxn modelId="{30ED0223-7AE5-4481-B3FD-D7FCBAA242BB}" type="presOf" srcId="{8A1BBD66-E250-4C49-89ED-AB3D0022D3DE}" destId="{D3B776B4-9EA6-4C03-92FB-F5E9B87BFB07}" srcOrd="0" destOrd="0" presId="urn:microsoft.com/office/officeart/2005/8/layout/balance1"/>
    <dgm:cxn modelId="{D35A8884-E5B6-408E-981C-17E98D2BF0E1}" srcId="{F4D44530-A4E7-483F-A07A-BD77CE3ED17A}" destId="{36B9090E-41B1-48D9-A146-C456A8C72194}" srcOrd="0" destOrd="0" parTransId="{75DCB456-F8A9-4C6F-9F20-95E450319889}" sibTransId="{66EEBB3B-A851-42BA-95F6-AC94ADB0E306}"/>
    <dgm:cxn modelId="{51836514-83CB-4C3E-82C5-E6A8BB9B5ECF}" srcId="{6825A16E-59DF-4B90-B697-C83549BD1F2C}" destId="{813A5A10-EDDC-4914-AF91-31F274BE52D1}" srcOrd="0" destOrd="0" parTransId="{BCD86602-291B-43A3-8495-960FFCAB0BE5}" sibTransId="{840E2F0B-E3CA-4060-8911-638FF4CE76D5}"/>
    <dgm:cxn modelId="{F67790E5-C832-426F-B028-F7FA869F0BED}" srcId="{1CCC5172-A9AE-40DF-A7F5-83FB088B5B3C}" destId="{F4D44530-A4E7-483F-A07A-BD77CE3ED17A}" srcOrd="1" destOrd="0" parTransId="{114F43B5-BDFA-484C-8066-137CB3A27652}" sibTransId="{F3D045EC-66D3-4175-80B6-1B4B7757730D}"/>
    <dgm:cxn modelId="{E1021DAB-2ABA-4747-9365-7A607F233144}" type="presOf" srcId="{F4D44530-A4E7-483F-A07A-BD77CE3ED17A}" destId="{4CE634E4-3CDC-4A33-A445-A9D452EA2F10}" srcOrd="0" destOrd="0" presId="urn:microsoft.com/office/officeart/2005/8/layout/balance1"/>
    <dgm:cxn modelId="{B3063D99-D7E7-4658-9F8D-7D088ECB05B5}" type="presOf" srcId="{AF1B6B4F-E20C-4D2B-853A-A3589C2FB86D}" destId="{E220F77C-9FDB-4D7F-8557-993FC9E46BB3}" srcOrd="0" destOrd="0" presId="urn:microsoft.com/office/officeart/2005/8/layout/balance1"/>
    <dgm:cxn modelId="{41B14F17-AAA7-44F7-A3C4-C0C02A57CE64}" type="presParOf" srcId="{D9B4D4BD-CB44-4B6C-A2AE-BE2764D2EDDF}" destId="{552A440A-C21E-4D9A-905C-A49649F2E5AF}" srcOrd="0" destOrd="0" presId="urn:microsoft.com/office/officeart/2005/8/layout/balance1"/>
    <dgm:cxn modelId="{CE491211-423B-452D-ABB0-7505733FBC7B}" type="presParOf" srcId="{D9B4D4BD-CB44-4B6C-A2AE-BE2764D2EDDF}" destId="{20BBBBDB-66E6-440A-A65B-72D1B64030E7}" srcOrd="1" destOrd="0" presId="urn:microsoft.com/office/officeart/2005/8/layout/balance1"/>
    <dgm:cxn modelId="{E823BB27-5687-4ECE-B11F-F36BDF40E5F3}" type="presParOf" srcId="{20BBBBDB-66E6-440A-A65B-72D1B64030E7}" destId="{E7E530F3-3DFF-4CE9-9D74-E25B123E2F6B}" srcOrd="0" destOrd="0" presId="urn:microsoft.com/office/officeart/2005/8/layout/balance1"/>
    <dgm:cxn modelId="{2579BB14-8254-4081-A289-715251515FD3}" type="presParOf" srcId="{20BBBBDB-66E6-440A-A65B-72D1B64030E7}" destId="{4CE634E4-3CDC-4A33-A445-A9D452EA2F10}" srcOrd="1" destOrd="0" presId="urn:microsoft.com/office/officeart/2005/8/layout/balance1"/>
    <dgm:cxn modelId="{42E25524-4FF4-4126-92BA-55E4632A1D2D}" type="presParOf" srcId="{D9B4D4BD-CB44-4B6C-A2AE-BE2764D2EDDF}" destId="{5DA00564-4992-45C7-971D-8A86F85877B8}" srcOrd="2" destOrd="0" presId="urn:microsoft.com/office/officeart/2005/8/layout/balance1"/>
    <dgm:cxn modelId="{74494650-8D16-4C31-B3E6-73B83BBE0D29}" type="presParOf" srcId="{5DA00564-4992-45C7-971D-8A86F85877B8}" destId="{4553DBDE-05D5-428A-AC91-05F2B3250B4E}" srcOrd="0" destOrd="0" presId="urn:microsoft.com/office/officeart/2005/8/layout/balance1"/>
    <dgm:cxn modelId="{DCE7547A-49B9-4337-859A-9E045C227D26}" type="presParOf" srcId="{5DA00564-4992-45C7-971D-8A86F85877B8}" destId="{570B7C00-3999-47DB-A162-AB05E393D80C}" srcOrd="1" destOrd="0" presId="urn:microsoft.com/office/officeart/2005/8/layout/balance1"/>
    <dgm:cxn modelId="{B45C5CFB-9E8F-4CA7-9CBD-1AA8FBD1D327}" type="presParOf" srcId="{5DA00564-4992-45C7-971D-8A86F85877B8}" destId="{ABBEE432-4B6F-4D9B-B25E-58C12C994CCF}" srcOrd="2" destOrd="0" presId="urn:microsoft.com/office/officeart/2005/8/layout/balance1"/>
    <dgm:cxn modelId="{F09053C0-9420-492F-954B-EED409B9B725}" type="presParOf" srcId="{5DA00564-4992-45C7-971D-8A86F85877B8}" destId="{4F20A85B-8F5C-4EA5-80C3-B65E5E1EED28}" srcOrd="3" destOrd="0" presId="urn:microsoft.com/office/officeart/2005/8/layout/balance1"/>
    <dgm:cxn modelId="{4317260C-0D8D-4398-8265-95C0F186BB47}" type="presParOf" srcId="{5DA00564-4992-45C7-971D-8A86F85877B8}" destId="{3B61B9AC-CB75-44BE-B4C8-DC482EE7D864}" srcOrd="4" destOrd="0" presId="urn:microsoft.com/office/officeart/2005/8/layout/balance1"/>
    <dgm:cxn modelId="{AA8E3D15-42F1-4E82-845C-3CCD254B3FAD}" type="presParOf" srcId="{5DA00564-4992-45C7-971D-8A86F85877B8}" destId="{E220F77C-9FDB-4D7F-8557-993FC9E46BB3}" srcOrd="5" destOrd="0" presId="urn:microsoft.com/office/officeart/2005/8/layout/balance1"/>
    <dgm:cxn modelId="{95F52451-7602-46FF-8ECC-A8F9DF98C68B}" type="presParOf" srcId="{5DA00564-4992-45C7-971D-8A86F85877B8}" destId="{A065A874-ACBD-4CFF-82EC-DE0778073505}" srcOrd="6" destOrd="0" presId="urn:microsoft.com/office/officeart/2005/8/layout/balance1"/>
    <dgm:cxn modelId="{ADFE6602-44F3-4603-B393-3B4F88845699}" type="presParOf" srcId="{5DA00564-4992-45C7-971D-8A86F85877B8}" destId="{D3B776B4-9EA6-4C03-92FB-F5E9B87BFB07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B01FCE-C9E3-4776-BD42-831707921220}">
      <dsp:nvSpPr>
        <dsp:cNvPr id="0" name=""/>
        <dsp:cNvSpPr/>
      </dsp:nvSpPr>
      <dsp:spPr>
        <a:xfrm>
          <a:off x="2733359" y="-98061"/>
          <a:ext cx="4092353" cy="4092353"/>
        </a:xfrm>
        <a:prstGeom prst="circularArrow">
          <a:avLst>
            <a:gd name="adj1" fmla="val 5544"/>
            <a:gd name="adj2" fmla="val 330680"/>
            <a:gd name="adj3" fmla="val 13746182"/>
            <a:gd name="adj4" fmla="val 1740409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06C60A-20B1-4587-94E9-91DF18C659CC}">
      <dsp:nvSpPr>
        <dsp:cNvPr id="0" name=""/>
        <dsp:cNvSpPr/>
      </dsp:nvSpPr>
      <dsp:spPr>
        <a:xfrm>
          <a:off x="3809122" y="-70820"/>
          <a:ext cx="1940827" cy="970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/>
              </a:solidFill>
            </a:rPr>
            <a:t>Deteriora</a:t>
          </a:r>
          <a:r>
            <a:rPr lang="en-US" sz="2800" kern="1200" dirty="0" smtClean="0">
              <a:solidFill>
                <a:schemeClr val="tx1"/>
              </a:solidFill>
            </a:rPr>
            <a:t> la salute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856494" y="-23448"/>
        <a:ext cx="1846083" cy="875669"/>
      </dsp:txXfrm>
    </dsp:sp>
    <dsp:sp modelId="{39B68D51-ED4F-4D6A-B0DC-83CDD2C13693}">
      <dsp:nvSpPr>
        <dsp:cNvPr id="0" name=""/>
        <dsp:cNvSpPr/>
      </dsp:nvSpPr>
      <dsp:spPr>
        <a:xfrm>
          <a:off x="5138834" y="1315930"/>
          <a:ext cx="3017947" cy="1314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Altera </a:t>
          </a:r>
          <a:r>
            <a:rPr lang="en-US" sz="2400" kern="1200" dirty="0" err="1" smtClean="0">
              <a:solidFill>
                <a:schemeClr val="tx1"/>
              </a:solidFill>
            </a:rPr>
            <a:t>il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ritmo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circadiano</a:t>
          </a:r>
          <a:r>
            <a:rPr lang="en-US" sz="2400" kern="1200" dirty="0" smtClean="0">
              <a:solidFill>
                <a:schemeClr val="tx1"/>
              </a:solidFill>
            </a:rPr>
            <a:t>  (</a:t>
          </a:r>
          <a:r>
            <a:rPr lang="en-US" sz="2400" kern="1200" dirty="0" err="1" smtClean="0">
              <a:solidFill>
                <a:schemeClr val="tx1"/>
              </a:solidFill>
            </a:rPr>
            <a:t>sonno</a:t>
          </a:r>
          <a:r>
            <a:rPr lang="en-US" sz="2400" kern="1200" dirty="0" smtClean="0">
              <a:solidFill>
                <a:schemeClr val="tx1"/>
              </a:solidFill>
            </a:rPr>
            <a:t>/</a:t>
          </a:r>
          <a:r>
            <a:rPr lang="en-US" sz="2400" kern="1200" dirty="0" err="1" smtClean="0">
              <a:solidFill>
                <a:schemeClr val="tx1"/>
              </a:solidFill>
            </a:rPr>
            <a:t>risveglio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203001" y="1380097"/>
        <a:ext cx="2889613" cy="1186139"/>
      </dsp:txXfrm>
    </dsp:sp>
    <dsp:sp modelId="{6C6C9656-5464-4B16-953A-07764833EBBD}">
      <dsp:nvSpPr>
        <dsp:cNvPr id="0" name=""/>
        <dsp:cNvSpPr/>
      </dsp:nvSpPr>
      <dsp:spPr>
        <a:xfrm>
          <a:off x="5070986" y="2968223"/>
          <a:ext cx="2463239" cy="1206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Aumenta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il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rischo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infortunistico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129873" y="3027110"/>
        <a:ext cx="2345465" cy="1088527"/>
      </dsp:txXfrm>
    </dsp:sp>
    <dsp:sp modelId="{C63387A5-C1E2-4919-9823-C47149DF913A}">
      <dsp:nvSpPr>
        <dsp:cNvPr id="0" name=""/>
        <dsp:cNvSpPr/>
      </dsp:nvSpPr>
      <dsp:spPr>
        <a:xfrm>
          <a:off x="2063873" y="2880263"/>
          <a:ext cx="2545589" cy="12538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chemeClr val="tx1"/>
              </a:solidFill>
            </a:rPr>
            <a:t>Diminuisce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l’efficenza</a:t>
          </a:r>
          <a:r>
            <a:rPr lang="en-US" sz="2000" kern="1200" dirty="0" smtClean="0">
              <a:solidFill>
                <a:schemeClr val="tx1"/>
              </a:solidFill>
            </a:rPr>
            <a:t> </a:t>
          </a:r>
          <a:r>
            <a:rPr lang="en-US" sz="2000" kern="1200" dirty="0" err="1" smtClean="0">
              <a:solidFill>
                <a:schemeClr val="tx1"/>
              </a:solidFill>
            </a:rPr>
            <a:t>lavorativa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125083" y="2941473"/>
        <a:ext cx="2423169" cy="1131470"/>
      </dsp:txXfrm>
    </dsp:sp>
    <dsp:sp modelId="{D05E1CCD-D1E1-497E-BABE-8AEC561BCF25}">
      <dsp:nvSpPr>
        <dsp:cNvPr id="0" name=""/>
        <dsp:cNvSpPr/>
      </dsp:nvSpPr>
      <dsp:spPr>
        <a:xfrm>
          <a:off x="1384425" y="1306596"/>
          <a:ext cx="3117841" cy="1397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Altera le </a:t>
          </a:r>
          <a:r>
            <a:rPr lang="en-US" sz="2400" kern="1200" dirty="0" err="1" smtClean="0">
              <a:solidFill>
                <a:schemeClr val="tx1"/>
              </a:solidFill>
            </a:rPr>
            <a:t>relazioni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familiari</a:t>
          </a:r>
          <a:r>
            <a:rPr lang="en-US" sz="2400" kern="1200" dirty="0" smtClean="0">
              <a:solidFill>
                <a:schemeClr val="tx1"/>
              </a:solidFill>
            </a:rPr>
            <a:t> e </a:t>
          </a:r>
          <a:r>
            <a:rPr lang="en-US" sz="2400" kern="1200" dirty="0" err="1" smtClean="0">
              <a:solidFill>
                <a:schemeClr val="tx1"/>
              </a:solidFill>
            </a:rPr>
            <a:t>sociali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452637" y="1374808"/>
        <a:ext cx="2981417" cy="12609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76E55-4122-436F-AB31-87C99256F9B6}">
      <dsp:nvSpPr>
        <dsp:cNvPr id="0" name=""/>
        <dsp:cNvSpPr/>
      </dsp:nvSpPr>
      <dsp:spPr>
        <a:xfrm>
          <a:off x="2660384" y="-27191"/>
          <a:ext cx="4092353" cy="4092353"/>
        </a:xfrm>
        <a:prstGeom prst="circularArrow">
          <a:avLst>
            <a:gd name="adj1" fmla="val 5544"/>
            <a:gd name="adj2" fmla="val 330680"/>
            <a:gd name="adj3" fmla="val 13746182"/>
            <a:gd name="adj4" fmla="val 1740409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822A2-6ED5-4E51-87E2-7DD63EA82D23}">
      <dsp:nvSpPr>
        <dsp:cNvPr id="0" name=""/>
        <dsp:cNvSpPr/>
      </dsp:nvSpPr>
      <dsp:spPr>
        <a:xfrm>
          <a:off x="3736147" y="48"/>
          <a:ext cx="1940827" cy="970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Alterazione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dell’umore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83519" y="47420"/>
        <a:ext cx="1846083" cy="875669"/>
      </dsp:txXfrm>
    </dsp:sp>
    <dsp:sp modelId="{5652E960-44E3-4217-86D3-0F2F63407745}">
      <dsp:nvSpPr>
        <dsp:cNvPr id="0" name=""/>
        <dsp:cNvSpPr/>
      </dsp:nvSpPr>
      <dsp:spPr>
        <a:xfrm>
          <a:off x="5075773" y="1205911"/>
          <a:ext cx="2581028" cy="9704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Alterazioni</a:t>
          </a:r>
          <a:r>
            <a:rPr lang="en-US" sz="2400" kern="1200" dirty="0" smtClean="0">
              <a:solidFill>
                <a:schemeClr val="tx1"/>
              </a:solidFill>
            </a:rPr>
            <a:t> del </a:t>
          </a:r>
          <a:r>
            <a:rPr lang="en-US" sz="2400" kern="1200" dirty="0" err="1" smtClean="0">
              <a:solidFill>
                <a:schemeClr val="tx1"/>
              </a:solidFill>
            </a:rPr>
            <a:t>sonno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123145" y="1253283"/>
        <a:ext cx="2486284" cy="875669"/>
      </dsp:txXfrm>
    </dsp:sp>
    <dsp:sp modelId="{734AFC3C-D482-48C3-BD14-9BB301AFE041}">
      <dsp:nvSpPr>
        <dsp:cNvPr id="0" name=""/>
        <dsp:cNvSpPr/>
      </dsp:nvSpPr>
      <dsp:spPr>
        <a:xfrm>
          <a:off x="4754564" y="3108905"/>
          <a:ext cx="2921274" cy="97041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Alterazioni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dell’alimentazione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801936" y="3156277"/>
        <a:ext cx="2826530" cy="875669"/>
      </dsp:txXfrm>
    </dsp:sp>
    <dsp:sp modelId="{D320B304-643A-4513-AC1F-ACE43276AFF8}">
      <dsp:nvSpPr>
        <dsp:cNvPr id="0" name=""/>
        <dsp:cNvSpPr/>
      </dsp:nvSpPr>
      <dsp:spPr>
        <a:xfrm>
          <a:off x="1786777" y="2836189"/>
          <a:ext cx="2825495" cy="97041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Patologie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cardiovascolari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834149" y="2883561"/>
        <a:ext cx="2730751" cy="875669"/>
      </dsp:txXfrm>
    </dsp:sp>
    <dsp:sp modelId="{B09B6BE1-D7D6-42F6-B7E3-42ACFCE1BE73}">
      <dsp:nvSpPr>
        <dsp:cNvPr id="0" name=""/>
        <dsp:cNvSpPr/>
      </dsp:nvSpPr>
      <dsp:spPr>
        <a:xfrm>
          <a:off x="1852322" y="1205911"/>
          <a:ext cx="2389022" cy="97041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Patologie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neuropsicologiche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899694" y="1253283"/>
        <a:ext cx="2294278" cy="8756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530F3-3DFF-4CE9-9D74-E25B123E2F6B}">
      <dsp:nvSpPr>
        <dsp:cNvPr id="0" name=""/>
        <dsp:cNvSpPr/>
      </dsp:nvSpPr>
      <dsp:spPr>
        <a:xfrm>
          <a:off x="3026557" y="100108"/>
          <a:ext cx="1413822" cy="7854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Malattie</a:t>
          </a:r>
          <a:endParaRPr lang="en-US" sz="2500" kern="1200" dirty="0"/>
        </a:p>
      </dsp:txBody>
      <dsp:txXfrm>
        <a:off x="3049562" y="123113"/>
        <a:ext cx="1367812" cy="739446"/>
      </dsp:txXfrm>
    </dsp:sp>
    <dsp:sp modelId="{4CE634E4-3CDC-4A33-A445-A9D452EA2F10}">
      <dsp:nvSpPr>
        <dsp:cNvPr id="0" name=""/>
        <dsp:cNvSpPr/>
      </dsp:nvSpPr>
      <dsp:spPr>
        <a:xfrm>
          <a:off x="5068745" y="100108"/>
          <a:ext cx="1413822" cy="785456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Effetti</a:t>
          </a:r>
          <a:endParaRPr lang="en-US" sz="2500" kern="1200" dirty="0"/>
        </a:p>
      </dsp:txBody>
      <dsp:txXfrm>
        <a:off x="5091750" y="123113"/>
        <a:ext cx="1367812" cy="739446"/>
      </dsp:txXfrm>
    </dsp:sp>
    <dsp:sp modelId="{570B7C00-3999-47DB-A162-AB05E393D80C}">
      <dsp:nvSpPr>
        <dsp:cNvPr id="0" name=""/>
        <dsp:cNvSpPr/>
      </dsp:nvSpPr>
      <dsp:spPr>
        <a:xfrm>
          <a:off x="4259799" y="3438299"/>
          <a:ext cx="589092" cy="589092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BEE432-4B6F-4D9B-B25E-58C12C994CCF}">
      <dsp:nvSpPr>
        <dsp:cNvPr id="0" name=""/>
        <dsp:cNvSpPr/>
      </dsp:nvSpPr>
      <dsp:spPr>
        <a:xfrm rot="240000">
          <a:off x="2786528" y="3185866"/>
          <a:ext cx="3535634" cy="2472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20A85B-8F5C-4EA5-80C3-B65E5E1EED28}">
      <dsp:nvSpPr>
        <dsp:cNvPr id="0" name=""/>
        <dsp:cNvSpPr/>
      </dsp:nvSpPr>
      <dsp:spPr>
        <a:xfrm rot="240000">
          <a:off x="3863352" y="2593598"/>
          <a:ext cx="3502719" cy="5109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Aumento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costo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sociale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888294" y="2618540"/>
        <a:ext cx="3452835" cy="461061"/>
      </dsp:txXfrm>
    </dsp:sp>
    <dsp:sp modelId="{3B61B9AC-CB75-44BE-B4C8-DC482EE7D864}">
      <dsp:nvSpPr>
        <dsp:cNvPr id="0" name=""/>
        <dsp:cNvSpPr/>
      </dsp:nvSpPr>
      <dsp:spPr>
        <a:xfrm rot="240000">
          <a:off x="4115138" y="1919913"/>
          <a:ext cx="3101257" cy="53901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Calo</a:t>
          </a:r>
          <a:r>
            <a:rPr lang="en-US" sz="2400" kern="1200" dirty="0" smtClean="0">
              <a:solidFill>
                <a:schemeClr val="tx1"/>
              </a:solidFill>
            </a:rPr>
            <a:t> </a:t>
          </a:r>
          <a:r>
            <a:rPr lang="en-US" sz="2400" kern="1200" dirty="0" err="1" smtClean="0">
              <a:solidFill>
                <a:schemeClr val="tx1"/>
              </a:solidFill>
            </a:rPr>
            <a:t>produttività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141451" y="1946226"/>
        <a:ext cx="3048631" cy="486392"/>
      </dsp:txXfrm>
    </dsp:sp>
    <dsp:sp modelId="{E220F77C-9FDB-4D7F-8557-993FC9E46BB3}">
      <dsp:nvSpPr>
        <dsp:cNvPr id="0" name=""/>
        <dsp:cNvSpPr/>
      </dsp:nvSpPr>
      <dsp:spPr>
        <a:xfrm rot="240000">
          <a:off x="4398856" y="1212442"/>
          <a:ext cx="2635930" cy="5715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tx1"/>
              </a:solidFill>
            </a:rPr>
            <a:t>Assenteismo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426757" y="1240343"/>
        <a:ext cx="2580128" cy="515755"/>
      </dsp:txXfrm>
    </dsp:sp>
    <dsp:sp modelId="{A065A874-ACBD-4CFF-82EC-DE0778073505}">
      <dsp:nvSpPr>
        <dsp:cNvPr id="0" name=""/>
        <dsp:cNvSpPr/>
      </dsp:nvSpPr>
      <dsp:spPr>
        <a:xfrm rot="240000">
          <a:off x="1081730" y="2380012"/>
          <a:ext cx="2893763" cy="5535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Stress</a:t>
          </a:r>
          <a:endParaRPr lang="en-US" sz="2100" kern="1200" dirty="0"/>
        </a:p>
      </dsp:txBody>
      <dsp:txXfrm>
        <a:off x="1108751" y="2407033"/>
        <a:ext cx="2839721" cy="499486"/>
      </dsp:txXfrm>
    </dsp:sp>
    <dsp:sp modelId="{D3B776B4-9EA6-4C03-92FB-F5E9B87BFB07}">
      <dsp:nvSpPr>
        <dsp:cNvPr id="0" name=""/>
        <dsp:cNvSpPr/>
      </dsp:nvSpPr>
      <dsp:spPr>
        <a:xfrm rot="240000">
          <a:off x="1920192" y="1703742"/>
          <a:ext cx="2366166" cy="59042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Insoddisfazione</a:t>
          </a:r>
          <a:endParaRPr lang="en-US" sz="2100" kern="1200" dirty="0"/>
        </a:p>
      </dsp:txBody>
      <dsp:txXfrm>
        <a:off x="1949014" y="1732564"/>
        <a:ext cx="2308522" cy="532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0.40388</cdr:x>
      <cdr:y>0.6277</cdr:y>
    </cdr:from>
    <cdr:to>
      <cdr:x>0.58377</cdr:x>
      <cdr:y>0.75345</cdr:y>
    </cdr:to>
    <cdr:sp macro="" textlink="">
      <cdr:nvSpPr>
        <cdr:cNvPr id="2" name="Fumetto: rettangolo con angoli arrotondati 1"/>
        <cdr:cNvSpPr/>
      </cdr:nvSpPr>
      <cdr:spPr>
        <a:xfrm xmlns:a="http://schemas.openxmlformats.org/drawingml/2006/main">
          <a:off x="1734556" y="1855894"/>
          <a:ext cx="772601" cy="371802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dirty="0">
              <a:solidFill>
                <a:srgbClr val="FF00FF"/>
              </a:solidFill>
            </a:rPr>
            <a:t>F: 87%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0.59666</cdr:x>
      <cdr:y>0.11923</cdr:y>
    </cdr:from>
    <cdr:to>
      <cdr:x>0.77441</cdr:x>
      <cdr:y>0.22752</cdr:y>
    </cdr:to>
    <cdr:sp macro="" textlink="">
      <cdr:nvSpPr>
        <cdr:cNvPr id="2" name="Fumetto: rettangolo con angoli arrotondati 1"/>
        <cdr:cNvSpPr/>
      </cdr:nvSpPr>
      <cdr:spPr>
        <a:xfrm xmlns:a="http://schemas.openxmlformats.org/drawingml/2006/main">
          <a:off x="2768495" y="376873"/>
          <a:ext cx="824746" cy="342259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dirty="0">
              <a:solidFill>
                <a:srgbClr val="FF00FF"/>
              </a:solidFill>
            </a:rPr>
            <a:t>F: 85%</a:t>
          </a:r>
        </a:p>
      </cdr:txBody>
    </cdr:sp>
  </cdr:relSizeAnchor>
  <cdr:relSizeAnchor xmlns:cdr="http://schemas.openxmlformats.org/drawingml/2006/chartDrawing">
    <cdr:from>
      <cdr:x>0.17467</cdr:x>
      <cdr:y>0.33136</cdr:y>
    </cdr:from>
    <cdr:to>
      <cdr:x>0.34074</cdr:x>
      <cdr:y>0.45286</cdr:y>
    </cdr:to>
    <cdr:sp macro="" textlink="">
      <cdr:nvSpPr>
        <cdr:cNvPr id="3" name="Fumetto: rettangolo con angoli arrotondati 2"/>
        <cdr:cNvSpPr/>
      </cdr:nvSpPr>
      <cdr:spPr>
        <a:xfrm xmlns:a="http://schemas.openxmlformats.org/drawingml/2006/main">
          <a:off x="810465" y="1047343"/>
          <a:ext cx="770575" cy="384056"/>
        </a:xfrm>
        <a:prstGeom xmlns:a="http://schemas.openxmlformats.org/drawingml/2006/main" prst="wedgeRoundRectCallout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400" dirty="0">
              <a:solidFill>
                <a:schemeClr val="accent5">
                  <a:lumMod val="75000"/>
                </a:schemeClr>
              </a:solidFill>
            </a:rPr>
            <a:t>M:39%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pPr/>
              <a:t>11/16/2018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pPr/>
              <a:t>11/16/2018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Carte e punteggio considerano come end-point l’infarto del miocardio, la morte coronarica, la morte improvvisa, l’ictus e gli interventi di rivascolarizzazione. </a:t>
            </a:r>
          </a:p>
          <a:p>
            <a:endParaRPr lang="pt-BR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044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706C7-F2C3-48B6-8A22-C484D800B5D4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39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pPr/>
              <a:t>11/16/2018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pPr/>
              <a:t>11/16/2018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pPr/>
              <a:t>11/16/2018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pPr/>
              <a:t>11/16/2018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pPr/>
              <a:t>11/16/2018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pPr/>
              <a:t>11/16/2018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pPr/>
              <a:t>11/16/2018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pPr/>
              <a:t>11/16/2018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pPr/>
              <a:t>11/16/2018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pPr/>
              <a:t>11/16/2018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en-US"/>
              <a:pPr/>
              <a:t>11/16/2018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Coates%20AM%5bAuthor%5d&amp;cauthor=true&amp;cauthor_uid=30404995" TargetMode="External"/><Relationship Id="rId2" Type="http://schemas.openxmlformats.org/officeDocument/2006/relationships/hyperlink" Target="https://www.ncbi.nlm.nih.gov/pubmed/?term=Gupta%20CC%5bAuthor%5d&amp;cauthor=true&amp;cauthor_uid=3040499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ubmed/30404995" TargetMode="External"/><Relationship Id="rId5" Type="http://schemas.openxmlformats.org/officeDocument/2006/relationships/hyperlink" Target="https://www.ncbi.nlm.nih.gov/pubmed/?term=Banks%20S%5bAuthor%5d&amp;cauthor=true&amp;cauthor_uid=30404995" TargetMode="External"/><Relationship Id="rId4" Type="http://schemas.openxmlformats.org/officeDocument/2006/relationships/hyperlink" Target="https://www.ncbi.nlm.nih.gov/pubmed/?term=Dorrian%20J%5bAuthor%5d&amp;cauthor=true&amp;cauthor_uid=30404995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5229726" y="1775105"/>
            <a:ext cx="5666874" cy="1724092"/>
          </a:xfrm>
        </p:spPr>
        <p:txBody>
          <a:bodyPr>
            <a:normAutofit/>
          </a:bodyPr>
          <a:lstStyle/>
          <a:p>
            <a:r>
              <a:rPr lang="it-IT" noProof="1" smtClean="0">
                <a:solidFill>
                  <a:srgbClr val="0070C0"/>
                </a:solidFill>
              </a:rPr>
              <a:t>Ritmi circadiani e lavoro</a:t>
            </a:r>
            <a:endParaRPr lang="it-IT" noProof="1">
              <a:solidFill>
                <a:srgbClr val="0070C0"/>
              </a:solidFill>
            </a:endParaRPr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4379494" y="3959352"/>
            <a:ext cx="6517105" cy="914400"/>
          </a:xfrm>
        </p:spPr>
        <p:txBody>
          <a:bodyPr/>
          <a:lstStyle/>
          <a:p>
            <a:r>
              <a:rPr lang="it-IT" noProof="1" smtClean="0"/>
              <a:t>Francesca Larese Filon e Corrado Negro</a:t>
            </a:r>
          </a:p>
          <a:p>
            <a:r>
              <a:rPr lang="it-IT" sz="2000" b="0" i="0" noProof="1" smtClean="0"/>
              <a:t>UCO di Medicina del Lavoro</a:t>
            </a:r>
            <a:endParaRPr lang="it-IT" sz="2000" b="0" i="0" noProof="1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3423" y="5476009"/>
            <a:ext cx="5383176" cy="1176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709" y="0"/>
            <a:ext cx="3284666" cy="66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Tumori (mammella e prostata)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sz="2600" dirty="0"/>
              <a:t>Dal 2007 «probabilmente cancerogeno» secondo la IARC</a:t>
            </a:r>
          </a:p>
          <a:p>
            <a:r>
              <a:rPr lang="it-IT" sz="2600" dirty="0"/>
              <a:t>(L’alterazione del ritmo circadiano determina un desincronizzazione interna con sopressione della melatonina.  Inoltre la privazione del sonno causa sopressione immunitaria con crescita di cloni neoplastici</a:t>
            </a:r>
            <a:r>
              <a:rPr lang="it-IT" sz="2600" dirty="0" smtClean="0"/>
              <a:t>) </a:t>
            </a:r>
          </a:p>
          <a:p>
            <a:r>
              <a:rPr lang="it-IT" sz="2600" dirty="0" smtClean="0"/>
              <a:t>Rischio significativo dopo 20 anni di lavoro a turni per la mammella (dati meno solidi per la prostata)</a:t>
            </a:r>
          </a:p>
          <a:p>
            <a:endParaRPr lang="it-IT" sz="2600" dirty="0"/>
          </a:p>
          <a:p>
            <a:endParaRPr lang="it-IT" sz="2400" dirty="0" smtClean="0"/>
          </a:p>
          <a:p>
            <a:endParaRPr lang="it-IT" sz="2400" dirty="0" smtClean="0"/>
          </a:p>
          <a:p>
            <a:pPr marL="45720" indent="0">
              <a:buNone/>
            </a:pPr>
            <a:r>
              <a:rPr lang="it-IT" sz="2400" dirty="0" smtClean="0"/>
              <a:t>Straif et al. 2007, Costa et al. 2010, Ijaz et al. 2013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9629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9727" y="0"/>
            <a:ext cx="7565476" cy="3149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66" y="498115"/>
            <a:ext cx="5397715" cy="61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5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051" y="0"/>
            <a:ext cx="7565476" cy="31496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142" y="2545491"/>
            <a:ext cx="6446409" cy="398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Rischio cardiovascolare e sindrome metabolica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96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320702" y="1915206"/>
            <a:ext cx="11182185" cy="984406"/>
          </a:xfrm>
        </p:spPr>
        <p:txBody>
          <a:bodyPr>
            <a:normAutofit fontScale="92500" lnSpcReduction="20000"/>
          </a:bodyPr>
          <a:lstStyle/>
          <a:p>
            <a:pPr marL="502920" indent="-457200">
              <a:buClr>
                <a:srgbClr val="323232">
                  <a:lumMod val="90000"/>
                </a:srgbClr>
              </a:buClr>
              <a:buAutoNum type="arabicPeriod" startAt="3"/>
            </a:pPr>
            <a:r>
              <a:rPr lang="it-IT" b="1" noProof="1"/>
              <a:t>Possibile associazione tra fattori lavorativi (stress lavoro-correlato / turni notturni) e incremento del rischio cardiovascolare? </a:t>
            </a:r>
            <a:r>
              <a:rPr lang="it-IT" b="1" noProof="1" smtClean="0"/>
              <a:t> </a:t>
            </a:r>
            <a:endParaRPr lang="it-IT" b="1" noProof="1"/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it-IT" u="sng" noProof="1">
                <a:solidFill>
                  <a:schemeClr val="accent6">
                    <a:lumMod val="75000"/>
                  </a:schemeClr>
                </a:solidFill>
              </a:rPr>
              <a:t>I) Job Strain</a:t>
            </a:r>
          </a:p>
          <a:p>
            <a:pPr marL="502920" indent="-457200">
              <a:buClr>
                <a:srgbClr val="323232">
                  <a:lumMod val="90000"/>
                </a:srgbClr>
              </a:buClr>
              <a:buAutoNum type="arabicPeriod" startAt="3"/>
            </a:pPr>
            <a:endParaRPr lang="it-IT" b="1" i="1" noProof="1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702" y="3003551"/>
            <a:ext cx="4479288" cy="101870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9547" y="4210565"/>
            <a:ext cx="4877078" cy="95523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5466625" y="3095577"/>
            <a:ext cx="446516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Piccolo aumento di </a:t>
            </a:r>
            <a:r>
              <a:rPr lang="it-IT" sz="1200" b="1" dirty="0"/>
              <a:t>mortalità</a:t>
            </a:r>
            <a:r>
              <a:rPr lang="it-IT" sz="1200" dirty="0"/>
              <a:t> per evento cardiovascolare in soggetti con </a:t>
            </a:r>
            <a:r>
              <a:rPr lang="it-IT" sz="1200" i="1" dirty="0"/>
              <a:t>high </a:t>
            </a:r>
            <a:r>
              <a:rPr lang="it-IT" sz="1200" i="1" dirty="0" err="1"/>
              <a:t>strain</a:t>
            </a:r>
            <a:r>
              <a:rPr lang="it-IT" sz="1200" i="1" dirty="0"/>
              <a:t> job </a:t>
            </a:r>
            <a:r>
              <a:rPr lang="it-IT" sz="1200" dirty="0"/>
              <a:t>(HR: 1.23 – 95% IC:1,10-1,37)</a:t>
            </a:r>
            <a:r>
              <a:rPr lang="it-IT" sz="1200" i="1" dirty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PAR: </a:t>
            </a:r>
            <a:r>
              <a:rPr lang="pl-PL" sz="1200" dirty="0"/>
              <a:t>3,4% (95%IC:1.5%-5.4%)</a:t>
            </a:r>
            <a:r>
              <a:rPr lang="it-IT" sz="1200" dirty="0"/>
              <a:t>, sostanzialmente basso se confrontato con fattori di rischio standard.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4969042" y="3314051"/>
            <a:ext cx="312821" cy="35558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014537" y="3939272"/>
            <a:ext cx="208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solidFill>
                  <a:schemeClr val="bg1">
                    <a:lumMod val="50000"/>
                  </a:schemeClr>
                </a:solidFill>
              </a:rPr>
              <a:t>Lancet, 2012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4582303" y="5118125"/>
            <a:ext cx="20814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>
                <a:solidFill>
                  <a:schemeClr val="bg1">
                    <a:lumMod val="50000"/>
                  </a:schemeClr>
                </a:solidFill>
              </a:rPr>
              <a:t>PLoS</a:t>
            </a:r>
            <a:r>
              <a:rPr lang="it-IT" sz="1000" b="1" dirty="0">
                <a:solidFill>
                  <a:schemeClr val="bg1">
                    <a:lumMod val="50000"/>
                  </a:schemeClr>
                </a:solidFill>
              </a:rPr>
              <a:t> One, 2013</a:t>
            </a:r>
          </a:p>
        </p:txBody>
      </p:sp>
      <p:sp>
        <p:nvSpPr>
          <p:cNvPr id="17" name="Freccia a destra 16"/>
          <p:cNvSpPr/>
          <p:nvPr/>
        </p:nvSpPr>
        <p:spPr>
          <a:xfrm>
            <a:off x="5699832" y="4510389"/>
            <a:ext cx="312821" cy="35558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6177318" y="4185493"/>
            <a:ext cx="447920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Aumento del rischio di </a:t>
            </a:r>
            <a:r>
              <a:rPr lang="it-IT" sz="1200" b="1" dirty="0"/>
              <a:t>diabete </a:t>
            </a:r>
            <a:r>
              <a:rPr lang="it-IT" sz="1200" dirty="0"/>
              <a:t>è stato riscontrato tra i lavoratori con high </a:t>
            </a:r>
            <a:r>
              <a:rPr lang="it-IT" sz="1200" dirty="0" err="1"/>
              <a:t>strain</a:t>
            </a:r>
            <a:r>
              <a:rPr lang="it-IT" sz="1200" dirty="0"/>
              <a:t> job [OR: 1,28; 95% IC: 1,10-1,51].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Tra i fattori di rischio cardiovascolari legati allo stile di vita, la </a:t>
            </a:r>
            <a:r>
              <a:rPr lang="it-IT" sz="1200" b="1" dirty="0"/>
              <a:t>inattività fisica </a:t>
            </a:r>
            <a:r>
              <a:rPr lang="it-IT" sz="1200" dirty="0"/>
              <a:t>[OR: 1,34], il </a:t>
            </a:r>
            <a:r>
              <a:rPr lang="it-IT" sz="1200" b="1" dirty="0"/>
              <a:t>fumo</a:t>
            </a:r>
            <a:r>
              <a:rPr lang="it-IT" sz="1200" dirty="0"/>
              <a:t> [1,14] e l’</a:t>
            </a:r>
            <a:r>
              <a:rPr lang="it-IT" sz="1200" b="1" dirty="0"/>
              <a:t>obesità</a:t>
            </a:r>
            <a:r>
              <a:rPr lang="it-IT" sz="1200" dirty="0"/>
              <a:t> [OR: 1,12] sono risultati essere associati al lavoro high </a:t>
            </a:r>
            <a:r>
              <a:rPr lang="it-IT" sz="1200" dirty="0" err="1"/>
              <a:t>strain</a:t>
            </a:r>
            <a:r>
              <a:rPr lang="it-IT" sz="1200" dirty="0"/>
              <a:t>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7618" y="5423661"/>
            <a:ext cx="5113144" cy="750894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351698" y="6159325"/>
            <a:ext cx="2542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Scand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J Work </a:t>
            </a:r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Environ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Health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, 2014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6507355" y="5621315"/>
            <a:ext cx="312821" cy="35558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7046769" y="5528224"/>
            <a:ext cx="44792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Su 74 studi inclusi nella </a:t>
            </a:r>
            <a:r>
              <a:rPr lang="it-IT" sz="1200" dirty="0" err="1"/>
              <a:t>review</a:t>
            </a:r>
            <a:r>
              <a:rPr lang="it-IT" sz="1200" dirty="0"/>
              <a:t>, circa la metà riporta una correlazione tra pressione arteriosa e stress lavoro correlato, con maggiori evidenze nella popolazione maschile.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12653" y="176463"/>
            <a:ext cx="5513320" cy="16048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Eccesso di rischio del 40% di cardiopatia ischemica rispetto ai lavoratori giornalieri per alterazione del controllo autonomico cardiaco, depreivazione di sonno, modifiche nello stile di vita (dieta, fumo) Boggilt 2000, ...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320702" y="1915206"/>
            <a:ext cx="11182185" cy="984406"/>
          </a:xfrm>
        </p:spPr>
        <p:txBody>
          <a:bodyPr>
            <a:normAutofit fontScale="92500" lnSpcReduction="20000"/>
          </a:bodyPr>
          <a:lstStyle/>
          <a:p>
            <a:pPr marL="502920" indent="-457200">
              <a:buClr>
                <a:srgbClr val="323232">
                  <a:lumMod val="90000"/>
                </a:srgbClr>
              </a:buClr>
              <a:buAutoNum type="arabicPeriod" startAt="3"/>
            </a:pPr>
            <a:r>
              <a:rPr lang="it-IT" b="1" noProof="1"/>
              <a:t>Possibile associazione tra fattori lavorativi (stress lavoro-correlato / turni notturni) e incremento del rischio cardiovascolare? 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it-IT" u="sng" noProof="1">
                <a:solidFill>
                  <a:schemeClr val="accent6">
                    <a:lumMod val="75000"/>
                  </a:schemeClr>
                </a:solidFill>
              </a:rPr>
              <a:t>II) Shift work</a:t>
            </a:r>
            <a:endParaRPr lang="it-IT" b="1" i="1" noProof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490688" y="3028006"/>
            <a:ext cx="431505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Aumento di </a:t>
            </a:r>
            <a:r>
              <a:rPr lang="it-IT" sz="1200" b="1" dirty="0"/>
              <a:t>mortalità</a:t>
            </a:r>
            <a:r>
              <a:rPr lang="it-IT" sz="1200" dirty="0"/>
              <a:t> per evento cardiovascolare (HR: 1.71 – 95% IC: 1,09-2,69) e</a:t>
            </a:r>
            <a:r>
              <a:rPr lang="it-IT" sz="1200" b="1" dirty="0"/>
              <a:t> diabete </a:t>
            </a:r>
            <a:r>
              <a:rPr lang="it-IT" sz="1200" dirty="0"/>
              <a:t>(HR: 12,0 – 95% IC: 3,17-45,2) in infermiere che lavorano in turno notturno.</a:t>
            </a:r>
            <a:endParaRPr lang="it-IT" sz="1200" i="1" dirty="0"/>
          </a:p>
        </p:txBody>
      </p:sp>
      <p:sp>
        <p:nvSpPr>
          <p:cNvPr id="12" name="Freccia a destra 11"/>
          <p:cNvSpPr/>
          <p:nvPr/>
        </p:nvSpPr>
        <p:spPr>
          <a:xfrm>
            <a:off x="4969046" y="3241649"/>
            <a:ext cx="312821" cy="35558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a destra 16"/>
          <p:cNvSpPr/>
          <p:nvPr/>
        </p:nvSpPr>
        <p:spPr>
          <a:xfrm>
            <a:off x="5327295" y="4271845"/>
            <a:ext cx="312821" cy="35558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5778032" y="4110669"/>
            <a:ext cx="44792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Aumentato rischio di IMA in uomini con &gt; 3 notti fuori casa per lavoro/settimana </a:t>
            </a:r>
            <a:r>
              <a:rPr lang="it-IT" sz="1200" u="sng" dirty="0"/>
              <a:t>e preesistente IHD </a:t>
            </a:r>
            <a:r>
              <a:rPr lang="it-IT" sz="1200" dirty="0"/>
              <a:t>(HR: 2,45, 95% IC: 1,08-5,59).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702" y="3049538"/>
            <a:ext cx="4491928" cy="812109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2784621" y="3630484"/>
            <a:ext cx="2542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Scand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J Work </a:t>
            </a:r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Environ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Health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, 2017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1" y="4082168"/>
            <a:ext cx="4445665" cy="653447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3696569" y="4529062"/>
            <a:ext cx="2081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Occup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it-IT" sz="800" b="1" dirty="0" err="1">
                <a:solidFill>
                  <a:schemeClr val="bg1">
                    <a:lumMod val="50000"/>
                  </a:schemeClr>
                </a:solidFill>
              </a:rPr>
              <a:t>nviron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, 2016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8937" y="4990063"/>
            <a:ext cx="4467977" cy="693125"/>
          </a:xfrm>
          <a:prstGeom prst="rect">
            <a:avLst/>
          </a:prstGeom>
        </p:spPr>
      </p:pic>
      <p:sp>
        <p:nvSpPr>
          <p:cNvPr id="19" name="CasellaDiTesto 18"/>
          <p:cNvSpPr txBox="1"/>
          <p:nvPr/>
        </p:nvSpPr>
        <p:spPr>
          <a:xfrm>
            <a:off x="4002504" y="5462996"/>
            <a:ext cx="2081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Occup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Environ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Med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, 2001</a:t>
            </a:r>
          </a:p>
        </p:txBody>
      </p:sp>
      <p:sp>
        <p:nvSpPr>
          <p:cNvPr id="20" name="Freccia a destra 19"/>
          <p:cNvSpPr/>
          <p:nvPr/>
        </p:nvSpPr>
        <p:spPr>
          <a:xfrm>
            <a:off x="5885700" y="5142540"/>
            <a:ext cx="307378" cy="35558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6491864" y="5105792"/>
            <a:ext cx="447920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Associazione tra obesità, </a:t>
            </a:r>
            <a:r>
              <a:rPr lang="it-IT" sz="1200" dirty="0" err="1"/>
              <a:t>ipertrigliceridemia</a:t>
            </a:r>
            <a:r>
              <a:rPr lang="it-IT" sz="1200" dirty="0"/>
              <a:t> e bassi valori di HDL Col in lavoratori con turni notturni.</a:t>
            </a:r>
          </a:p>
        </p:txBody>
      </p:sp>
      <p:sp>
        <p:nvSpPr>
          <p:cNvPr id="22" name="Freccia a destra 21"/>
          <p:cNvSpPr/>
          <p:nvPr/>
        </p:nvSpPr>
        <p:spPr>
          <a:xfrm>
            <a:off x="6431652" y="5929779"/>
            <a:ext cx="312821" cy="355585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6991258" y="5821098"/>
            <a:ext cx="44792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200" dirty="0"/>
              <a:t>La redistribuzione dell’</a:t>
            </a:r>
            <a:r>
              <a:rPr lang="it-IT" sz="1200" dirty="0" err="1"/>
              <a:t>intake</a:t>
            </a:r>
            <a:r>
              <a:rPr lang="it-IT" sz="1200" dirty="0"/>
              <a:t> calorico (mangiare di notte) sembra correlato ai livelli di Col tot, LDL e HDL in uomini che lavorano su tre turni (mattina/pomeriggio/notte)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91916" y="5821098"/>
            <a:ext cx="4592051" cy="600611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4100899" y="6239908"/>
            <a:ext cx="25426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Scand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J Work </a:t>
            </a:r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Environ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t-IT" sz="900" b="1" dirty="0" err="1">
                <a:solidFill>
                  <a:schemeClr val="bg1">
                    <a:lumMod val="50000"/>
                  </a:schemeClr>
                </a:solidFill>
              </a:rPr>
              <a:t>Health</a:t>
            </a:r>
            <a:r>
              <a:rPr lang="it-IT" sz="900" b="1" dirty="0">
                <a:solidFill>
                  <a:schemeClr val="bg1">
                    <a:lumMod val="50000"/>
                  </a:schemeClr>
                </a:solidFill>
              </a:rPr>
              <a:t> , 1994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6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320702" y="1915205"/>
            <a:ext cx="11235193" cy="4127627"/>
          </a:xfrm>
        </p:spPr>
        <p:txBody>
          <a:bodyPr>
            <a:normAutofit fontScale="92500" lnSpcReduction="10000"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it-IT" b="1" noProof="1"/>
              <a:t>Ruolo preventivo della Medicina del Lavoro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en-US" noProof="1"/>
              <a:t>WHO, 2014:</a:t>
            </a:r>
          </a:p>
          <a:p>
            <a:pPr marL="45720" indent="0" algn="just">
              <a:buClr>
                <a:srgbClr val="323232">
                  <a:lumMod val="90000"/>
                </a:srgbClr>
              </a:buClr>
              <a:buNone/>
            </a:pPr>
            <a:r>
              <a:rPr lang="en-US" i="1" noProof="1"/>
              <a:t>«The workside directly influences the physical, mental, social and economical well-being of workers and in turn in the health of their families, communities and society. It offers an ideal setting and infrastructure to support the promotion of health of a large audience.»</a:t>
            </a:r>
          </a:p>
          <a:p>
            <a:pPr marL="45720" indent="0" algn="just">
              <a:buClr>
                <a:srgbClr val="323232">
                  <a:lumMod val="90000"/>
                </a:srgbClr>
              </a:buClr>
              <a:buNone/>
            </a:pPr>
            <a:endParaRPr lang="en-US" i="1" noProof="1"/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it-IT" noProof="1"/>
              <a:t>			</a:t>
            </a:r>
            <a:r>
              <a:rPr lang="it-IT" sz="2200" noProof="1"/>
              <a:t>      </a:t>
            </a:r>
            <a:r>
              <a:rPr lang="it-IT" sz="2200" b="1" noProof="1"/>
              <a:t>Piano Sanitario Regionale del 2016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it-IT" noProof="1"/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it-IT" noProof="1"/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it-IT" noProof="1"/>
              <a:t>Il  Medico Competente è una delle figure coinvolte nella</a:t>
            </a:r>
            <a:r>
              <a:rPr lang="it-IT" b="1" noProof="1"/>
              <a:t> conservazione </a:t>
            </a:r>
            <a:r>
              <a:rPr lang="it-IT" noProof="1"/>
              <a:t>e </a:t>
            </a:r>
            <a:r>
              <a:rPr lang="it-IT" b="1" noProof="1"/>
              <a:t>promozione</a:t>
            </a:r>
            <a:r>
              <a:rPr lang="it-IT" noProof="1"/>
              <a:t> della salute.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5434715" y="4704525"/>
            <a:ext cx="503582" cy="51683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it-IT" noProof="1">
                <a:solidFill>
                  <a:schemeClr val="accent6">
                    <a:lumMod val="75000"/>
                  </a:schemeClr>
                </a:solidFill>
                <a:latin typeface="Book Antiqua"/>
              </a:rPr>
              <a:t>Il contesto</a:t>
            </a:r>
            <a:endParaRPr lang="it-IT" sz="3400" b="1" i="0" noProof="1">
              <a:solidFill>
                <a:schemeClr val="accent6">
                  <a:lumMod val="75000"/>
                </a:schemeClr>
              </a:solidFill>
              <a:latin typeface="Book Antiqua"/>
            </a:endParaRPr>
          </a:p>
        </p:txBody>
      </p:sp>
      <p:sp>
        <p:nvSpPr>
          <p:cNvPr id="14" name="Segnaposto contenuto 13"/>
          <p:cNvSpPr>
            <a:spLocks noGrp="1"/>
          </p:cNvSpPr>
          <p:nvPr>
            <p:ph idx="1"/>
          </p:nvPr>
        </p:nvSpPr>
        <p:spPr>
          <a:xfrm>
            <a:off x="320702" y="1915205"/>
            <a:ext cx="11182185" cy="4127627"/>
          </a:xfrm>
        </p:spPr>
        <p:txBody>
          <a:bodyPr>
            <a:normAutofit/>
          </a:bodyPr>
          <a:lstStyle/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r>
              <a:rPr lang="it-IT" b="1" noProof="1"/>
              <a:t>Impatto sulla salute pubblica della patologia cardiovascolare in Italia</a:t>
            </a:r>
          </a:p>
          <a:p>
            <a:pPr marL="45720" indent="0">
              <a:buClr>
                <a:srgbClr val="323232">
                  <a:lumMod val="90000"/>
                </a:srgbClr>
              </a:buClr>
              <a:buNone/>
            </a:pPr>
            <a:endParaRPr lang="it-IT" b="1" noProof="1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9339" y="2662818"/>
            <a:ext cx="5181600" cy="315359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30087" y="2963355"/>
            <a:ext cx="58839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/>
              <a:t>Nonostante il trend in discesa della mortalità per patologia coronarica, nel 2015, la cardiopatia ischemica e l’ictus cerebri restano le prime due cause di morte.</a:t>
            </a:r>
          </a:p>
          <a:p>
            <a:pPr algn="just"/>
            <a:r>
              <a:rPr lang="it-IT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dirty="0"/>
              <a:t>Patologie cardiovascolari e diabete sono responsabili del 20% di DALY (anni di vita sani perduti).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639339" y="2416597"/>
            <a:ext cx="53538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Spiegazione della riduzione della mortalità coronarica in Italia dal 1980 al 2000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0921" y="5834084"/>
            <a:ext cx="2940018" cy="527537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190922" y="3416967"/>
            <a:ext cx="1537252" cy="727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272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432690" y="396327"/>
            <a:ext cx="9509760" cy="123342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3400" b="1" i="0" noProof="1">
                <a:solidFill>
                  <a:schemeClr val="accent6">
                    <a:lumMod val="75000"/>
                  </a:schemeClr>
                </a:solidFill>
                <a:latin typeface="Book Antiqua"/>
              </a:rPr>
              <a:t>Lo studio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432690" y="1722202"/>
            <a:ext cx="1113606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it-IT" dirty="0"/>
              <a:t>Valutazione del rischio cardiovascolare globale individuale dei lavoratori della sanità tramite lo </a:t>
            </a:r>
            <a:r>
              <a:rPr lang="it-IT" b="1" dirty="0"/>
              <a:t>Score di rischio </a:t>
            </a:r>
            <a:r>
              <a:rPr lang="it-IT" dirty="0"/>
              <a:t>secondo la formula definita dal </a:t>
            </a:r>
            <a:r>
              <a:rPr lang="it-IT" b="1" dirty="0"/>
              <a:t>Progetto Cuore</a:t>
            </a:r>
            <a:r>
              <a:rPr lang="it-IT" dirty="0"/>
              <a:t> dell’ISS.</a:t>
            </a:r>
          </a:p>
          <a:p>
            <a:pPr marL="342900" indent="-342900" algn="just">
              <a:buAutoNum type="arabicPeriod"/>
            </a:pPr>
            <a:endParaRPr lang="it-IT" sz="1400" dirty="0"/>
          </a:p>
          <a:p>
            <a:pPr algn="just"/>
            <a:r>
              <a:rPr lang="it-IT" sz="1400" b="1" u="sng" dirty="0"/>
              <a:t>Parametri</a:t>
            </a:r>
            <a:r>
              <a:rPr lang="it-IT" sz="1400" dirty="0"/>
              <a:t>:				</a:t>
            </a:r>
            <a:r>
              <a:rPr lang="it-IT" sz="1400" b="1" u="sng" dirty="0"/>
              <a:t>Condizioni:</a:t>
            </a:r>
          </a:p>
          <a:p>
            <a:pPr algn="just"/>
            <a:r>
              <a:rPr lang="it-IT" sz="1400" dirty="0"/>
              <a:t>- Sesso				- età tra 35 e 69 anni</a:t>
            </a:r>
          </a:p>
          <a:p>
            <a:pPr algn="just"/>
            <a:r>
              <a:rPr lang="it-IT" sz="1400" dirty="0"/>
              <a:t>- Età				- PAS tra 90 e 200 mmHg</a:t>
            </a:r>
          </a:p>
          <a:p>
            <a:pPr algn="just"/>
            <a:r>
              <a:rPr lang="it-IT" sz="1400" dirty="0"/>
              <a:t>- abitudine tabagica			- Col Tot tra 130 e 320 mg/</a:t>
            </a:r>
            <a:r>
              <a:rPr lang="it-IT" sz="1400" dirty="0" err="1"/>
              <a:t>dL</a:t>
            </a:r>
            <a:endParaRPr lang="it-IT" sz="1400" dirty="0"/>
          </a:p>
          <a:p>
            <a:pPr algn="just"/>
            <a:r>
              <a:rPr lang="it-IT" sz="1400" dirty="0"/>
              <a:t>- pressione arteriosa sistolica		- Col HDL tra 20 e 100 mg/</a:t>
            </a:r>
            <a:r>
              <a:rPr lang="it-IT" sz="1400" dirty="0" err="1"/>
              <a:t>dL</a:t>
            </a:r>
            <a:endParaRPr lang="it-IT" sz="1400" dirty="0"/>
          </a:p>
          <a:p>
            <a:pPr algn="just"/>
            <a:r>
              <a:rPr lang="it-IT" sz="1400" dirty="0"/>
              <a:t>- colesterolo totale </a:t>
            </a:r>
          </a:p>
          <a:p>
            <a:pPr algn="just"/>
            <a:r>
              <a:rPr lang="it-IT" sz="1400" dirty="0"/>
              <a:t>- colesterolo HDL</a:t>
            </a:r>
          </a:p>
          <a:p>
            <a:pPr algn="just"/>
            <a:r>
              <a:rPr lang="it-IT" sz="1400" dirty="0"/>
              <a:t>- diabete</a:t>
            </a:r>
          </a:p>
          <a:p>
            <a:pPr algn="just"/>
            <a:r>
              <a:rPr lang="it-IT" sz="1400" dirty="0"/>
              <a:t>- terapia antipertensiva in atto</a:t>
            </a:r>
          </a:p>
          <a:p>
            <a:pPr algn="just"/>
            <a:r>
              <a:rPr lang="it-IT" dirty="0"/>
              <a:t>	</a:t>
            </a:r>
          </a:p>
          <a:p>
            <a:pPr algn="just"/>
            <a:r>
              <a:rPr lang="it-IT" dirty="0"/>
              <a:t>	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4552" y="2770723"/>
            <a:ext cx="3903804" cy="2061762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432690" y="5076967"/>
            <a:ext cx="10945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2.   Raccolta dei dati tramite questionario condiviso tra i Medici Competenti delle aziende sanitarie.</a:t>
            </a:r>
          </a:p>
          <a:p>
            <a:endParaRPr lang="it-IT" dirty="0"/>
          </a:p>
          <a:p>
            <a:r>
              <a:rPr lang="it-IT" dirty="0"/>
              <a:t>3.   </a:t>
            </a:r>
            <a:r>
              <a:rPr lang="it-IT" dirty="0" err="1"/>
              <a:t>Counseling</a:t>
            </a:r>
            <a:r>
              <a:rPr lang="it-IT" dirty="0"/>
              <a:t> individuale e consegna di materiale informativo ai lavoratori.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99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2197" y="436728"/>
            <a:ext cx="9246398" cy="596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6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lavoro notturno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1120" y="1901952"/>
            <a:ext cx="6936606" cy="4127627"/>
          </a:xfrm>
        </p:spPr>
        <p:txBody>
          <a:bodyPr>
            <a:normAutofit fontScale="92500" lnSpcReduction="20000"/>
          </a:bodyPr>
          <a:lstStyle/>
          <a:p>
            <a:r>
              <a:rPr lang="it-IT" sz="2800" dirty="0" smtClean="0"/>
              <a:t>Già Bernardino Ramazzini (1633-1714) nel suo «de Morbis Artificium Diatriba» del 1713 descriveva il lavoro notturno dei fornai.</a:t>
            </a:r>
          </a:p>
          <a:p>
            <a:r>
              <a:rPr lang="it-IT" sz="2800" dirty="0" smtClean="0"/>
              <a:t>La nostra società a 24 ore  richiede sempre di più servizi su 24 ore</a:t>
            </a:r>
          </a:p>
          <a:p>
            <a:r>
              <a:rPr lang="it-IT" sz="2800" dirty="0" smtClean="0"/>
              <a:t>Definizione di legge «almeno 7 ore consecutive dalla mezzanotte alle 5 di mattino»</a:t>
            </a:r>
          </a:p>
          <a:p>
            <a:r>
              <a:rPr lang="it-IT" sz="2800" dirty="0" smtClean="0"/>
              <a:t>Lavoratore notturno: «quello che svolge almeno 3 ore fra le 24 e 5 am per 80 volte l’anno»</a:t>
            </a:r>
            <a:endParaRPr lang="it-IT" sz="2800" dirty="0"/>
          </a:p>
        </p:txBody>
      </p:sp>
      <p:pic>
        <p:nvPicPr>
          <p:cNvPr id="1026" name="Picture 2" descr="Risultati immagini per bernardino ramazzi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380" y="2891422"/>
            <a:ext cx="2095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77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430" y="438653"/>
            <a:ext cx="8535140" cy="598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037E66B5-387F-414C-9BA1-8C06F95B64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592565"/>
              </p:ext>
            </p:extLst>
          </p:nvPr>
        </p:nvGraphicFramePr>
        <p:xfrm>
          <a:off x="6913538" y="275312"/>
          <a:ext cx="4672559" cy="326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xmlns="" id="{1A6E801B-4B14-4B1D-9972-D9601718D7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1877"/>
              </p:ext>
            </p:extLst>
          </p:nvPr>
        </p:nvGraphicFramePr>
        <p:xfrm>
          <a:off x="5691373" y="3359021"/>
          <a:ext cx="4639992" cy="316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xmlns="" id="{06F423BF-B361-41C6-A23D-52CAA8A0D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4370563"/>
              </p:ext>
            </p:extLst>
          </p:nvPr>
        </p:nvGraphicFramePr>
        <p:xfrm>
          <a:off x="7737724" y="3332757"/>
          <a:ext cx="6191250" cy="328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Fumetto: rettangolo con angoli arrotondati 1"/>
          <p:cNvSpPr/>
          <p:nvPr/>
        </p:nvSpPr>
        <p:spPr>
          <a:xfrm>
            <a:off x="9373615" y="1392474"/>
            <a:ext cx="824746" cy="34225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rgbClr val="FF00FF"/>
                </a:solidFill>
              </a:rPr>
              <a:t>F: 82%</a:t>
            </a:r>
          </a:p>
        </p:txBody>
      </p:sp>
      <p:sp>
        <p:nvSpPr>
          <p:cNvPr id="3" name="Fumetto: rettangolo con angoli arrotondati 2"/>
          <p:cNvSpPr/>
          <p:nvPr/>
        </p:nvSpPr>
        <p:spPr>
          <a:xfrm>
            <a:off x="8476213" y="790488"/>
            <a:ext cx="770575" cy="38405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accent5">
                    <a:lumMod val="75000"/>
                  </a:schemeClr>
                </a:solidFill>
              </a:rPr>
              <a:t>M:46%</a:t>
            </a:r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89705"/>
              </p:ext>
            </p:extLst>
          </p:nvPr>
        </p:nvGraphicFramePr>
        <p:xfrm>
          <a:off x="383844" y="1294155"/>
          <a:ext cx="6027710" cy="48713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92543">
                  <a:extLst>
                    <a:ext uri="{9D8B030D-6E8A-4147-A177-3AD203B41FA5}">
                      <a16:colId xmlns:a16="http://schemas.microsoft.com/office/drawing/2014/main" xmlns="" val="4038757383"/>
                    </a:ext>
                  </a:extLst>
                </a:gridCol>
                <a:gridCol w="624418">
                  <a:extLst>
                    <a:ext uri="{9D8B030D-6E8A-4147-A177-3AD203B41FA5}">
                      <a16:colId xmlns:a16="http://schemas.microsoft.com/office/drawing/2014/main" xmlns="" val="108860289"/>
                    </a:ext>
                  </a:extLst>
                </a:gridCol>
                <a:gridCol w="815212">
                  <a:extLst>
                    <a:ext uri="{9D8B030D-6E8A-4147-A177-3AD203B41FA5}">
                      <a16:colId xmlns:a16="http://schemas.microsoft.com/office/drawing/2014/main" xmlns="" val="2448680361"/>
                    </a:ext>
                  </a:extLst>
                </a:gridCol>
                <a:gridCol w="780522">
                  <a:extLst>
                    <a:ext uri="{9D8B030D-6E8A-4147-A177-3AD203B41FA5}">
                      <a16:colId xmlns:a16="http://schemas.microsoft.com/office/drawing/2014/main" xmlns="" val="1479734212"/>
                    </a:ext>
                  </a:extLst>
                </a:gridCol>
                <a:gridCol w="936627">
                  <a:extLst>
                    <a:ext uri="{9D8B030D-6E8A-4147-A177-3AD203B41FA5}">
                      <a16:colId xmlns:a16="http://schemas.microsoft.com/office/drawing/2014/main" xmlns="" val="2213211266"/>
                    </a:ext>
                  </a:extLst>
                </a:gridCol>
                <a:gridCol w="884591">
                  <a:extLst>
                    <a:ext uri="{9D8B030D-6E8A-4147-A177-3AD203B41FA5}">
                      <a16:colId xmlns:a16="http://schemas.microsoft.com/office/drawing/2014/main" xmlns="" val="366053112"/>
                    </a:ext>
                  </a:extLst>
                </a:gridCol>
                <a:gridCol w="693797">
                  <a:extLst>
                    <a:ext uri="{9D8B030D-6E8A-4147-A177-3AD203B41FA5}">
                      <a16:colId xmlns:a16="http://schemas.microsoft.com/office/drawing/2014/main" xmlns="" val="4172222091"/>
                    </a:ext>
                  </a:extLst>
                </a:gridCol>
              </a:tblGrid>
              <a:tr h="299450">
                <a:tc>
                  <a:txBody>
                    <a:bodyPr/>
                    <a:lstStyle/>
                    <a:p>
                      <a:pPr algn="l" fontAlgn="t"/>
                      <a:endParaRPr lang="it-IT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TOTALE  </a:t>
                      </a:r>
                      <a:endParaRPr lang="it-I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Maschi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Femmine </a:t>
                      </a:r>
                      <a:endParaRPr lang="it-IT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2934083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Popolazione </a:t>
                      </a:r>
                      <a:endParaRPr lang="it-IT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1614</a:t>
                      </a:r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344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21,30%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1270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78,70%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867596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Classi età</a:t>
                      </a:r>
                      <a:endParaRPr lang="it-IT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751226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35-39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effectLst/>
                          <a:latin typeface="+mn-lt"/>
                        </a:rPr>
                        <a:t>175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10,8%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12,2%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133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10,5%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766430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40-44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effectLst/>
                          <a:latin typeface="+mn-lt"/>
                        </a:rPr>
                        <a:t>337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20,9%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20,9%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265</a:t>
                      </a:r>
                      <a:endParaRPr lang="it-IT" sz="1400" b="0" i="0" u="none" strike="noStrike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20,9%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9875481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45-49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effectLst/>
                          <a:latin typeface="+mn-lt"/>
                        </a:rPr>
                        <a:t>343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21,3%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47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13,7%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296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23,3%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1696930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50-54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effectLst/>
                          <a:latin typeface="+mn-lt"/>
                        </a:rPr>
                        <a:t>362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22,4%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</a:t>
                      </a:r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19,8%</a:t>
                      </a:r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294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23,1%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5457029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55-59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effectLst/>
                          <a:latin typeface="+mn-lt"/>
                        </a:rPr>
                        <a:t>283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17,5%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</a:t>
                      </a:r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18,6%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219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17,2%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2792801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&gt; o = 60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114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7,1%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14,8%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63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5,0%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862972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Età media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49 aa (± 7)</a:t>
                      </a:r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 aa (±8)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49 aa (±7)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1706279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BMI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478764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normopeso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effectLst/>
                          <a:latin typeface="+mn-lt"/>
                        </a:rPr>
                        <a:t>1037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64,3%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172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50,0%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865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68,1%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435318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sovrappeso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effectLst/>
                          <a:latin typeface="+mn-lt"/>
                        </a:rPr>
                        <a:t>419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26,0%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135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39,2%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284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22,4%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840871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obeso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158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9,8%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10,8%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121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9,5%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9151865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BMI medio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24,4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25,7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24,1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674278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Fumo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056793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no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effectLst/>
                          <a:latin typeface="+mn-lt"/>
                        </a:rPr>
                        <a:t>1250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77,4%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265</a:t>
                      </a:r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77,0%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985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77,6%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123663"/>
                  </a:ext>
                </a:extLst>
              </a:tr>
              <a:tr h="268933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si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364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22,6%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</a:t>
                      </a:r>
                      <a:endParaRPr lang="it-IT" sz="14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23,0%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285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22,4%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7691582"/>
                  </a:ext>
                </a:extLst>
              </a:tr>
            </a:tbl>
          </a:graphicData>
        </a:graphic>
      </p:graphicFrame>
      <p:sp>
        <p:nvSpPr>
          <p:cNvPr id="5" name="Titolo 12"/>
          <p:cNvSpPr>
            <a:spLocks noGrp="1"/>
          </p:cNvSpPr>
          <p:nvPr>
            <p:ph type="title"/>
          </p:nvPr>
        </p:nvSpPr>
        <p:spPr>
          <a:xfrm>
            <a:off x="383844" y="56773"/>
            <a:ext cx="5844299" cy="925743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it-IT" sz="2800" noProof="1">
                <a:solidFill>
                  <a:schemeClr val="accent6">
                    <a:lumMod val="75000"/>
                  </a:schemeClr>
                </a:solidFill>
                <a:latin typeface="Book Antiqua"/>
              </a:rPr>
              <a:t>Lavoratori della sanità del FVG</a:t>
            </a:r>
            <a:endParaRPr lang="it-IT" sz="3400" b="1" i="0" noProof="1">
              <a:solidFill>
                <a:schemeClr val="accent6">
                  <a:lumMod val="75000"/>
                </a:schemeClr>
              </a:solidFill>
              <a:latin typeface="Book Antiqua"/>
            </a:endParaRPr>
          </a:p>
        </p:txBody>
      </p:sp>
      <p:sp>
        <p:nvSpPr>
          <p:cNvPr id="18" name="Rettangolo con angoli arrotondati 17"/>
          <p:cNvSpPr/>
          <p:nvPr/>
        </p:nvSpPr>
        <p:spPr>
          <a:xfrm>
            <a:off x="2470484" y="2935705"/>
            <a:ext cx="657727" cy="794105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con angoli arrotondati 19"/>
          <p:cNvSpPr/>
          <p:nvPr/>
        </p:nvSpPr>
        <p:spPr>
          <a:xfrm>
            <a:off x="4267200" y="4539916"/>
            <a:ext cx="577516" cy="545431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8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880190"/>
              </p:ext>
            </p:extLst>
          </p:nvPr>
        </p:nvGraphicFramePr>
        <p:xfrm>
          <a:off x="304800" y="1384112"/>
          <a:ext cx="6308036" cy="475691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95594">
                  <a:extLst>
                    <a:ext uri="{9D8B030D-6E8A-4147-A177-3AD203B41FA5}">
                      <a16:colId xmlns:a16="http://schemas.microsoft.com/office/drawing/2014/main" xmlns="" val="4038757383"/>
                    </a:ext>
                  </a:extLst>
                </a:gridCol>
                <a:gridCol w="510517">
                  <a:extLst>
                    <a:ext uri="{9D8B030D-6E8A-4147-A177-3AD203B41FA5}">
                      <a16:colId xmlns:a16="http://schemas.microsoft.com/office/drawing/2014/main" xmlns="" val="108860289"/>
                    </a:ext>
                  </a:extLst>
                </a:gridCol>
                <a:gridCol w="92307">
                  <a:extLst>
                    <a:ext uri="{9D8B030D-6E8A-4147-A177-3AD203B41FA5}">
                      <a16:colId xmlns:a16="http://schemas.microsoft.com/office/drawing/2014/main" xmlns="" val="2448680361"/>
                    </a:ext>
                  </a:extLst>
                </a:gridCol>
                <a:gridCol w="760818">
                  <a:extLst>
                    <a:ext uri="{9D8B030D-6E8A-4147-A177-3AD203B41FA5}">
                      <a16:colId xmlns:a16="http://schemas.microsoft.com/office/drawing/2014/main" xmlns="" val="3711076203"/>
                    </a:ext>
                  </a:extLst>
                </a:gridCol>
                <a:gridCol w="816821">
                  <a:extLst>
                    <a:ext uri="{9D8B030D-6E8A-4147-A177-3AD203B41FA5}">
                      <a16:colId xmlns:a16="http://schemas.microsoft.com/office/drawing/2014/main" xmlns="" val="1479734212"/>
                    </a:ext>
                  </a:extLst>
                </a:gridCol>
                <a:gridCol w="81682">
                  <a:extLst>
                    <a:ext uri="{9D8B030D-6E8A-4147-A177-3AD203B41FA5}">
                      <a16:colId xmlns:a16="http://schemas.microsoft.com/office/drawing/2014/main" xmlns="" val="2213211266"/>
                    </a:ext>
                  </a:extLst>
                </a:gridCol>
                <a:gridCol w="898503">
                  <a:extLst>
                    <a:ext uri="{9D8B030D-6E8A-4147-A177-3AD203B41FA5}">
                      <a16:colId xmlns:a16="http://schemas.microsoft.com/office/drawing/2014/main" xmlns="" val="1165924231"/>
                    </a:ext>
                  </a:extLst>
                </a:gridCol>
                <a:gridCol w="825897">
                  <a:extLst>
                    <a:ext uri="{9D8B030D-6E8A-4147-A177-3AD203B41FA5}">
                      <a16:colId xmlns:a16="http://schemas.microsoft.com/office/drawing/2014/main" xmlns="" val="366053112"/>
                    </a:ext>
                  </a:extLst>
                </a:gridCol>
                <a:gridCol w="99834">
                  <a:extLst>
                    <a:ext uri="{9D8B030D-6E8A-4147-A177-3AD203B41FA5}">
                      <a16:colId xmlns:a16="http://schemas.microsoft.com/office/drawing/2014/main" xmlns="" val="471224909"/>
                    </a:ext>
                  </a:extLst>
                </a:gridCol>
                <a:gridCol w="726063">
                  <a:extLst>
                    <a:ext uri="{9D8B030D-6E8A-4147-A177-3AD203B41FA5}">
                      <a16:colId xmlns:a16="http://schemas.microsoft.com/office/drawing/2014/main" xmlns="" val="4172222091"/>
                    </a:ext>
                  </a:extLst>
                </a:gridCol>
              </a:tblGrid>
              <a:tr h="286950">
                <a:tc>
                  <a:txBody>
                    <a:bodyPr/>
                    <a:lstStyle/>
                    <a:p>
                      <a:pPr algn="l" fontAlgn="t"/>
                      <a:endParaRPr lang="it-IT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>
                          <a:effectLst/>
                          <a:latin typeface="+mn-lt"/>
                        </a:rPr>
                        <a:t> TOTALE  </a:t>
                      </a:r>
                      <a:endParaRPr lang="it-IT" sz="16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Maschi</a:t>
                      </a:r>
                      <a:endParaRPr lang="it-IT" sz="16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6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Femmine </a:t>
                      </a:r>
                      <a:endParaRPr lang="it-IT" sz="16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22934083"/>
                  </a:ext>
                </a:extLst>
              </a:tr>
              <a:tr h="25770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u="none" strike="noStrike" dirty="0">
                          <a:effectLst/>
                          <a:latin typeface="+mn-lt"/>
                        </a:rPr>
                        <a:t>Popolazione </a:t>
                      </a:r>
                      <a:endParaRPr lang="it-IT" sz="14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1614</a:t>
                      </a:r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344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21,30%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1270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78,70%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867596"/>
                  </a:ext>
                </a:extLst>
              </a:tr>
              <a:tr h="42871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effectLst/>
                          <a:latin typeface="+mn-lt"/>
                        </a:rPr>
                        <a:t>Rischio cardiovascolare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t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6751226"/>
                  </a:ext>
                </a:extLst>
              </a:tr>
              <a:tr h="23892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5 %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1487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92,1%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238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69,2 % 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1249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98,3 %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8766430"/>
                  </a:ext>
                </a:extLst>
              </a:tr>
              <a:tr h="23892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≥ 5 %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7,9%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30,8 %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1,7 %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9875481"/>
                  </a:ext>
                </a:extLst>
              </a:tr>
              <a:tr h="32588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Diabete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1696930"/>
                  </a:ext>
                </a:extLst>
              </a:tr>
              <a:tr h="23892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1584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it-IT" sz="1400" dirty="0"/>
                        <a:t>98,1%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333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96,8%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1251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98,5%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5457029"/>
                  </a:ext>
                </a:extLst>
              </a:tr>
              <a:tr h="23892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3,2% *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1,5%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2792801"/>
                  </a:ext>
                </a:extLst>
              </a:tr>
              <a:tr h="42871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Ipertensione in terapia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1862972"/>
                  </a:ext>
                </a:extLst>
              </a:tr>
              <a:tr h="255764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effectLst/>
                          <a:latin typeface="+mn-lt"/>
                        </a:rPr>
                        <a:t>1423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effectLst/>
                          <a:latin typeface="+mn-lt"/>
                        </a:rPr>
                        <a:t>88,2%</a:t>
                      </a:r>
                    </a:p>
                  </a:txBody>
                  <a:tcPr marL="9525" marR="9525" marT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282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82%</a:t>
                      </a:r>
                    </a:p>
                  </a:txBody>
                  <a:tcPr marL="9525" marR="9525" marT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1141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89,8%</a:t>
                      </a:r>
                    </a:p>
                  </a:txBody>
                  <a:tcPr marL="9525" marR="9525" marT="95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1706279"/>
                  </a:ext>
                </a:extLst>
              </a:tr>
              <a:tr h="23892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effectLst/>
                          <a:latin typeface="+mn-lt"/>
                        </a:rPr>
                        <a:t>191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effectLst/>
                          <a:latin typeface="+mn-lt"/>
                        </a:rPr>
                        <a:t>11,8%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62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18% *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10,2%*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4478764"/>
                  </a:ext>
                </a:extLst>
              </a:tr>
              <a:tr h="23892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PAS media 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 mmHg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127 mmHg </a:t>
                      </a:r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119 mmHg *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435318"/>
                  </a:ext>
                </a:extLst>
              </a:tr>
              <a:tr h="25770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 Tot medio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206 mg/dl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203 mg/</a:t>
                      </a:r>
                      <a:r>
                        <a:rPr lang="it-IT" sz="1400" b="0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dL</a:t>
                      </a:r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206 mg/</a:t>
                      </a:r>
                      <a:r>
                        <a:rPr lang="it-IT" sz="1400" b="0" i="0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dL</a:t>
                      </a:r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6840871"/>
                  </a:ext>
                </a:extLst>
              </a:tr>
              <a:tr h="257708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Col HDL medio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 mg/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 mg/</a:t>
                      </a:r>
                      <a:r>
                        <a:rPr lang="it-IT" sz="1400" b="1" i="0" u="none" strike="noStrike" dirty="0" err="1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dL</a:t>
                      </a:r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*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66 mg/</a:t>
                      </a:r>
                      <a:r>
                        <a:rPr lang="it-IT" sz="1400" b="0" i="0" u="none" strike="noStrike" dirty="0" err="1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dL</a:t>
                      </a:r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*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t"/>
                      <a:endParaRPr lang="it-IT" sz="1400" b="0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9151865"/>
                  </a:ext>
                </a:extLst>
              </a:tr>
              <a:tr h="42871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Score rischio medio</a:t>
                      </a:r>
                    </a:p>
                  </a:txBody>
                  <a:tcPr marL="9525" marR="9525" marT="952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4,5% </a:t>
                      </a:r>
                      <a:r>
                        <a:rPr lang="it-IT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*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it-IT" sz="14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1,1%*</a:t>
                      </a:r>
                    </a:p>
                  </a:txBody>
                  <a:tcPr marL="9525" marR="9525" marT="95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674278"/>
                  </a:ext>
                </a:extLst>
              </a:tr>
            </a:tbl>
          </a:graphicData>
        </a:graphic>
      </p:graphicFrame>
      <p:sp>
        <p:nvSpPr>
          <p:cNvPr id="3" name="Titolo 12"/>
          <p:cNvSpPr txBox="1">
            <a:spLocks/>
          </p:cNvSpPr>
          <p:nvPr/>
        </p:nvSpPr>
        <p:spPr>
          <a:xfrm>
            <a:off x="157945" y="576006"/>
            <a:ext cx="6960307" cy="925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2800" noProof="1">
                <a:solidFill>
                  <a:schemeClr val="accent6">
                    <a:lumMod val="75000"/>
                  </a:schemeClr>
                </a:solidFill>
                <a:latin typeface="Book Antiqua"/>
              </a:rPr>
              <a:t>Distribuzione del rischio cardiovascolare </a:t>
            </a:r>
            <a:endParaRPr lang="it-IT" sz="3600" noProof="1">
              <a:solidFill>
                <a:schemeClr val="accent6">
                  <a:lumMod val="75000"/>
                </a:schemeClr>
              </a:solidFill>
              <a:latin typeface="Book Antiqua"/>
            </a:endParaRPr>
          </a:p>
        </p:txBody>
      </p: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xmlns="" id="{C3ADFCBA-1EFD-48F6-AE40-A6CECD3A74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3726727"/>
              </p:ext>
            </p:extLst>
          </p:nvPr>
        </p:nvGraphicFramePr>
        <p:xfrm>
          <a:off x="7118252" y="1385128"/>
          <a:ext cx="4571999" cy="237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xmlns="" id="{12A17B02-3455-4AE6-BFB2-1C9CA9E454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236885"/>
              </p:ext>
            </p:extLst>
          </p:nvPr>
        </p:nvGraphicFramePr>
        <p:xfrm>
          <a:off x="7118253" y="3762568"/>
          <a:ext cx="4571998" cy="229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7216725" y="2019850"/>
            <a:ext cx="170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Rischio </a:t>
            </a:r>
            <a:r>
              <a:rPr lang="it-IT" b="1" dirty="0"/>
              <a:t>≥ 5 %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216725" y="4202358"/>
            <a:ext cx="1702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Rischio </a:t>
            </a:r>
            <a:r>
              <a:rPr lang="it-IT" b="1" dirty="0"/>
              <a:t>≥ 10 %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118252" y="6061713"/>
            <a:ext cx="43051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/>
              <a:t>Andamento del rischio cardiovascolare con l’età.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51808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09093" y="1049612"/>
            <a:ext cx="104473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Nessun incremento del rischio cardiovascolare globale</a:t>
            </a:r>
            <a:r>
              <a:rPr lang="it-IT" dirty="0"/>
              <a:t> in coloro che svolgono turni notturni rispetto a coloro con attività lavorativa diurna nella nostra popolazione. 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Più alta prevalenza di fumatori </a:t>
            </a:r>
            <a:r>
              <a:rPr lang="it-IT" dirty="0"/>
              <a:t>e (lieve) aumento del peso corporeo medio e del BMI tra coloro che lavorano in turno notturno.</a:t>
            </a:r>
          </a:p>
          <a:p>
            <a:endParaRPr lang="it-IT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28033"/>
              </p:ext>
            </p:extLst>
          </p:nvPr>
        </p:nvGraphicFramePr>
        <p:xfrm>
          <a:off x="123205" y="3646030"/>
          <a:ext cx="12036314" cy="25603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071057">
                  <a:extLst>
                    <a:ext uri="{9D8B030D-6E8A-4147-A177-3AD203B41FA5}">
                      <a16:colId xmlns:a16="http://schemas.microsoft.com/office/drawing/2014/main" xmlns="" val="3966022917"/>
                    </a:ext>
                  </a:extLst>
                </a:gridCol>
                <a:gridCol w="1383448">
                  <a:extLst>
                    <a:ext uri="{9D8B030D-6E8A-4147-A177-3AD203B41FA5}">
                      <a16:colId xmlns:a16="http://schemas.microsoft.com/office/drawing/2014/main" xmlns="" val="1463665869"/>
                    </a:ext>
                  </a:extLst>
                </a:gridCol>
                <a:gridCol w="1190063">
                  <a:extLst>
                    <a:ext uri="{9D8B030D-6E8A-4147-A177-3AD203B41FA5}">
                      <a16:colId xmlns:a16="http://schemas.microsoft.com/office/drawing/2014/main" xmlns="" val="3309142228"/>
                    </a:ext>
                  </a:extLst>
                </a:gridCol>
                <a:gridCol w="922299">
                  <a:extLst>
                    <a:ext uri="{9D8B030D-6E8A-4147-A177-3AD203B41FA5}">
                      <a16:colId xmlns:a16="http://schemas.microsoft.com/office/drawing/2014/main" xmlns="" val="2451093776"/>
                    </a:ext>
                  </a:extLst>
                </a:gridCol>
                <a:gridCol w="1232426">
                  <a:extLst>
                    <a:ext uri="{9D8B030D-6E8A-4147-A177-3AD203B41FA5}">
                      <a16:colId xmlns:a16="http://schemas.microsoft.com/office/drawing/2014/main" xmlns="" val="1120676625"/>
                    </a:ext>
                  </a:extLst>
                </a:gridCol>
                <a:gridCol w="1350499">
                  <a:extLst>
                    <a:ext uri="{9D8B030D-6E8A-4147-A177-3AD203B41FA5}">
                      <a16:colId xmlns:a16="http://schemas.microsoft.com/office/drawing/2014/main" xmlns="" val="2808860978"/>
                    </a:ext>
                  </a:extLst>
                </a:gridCol>
                <a:gridCol w="1674055">
                  <a:extLst>
                    <a:ext uri="{9D8B030D-6E8A-4147-A177-3AD203B41FA5}">
                      <a16:colId xmlns:a16="http://schemas.microsoft.com/office/drawing/2014/main" xmlns="" val="2832423872"/>
                    </a:ext>
                  </a:extLst>
                </a:gridCol>
                <a:gridCol w="1308296">
                  <a:extLst>
                    <a:ext uri="{9D8B030D-6E8A-4147-A177-3AD203B41FA5}">
                      <a16:colId xmlns:a16="http://schemas.microsoft.com/office/drawing/2014/main" xmlns="" val="2698425014"/>
                    </a:ext>
                  </a:extLst>
                </a:gridCol>
                <a:gridCol w="970670">
                  <a:extLst>
                    <a:ext uri="{9D8B030D-6E8A-4147-A177-3AD203B41FA5}">
                      <a16:colId xmlns:a16="http://schemas.microsoft.com/office/drawing/2014/main" xmlns="" val="3628809884"/>
                    </a:ext>
                  </a:extLst>
                </a:gridCol>
                <a:gridCol w="933501">
                  <a:extLst>
                    <a:ext uri="{9D8B030D-6E8A-4147-A177-3AD203B41FA5}">
                      <a16:colId xmlns:a16="http://schemas.microsoft.com/office/drawing/2014/main" xmlns="" val="62681153"/>
                    </a:ext>
                  </a:extLst>
                </a:gridCol>
              </a:tblGrid>
              <a:tr h="448784">
                <a:tc>
                  <a:txBody>
                    <a:bodyPr/>
                    <a:lstStyle/>
                    <a:p>
                      <a:endParaRPr lang="it-IT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Score RCV</a:t>
                      </a:r>
                    </a:p>
                    <a:p>
                      <a:r>
                        <a:rPr lang="it-IT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medio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Donne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Età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Fumatori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Col tot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Col HDL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PAS 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Peso m   kg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BMI m Kg/m2</a:t>
                      </a:r>
                    </a:p>
                    <a:p>
                      <a:endParaRPr lang="it-IT" sz="16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0438704"/>
                  </a:ext>
                </a:extLst>
              </a:tr>
              <a:tr h="573707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Turno notturno </a:t>
                      </a:r>
                      <a:endParaRPr lang="it-IT" sz="1600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7345689"/>
                  </a:ext>
                </a:extLst>
              </a:tr>
              <a:tr h="573707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Si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1,9 %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79,4%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48 aa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25,9 % </a:t>
                      </a:r>
                      <a:r>
                        <a:rPr lang="it-IT" sz="2400" b="1" dirty="0"/>
                        <a:t>*</a:t>
                      </a:r>
                      <a:endParaRPr lang="it-IT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206 mg/</a:t>
                      </a:r>
                      <a:r>
                        <a:rPr lang="it-IT" sz="1600" dirty="0" err="1"/>
                        <a:t>dL</a:t>
                      </a:r>
                      <a:endParaRPr lang="it-IT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63 mg/</a:t>
                      </a:r>
                      <a:r>
                        <a:rPr lang="it-IT" sz="1600" dirty="0" err="1"/>
                        <a:t>dL</a:t>
                      </a:r>
                      <a:endParaRPr lang="it-IT" sz="1600" dirty="0"/>
                    </a:p>
                    <a:p>
                      <a:r>
                        <a:rPr lang="it-IT" sz="1600" b="1" dirty="0"/>
                        <a:t>(M:52 mg/</a:t>
                      </a:r>
                      <a:r>
                        <a:rPr lang="it-IT" sz="1600" b="1" dirty="0" err="1"/>
                        <a:t>dL</a:t>
                      </a:r>
                      <a:r>
                        <a:rPr lang="it-IT" sz="1600" b="1" dirty="0"/>
                        <a:t>*)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121 mmHg</a:t>
                      </a:r>
                    </a:p>
                    <a:p>
                      <a:endParaRPr lang="it-IT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69 kg </a:t>
                      </a:r>
                      <a:r>
                        <a:rPr lang="it-IT" sz="2000" b="1" dirty="0"/>
                        <a:t>*</a:t>
                      </a:r>
                      <a:endParaRPr lang="it-IT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b="1" dirty="0"/>
                        <a:t>25 </a:t>
                      </a:r>
                      <a:r>
                        <a:rPr lang="it-IT" sz="2000" b="1" dirty="0"/>
                        <a:t>*</a:t>
                      </a:r>
                      <a:endParaRPr lang="it-IT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7557224"/>
                  </a:ext>
                </a:extLst>
              </a:tr>
              <a:tr h="573707">
                <a:tc>
                  <a:txBody>
                    <a:bodyPr/>
                    <a:lstStyle/>
                    <a:p>
                      <a:r>
                        <a:rPr lang="it-IT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1,8 %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77,8%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49 aa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18 %</a:t>
                      </a:r>
                      <a:endParaRPr lang="it-IT" sz="1600" b="1" i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205 mg/</a:t>
                      </a:r>
                      <a:r>
                        <a:rPr lang="it-IT" sz="1600" dirty="0" err="1"/>
                        <a:t>dL</a:t>
                      </a:r>
                      <a:endParaRPr lang="it-IT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64 mg/</a:t>
                      </a:r>
                      <a:r>
                        <a:rPr lang="it-IT" sz="1600" dirty="0" err="1"/>
                        <a:t>dL</a:t>
                      </a:r>
                      <a:endParaRPr lang="it-IT" sz="1600" dirty="0"/>
                    </a:p>
                    <a:p>
                      <a:r>
                        <a:rPr lang="it-IT" sz="1600" b="1" dirty="0"/>
                        <a:t>(M:55 mg/</a:t>
                      </a:r>
                      <a:r>
                        <a:rPr lang="it-IT" sz="1600" b="1" dirty="0" err="1"/>
                        <a:t>dL</a:t>
                      </a:r>
                      <a:r>
                        <a:rPr lang="it-IT" sz="1600" b="1" dirty="0"/>
                        <a:t>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/>
                        <a:t>120 mmHg</a:t>
                      </a:r>
                    </a:p>
                    <a:p>
                      <a:endParaRPr lang="it-IT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67 kg</a:t>
                      </a:r>
                      <a:endParaRPr lang="it-IT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24</a:t>
                      </a:r>
                      <a:endParaRPr lang="it-IT" sz="16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4584844"/>
                  </a:ext>
                </a:extLst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123205" y="6185140"/>
            <a:ext cx="2293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χ</a:t>
            </a:r>
            <a:r>
              <a:rPr lang="it-IT" sz="1400" baseline="30000" dirty="0"/>
              <a:t>2 </a:t>
            </a:r>
            <a:r>
              <a:rPr lang="it-IT" sz="1400" dirty="0"/>
              <a:t>p&lt; 0,01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69721" y="6206350"/>
            <a:ext cx="36716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b="1" i="1" dirty="0"/>
              <a:t>«Fumo» distribuito omogeneamente per sesso ed età</a:t>
            </a:r>
            <a:r>
              <a:rPr lang="it-IT" sz="1100" dirty="0"/>
              <a:t>.</a:t>
            </a:r>
          </a:p>
        </p:txBody>
      </p:sp>
      <p:sp>
        <p:nvSpPr>
          <p:cNvPr id="8" name="Titolo 12"/>
          <p:cNvSpPr txBox="1">
            <a:spLocks/>
          </p:cNvSpPr>
          <p:nvPr/>
        </p:nvSpPr>
        <p:spPr>
          <a:xfrm>
            <a:off x="801858" y="477821"/>
            <a:ext cx="7534670" cy="9257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it-IT" sz="2800" noProof="1">
                <a:solidFill>
                  <a:schemeClr val="accent6">
                    <a:lumMod val="75000"/>
                  </a:schemeClr>
                </a:solidFill>
                <a:latin typeface="Book Antiqua"/>
              </a:rPr>
              <a:t>Rischio cardiovascolare e turno notturno ? </a:t>
            </a:r>
            <a:endParaRPr lang="it-IT" sz="3600" noProof="1">
              <a:solidFill>
                <a:schemeClr val="accent6">
                  <a:lumMod val="75000"/>
                </a:schemeClr>
              </a:solidFill>
              <a:latin typeface="Book Antiqua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09093" y="2809759"/>
            <a:ext cx="1044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1600" dirty="0"/>
              <a:t>Solo nella popolazione maschile,  si evidenzia, mediamente, un valore di HDL inferiore nei lavoratori a turno notturno. </a:t>
            </a:r>
          </a:p>
        </p:txBody>
      </p:sp>
    </p:spTree>
    <p:extLst>
      <p:ext uri="{BB962C8B-B14F-4D97-AF65-F5344CB8AC3E}">
        <p14:creationId xmlns:p14="http://schemas.microsoft.com/office/powerpoint/2010/main" val="10281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54656" y="4032054"/>
            <a:ext cx="106633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b="1" dirty="0"/>
              <a:t>Nessun incremento del rischio cardiovascolare globale (≥ 5%) o dei singoli fattori di rischio in relazione </a:t>
            </a:r>
            <a:r>
              <a:rPr lang="it-IT" dirty="0"/>
              <a:t>a mansione o tipologia di reparto, tenendo conto di età e genere, nella nostra popolazione.</a:t>
            </a:r>
          </a:p>
          <a:p>
            <a:pPr algn="just"/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/>
              <a:t>Tra i medici, il 18 % ha score di rischio ≥ 5%, in relazione alla maggiore componente di sesso maschile e all’età più elevata (75.pct età: 58 aa).</a:t>
            </a:r>
          </a:p>
          <a:p>
            <a:pPr algn="just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738042" y="819187"/>
            <a:ext cx="7071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2800" b="1" noProof="1">
                <a:solidFill>
                  <a:schemeClr val="accent6">
                    <a:lumMod val="75000"/>
                  </a:schemeClr>
                </a:solidFill>
              </a:rPr>
              <a:t>Rischio cardiovascolare e </a:t>
            </a:r>
            <a:r>
              <a:rPr lang="it-IT" sz="2800" b="1" i="1" noProof="1">
                <a:solidFill>
                  <a:schemeClr val="accent6">
                    <a:lumMod val="75000"/>
                  </a:schemeClr>
                </a:solidFill>
              </a:rPr>
              <a:t>high strain job</a:t>
            </a:r>
            <a:r>
              <a:rPr lang="it-IT" sz="2800" b="1" noProof="1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it-IT" sz="2400" b="1" noProof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11705" y="1822641"/>
            <a:ext cx="6149212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Incremento di rischio per alcuni reparti /mansioni 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(sanitari che lavorano in urgenza)?  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/>
          <a:srcRect b="10642"/>
          <a:stretch/>
        </p:blipFill>
        <p:spPr>
          <a:xfrm>
            <a:off x="1399276" y="2711163"/>
            <a:ext cx="9410142" cy="88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1033" y="1316190"/>
            <a:ext cx="11023158" cy="4127627"/>
          </a:xfrm>
        </p:spPr>
        <p:txBody>
          <a:bodyPr>
            <a:normAutofit/>
          </a:bodyPr>
          <a:lstStyle/>
          <a:p>
            <a:pPr algn="just"/>
            <a:r>
              <a:rPr lang="it-IT" sz="1800" dirty="0"/>
              <a:t> Il rischio cardiovascolare è complessivamente basso nella nostra popolazione a confronto con i dati regionali (popolazione più giovane e con maggiore prevalenza femminile rispetto alla popolazione di riferimento).</a:t>
            </a:r>
          </a:p>
          <a:p>
            <a:pPr algn="just"/>
            <a:r>
              <a:rPr lang="it-IT" sz="1800" dirty="0"/>
              <a:t>L’aumentare dell’età dei lavoratori (circa metà ha più di 50 anni!) fa sì che una quota non trascurabile possa beneficiare di informazione e </a:t>
            </a:r>
            <a:r>
              <a:rPr lang="it-IT" sz="1800" dirty="0" err="1"/>
              <a:t>counselling</a:t>
            </a:r>
            <a:r>
              <a:rPr lang="it-IT" sz="1800" dirty="0"/>
              <a:t> relativo al rischio cardiovascolare individuale .</a:t>
            </a:r>
          </a:p>
          <a:p>
            <a:pPr marL="45720" indent="0" algn="just">
              <a:buNone/>
            </a:pPr>
            <a:endParaRPr lang="it-IT" sz="1800" dirty="0"/>
          </a:p>
          <a:p>
            <a:r>
              <a:rPr lang="it-IT" sz="1800" dirty="0"/>
              <a:t>50% degli  uomini (e 32% delle donne) ha BMI&gt; 25 kg/m</a:t>
            </a:r>
            <a:r>
              <a:rPr lang="it-IT" sz="1800" baseline="30000" dirty="0"/>
              <a:t>2</a:t>
            </a:r>
            <a:r>
              <a:rPr lang="it-IT" sz="1800" dirty="0"/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96082" y="666878"/>
            <a:ext cx="2510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it-IT" sz="2400" b="1" noProof="1">
                <a:solidFill>
                  <a:schemeClr val="accent6">
                    <a:lumMod val="75000"/>
                  </a:schemeClr>
                </a:solidFill>
              </a:rPr>
              <a:t>CONCLUSIONI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796435" y="3233105"/>
            <a:ext cx="4037756" cy="73866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dirty="0"/>
              <a:t>POTENZIALE BENEFICI DA CONSIGLI DI CORRETTA IGIENE ALIMENTARE E PROMOZIONE DELL’ATTIVITA’ FISICA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811033" y="4215958"/>
            <a:ext cx="10938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b="1" dirty="0"/>
              <a:t>Pur non evidenziandosi un incremento del rischio cardiovascolare globale nei lavoratori con  turno notturno, quest’ultimo potrebbe favorire stili di vita meno «sani» in termini di abitudini alimentari e voluttuarie (fumo).</a:t>
            </a:r>
            <a:endParaRPr lang="it-IT" b="1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394" y="5382767"/>
            <a:ext cx="7715237" cy="84304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7904" y="5974206"/>
            <a:ext cx="3088727" cy="255234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7237483" y="3469155"/>
            <a:ext cx="351692" cy="355449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8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Abitudini </a:t>
            </a:r>
            <a:r>
              <a:rPr lang="it-IT" dirty="0" smtClean="0"/>
              <a:t>alimentari dei turnisti notturni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u="sng" dirty="0" smtClean="0">
              <a:solidFill>
                <a:schemeClr val="tx1"/>
              </a:solidFill>
              <a:hlinkClick r:id="rId2"/>
            </a:endParaRPr>
          </a:p>
          <a:p>
            <a:r>
              <a:rPr lang="en-GB" b="1" dirty="0" err="1" smtClean="0">
                <a:solidFill>
                  <a:schemeClr val="tx1"/>
                </a:solidFill>
              </a:rPr>
              <a:t>Cosa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mangiano</a:t>
            </a:r>
            <a:r>
              <a:rPr lang="en-GB" b="1" dirty="0" smtClean="0">
                <a:solidFill>
                  <a:schemeClr val="tx1"/>
                </a:solidFill>
              </a:rPr>
              <a:t>? 54% Snacks</a:t>
            </a:r>
          </a:p>
          <a:p>
            <a:r>
              <a:rPr lang="en-GB" b="1" dirty="0" err="1" smtClean="0">
                <a:solidFill>
                  <a:schemeClr val="tx1"/>
                </a:solidFill>
              </a:rPr>
              <a:t>Perchè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mangiano</a:t>
            </a:r>
            <a:r>
              <a:rPr lang="en-GB" b="1" dirty="0" smtClean="0">
                <a:solidFill>
                  <a:schemeClr val="tx1"/>
                </a:solidFill>
              </a:rPr>
              <a:t>? 36% per stare con </a:t>
            </a:r>
            <a:r>
              <a:rPr lang="en-GB" b="1" dirty="0" err="1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colleghi</a:t>
            </a:r>
            <a:r>
              <a:rPr lang="en-GB" b="1" dirty="0" smtClean="0">
                <a:solidFill>
                  <a:schemeClr val="tx1"/>
                </a:solidFill>
              </a:rPr>
              <a:t>, 25% per stare </a:t>
            </a:r>
            <a:r>
              <a:rPr lang="en-GB" b="1" dirty="0" err="1" smtClean="0">
                <a:solidFill>
                  <a:schemeClr val="tx1"/>
                </a:solidFill>
              </a:rPr>
              <a:t>svegli</a:t>
            </a:r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Dove </a:t>
            </a:r>
            <a:r>
              <a:rPr lang="en-GB" b="1" dirty="0" err="1" smtClean="0">
                <a:solidFill>
                  <a:schemeClr val="tx1"/>
                </a:solidFill>
              </a:rPr>
              <a:t>prendono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i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cibi</a:t>
            </a:r>
            <a:r>
              <a:rPr lang="en-GB" b="1" dirty="0" smtClean="0">
                <a:solidFill>
                  <a:schemeClr val="tx1"/>
                </a:solidFill>
              </a:rPr>
              <a:t>? 54% </a:t>
            </a:r>
            <a:r>
              <a:rPr lang="en-GB" b="1" dirty="0" err="1" smtClean="0">
                <a:solidFill>
                  <a:schemeClr val="tx1"/>
                </a:solidFill>
              </a:rPr>
              <a:t>dalla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caffetteria</a:t>
            </a:r>
            <a:r>
              <a:rPr lang="en-GB" b="1" dirty="0" smtClean="0">
                <a:solidFill>
                  <a:schemeClr val="tx1"/>
                </a:solidFill>
              </a:rPr>
              <a:t>, 48% </a:t>
            </a:r>
            <a:r>
              <a:rPr lang="en-GB" b="1" dirty="0" err="1" smtClean="0">
                <a:solidFill>
                  <a:schemeClr val="tx1"/>
                </a:solidFill>
              </a:rPr>
              <a:t>da</a:t>
            </a:r>
            <a:r>
              <a:rPr lang="en-GB" b="1" dirty="0" smtClean="0">
                <a:solidFill>
                  <a:schemeClr val="tx1"/>
                </a:solidFill>
              </a:rPr>
              <a:t> casa</a:t>
            </a:r>
            <a:endParaRPr lang="en-GB" u="sng" dirty="0" smtClean="0">
              <a:solidFill>
                <a:schemeClr val="tx1"/>
              </a:solidFill>
              <a:hlinkClick r:id="rId2"/>
            </a:endParaRPr>
          </a:p>
          <a:p>
            <a:r>
              <a:rPr lang="en-GB" b="1" dirty="0" smtClean="0">
                <a:solidFill>
                  <a:schemeClr val="tx1"/>
                </a:solidFill>
              </a:rPr>
              <a:t>The </a:t>
            </a:r>
            <a:r>
              <a:rPr lang="en-GB" b="1" dirty="0" err="1" smtClean="0">
                <a:solidFill>
                  <a:schemeClr val="tx1"/>
                </a:solidFill>
              </a:rPr>
              <a:t>Quando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mangiano</a:t>
            </a:r>
            <a:r>
              <a:rPr lang="en-GB" b="1" dirty="0" smtClean="0">
                <a:solidFill>
                  <a:schemeClr val="tx1"/>
                </a:solidFill>
              </a:rPr>
              <a:t>? 43% </a:t>
            </a:r>
            <a:r>
              <a:rPr lang="en-GB" b="1" dirty="0" err="1" smtClean="0">
                <a:solidFill>
                  <a:schemeClr val="tx1"/>
                </a:solidFill>
              </a:rPr>
              <a:t>durante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il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turno</a:t>
            </a:r>
            <a:r>
              <a:rPr lang="en-GB" b="1" dirty="0" smtClean="0">
                <a:solidFill>
                  <a:schemeClr val="tx1"/>
                </a:solidFill>
              </a:rPr>
              <a:t>, 40% </a:t>
            </a:r>
            <a:r>
              <a:rPr lang="en-GB" b="1" dirty="0" err="1" smtClean="0">
                <a:solidFill>
                  <a:schemeClr val="tx1"/>
                </a:solidFill>
              </a:rPr>
              <a:t>quando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hanno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una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b="1" dirty="0" err="1" smtClean="0">
                <a:solidFill>
                  <a:schemeClr val="tx1"/>
                </a:solidFill>
              </a:rPr>
              <a:t>pausa</a:t>
            </a:r>
            <a:endParaRPr lang="en-GB" u="sng" dirty="0" smtClean="0">
              <a:solidFill>
                <a:schemeClr val="tx1"/>
              </a:solidFill>
              <a:hlinkClick r:id="rId2"/>
            </a:endParaRPr>
          </a:p>
          <a:p>
            <a:endParaRPr lang="en-GB" u="sng" dirty="0" smtClean="0">
              <a:solidFill>
                <a:schemeClr val="tx1"/>
              </a:solidFill>
              <a:hlinkClick r:id="rId2"/>
            </a:endParaRPr>
          </a:p>
          <a:p>
            <a:pPr>
              <a:buNone/>
            </a:pPr>
            <a:r>
              <a:rPr lang="en-GB" u="sng" dirty="0" smtClean="0">
                <a:solidFill>
                  <a:schemeClr val="tx1"/>
                </a:solidFill>
                <a:hlinkClick r:id="rId2"/>
              </a:rPr>
              <a:t>Gupta CC</a:t>
            </a:r>
            <a:r>
              <a:rPr lang="en-GB" baseline="30000" dirty="0" smtClean="0">
                <a:solidFill>
                  <a:schemeClr val="tx1"/>
                </a:solidFill>
              </a:rPr>
              <a:t>,</a:t>
            </a:r>
            <a:r>
              <a:rPr lang="en-GB" dirty="0" smtClean="0">
                <a:solidFill>
                  <a:schemeClr val="tx1"/>
                </a:solidFill>
              </a:rPr>
              <a:t> </a:t>
            </a:r>
            <a:r>
              <a:rPr lang="en-GB" u="sng" dirty="0" smtClean="0">
                <a:solidFill>
                  <a:schemeClr val="tx1"/>
                </a:solidFill>
                <a:hlinkClick r:id="rId3"/>
              </a:rPr>
              <a:t>Coates AM</a:t>
            </a:r>
            <a:r>
              <a:rPr lang="en-GB" dirty="0" smtClean="0">
                <a:solidFill>
                  <a:schemeClr val="tx1"/>
                </a:solidFill>
              </a:rPr>
              <a:t>, </a:t>
            </a:r>
            <a:r>
              <a:rPr lang="en-GB" u="sng" dirty="0" err="1" smtClean="0">
                <a:solidFill>
                  <a:schemeClr val="tx1"/>
                </a:solidFill>
                <a:hlinkClick r:id="rId4"/>
              </a:rPr>
              <a:t>Dorrian</a:t>
            </a:r>
            <a:r>
              <a:rPr lang="en-GB" u="sng" dirty="0" smtClean="0">
                <a:solidFill>
                  <a:schemeClr val="tx1"/>
                </a:solidFill>
                <a:hlinkClick r:id="rId4"/>
              </a:rPr>
              <a:t> J</a:t>
            </a:r>
            <a:r>
              <a:rPr lang="en-GB" dirty="0" smtClean="0">
                <a:solidFill>
                  <a:schemeClr val="tx1"/>
                </a:solidFill>
              </a:rPr>
              <a:t>, </a:t>
            </a:r>
            <a:r>
              <a:rPr lang="en-GB" u="sng" dirty="0" smtClean="0">
                <a:solidFill>
                  <a:schemeClr val="tx1"/>
                </a:solidFill>
                <a:hlinkClick r:id="rId5"/>
              </a:rPr>
              <a:t>Banks S</a:t>
            </a:r>
            <a:r>
              <a:rPr lang="en-GB" baseline="30000" dirty="0" smtClean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The factors influencing the eating behaviour of </a:t>
            </a:r>
            <a:r>
              <a:rPr lang="en-GB" b="1" dirty="0" err="1" smtClean="0">
                <a:solidFill>
                  <a:schemeClr val="tx1"/>
                </a:solidFill>
              </a:rPr>
              <a:t>shiftworkers</a:t>
            </a:r>
            <a:r>
              <a:rPr lang="en-GB" b="1" dirty="0" smtClean="0">
                <a:solidFill>
                  <a:schemeClr val="tx1"/>
                </a:solidFill>
              </a:rPr>
              <a:t>: what, when, where and why </a:t>
            </a:r>
            <a:r>
              <a:rPr lang="en-GB" u="sng" dirty="0" err="1" smtClean="0">
                <a:solidFill>
                  <a:schemeClr val="tx1"/>
                </a:solidFill>
                <a:hlinkClick r:id="rId6" tooltip="Industrial health."/>
              </a:rPr>
              <a:t>Ind</a:t>
            </a:r>
            <a:r>
              <a:rPr lang="en-GB" u="sng" dirty="0" smtClean="0">
                <a:solidFill>
                  <a:schemeClr val="tx1"/>
                </a:solidFill>
                <a:hlinkClick r:id="rId6" tooltip="Industrial health."/>
              </a:rPr>
              <a:t> Health.</a:t>
            </a:r>
            <a:r>
              <a:rPr lang="en-GB" dirty="0" smtClean="0">
                <a:solidFill>
                  <a:schemeClr val="tx1"/>
                </a:solidFill>
              </a:rPr>
              <a:t> 2018 Nov 8. </a:t>
            </a:r>
            <a:r>
              <a:rPr lang="en-GB" dirty="0" err="1" smtClean="0">
                <a:solidFill>
                  <a:schemeClr val="tx1"/>
                </a:solidFill>
              </a:rPr>
              <a:t>doi</a:t>
            </a:r>
            <a:r>
              <a:rPr lang="en-GB" dirty="0" smtClean="0">
                <a:solidFill>
                  <a:schemeClr val="tx1"/>
                </a:solidFill>
              </a:rPr>
              <a:t>: 10.2486/indhealth.2018-0147. [</a:t>
            </a:r>
            <a:r>
              <a:rPr lang="en-GB" dirty="0" err="1" smtClean="0">
                <a:solidFill>
                  <a:schemeClr val="tx1"/>
                </a:solidFill>
              </a:rPr>
              <a:t>Epub</a:t>
            </a:r>
            <a:r>
              <a:rPr lang="en-GB" dirty="0" smtClean="0">
                <a:solidFill>
                  <a:schemeClr val="tx1"/>
                </a:solidFill>
              </a:rPr>
              <a:t> ahead of print]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prevenzione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611" y="1901952"/>
            <a:ext cx="10154652" cy="4434680"/>
          </a:xfrm>
        </p:spPr>
        <p:txBody>
          <a:bodyPr>
            <a:normAutofit fontScale="70000" lnSpcReduction="20000"/>
          </a:bodyPr>
          <a:lstStyle/>
          <a:p>
            <a:r>
              <a:rPr lang="it-IT" sz="3100" dirty="0" smtClean="0"/>
              <a:t>I turni a rapida rotazione vanno meglio rispetto quelli a lunga rotazione, perchè interferiscono meno son il ritmo circadiano</a:t>
            </a:r>
          </a:p>
          <a:p>
            <a:r>
              <a:rPr lang="it-IT" sz="3100" dirty="0" smtClean="0"/>
              <a:t>La rotazione in senso orario (mattina, pomeriggio, notte) è preferibile rispetto a quella antiorario perchè permette maggiore riposo dopo la notte e segue il ciclo fisiologico</a:t>
            </a:r>
          </a:p>
          <a:p>
            <a:r>
              <a:rPr lang="it-IT" sz="3100" dirty="0" smtClean="0"/>
              <a:t>Meglio evitare i turni che partono troppo presto la mattina perchè interrompono la fase REM del sonno</a:t>
            </a:r>
          </a:p>
          <a:p>
            <a:r>
              <a:rPr lang="it-IT" sz="3100" dirty="0" smtClean="0"/>
              <a:t>Turno di lavoro prolungati (9-12 ore)  devono essere permessi solo se il carico di lavoro è basso e con pause</a:t>
            </a:r>
          </a:p>
          <a:p>
            <a:r>
              <a:rPr lang="it-IT" sz="3100" dirty="0" smtClean="0"/>
              <a:t>Il sistema di rotazione deve essere stabile con la garanzia di week end liberi per garantire una adeguata organizzazione della vista sociale e familiare</a:t>
            </a:r>
          </a:p>
          <a:p>
            <a:r>
              <a:rPr lang="it-IT" sz="3100" dirty="0" smtClean="0"/>
              <a:t>Lavoro flessibile per andare incontro alle esigenze del lavoratore</a:t>
            </a:r>
            <a:endParaRPr lang="it-IT" dirty="0" smtClean="0"/>
          </a:p>
          <a:p>
            <a:pPr marL="45720" indent="0">
              <a:buNone/>
            </a:pPr>
            <a:r>
              <a:rPr lang="it-IT" dirty="0" smtClean="0"/>
              <a:t>Costa et al. 2016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45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590" y="3250942"/>
            <a:ext cx="8633319" cy="188946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836" y="377740"/>
            <a:ext cx="7260826" cy="25273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781168" y="4942703"/>
            <a:ext cx="2842054" cy="57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8484" y="467360"/>
            <a:ext cx="5332396" cy="1233424"/>
          </a:xfrm>
        </p:spPr>
        <p:txBody>
          <a:bodyPr/>
          <a:lstStyle/>
          <a:p>
            <a:r>
              <a:rPr lang="it-IT" dirty="0" smtClean="0"/>
              <a:t>Grazie dell’attenzione!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1229" y="2866687"/>
            <a:ext cx="5107806" cy="232385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Domande?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709" y="0"/>
            <a:ext cx="3284666" cy="66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2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Lavoro a turno e notturno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395869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rved Right Arrow 4"/>
          <p:cNvSpPr/>
          <p:nvPr/>
        </p:nvSpPr>
        <p:spPr>
          <a:xfrm>
            <a:off x="3561347" y="2294021"/>
            <a:ext cx="962527" cy="753979"/>
          </a:xfrm>
          <a:prstGeom prst="curvedRightArrow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7459579" y="2294021"/>
            <a:ext cx="1171074" cy="625642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2968" y="6240379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Costa et al.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227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Malattie associate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994102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341120" y="2021306"/>
            <a:ext cx="2165684" cy="85023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Patologie metaboliche</a:t>
            </a:r>
            <a:endParaRPr lang="it-IT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8983579" y="1901825"/>
            <a:ext cx="2582779" cy="9304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Patologie gastrointestinali</a:t>
            </a:r>
            <a:endParaRPr lang="it-IT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9288379" y="3388059"/>
            <a:ext cx="2277979" cy="11550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Funzione riproduttiva</a:t>
            </a:r>
            <a:endParaRPr lang="it-IT" sz="2800" dirty="0"/>
          </a:p>
        </p:txBody>
      </p:sp>
      <p:sp>
        <p:nvSpPr>
          <p:cNvPr id="8" name="Rounded Rectangle 7"/>
          <p:cNvSpPr/>
          <p:nvPr/>
        </p:nvSpPr>
        <p:spPr>
          <a:xfrm>
            <a:off x="144379" y="4543091"/>
            <a:ext cx="2165685" cy="1071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smtClean="0"/>
              <a:t>Forse tumori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14004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effetti per la società</a:t>
            </a:r>
            <a:endParaRPr lang="it-I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916566"/>
              </p:ext>
            </p:extLst>
          </p:nvPr>
        </p:nvGraphicFramePr>
        <p:xfrm>
          <a:off x="1341438" y="1901825"/>
          <a:ext cx="9509125" cy="412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64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Disturbi del sonno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r>
              <a:rPr lang="it-IT" dirty="0" smtClean="0"/>
              <a:t>Costa et al. 2016. Waage et al. 2014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748590" y="2104881"/>
            <a:ext cx="3561348" cy="18608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Fino al 35% del lavoratori notturni</a:t>
            </a:r>
            <a:endParaRPr lang="it-IT" sz="3600" dirty="0"/>
          </a:p>
        </p:txBody>
      </p:sp>
      <p:sp>
        <p:nvSpPr>
          <p:cNvPr id="5" name="Flowchart: Predefined Process 4"/>
          <p:cNvSpPr/>
          <p:nvPr/>
        </p:nvSpPr>
        <p:spPr>
          <a:xfrm>
            <a:off x="8213558" y="2104881"/>
            <a:ext cx="3673642" cy="2852130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Insonnia</a:t>
            </a:r>
          </a:p>
          <a:p>
            <a:pPr algn="ctr"/>
            <a:r>
              <a:rPr lang="it-IT" sz="3600" dirty="0" smtClean="0"/>
              <a:t>Sonnolenza</a:t>
            </a:r>
          </a:p>
          <a:p>
            <a:pPr algn="ctr"/>
            <a:r>
              <a:rPr lang="it-IT" sz="3600" dirty="0" smtClean="0"/>
              <a:t>Uso farmaci x dormire</a:t>
            </a:r>
            <a:endParaRPr lang="it-IT" sz="3600" dirty="0"/>
          </a:p>
        </p:txBody>
      </p:sp>
      <p:sp>
        <p:nvSpPr>
          <p:cNvPr id="6" name="Right Arrow 5"/>
          <p:cNvSpPr/>
          <p:nvPr/>
        </p:nvSpPr>
        <p:spPr>
          <a:xfrm>
            <a:off x="6096000" y="3035323"/>
            <a:ext cx="1668379" cy="131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05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Disturbi gastrointestinali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r>
              <a:rPr lang="it-IT" dirty="0" smtClean="0"/>
              <a:t>Lennernas et al. 1994, Knutsson &amp; Goggild 2010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572126" y="2104881"/>
            <a:ext cx="3737812" cy="2242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Dal 20 al 75% vs 10-25% dei lavoratori giornalieri</a:t>
            </a:r>
            <a:endParaRPr lang="it-IT" sz="3600" dirty="0"/>
          </a:p>
        </p:txBody>
      </p:sp>
      <p:sp>
        <p:nvSpPr>
          <p:cNvPr id="5" name="Flowchart: Predefined Process 4"/>
          <p:cNvSpPr/>
          <p:nvPr/>
        </p:nvSpPr>
        <p:spPr>
          <a:xfrm>
            <a:off x="8213558" y="2104881"/>
            <a:ext cx="3673642" cy="2852130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Cambio nelle abitudini alimentari, uso cibi preconfezionati ecc. </a:t>
            </a:r>
            <a:endParaRPr lang="it-IT" sz="3200" dirty="0"/>
          </a:p>
        </p:txBody>
      </p:sp>
      <p:sp>
        <p:nvSpPr>
          <p:cNvPr id="7" name="Left Arrow 6"/>
          <p:cNvSpPr/>
          <p:nvPr/>
        </p:nvSpPr>
        <p:spPr>
          <a:xfrm>
            <a:off x="5759116" y="3080084"/>
            <a:ext cx="1876927" cy="12673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010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Stress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 smtClean="0"/>
          </a:p>
          <a:p>
            <a:pPr marL="45720" indent="0">
              <a:buNone/>
            </a:pPr>
            <a:endParaRPr lang="it-IT" dirty="0"/>
          </a:p>
          <a:p>
            <a:pPr marL="45720" indent="0">
              <a:buNone/>
            </a:pPr>
            <a:r>
              <a:rPr lang="it-IT" dirty="0" smtClean="0"/>
              <a:t>Colquhoun et al 1996, Nakata et al. 2004, ...</a:t>
            </a: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1572126" y="2104881"/>
            <a:ext cx="3737812" cy="22425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Irritabilità, stanchezza, depressione, ansia</a:t>
            </a:r>
            <a:endParaRPr lang="it-IT" sz="3600" dirty="0"/>
          </a:p>
        </p:txBody>
      </p:sp>
      <p:sp>
        <p:nvSpPr>
          <p:cNvPr id="5" name="Flowchart: Predefined Process 4"/>
          <p:cNvSpPr/>
          <p:nvPr/>
        </p:nvSpPr>
        <p:spPr>
          <a:xfrm>
            <a:off x="8213558" y="2104881"/>
            <a:ext cx="3673642" cy="2852130"/>
          </a:xfrm>
          <a:prstGeom prst="flowChartPredefined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Uso di farmaci </a:t>
            </a:r>
            <a:endParaRPr lang="it-IT" sz="3200" dirty="0"/>
          </a:p>
        </p:txBody>
      </p:sp>
      <p:sp>
        <p:nvSpPr>
          <p:cNvPr id="6" name="Right Arrow 5"/>
          <p:cNvSpPr/>
          <p:nvPr/>
        </p:nvSpPr>
        <p:spPr>
          <a:xfrm>
            <a:off x="6031832" y="3224463"/>
            <a:ext cx="1732547" cy="1122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40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Alterazioni ormonali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Alterazioni del ciclo mestruale</a:t>
            </a:r>
          </a:p>
          <a:p>
            <a:r>
              <a:rPr lang="it-IT" sz="2800" dirty="0" smtClean="0"/>
              <a:t>Aumento della sindrome pre mestruale</a:t>
            </a:r>
          </a:p>
          <a:p>
            <a:r>
              <a:rPr lang="it-IT" sz="2800" dirty="0" smtClean="0"/>
              <a:t>Nascita pretermine e basso peso alla nascita (Zhu et al. 2003, Mozurkewich et al. 2000)</a:t>
            </a:r>
          </a:p>
        </p:txBody>
      </p:sp>
    </p:spTree>
    <p:extLst>
      <p:ext uri="{BB962C8B-B14F-4D97-AF65-F5344CB8AC3E}">
        <p14:creationId xmlns:p14="http://schemas.microsoft.com/office/powerpoint/2010/main" val="251983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_Design_Yellow_TP102900996" id="{E526596C-EAA0-4A4B-AC1B-6414CA77A5F8}" vid="{6242A89E-8408-4782-A9FB-F0C1CD00909F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con banda gialla (widescreen)</Template>
  <TotalTime>0</TotalTime>
  <Words>1864</Words>
  <Application>Microsoft Office PowerPoint</Application>
  <PresentationFormat>Widescreen</PresentationFormat>
  <Paragraphs>410</Paragraphs>
  <Slides>29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3" baseType="lpstr">
      <vt:lpstr>Arial</vt:lpstr>
      <vt:lpstr>Book Antiqua</vt:lpstr>
      <vt:lpstr>Wingdings</vt:lpstr>
      <vt:lpstr>Banded Design Yellow 16x9</vt:lpstr>
      <vt:lpstr>Ritmi circadiani e lavoro</vt:lpstr>
      <vt:lpstr>Il lavoro notturno</vt:lpstr>
      <vt:lpstr>Lavoro a turno e notturno</vt:lpstr>
      <vt:lpstr>Malattie associate</vt:lpstr>
      <vt:lpstr>Gli effetti per la società</vt:lpstr>
      <vt:lpstr>Disturbi del sonno</vt:lpstr>
      <vt:lpstr>Disturbi gastrointestinali</vt:lpstr>
      <vt:lpstr>Stress</vt:lpstr>
      <vt:lpstr>Alterazioni ormonali</vt:lpstr>
      <vt:lpstr>Tumori (mammella e prostata)</vt:lpstr>
      <vt:lpstr>Presentazione standard di PowerPoint</vt:lpstr>
      <vt:lpstr>Presentazione standard di PowerPoint</vt:lpstr>
      <vt:lpstr>Rischio cardiovascolare e sindrome metabolica</vt:lpstr>
      <vt:lpstr>Presentazione standard di PowerPoint</vt:lpstr>
      <vt:lpstr>Presentazione standard di PowerPoint</vt:lpstr>
      <vt:lpstr>Presentazione standard di PowerPoint</vt:lpstr>
      <vt:lpstr>Il contesto</vt:lpstr>
      <vt:lpstr>Lo studio</vt:lpstr>
      <vt:lpstr>Presentazione standard di PowerPoint</vt:lpstr>
      <vt:lpstr>Presentazione standard di PowerPoint</vt:lpstr>
      <vt:lpstr>Lavoratori della sanità del FVG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Abitudini alimentari dei turnisti notturni</vt:lpstr>
      <vt:lpstr>La prevenzione</vt:lpstr>
      <vt:lpstr>Presentazione standard di PowerPoint</vt:lpstr>
      <vt:lpstr>Grazie dell’attenzione!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2017-05-27T07:50:45Z</dcterms:created>
  <dcterms:modified xsi:type="dcterms:W3CDTF">2018-11-16T12:08:05Z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