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F80CF-03C4-47EB-89E8-5D228F530BB9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37DA8-658A-4728-B3EB-E9CE741FF84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2901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1363" indent="-28416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39825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5954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2638" indent="-227013" defTabSz="95408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098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670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42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1438" indent="-227013" defTabSz="9540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2DDD3FE3-4F9D-4E19-A532-BA0DF007E4AE}" type="slidenum">
              <a:rPr lang="it-IT" altLang="it-IT" sz="1300"/>
              <a:pPr>
                <a:spcBef>
                  <a:spcPct val="0"/>
                </a:spcBef>
              </a:pPr>
              <a:t>4</a:t>
            </a:fld>
            <a:endParaRPr lang="it-IT" altLang="it-IT" sz="130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it-IT" smtClean="0"/>
          </a:p>
        </p:txBody>
      </p:sp>
    </p:spTree>
    <p:extLst>
      <p:ext uri="{BB962C8B-B14F-4D97-AF65-F5344CB8AC3E}">
        <p14:creationId xmlns:p14="http://schemas.microsoft.com/office/powerpoint/2010/main" val="3471466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87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5F81-75E6-4FEF-8D96-AF47A115A97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6362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87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7E5F81-75E6-4FEF-8D96-AF47A115A97C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0817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499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148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7942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5627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21981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5923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9623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803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753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94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670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51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4505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108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129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5577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48E3A-29DB-4EC1-86F8-EA486ED8ABDB}" type="datetimeFigureOut">
              <a:rPr lang="it-IT" smtClean="0"/>
              <a:t>05/03/2019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8B9A97A-6D40-4B14-A284-D02AFF9B1DE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11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lavoro pubblico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Dott.ssa Maria Dolores FERRARA</a:t>
            </a:r>
          </a:p>
          <a:p>
            <a:r>
              <a:rPr lang="it-IT" dirty="0" smtClean="0"/>
              <a:t>UNIVERSITA’ DEGLI STUDI DI TRIESTE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3754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Il diritto del lavoro della (prima) crisi ‘80-’90</a:t>
            </a:r>
            <a:endParaRPr lang="en-GB" dirty="0"/>
          </a:p>
        </p:txBody>
      </p:sp>
      <p:sp>
        <p:nvSpPr>
          <p:cNvPr id="14339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it-IT" altLang="en-US" dirty="0" smtClean="0"/>
              <a:t>Apertura ai contratti a termine</a:t>
            </a:r>
          </a:p>
          <a:p>
            <a:pPr algn="just"/>
            <a:r>
              <a:rPr lang="it-IT" altLang="en-US" dirty="0" smtClean="0"/>
              <a:t>Nuovi contratti: part time, formazione e lavoro</a:t>
            </a:r>
          </a:p>
          <a:p>
            <a:pPr algn="just"/>
            <a:r>
              <a:rPr lang="it-IT" altLang="en-US" dirty="0" smtClean="0"/>
              <a:t>Tfr l. 297/1982</a:t>
            </a:r>
          </a:p>
          <a:p>
            <a:pPr algn="just"/>
            <a:r>
              <a:rPr lang="it-IT" altLang="en-US" dirty="0" smtClean="0"/>
              <a:t>Contrattazione su retribuzione e contenimento inflazione</a:t>
            </a:r>
          </a:p>
          <a:p>
            <a:pPr algn="just"/>
            <a:r>
              <a:rPr lang="it-IT" altLang="en-US" dirty="0" smtClean="0"/>
              <a:t>Nascita impresa post-fordista: a rete/molecolare</a:t>
            </a:r>
          </a:p>
          <a:p>
            <a:pPr algn="just"/>
            <a:r>
              <a:rPr lang="it-IT" altLang="en-US" dirty="0" smtClean="0"/>
              <a:t>Flessibilità degli orari</a:t>
            </a:r>
            <a:r>
              <a:rPr lang="en-GB" altLang="en-US" dirty="0" smtClean="0"/>
              <a:t> e </a:t>
            </a:r>
            <a:r>
              <a:rPr lang="en-GB" altLang="en-US" dirty="0" err="1" smtClean="0"/>
              <a:t>dei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rapporti</a:t>
            </a:r>
            <a:endParaRPr lang="en-GB" altLang="en-US" dirty="0" smtClean="0"/>
          </a:p>
          <a:p>
            <a:pPr algn="just"/>
            <a:r>
              <a:rPr lang="it-IT" altLang="en-US" dirty="0" smtClean="0"/>
              <a:t>Liberalizzazione </a:t>
            </a:r>
          </a:p>
          <a:p>
            <a:pPr algn="just"/>
            <a:r>
              <a:rPr lang="it-IT" altLang="en-US" dirty="0" smtClean="0"/>
              <a:t>Protocollo Ciampi del 23 luglio del 1993 (abbandono scala mobile)</a:t>
            </a:r>
          </a:p>
          <a:p>
            <a:pPr algn="just"/>
            <a:r>
              <a:rPr lang="it-IT" altLang="en-US" dirty="0" smtClean="0"/>
              <a:t>L. 223/91 sui licenziamenti collettivi</a:t>
            </a:r>
          </a:p>
          <a:p>
            <a:pPr algn="just"/>
            <a:r>
              <a:rPr lang="it-IT" altLang="en-US" dirty="0" smtClean="0"/>
              <a:t>Pacchetto Treu l n. 196/1997-lavoro interinale</a:t>
            </a:r>
          </a:p>
          <a:p>
            <a:pPr algn="just"/>
            <a:r>
              <a:rPr lang="it-IT" altLang="en-US" dirty="0" smtClean="0"/>
              <a:t>Leggi azioni positive n. 125/1991</a:t>
            </a:r>
          </a:p>
          <a:p>
            <a:pPr algn="just"/>
            <a:r>
              <a:rPr lang="it-IT" altLang="en-US" dirty="0" smtClean="0"/>
              <a:t>L. 626/1994 sulla salute e sicurezza</a:t>
            </a:r>
          </a:p>
          <a:p>
            <a:endParaRPr lang="it-IT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412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Gli incerti anni 2000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L. n. 52/2000 sui congedi parentali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T.U. pubblico impiego n. 165/2001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L. part-time n. 61/2000</a:t>
            </a:r>
          </a:p>
          <a:p>
            <a:pPr marL="114300" indent="0" algn="just">
              <a:buNone/>
              <a:defRPr/>
            </a:pPr>
            <a:r>
              <a:rPr lang="it-IT" dirty="0" smtClean="0"/>
              <a:t>FLESSIBILITA’: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d.lgs. n. 368/2001: contratti a termine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d.lgs. n. 276/2003 (Riforma Biagi)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d.lgs. n. 66/2003 (orario di lavoro)</a:t>
            </a:r>
          </a:p>
          <a:p>
            <a:pPr marL="114300" indent="0" algn="just">
              <a:buNone/>
              <a:defRPr/>
            </a:pPr>
            <a:r>
              <a:rPr lang="it-IT" dirty="0" smtClean="0"/>
              <a:t>FLEXICURITY:</a:t>
            </a:r>
          </a:p>
          <a:p>
            <a:pPr marL="114300" indent="0" algn="just">
              <a:buNone/>
              <a:defRPr/>
            </a:pPr>
            <a:r>
              <a:rPr lang="it-IT" dirty="0" smtClean="0"/>
              <a:t>ANNI 2006-2008: Breve parentesi centro/sinistra: l. n. 247/2007  </a:t>
            </a:r>
          </a:p>
          <a:p>
            <a:pPr>
              <a:buFontTx/>
              <a:buChar char="-"/>
              <a:defRPr/>
            </a:pPr>
            <a:endParaRPr lang="it-IT" dirty="0" smtClean="0"/>
          </a:p>
          <a:p>
            <a:pPr marL="11430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482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Il diritto del lavoro della (seconda) crisi (I)</a:t>
            </a:r>
            <a:endParaRPr lang="en-GB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altLang="en-US" dirty="0" smtClean="0"/>
              <a:t>Riforma Brunetta d.lgs. n. 150/2009</a:t>
            </a:r>
            <a:endParaRPr lang="en-GB" altLang="en-US" dirty="0" smtClean="0"/>
          </a:p>
          <a:p>
            <a:pPr algn="just"/>
            <a:r>
              <a:rPr lang="it-IT" altLang="en-US" dirty="0" smtClean="0"/>
              <a:t>Collegato Lavoro n. 183/2010: impugnazione licenziamento; limiti al potere interpretativi dei giudici</a:t>
            </a:r>
          </a:p>
          <a:p>
            <a:pPr algn="just"/>
            <a:r>
              <a:rPr lang="it-IT" altLang="en-US" dirty="0" smtClean="0"/>
              <a:t>Legge 148/2011: art. 8 e contratti di prossimità</a:t>
            </a:r>
          </a:p>
          <a:p>
            <a:pPr algn="just"/>
            <a:r>
              <a:rPr lang="it-IT" altLang="en-US" dirty="0" smtClean="0"/>
              <a:t>Riforma Fornero delle pensioni: l. 214/2011, innalzamento età pensionabile, abolizione pensioni di anzianità, generalizzazione metodo contributivo</a:t>
            </a:r>
          </a:p>
          <a:p>
            <a:pPr algn="just"/>
            <a:r>
              <a:rPr lang="it-IT" altLang="en-US" dirty="0" smtClean="0"/>
              <a:t>Riforma Fornero l. 92/2012: art. 18 Stat. Lav.</a:t>
            </a:r>
          </a:p>
          <a:p>
            <a:pPr algn="just"/>
            <a:r>
              <a:rPr lang="it-IT" altLang="en-US" dirty="0" smtClean="0"/>
              <a:t>Riforme Governo Letta: l. n. 99/2013</a:t>
            </a:r>
          </a:p>
          <a:p>
            <a:pPr algn="just"/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11805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Il diritto del lavoro della (seconda) crisi (II)</a:t>
            </a:r>
            <a:endParaRPr lang="en-GB" dirty="0"/>
          </a:p>
        </p:txBody>
      </p:sp>
      <p:sp>
        <p:nvSpPr>
          <p:cNvPr id="1638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altLang="en-US" dirty="0" smtClean="0"/>
              <a:t>Governo </a:t>
            </a:r>
            <a:r>
              <a:rPr lang="it-IT" altLang="en-US" dirty="0" err="1" smtClean="0"/>
              <a:t>Renzi</a:t>
            </a:r>
            <a:r>
              <a:rPr lang="it-IT" altLang="en-US" dirty="0" smtClean="0"/>
              <a:t>:</a:t>
            </a:r>
          </a:p>
          <a:p>
            <a:pPr algn="just">
              <a:buFontTx/>
              <a:buChar char="-"/>
            </a:pPr>
            <a:r>
              <a:rPr lang="it-IT" altLang="en-US" i="1" dirty="0" smtClean="0"/>
              <a:t>Jobs Act </a:t>
            </a:r>
            <a:r>
              <a:rPr lang="it-IT" altLang="en-US" dirty="0" smtClean="0"/>
              <a:t>l. n. 183/2014 e vari decreti attuativi</a:t>
            </a:r>
          </a:p>
          <a:p>
            <a:pPr algn="just">
              <a:buFontTx/>
              <a:buChar char="-"/>
            </a:pPr>
            <a:r>
              <a:rPr lang="it-IT" altLang="en-US" dirty="0" smtClean="0"/>
              <a:t>Riforma pubblico impiego: l. n. 124/2015; d.lgs. n. 74 e 75 del 2017</a:t>
            </a:r>
          </a:p>
          <a:p>
            <a:pPr algn="just">
              <a:buFontTx/>
              <a:buChar char="-"/>
            </a:pPr>
            <a:r>
              <a:rPr lang="it-IT" altLang="en-US" dirty="0" smtClean="0"/>
              <a:t>Riforma Buona Scuola: </a:t>
            </a:r>
            <a:r>
              <a:rPr lang="it-IT" dirty="0"/>
              <a:t>l. n. 107/2015</a:t>
            </a:r>
            <a:endParaRPr lang="it-IT" altLang="en-US" dirty="0" smtClean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altLang="en-US" dirty="0" smtClean="0"/>
              <a:t>Governo Giallo/Verde</a:t>
            </a:r>
          </a:p>
          <a:p>
            <a:pPr algn="just">
              <a:buFontTx/>
              <a:buChar char="-"/>
            </a:pPr>
            <a:r>
              <a:rPr lang="it-IT" altLang="en-US" dirty="0" smtClean="0"/>
              <a:t>decreto dignità: d.l. n. 87/2018 conv. in l. 96/2018</a:t>
            </a:r>
          </a:p>
          <a:p>
            <a:pPr algn="just">
              <a:buFontTx/>
              <a:buChar char="-"/>
            </a:pPr>
            <a:r>
              <a:rPr lang="it-IT" altLang="en-US" dirty="0" smtClean="0"/>
              <a:t>legge di stabilità 2019: </a:t>
            </a:r>
            <a:r>
              <a:rPr lang="it-IT" dirty="0"/>
              <a:t>l. 30 dicembre 2018, n. </a:t>
            </a:r>
            <a:r>
              <a:rPr lang="it-IT" dirty="0" smtClean="0"/>
              <a:t>145</a:t>
            </a:r>
          </a:p>
          <a:p>
            <a:pPr algn="just">
              <a:buFontTx/>
              <a:buChar char="-"/>
            </a:pPr>
            <a:r>
              <a:rPr lang="it-IT" dirty="0" err="1" smtClean="0"/>
              <a:t>D.l.</a:t>
            </a:r>
            <a:r>
              <a:rPr lang="it-IT" dirty="0" smtClean="0"/>
              <a:t> reddito di cittadinanza e quota cento: n. 4 del 28 gennaio 2019</a:t>
            </a:r>
            <a:endParaRPr lang="it-IT" dirty="0"/>
          </a:p>
          <a:p>
            <a:pPr algn="just">
              <a:buFont typeface="Courier New" panose="02070309020205020404" pitchFamily="49" charset="0"/>
              <a:buChar char="o"/>
            </a:pPr>
            <a:r>
              <a:rPr lang="it-IT" dirty="0" smtClean="0"/>
              <a:t>In gestazione nuova riforma sul pubblico impiego della Ministra Giulia Buongiorno: carriera, accesso, mobilità, dirigenza, fonti</a:t>
            </a:r>
          </a:p>
        </p:txBody>
      </p:sp>
    </p:spTree>
    <p:extLst>
      <p:ext uri="{BB962C8B-B14F-4D97-AF65-F5344CB8AC3E}">
        <p14:creationId xmlns:p14="http://schemas.microsoft.com/office/powerpoint/2010/main" val="423293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Evoluzione legislazione di diritto del lavoro</a:t>
            </a:r>
            <a:endParaRPr lang="it-IT" dirty="0"/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I lezione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91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Tripartizione 								</a:t>
            </a:r>
            <a:endParaRPr lang="en-GB" dirty="0"/>
          </a:p>
        </p:txBody>
      </p:sp>
      <p:sp>
        <p:nvSpPr>
          <p:cNvPr id="6147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altLang="en-US" dirty="0" smtClean="0"/>
              <a:t>Diritto del rapporto di lavoro</a:t>
            </a:r>
          </a:p>
          <a:p>
            <a:r>
              <a:rPr lang="it-IT" altLang="en-US" dirty="0" smtClean="0"/>
              <a:t>Diritto sindacale</a:t>
            </a:r>
          </a:p>
          <a:p>
            <a:r>
              <a:rPr lang="it-IT" altLang="en-US" dirty="0" smtClean="0"/>
              <a:t>Diritto della previdenza sociale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97422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it-IT" altLang="it-IT" sz="3600" b="1" dirty="0"/>
              <a:t>Origini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None/>
            </a:pPr>
            <a:r>
              <a:rPr lang="it-IT" altLang="it-IT"/>
              <a:t>IL FENOMENO SINDACALE:</a:t>
            </a:r>
          </a:p>
          <a:p>
            <a:pPr algn="just" eaLnBrk="1" hangingPunct="1"/>
            <a:r>
              <a:rPr lang="it-IT" altLang="it-IT"/>
              <a:t>Nasce con la grande industria e perché nasce la grande industria</a:t>
            </a:r>
          </a:p>
          <a:p>
            <a:pPr algn="just" eaLnBrk="1" hangingPunct="1"/>
            <a:r>
              <a:rPr lang="it-IT" altLang="ja-JP"/>
              <a:t>È espressione del conflitto sociale tra chi detiene i mezzi di produzione e chi per vivere può contare sulle proprie energie lavorative</a:t>
            </a:r>
          </a:p>
          <a:p>
            <a:pPr algn="just" eaLnBrk="1" hangingPunct="1"/>
            <a:r>
              <a:rPr lang="it-IT" altLang="it-IT"/>
              <a:t>Nasce dalla comunanza dei problemi tra i lavoratori che induce ad aggregarsi per difendere e sostenere i propri interessi</a:t>
            </a:r>
          </a:p>
          <a:p>
            <a:pPr eaLnBrk="1" hangingPunct="1"/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8737141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Repressione del sindacalismo	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Legge Le </a:t>
            </a:r>
            <a:r>
              <a:rPr lang="it-IT" dirty="0" err="1" smtClean="0"/>
              <a:t>Chapelier</a:t>
            </a:r>
            <a:r>
              <a:rPr lang="it-IT" dirty="0" smtClean="0"/>
              <a:t> del 14 giugno 1791: delitto di coalizione, associazionismo e sciopero erano proibiti</a:t>
            </a:r>
          </a:p>
          <a:p>
            <a:pPr marL="114300" indent="0" algn="just">
              <a:buNone/>
              <a:defRPr/>
            </a:pPr>
            <a:r>
              <a:rPr lang="it-IT" dirty="0" smtClean="0"/>
              <a:t>In Italia: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Nella seconda metà dell’Ottocento, nascono le prime società di mutuo soccorso (antenate dei sindacati) che danno vita ad esperienze di solidarietà in caso di malattia ed infortunio 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Tali società cominciano a strutturarsi sul territorio (le Camere del lavoro) e per settori produttivi (Operai Metallurgici del 1901)</a:t>
            </a:r>
          </a:p>
          <a:p>
            <a:pPr>
              <a:buFont typeface="Arial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145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362950" cy="1143000"/>
          </a:xfrm>
        </p:spPr>
        <p:txBody>
          <a:bodyPr/>
          <a:lstStyle/>
          <a:p>
            <a:pPr>
              <a:defRPr/>
            </a:pPr>
            <a:r>
              <a:rPr lang="it-IT" dirty="0" smtClean="0"/>
              <a:t>Dalla repressione alla tolleranza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Le coalizioni erano tollerate, ma lo sciopero represso 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Codice penale Zanardelli del 1889: tollerato lo sciopero sul piano penale (restava inadempimento…)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Confederazione Generale Italiana del Lavoro del 1906 per impulso del Partito dei lavoratori Italiano, poi Partito socialista, nato al Congresso di Genova del 1892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Legislazione sociale:</a:t>
            </a:r>
          </a:p>
          <a:p>
            <a:pPr algn="just">
              <a:buFontTx/>
              <a:buChar char="-"/>
              <a:defRPr/>
            </a:pPr>
            <a:r>
              <a:rPr lang="it-IT" sz="1800" dirty="0"/>
              <a:t>Lavoro dei fanciulli e delle donne 1886 e 1907</a:t>
            </a:r>
          </a:p>
          <a:p>
            <a:pPr algn="just">
              <a:buFontTx/>
              <a:buChar char="-"/>
              <a:defRPr/>
            </a:pPr>
            <a:r>
              <a:rPr lang="it-IT" sz="1800" dirty="0"/>
              <a:t>Infortuni sul lavoro 1889</a:t>
            </a:r>
          </a:p>
          <a:p>
            <a:pPr algn="just">
              <a:buFontTx/>
              <a:buChar char="-"/>
              <a:defRPr/>
            </a:pPr>
            <a:r>
              <a:rPr lang="it-IT" sz="1800" dirty="0"/>
              <a:t>Condizioni lavoratrici madri del 1910</a:t>
            </a:r>
          </a:p>
          <a:p>
            <a:pPr algn="just">
              <a:buFontTx/>
              <a:buChar char="-"/>
              <a:defRPr/>
            </a:pPr>
            <a:r>
              <a:rPr lang="it-IT" sz="1800" dirty="0"/>
              <a:t>Lavoro delle mondine e degli addetti ai forni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Giurisprudenza dei probiviri dal 1893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Prima contrattazione collettiva: primo accordo nazionale per i metallurgici del 1919 che ridusse l’orario settimanale a 48 ore</a:t>
            </a:r>
          </a:p>
          <a:p>
            <a:pPr marL="114300" indent="0" algn="just">
              <a:buNone/>
              <a:defRPr/>
            </a:pPr>
            <a:endParaRPr lang="it-IT" dirty="0" smtClean="0"/>
          </a:p>
          <a:p>
            <a:pPr marL="0" indent="0" algn="just">
              <a:buNone/>
              <a:defRPr/>
            </a:pPr>
            <a:endParaRPr lang="it-IT" dirty="0" smtClean="0"/>
          </a:p>
          <a:p>
            <a:pPr marL="114300" indent="0" algn="just">
              <a:buNone/>
              <a:defRPr/>
            </a:pPr>
            <a:endParaRPr lang="it-IT" dirty="0" smtClean="0"/>
          </a:p>
          <a:p>
            <a:pPr marL="114300" indent="0" algn="just">
              <a:buNone/>
              <a:defRPr/>
            </a:pPr>
            <a:endParaRPr lang="it-IT" dirty="0" smtClean="0"/>
          </a:p>
          <a:p>
            <a:pPr marL="114300" indent="0" algn="just">
              <a:buNone/>
              <a:defRPr/>
            </a:pPr>
            <a:endParaRPr lang="it-IT" dirty="0" smtClean="0"/>
          </a:p>
          <a:p>
            <a:pPr>
              <a:buFont typeface="Arial" charset="0"/>
              <a:buChar char="•"/>
              <a:defRPr/>
            </a:pPr>
            <a:endParaRPr lang="it-IT" dirty="0" smtClean="0"/>
          </a:p>
          <a:p>
            <a:pPr>
              <a:buFont typeface="Arial" charset="0"/>
              <a:buChar char="•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6516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E di nuovo alla repressione</a:t>
            </a:r>
            <a:endParaRPr lang="en-GB" dirty="0"/>
          </a:p>
        </p:txBody>
      </p:sp>
      <p:sp>
        <p:nvSpPr>
          <p:cNvPr id="11267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it-IT" altLang="en-US" dirty="0" smtClean="0"/>
              <a:t>Patto di Palazzo </a:t>
            </a:r>
            <a:r>
              <a:rPr lang="it-IT" altLang="en-US" dirty="0" err="1" smtClean="0"/>
              <a:t>Vidoni</a:t>
            </a:r>
            <a:r>
              <a:rPr lang="it-IT" altLang="en-US" dirty="0" smtClean="0"/>
              <a:t> del 2 ottobre 1925 con cui Confindustria riconobbe solo alle associazioni sindacali fasciste il monopolio della rappresentanza sindacale</a:t>
            </a:r>
          </a:p>
          <a:p>
            <a:pPr algn="just"/>
            <a:r>
              <a:rPr lang="it-IT" altLang="en-US" dirty="0" smtClean="0"/>
              <a:t>Legge sindacale del 3 aprile 1926: per ciascuna categoria un solo sindacato, espressivo di almeno il 10% dei lavoratori di quella categoria, riconosciuto dal Governo e guidato da sicure persone di fede nazionale = riconoscimento solo ai sindacati legati al Partito Nazionale Fascista</a:t>
            </a:r>
          </a:p>
          <a:p>
            <a:pPr algn="just"/>
            <a:r>
              <a:rPr lang="it-IT" altLang="en-US" dirty="0" smtClean="0"/>
              <a:t>Efficacia generale dei contratti collettivi (erga </a:t>
            </a:r>
            <a:r>
              <a:rPr lang="it-IT" altLang="en-US" dirty="0" err="1" smtClean="0"/>
              <a:t>omnes</a:t>
            </a:r>
            <a:r>
              <a:rPr lang="it-IT" altLang="en-US" dirty="0" smtClean="0"/>
              <a:t>)</a:t>
            </a:r>
          </a:p>
          <a:p>
            <a:pPr algn="just"/>
            <a:r>
              <a:rPr lang="it-IT" altLang="en-US" dirty="0" smtClean="0"/>
              <a:t>Sciopero reato= Codice Penale Rocco del 1930</a:t>
            </a:r>
          </a:p>
          <a:p>
            <a:pPr algn="just"/>
            <a:r>
              <a:rPr lang="it-IT" altLang="en-US" dirty="0" smtClean="0"/>
              <a:t>Legislazione del lavoro:</a:t>
            </a:r>
          </a:p>
          <a:p>
            <a:pPr algn="just">
              <a:buFontTx/>
              <a:buChar char="-"/>
            </a:pPr>
            <a:r>
              <a:rPr lang="it-IT" altLang="en-US" sz="1600" dirty="0"/>
              <a:t>legge su orario di lavoro del 1923</a:t>
            </a:r>
          </a:p>
          <a:p>
            <a:pPr algn="just">
              <a:buFontTx/>
              <a:buChar char="-"/>
            </a:pPr>
            <a:r>
              <a:rPr lang="it-IT" altLang="en-US" sz="1600" dirty="0"/>
              <a:t>legge sull’impiego privato del 1924</a:t>
            </a:r>
          </a:p>
          <a:p>
            <a:pPr algn="just">
              <a:buFontTx/>
              <a:buChar char="-"/>
            </a:pPr>
            <a:r>
              <a:rPr lang="it-IT" altLang="en-US" sz="1600" dirty="0"/>
              <a:t>tutela pensionistica obbligatoria </a:t>
            </a:r>
          </a:p>
          <a:p>
            <a:pPr algn="just">
              <a:buFontTx/>
              <a:buChar char="-"/>
            </a:pPr>
            <a:r>
              <a:rPr lang="it-IT" altLang="en-US" sz="1600" dirty="0"/>
              <a:t>Codice civile del 1942</a:t>
            </a:r>
          </a:p>
          <a:p>
            <a:pPr>
              <a:buFontTx/>
              <a:buChar char="-"/>
            </a:pP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6487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La Costituzione</a:t>
            </a:r>
            <a:endParaRPr lang="en-GB" dirty="0"/>
          </a:p>
        </p:txBody>
      </p:sp>
      <p:sp>
        <p:nvSpPr>
          <p:cNvPr id="12291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altLang="en-US" dirty="0" smtClean="0"/>
              <a:t>Dopo la caduta del fascismo il 25 luglio 1943, unità dei sindacati</a:t>
            </a:r>
          </a:p>
          <a:p>
            <a:pPr algn="just"/>
            <a:r>
              <a:rPr lang="it-IT" altLang="en-US" dirty="0" smtClean="0"/>
              <a:t>Unità rotta nel 1948: CGIL (di ispirazione socialista), CISL (di ispirazione cattolica), UIL (di ispirazione </a:t>
            </a:r>
            <a:r>
              <a:rPr lang="it-IT" altLang="en-US" dirty="0" err="1" smtClean="0"/>
              <a:t>republicano</a:t>
            </a:r>
            <a:r>
              <a:rPr lang="it-IT" altLang="en-US" dirty="0" smtClean="0"/>
              <a:t>-socialista)</a:t>
            </a:r>
          </a:p>
          <a:p>
            <a:pPr algn="just"/>
            <a:r>
              <a:rPr lang="it-IT" altLang="en-US" dirty="0" smtClean="0"/>
              <a:t>1 gennaio 1948: entrata in vigore della Costituzione italiana</a:t>
            </a:r>
            <a:r>
              <a:rPr lang="en-GB" altLang="en-US" dirty="0" smtClean="0"/>
              <a:t>:</a:t>
            </a:r>
          </a:p>
          <a:p>
            <a:pPr algn="just"/>
            <a:r>
              <a:rPr lang="it-IT" altLang="en-US" dirty="0" smtClean="0"/>
              <a:t>Artt. 1, 2, 3, 4 </a:t>
            </a:r>
          </a:p>
          <a:p>
            <a:pPr algn="just"/>
            <a:r>
              <a:rPr lang="it-IT" altLang="en-US" dirty="0" smtClean="0"/>
              <a:t>Artt. da 35 a 40</a:t>
            </a:r>
          </a:p>
          <a:p>
            <a:pPr algn="just"/>
            <a:r>
              <a:rPr lang="it-IT" altLang="en-US" dirty="0" smtClean="0"/>
              <a:t>Art. 41 libertà di impresa</a:t>
            </a:r>
          </a:p>
          <a:p>
            <a:pPr algn="just"/>
            <a:r>
              <a:rPr lang="it-IT" altLang="en-US" dirty="0" smtClean="0"/>
              <a:t>Art. 46 partecipazione dei lavoratori</a:t>
            </a:r>
          </a:p>
        </p:txBody>
      </p:sp>
    </p:spTree>
    <p:extLst>
      <p:ext uri="{BB962C8B-B14F-4D97-AF65-F5344CB8AC3E}">
        <p14:creationId xmlns:p14="http://schemas.microsoft.com/office/powerpoint/2010/main" val="208158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La Legislazione di protezione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Anni ‘50: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Collocamento obbligatorio: l. n. 264/1949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Apprendistato: 25/1955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Anni ‘60:</a:t>
            </a:r>
          </a:p>
          <a:p>
            <a:pPr marL="571500" indent="-457200" algn="just">
              <a:buFont typeface="+mj-lt"/>
              <a:buAutoNum type="arabicPeriod"/>
              <a:tabLst>
                <a:tab pos="446088" algn="l"/>
              </a:tabLst>
              <a:defRPr/>
            </a:pPr>
            <a:r>
              <a:rPr lang="it-IT" dirty="0" smtClean="0"/>
              <a:t>Interposizione di manodopera: l. 1369/1960</a:t>
            </a:r>
          </a:p>
          <a:p>
            <a:pPr marL="571500" indent="-457200" algn="just">
              <a:buFont typeface="+mj-lt"/>
              <a:buAutoNum type="arabicPeriod"/>
              <a:tabLst>
                <a:tab pos="446088" algn="l"/>
              </a:tabLst>
              <a:defRPr/>
            </a:pPr>
            <a:r>
              <a:rPr lang="it-IT" dirty="0" smtClean="0"/>
              <a:t>Contratto a termine: l. 230/1962</a:t>
            </a:r>
          </a:p>
          <a:p>
            <a:pPr marL="571500" indent="-457200" algn="just">
              <a:buFont typeface="+mj-lt"/>
              <a:buAutoNum type="arabicPeriod"/>
              <a:tabLst>
                <a:tab pos="446088" algn="l"/>
              </a:tabLst>
              <a:defRPr/>
            </a:pPr>
            <a:r>
              <a:rPr lang="it-IT" dirty="0" smtClean="0"/>
              <a:t>Giustificazione Licenziamento: l. 604/1966</a:t>
            </a:r>
          </a:p>
          <a:p>
            <a:pPr marL="571500" indent="-457200" algn="just">
              <a:buFont typeface="+mj-lt"/>
              <a:buAutoNum type="arabicPeriod"/>
              <a:tabLst>
                <a:tab pos="446088" algn="l"/>
              </a:tabLst>
              <a:defRPr/>
            </a:pPr>
            <a:r>
              <a:rPr lang="it-IT" dirty="0" smtClean="0"/>
              <a:t>Legge sulla Cassa Integrazione straordinaria n. 1115/1968 </a:t>
            </a:r>
          </a:p>
          <a:p>
            <a:pPr algn="just">
              <a:buFont typeface="Arial" charset="0"/>
              <a:buChar char="•"/>
              <a:defRPr/>
            </a:pPr>
            <a:r>
              <a:rPr lang="it-IT" dirty="0" smtClean="0"/>
              <a:t>Anni ’70: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Statuto dei lavoratori, l. n. 300/1970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Tutela delle lavoratrici madri: l. 1204/1971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Parità uomo/donna: l. n. 903/1977</a:t>
            </a:r>
          </a:p>
          <a:p>
            <a:pPr algn="just">
              <a:buFontTx/>
              <a:buChar char="-"/>
              <a:defRPr/>
            </a:pPr>
            <a:r>
              <a:rPr lang="it-IT" dirty="0" smtClean="0"/>
              <a:t>Scala Mobile </a:t>
            </a:r>
          </a:p>
          <a:p>
            <a:pPr>
              <a:buFontTx/>
              <a:buChar char="-"/>
              <a:defRPr/>
            </a:pPr>
            <a:endParaRPr lang="it-IT" dirty="0" smtClean="0"/>
          </a:p>
          <a:p>
            <a:pPr marL="114300" indent="0">
              <a:buNone/>
              <a:defRPr/>
            </a:pPr>
            <a:endParaRPr lang="it-IT" dirty="0" smtClean="0"/>
          </a:p>
          <a:p>
            <a:pPr>
              <a:buFontTx/>
              <a:buChar char="-"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22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913</Words>
  <Application>Microsoft Office PowerPoint</Application>
  <PresentationFormat>Widescreen</PresentationFormat>
  <Paragraphs>113</Paragraphs>
  <Slides>13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22" baseType="lpstr">
      <vt:lpstr>メイリオ</vt:lpstr>
      <vt:lpstr>MS PGothic</vt:lpstr>
      <vt:lpstr>Arial</vt:lpstr>
      <vt:lpstr>Calibri</vt:lpstr>
      <vt:lpstr>Century Gothic</vt:lpstr>
      <vt:lpstr>Courier New</vt:lpstr>
      <vt:lpstr>Wingdings</vt:lpstr>
      <vt:lpstr>Wingdings 3</vt:lpstr>
      <vt:lpstr>Filo</vt:lpstr>
      <vt:lpstr>Il lavoro pubblico</vt:lpstr>
      <vt:lpstr>Evoluzione legislazione di diritto del lavoro</vt:lpstr>
      <vt:lpstr>Tripartizione         </vt:lpstr>
      <vt:lpstr>Origini</vt:lpstr>
      <vt:lpstr>Repressione del sindacalismo </vt:lpstr>
      <vt:lpstr>Dalla repressione alla tolleranza</vt:lpstr>
      <vt:lpstr>E di nuovo alla repressione</vt:lpstr>
      <vt:lpstr>La Costituzione</vt:lpstr>
      <vt:lpstr>La Legislazione di protezione</vt:lpstr>
      <vt:lpstr>Il diritto del lavoro della (prima) crisi ‘80-’90</vt:lpstr>
      <vt:lpstr>Gli incerti anni 2000</vt:lpstr>
      <vt:lpstr>Il diritto del lavoro della (seconda) crisi (I)</vt:lpstr>
      <vt:lpstr>Il diritto del lavoro della (seconda) crisi (II)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lavoro pubblico</dc:title>
  <dc:creator>Alessandra</dc:creator>
  <cp:lastModifiedBy>Alessandra</cp:lastModifiedBy>
  <cp:revision>1</cp:revision>
  <dcterms:created xsi:type="dcterms:W3CDTF">2019-03-05T14:04:26Z</dcterms:created>
  <dcterms:modified xsi:type="dcterms:W3CDTF">2019-03-05T14:05:06Z</dcterms:modified>
</cp:coreProperties>
</file>