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5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7833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4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2350" y="0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548E9E-D667-4855-8150-95F3C714519F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2350" y="9428583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CF5A3-7009-462E-88C9-AD190E410F48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6635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F561213-9C34-4CB9-8D20-A92ED8C3296E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72D1147-7800-4984-AE21-FF59D1768EED}" type="slidenum">
              <a:rPr lang="en-GB" smtClean="0"/>
              <a:t>‹N›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1213-9C34-4CB9-8D20-A92ED8C3296E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1147-7800-4984-AE21-FF59D1768EED}" type="slidenum">
              <a:rPr lang="en-GB" smtClean="0"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1213-9C34-4CB9-8D20-A92ED8C3296E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1147-7800-4984-AE21-FF59D1768EED}" type="slidenum">
              <a:rPr lang="en-GB" smtClean="0"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561213-9C34-4CB9-8D20-A92ED8C3296E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72D1147-7800-4984-AE21-FF59D1768EED}" type="slidenum">
              <a:rPr lang="en-GB" smtClean="0"/>
              <a:t>‹N›</a:t>
            </a:fld>
            <a:endParaRPr lang="en-GB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F561213-9C34-4CB9-8D20-A92ED8C3296E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72D1147-7800-4984-AE21-FF59D1768EED}" type="slidenum">
              <a:rPr lang="en-GB" smtClean="0"/>
              <a:t>‹N›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1213-9C34-4CB9-8D20-A92ED8C3296E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1147-7800-4984-AE21-FF59D1768EED}" type="slidenum">
              <a:rPr lang="en-GB" smtClean="0"/>
              <a:t>‹N›</a:t>
            </a:fld>
            <a:endParaRPr lang="en-GB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1213-9C34-4CB9-8D20-A92ED8C3296E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1147-7800-4984-AE21-FF59D1768EED}" type="slidenum">
              <a:rPr lang="en-GB" smtClean="0"/>
              <a:t>‹N›</a:t>
            </a:fld>
            <a:endParaRPr lang="en-GB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561213-9C34-4CB9-8D20-A92ED8C3296E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2D1147-7800-4984-AE21-FF59D1768EED}" type="slidenum">
              <a:rPr lang="en-GB" smtClean="0"/>
              <a:t>‹N›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1213-9C34-4CB9-8D20-A92ED8C3296E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1147-7800-4984-AE21-FF59D1768EED}" type="slidenum">
              <a:rPr lang="en-GB" smtClean="0"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561213-9C34-4CB9-8D20-A92ED8C3296E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72D1147-7800-4984-AE21-FF59D1768EED}" type="slidenum">
              <a:rPr lang="en-GB" smtClean="0"/>
              <a:t>‹N›</a:t>
            </a:fld>
            <a:endParaRPr lang="en-GB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561213-9C34-4CB9-8D20-A92ED8C3296E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2D1147-7800-4984-AE21-FF59D1768EED}" type="slidenum">
              <a:rPr lang="en-GB" smtClean="0"/>
              <a:t>‹N›</a:t>
            </a:fld>
            <a:endParaRPr lang="en-GB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F561213-9C34-4CB9-8D20-A92ED8C3296E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72D1147-7800-4984-AE21-FF59D1768EED}" type="slidenum">
              <a:rPr lang="en-GB" smtClean="0"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Evoluzione legislazione di diritto del lavoro pubblico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II lezione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57793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 FASE – LA RIFORMA MADIA (I)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dirty="0"/>
              <a:t>L</a:t>
            </a:r>
            <a:r>
              <a:rPr lang="it-IT" dirty="0" smtClean="0"/>
              <a:t>a </a:t>
            </a:r>
            <a:r>
              <a:rPr lang="it-IT" dirty="0"/>
              <a:t>legge n. 124/2015 contiene diverse deleghe legislative su aspetti generali inerenti l’organizzazione e il funzionamento della pubblica amministrazione (come, ad esempio, la dirigenza pubblica, la riorganizzazione dell'amministrazione statale centrale e periferica, la digitalizzazione della pubblica amministrazione, la semplificazione del procedimenti amministrativi, le norme in tema di anticorruzione e trasparenza</a:t>
            </a:r>
            <a:r>
              <a:rPr lang="it-IT" dirty="0" smtClean="0"/>
              <a:t>)</a:t>
            </a:r>
          </a:p>
          <a:p>
            <a:pPr algn="just"/>
            <a:r>
              <a:rPr lang="it-IT" dirty="0" smtClean="0"/>
              <a:t>Le </a:t>
            </a:r>
            <a:r>
              <a:rPr lang="it-IT" dirty="0"/>
              <a:t>deleghe interessano anche capillari riforme settoriali concernenti le società a partecipazione pubblica, gli enti pubblici di ricerca, le forze di polizia, le autorità portuali, i servizi pubblici </a:t>
            </a:r>
            <a:r>
              <a:rPr lang="it-IT" dirty="0" smtClean="0"/>
              <a:t>locali</a:t>
            </a:r>
          </a:p>
          <a:p>
            <a:pPr algn="just"/>
            <a:r>
              <a:rPr lang="it-IT" dirty="0" smtClean="0"/>
              <a:t>Altri </a:t>
            </a:r>
            <a:r>
              <a:rPr lang="it-IT" dirty="0"/>
              <a:t>articoli di immediata attuazione (art. 3 sul silenzio assenso tra amministrazioni; art. 6 in tema di autotutela amministrativa; art. 12 sugli incarichi direttivi dell’Avvocatura dello Stato; art. 14 in relazione alla violenza di genere; art. 15 sul personale delle forze armate</a:t>
            </a:r>
            <a:r>
              <a:rPr lang="it-IT" dirty="0" smtClean="0"/>
              <a:t>) 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50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 FASE – LA RIFORMA MADIA (II)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 algn="just"/>
            <a:r>
              <a:rPr lang="it-IT" sz="7600" dirty="0" smtClean="0"/>
              <a:t> </a:t>
            </a:r>
            <a:r>
              <a:rPr lang="it-IT" sz="8800" dirty="0" smtClean="0"/>
              <a:t>Il percorso di attuazione delle deleghe è parso sin da subito complesso non solo per le vicende politiche collegate al Governo </a:t>
            </a:r>
            <a:r>
              <a:rPr lang="it-IT" sz="8800" dirty="0" err="1" smtClean="0"/>
              <a:t>Renzi</a:t>
            </a:r>
            <a:r>
              <a:rPr lang="it-IT" sz="8800" dirty="0" smtClean="0"/>
              <a:t>, ma anche da questioni più squisitamente tecniche che hanno indotto a ritornare su alcuni decreti attuativi già emanati </a:t>
            </a:r>
          </a:p>
          <a:p>
            <a:pPr algn="just"/>
            <a:r>
              <a:rPr lang="it-IT" sz="8800" dirty="0" smtClean="0"/>
              <a:t>Il cammino delle deleghe è stato bruscamente interrotto dalla Corte Costituzionale, che con una sentenza del novembre 2016 n. 251, relatrice la prof.ssa Silva Sciarra, ha giudicato incostituzionali alcune norme della Legge 124/15, obbligando di fatto il Governo a varare in tempi brevi alcuni decreti correttivi, di intesa con le Regioni</a:t>
            </a:r>
          </a:p>
          <a:p>
            <a:pPr algn="just"/>
            <a:r>
              <a:rPr lang="it-IT" sz="8800" dirty="0" smtClean="0"/>
              <a:t>La Corte Costituzionale ha affermato l’illegittimità costituzionale della previsione del mero parere in Conferenza unificata, piuttosto che invece quella della previa intesa in sede di Conferenza Stato Regioni</a:t>
            </a: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71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 FASE – LA RIFORMA MADIA (III)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Risultano quindi </a:t>
            </a:r>
            <a:r>
              <a:rPr lang="it-IT" dirty="0"/>
              <a:t>attuati e </a:t>
            </a:r>
            <a:r>
              <a:rPr lang="it-IT" dirty="0" smtClean="0"/>
              <a:t>pubblicati:</a:t>
            </a:r>
          </a:p>
          <a:p>
            <a:pPr algn="just">
              <a:buFontTx/>
              <a:buChar char="-"/>
            </a:pPr>
            <a:r>
              <a:rPr lang="it-IT" dirty="0" smtClean="0"/>
              <a:t>vari decreti settoriali: es. riforma società a partecipazione pubblica, d.lgs. n. 175/2016-n. 100/2017; enti di ricerca, d.lgs. n. 218/2016, ecc..);</a:t>
            </a:r>
          </a:p>
          <a:p>
            <a:pPr algn="just">
              <a:buFontTx/>
              <a:buChar char="-"/>
            </a:pPr>
            <a:r>
              <a:rPr lang="it-IT" dirty="0" smtClean="0"/>
              <a:t>vari decreti sull’azione amministrativa (giustizia contabile, sblocca procedimenti, FOIA e trasparenza)</a:t>
            </a:r>
          </a:p>
          <a:p>
            <a:pPr algn="just">
              <a:buFontTx/>
              <a:buChar char="-"/>
            </a:pPr>
            <a:r>
              <a:rPr lang="it-IT" dirty="0" smtClean="0"/>
              <a:t>decreti sul personale: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 smtClean="0"/>
              <a:t>d.lgs. n. 116/2016, corretto da d.lgs. n. 118/2017, sui procedimenti disciplinari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 smtClean="0"/>
              <a:t>d.lgs. n. 74/2017, riforma della valutazione del personale ex d.lgs. n. 150/2009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 smtClean="0"/>
              <a:t>d.lgs. n. 75/2017, riforma il d.lgs. n. 165/2001</a:t>
            </a:r>
          </a:p>
          <a:p>
            <a:pPr algn="just">
              <a:buFontTx/>
              <a:buChar char="-"/>
            </a:pPr>
            <a:endParaRPr lang="it-IT" dirty="0" smtClean="0"/>
          </a:p>
          <a:p>
            <a:pPr algn="just">
              <a:buFontTx/>
              <a:buChar char="-"/>
            </a:pPr>
            <a:endParaRPr lang="en-GB" dirty="0"/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077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Applicabilità riforme impiego privato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dirty="0" smtClean="0"/>
              <a:t>Il decreto n. 276/2003 (riforma Biagi) e la l. n. 92/2012 (riforma Fornero) espressamente escludevano il pubblico impiego</a:t>
            </a:r>
          </a:p>
          <a:p>
            <a:pPr algn="just"/>
            <a:r>
              <a:rPr lang="it-IT" dirty="0" smtClean="0"/>
              <a:t>Il Jobs </a:t>
            </a:r>
            <a:r>
              <a:rPr lang="it-IT" dirty="0" err="1" smtClean="0"/>
              <a:t>Act</a:t>
            </a:r>
            <a:r>
              <a:rPr lang="it-IT" dirty="0" smtClean="0"/>
              <a:t> (l. n. 183/2014) non dice nulla. Per cui si dovrà vedere decreto per decreto (es. il CATUC, d.lgs. n. 23/2015, nel senso della non applicazione – </a:t>
            </a:r>
            <a:r>
              <a:rPr lang="it-IT" dirty="0" err="1" smtClean="0"/>
              <a:t>Cass</a:t>
            </a:r>
            <a:r>
              <a:rPr lang="it-IT" dirty="0" smtClean="0"/>
              <a:t>. n. 11868/2016) </a:t>
            </a:r>
          </a:p>
          <a:p>
            <a:pPr algn="just"/>
            <a:r>
              <a:rPr lang="it-IT" dirty="0" smtClean="0"/>
              <a:t>Problemi di coordinamento quando si ha abrogazione di una norma applicata anche al PI</a:t>
            </a:r>
          </a:p>
          <a:p>
            <a:pPr algn="just"/>
            <a:r>
              <a:rPr lang="it-IT" dirty="0" smtClean="0"/>
              <a:t>Se si tratta di leggi che modificano istituti già applicati alle PPAA si può concludere che anche le norme modificate si applicano (licenziamenti, part-time, dimissioni in bianco, genitorialità, disabili)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890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OGGETTO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Il rapporto di lavoro pubblico è definibile come rapporto intercorrente tra lavoratore e lo Stato o altro ente pubblico non economico</a:t>
            </a:r>
          </a:p>
          <a:p>
            <a:pPr algn="just"/>
            <a:r>
              <a:rPr lang="it-IT" dirty="0" smtClean="0"/>
              <a:t>Rapporto organico: espressivo di interessi pubblici, riconosciuti nella Costituzione (art. 54, 97, 98) per effetto del quale il lavoratore è organo dell’amministrazione, ne esprime all’esterno la volontà e ne realizza i fini istituzionali</a:t>
            </a:r>
          </a:p>
          <a:p>
            <a:pPr algn="just"/>
            <a:r>
              <a:rPr lang="it-IT" dirty="0" smtClean="0"/>
              <a:t> Rapporto di servizio: rapporto di lavoro che </a:t>
            </a:r>
            <a:r>
              <a:rPr lang="it-IT" dirty="0"/>
              <a:t>lega </a:t>
            </a:r>
            <a:r>
              <a:rPr lang="it-IT" dirty="0" smtClean="0"/>
              <a:t>il </a:t>
            </a:r>
            <a:r>
              <a:rPr lang="it-IT" dirty="0"/>
              <a:t>lavoratore alla </a:t>
            </a:r>
            <a:r>
              <a:rPr lang="it-IT" dirty="0" smtClean="0"/>
              <a:t>PA </a:t>
            </a:r>
            <a:r>
              <a:rPr lang="it-IT" dirty="0"/>
              <a:t>da cui scaturiscono diritti e </a:t>
            </a:r>
            <a:r>
              <a:rPr lang="it-IT" dirty="0" smtClean="0"/>
              <a:t>obblighi analogamente all’impiego privato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837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EVOLUZIONE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Da questa ambivalenza è derivata un’evoluzione «ondivaga» del diritto del lavoro pubblico, poiché le varie riforme hanno inteso di volta in volta privilegiare l’uno o l’altro aspetto</a:t>
            </a:r>
          </a:p>
          <a:p>
            <a:pPr algn="just"/>
            <a:r>
              <a:rPr lang="it-IT" dirty="0" smtClean="0"/>
              <a:t>I fase – prevalenza rapporto organico</a:t>
            </a:r>
          </a:p>
          <a:p>
            <a:pPr algn="just"/>
            <a:r>
              <a:rPr lang="it-IT" dirty="0" smtClean="0"/>
              <a:t>II fase – avvicinamento all’impiego privato</a:t>
            </a:r>
          </a:p>
          <a:p>
            <a:pPr algn="just"/>
            <a:r>
              <a:rPr lang="it-IT" dirty="0" smtClean="0"/>
              <a:t>III fase – </a:t>
            </a:r>
            <a:r>
              <a:rPr lang="it-IT" dirty="0"/>
              <a:t>p</a:t>
            </a:r>
            <a:r>
              <a:rPr lang="it-IT" dirty="0" smtClean="0"/>
              <a:t>rima e seconda privatizzazione (contrattualizzazione)</a:t>
            </a:r>
          </a:p>
          <a:p>
            <a:pPr algn="just"/>
            <a:r>
              <a:rPr lang="it-IT" dirty="0" smtClean="0"/>
              <a:t>IV – </a:t>
            </a:r>
            <a:r>
              <a:rPr lang="it-IT" dirty="0" err="1" smtClean="0"/>
              <a:t>rilegificazione</a:t>
            </a:r>
            <a:r>
              <a:rPr lang="it-IT" dirty="0" smtClean="0"/>
              <a:t> del rapporto</a:t>
            </a:r>
          </a:p>
          <a:p>
            <a:pPr algn="just"/>
            <a:r>
              <a:rPr lang="it-IT" dirty="0" smtClean="0"/>
              <a:t>V – riforma </a:t>
            </a:r>
            <a:r>
              <a:rPr lang="it-IT" i="1" dirty="0" smtClean="0"/>
              <a:t>Madia </a:t>
            </a:r>
            <a:r>
              <a:rPr lang="it-IT" dirty="0" smtClean="0"/>
              <a:t>(l. n. 124/2015 e decreti attuativi)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364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 fase	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Il rapporto si costituiva con atto unilaterale di nomina (no contratto)</a:t>
            </a:r>
          </a:p>
          <a:p>
            <a:pPr algn="just"/>
            <a:r>
              <a:rPr lang="it-IT" dirty="0" smtClean="0"/>
              <a:t>Il rapporto era interamente regolato da leggi o atti amministrativi</a:t>
            </a:r>
          </a:p>
          <a:p>
            <a:pPr algn="just"/>
            <a:r>
              <a:rPr lang="it-IT" dirty="0" smtClean="0"/>
              <a:t>Il giudice competente era quello amministrativo</a:t>
            </a:r>
          </a:p>
          <a:p>
            <a:pPr algn="just"/>
            <a:r>
              <a:rPr lang="it-IT" dirty="0" smtClean="0"/>
              <a:t>DPR 10 gennaio 1957 n. 3, Statuto degli impiegati civili dello Stato</a:t>
            </a:r>
            <a:r>
              <a:rPr lang="it-IT" dirty="0"/>
              <a:t> </a:t>
            </a:r>
            <a:r>
              <a:rPr lang="it-IT" dirty="0" smtClean="0"/>
              <a:t>che prevedeva una disciplina integrale del rapporto dalla costituzione all’estinzione </a:t>
            </a:r>
          </a:p>
          <a:p>
            <a:pPr algn="just"/>
            <a:r>
              <a:rPr lang="it-IT" dirty="0" smtClean="0"/>
              <a:t>Si valorizzava il rapporto organico</a:t>
            </a:r>
          </a:p>
        </p:txBody>
      </p:sp>
    </p:spTree>
    <p:extLst>
      <p:ext uri="{BB962C8B-B14F-4D97-AF65-F5344CB8AC3E}">
        <p14:creationId xmlns:p14="http://schemas.microsoft.com/office/powerpoint/2010/main" val="237857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II fase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Cause: dilatazioni funzioni PA, efficienza, governo della spesa per personale, presenza agguerrita delle OOSS</a:t>
            </a:r>
          </a:p>
          <a:p>
            <a:pPr algn="just"/>
            <a:r>
              <a:rPr lang="it-IT" dirty="0" smtClean="0"/>
              <a:t>Effetto: avvicinamento del lavoro pubblico a quello privato</a:t>
            </a:r>
          </a:p>
          <a:p>
            <a:pPr algn="just"/>
            <a:r>
              <a:rPr lang="it-IT" dirty="0" smtClean="0"/>
              <a:t>Legge 29 marzo 1983 n. 93 (legge quadro sul pubblico impiego)</a:t>
            </a:r>
          </a:p>
          <a:p>
            <a:pPr algn="just"/>
            <a:r>
              <a:rPr lang="it-IT" dirty="0" smtClean="0"/>
              <a:t>Si affidavano alla contrattazione collettiva taluni aspetti del rapporto di lavoro, contratti che dovevano essere recepiti in decreto </a:t>
            </a:r>
          </a:p>
          <a:p>
            <a:pPr algn="just"/>
            <a:r>
              <a:rPr lang="it-IT" dirty="0" smtClean="0"/>
              <a:t>Estensione di alcune norme dello Statuto dei Lavoratori (1,3,8,9,10,11,14,15,16, commi 1 e 17)</a:t>
            </a:r>
          </a:p>
          <a:p>
            <a:pPr algn="just"/>
            <a:r>
              <a:rPr lang="it-IT" dirty="0" smtClean="0"/>
              <a:t>Restavano di competenza legale alcune materie: es. organizzazione uffici, costituzione ed estinzione rapporto, ruoli organici, durata rapporto lavoro, ecc..</a:t>
            </a:r>
          </a:p>
          <a:p>
            <a:pPr algn="just"/>
            <a:r>
              <a:rPr lang="it-IT" dirty="0" smtClean="0"/>
              <a:t>Restava la competenza GA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096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III FASE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Insuccesso legge quadro dovuta al legislatore che interferiva con la contrattazione collettiva</a:t>
            </a:r>
          </a:p>
          <a:p>
            <a:pPr algn="just"/>
            <a:r>
              <a:rPr lang="it-IT" dirty="0" smtClean="0"/>
              <a:t>Prima privatizzazione - l. d. n. 421/1992 e d.lgs. n. 29/1993: i rapporti di lavoro sono disciplinati dal capo I, titolo II, libro V del codice civile e dalle leggi sul rapporto di lavoro subordinato; la contrattazione è fonte direttamente vincolante</a:t>
            </a:r>
          </a:p>
          <a:p>
            <a:pPr algn="just"/>
            <a:r>
              <a:rPr lang="it-IT" dirty="0" smtClean="0"/>
              <a:t>Seconda privatizzazione - l. d. 59/1997 e d.lgs. n. 80/1998: distingue tra organizzazione amministrativa (coperta da riserva di legge) e rapporto di lavoro pubblico (PA=datore di lavoro)</a:t>
            </a:r>
          </a:p>
          <a:p>
            <a:pPr algn="just"/>
            <a:r>
              <a:rPr lang="it-IT" dirty="0" smtClean="0"/>
              <a:t>Competenza GO</a:t>
            </a:r>
          </a:p>
          <a:p>
            <a:pPr algn="just"/>
            <a:r>
              <a:rPr lang="it-IT" dirty="0" smtClean="0"/>
              <a:t>D.lgs. 30 marzo 2001, n. 165 Testo  Unico </a:t>
            </a:r>
          </a:p>
        </p:txBody>
      </p:sp>
    </p:spTree>
    <p:extLst>
      <p:ext uri="{BB962C8B-B14F-4D97-AF65-F5344CB8AC3E}">
        <p14:creationId xmlns:p14="http://schemas.microsoft.com/office/powerpoint/2010/main" val="257823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IV FASE (I)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Riforma Brunetta – l. d. n. 15/2009 e d.lgs. n. 150/2009</a:t>
            </a:r>
          </a:p>
          <a:p>
            <a:pPr algn="just"/>
            <a:r>
              <a:rPr lang="it-IT" dirty="0" smtClean="0"/>
              <a:t>Obiettivi: </a:t>
            </a:r>
          </a:p>
          <a:p>
            <a:pPr marL="457200" indent="-457200" algn="just">
              <a:buAutoNum type="arabicPeriod"/>
            </a:pPr>
            <a:r>
              <a:rPr lang="it-IT" dirty="0" smtClean="0"/>
              <a:t>migliorare efficienza e efficacia delle procedure di contrattazione attraverso controlli sul rispetto dei vincoli di bilancio, riordino dell’ARAN, riduzione dei comparti e delle aree</a:t>
            </a:r>
          </a:p>
          <a:p>
            <a:pPr marL="457200" indent="-457200" algn="just">
              <a:buAutoNum type="arabicPeriod"/>
            </a:pPr>
            <a:r>
              <a:rPr lang="it-IT" dirty="0" smtClean="0"/>
              <a:t>Sistemi interni ed esterni di valutazione del personale e delle strutture </a:t>
            </a:r>
          </a:p>
          <a:p>
            <a:pPr marL="457200" indent="-457200" algn="just">
              <a:buAutoNum type="arabicPeriod"/>
            </a:pPr>
            <a:r>
              <a:rPr lang="it-IT" dirty="0" smtClean="0"/>
              <a:t>Trasparenza dell’azione della PA e dei sistemi retributivi attraverso pubblicazione internet</a:t>
            </a:r>
          </a:p>
          <a:p>
            <a:pPr marL="457200" indent="-457200" algn="just">
              <a:buAutoNum type="arabicPeriod"/>
            </a:pPr>
            <a:r>
              <a:rPr lang="it-IT" dirty="0" smtClean="0"/>
              <a:t>Valorizzazione merito per cui le progressioni economiche devono avvenire secondo criteri selettivi, allocazione delle risorse per merito e produttività</a:t>
            </a:r>
          </a:p>
        </p:txBody>
      </p:sp>
    </p:spTree>
    <p:extLst>
      <p:ext uri="{BB962C8B-B14F-4D97-AF65-F5344CB8AC3E}">
        <p14:creationId xmlns:p14="http://schemas.microsoft.com/office/powerpoint/2010/main" val="113133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IV FASE (II)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5"/>
            </a:pPr>
            <a:r>
              <a:rPr lang="it-IT" dirty="0"/>
              <a:t>Sistema più rigoroso delle responsabilità attraverso inasprimento sanzioni disciplinari</a:t>
            </a:r>
          </a:p>
          <a:p>
            <a:pPr marL="457200" indent="-457200" algn="just">
              <a:buAutoNum type="arabicPeriod" startAt="5"/>
            </a:pPr>
            <a:r>
              <a:rPr lang="it-IT" dirty="0"/>
              <a:t>Permanenza almeno 5 </a:t>
            </a:r>
            <a:r>
              <a:rPr lang="it-IT" dirty="0" smtClean="0"/>
              <a:t>anni nella prima sede, </a:t>
            </a:r>
            <a:r>
              <a:rPr lang="it-IT" dirty="0"/>
              <a:t>concorsi su base </a:t>
            </a:r>
            <a:r>
              <a:rPr lang="it-IT" dirty="0" smtClean="0"/>
              <a:t>regionale</a:t>
            </a:r>
          </a:p>
          <a:p>
            <a:pPr marL="457200" indent="-457200" algn="just">
              <a:buAutoNum type="arabicPeriod" startAt="5"/>
            </a:pPr>
            <a:r>
              <a:rPr lang="it-IT" dirty="0" smtClean="0"/>
              <a:t> </a:t>
            </a:r>
            <a:r>
              <a:rPr lang="it-IT" dirty="0" err="1" smtClean="0"/>
              <a:t>Rilegificazione</a:t>
            </a:r>
            <a:r>
              <a:rPr lang="it-IT" dirty="0" smtClean="0"/>
              <a:t>- cambia la formulazione dell’art. 2, co. 2, TU: i contratti collettivi possono derogare alla legge solo se espressamente previsto; prima i contratti potevano derogare, salvo precise limitazioni</a:t>
            </a:r>
          </a:p>
          <a:p>
            <a:pPr marL="457200" indent="-457200" algn="just">
              <a:buAutoNum type="arabicPeriod" startAt="5"/>
            </a:pPr>
            <a:r>
              <a:rPr lang="it-IT" dirty="0" smtClean="0"/>
              <a:t>Responsabilizzazione dei dirigenti </a:t>
            </a:r>
          </a:p>
        </p:txBody>
      </p:sp>
    </p:spTree>
    <p:extLst>
      <p:ext uri="{BB962C8B-B14F-4D97-AF65-F5344CB8AC3E}">
        <p14:creationId xmlns:p14="http://schemas.microsoft.com/office/powerpoint/2010/main" val="87239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IV FASE (III)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dirty="0" smtClean="0"/>
              <a:t>Il decreto n. 150/2009 introduce nuovi istituti (titoli I-III), modifica il TU in materia di dirigenti, mobilità, contrattazione, responsabilità dipendenti, sanzioni disciplinari (titolo IV)</a:t>
            </a:r>
          </a:p>
          <a:p>
            <a:pPr algn="just"/>
            <a:r>
              <a:rPr lang="it-IT" dirty="0" smtClean="0"/>
              <a:t>NOVITA’: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 smtClean="0"/>
              <a:t>Sistema di </a:t>
            </a:r>
            <a:r>
              <a:rPr lang="it-IT" dirty="0" err="1" smtClean="0"/>
              <a:t>premialità</a:t>
            </a:r>
            <a:r>
              <a:rPr lang="it-IT" dirty="0"/>
              <a:t> </a:t>
            </a:r>
            <a:r>
              <a:rPr lang="it-IT" dirty="0" smtClean="0"/>
              <a:t>del merito sulla base di una valutazione delle performance sia delle strutture amministrative che dei singoli secondo i principi di trasparenza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 smtClean="0"/>
              <a:t>Gli incentivi retributivi (trattamento accessorio) avviene sulla base della valutazione della struttura e dei singoli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 smtClean="0"/>
              <a:t>Le progressioni tra aree (esterne) avvengono per concorso pubblico e con una quota riservata al personale interno non superiore al  50%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 smtClean="0"/>
              <a:t>Sanzioni disciplinari tipizzate dalla legge e non più fissate dai contratti collettivi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 smtClean="0"/>
              <a:t>Al dirigente spetta la gestione dei rapporti di lavoro </a:t>
            </a:r>
          </a:p>
          <a:p>
            <a:pPr marL="457200" indent="-457200" algn="just">
              <a:buFont typeface="+mj-lt"/>
              <a:buAutoNum type="arabicPeriod" startAt="5"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81383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</TotalTime>
  <Words>1258</Words>
  <Application>Microsoft Office PowerPoint</Application>
  <PresentationFormat>Presentazione su schermo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Loggia</vt:lpstr>
      <vt:lpstr>Evoluzione legislazione di diritto del lavoro pubblico</vt:lpstr>
      <vt:lpstr>OGGETTO</vt:lpstr>
      <vt:lpstr>EVOLUZIONE</vt:lpstr>
      <vt:lpstr>I fase  </vt:lpstr>
      <vt:lpstr>II fase </vt:lpstr>
      <vt:lpstr>III FASE</vt:lpstr>
      <vt:lpstr>IV FASE (I)</vt:lpstr>
      <vt:lpstr>IV FASE (II)</vt:lpstr>
      <vt:lpstr>IV FASE (III)</vt:lpstr>
      <vt:lpstr>V FASE – LA RIFORMA MADIA (I)</vt:lpstr>
      <vt:lpstr>V FASE – LA RIFORMA MADIA (II)</vt:lpstr>
      <vt:lpstr>V FASE – LA RIFORMA MADIA (III)</vt:lpstr>
      <vt:lpstr>Applicabilità riforme impiego privato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HP</dc:creator>
  <cp:lastModifiedBy>HP</cp:lastModifiedBy>
  <cp:revision>2</cp:revision>
  <cp:lastPrinted>2019-03-06T09:31:01Z</cp:lastPrinted>
  <dcterms:created xsi:type="dcterms:W3CDTF">2019-03-06T09:08:07Z</dcterms:created>
  <dcterms:modified xsi:type="dcterms:W3CDTF">2019-03-06T09:31:03Z</dcterms:modified>
</cp:coreProperties>
</file>