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BD869-BFB8-4FF7-B29B-95EDAF326418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0B96B-5A28-406A-8C68-8E1A8AD8F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69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A5BBC23-6FFB-4665-8355-DA69ADDCA7C1}" type="slidenum">
              <a:rPr lang="it-IT" altLang="it-IT" sz="1300"/>
              <a:pPr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97338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EB1BC9-77F0-4CA0-B530-E95C63513885}" type="slidenum">
              <a:rPr lang="it-IT" altLang="it-IT" sz="1300"/>
              <a:pPr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37976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8AD2779-3A69-4915-83EF-C9461928F537}" type="slidenum">
              <a:rPr lang="it-IT" altLang="it-IT" sz="1300"/>
              <a:pPr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75226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9E32A8-5DD1-4FC9-8DA9-0E848A6E705E}" type="slidenum">
              <a:rPr lang="it-IT" altLang="it-IT" sz="1300"/>
              <a:pPr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75223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14C2092-0F97-4113-88A3-3999A7107B60}" type="slidenum">
              <a:rPr lang="it-IT" altLang="it-IT" sz="1300"/>
              <a:pPr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23079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EA7B185-1646-49A8-AC07-3CB4A7FD82C8}" type="slidenum">
              <a:rPr lang="it-IT" altLang="it-IT" sz="1300"/>
              <a:pPr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956201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5E692D-C27D-4F13-83D3-38FAECA3DCA9}" type="slidenum">
              <a:rPr lang="it-IT" altLang="it-IT" sz="1300"/>
              <a:pPr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801501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F702503-6158-4EB5-AE74-A01E43E11D6B}" type="slidenum">
              <a:rPr lang="it-IT" altLang="it-IT" sz="1300"/>
              <a:pPr>
                <a:spcBef>
                  <a:spcPct val="0"/>
                </a:spcBef>
              </a:pPr>
              <a:t>14</a:t>
            </a:fld>
            <a:endParaRPr lang="it-IT" altLang="it-IT" sz="13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22651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C6D4B7-595F-4F72-BA14-53526FF8C22D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0B158-5127-461B-ACBD-FE667901D4C4}" type="slidenum">
              <a:rPr lang="en-GB" smtClean="0"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Principi, soggetti, rappresentanza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III lezione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8056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ea typeface="+mj-ea"/>
                <a:cs typeface="+mj-cs"/>
              </a:rPr>
              <a:t>FONTE ISTITUTIVA RSU nel PI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44824"/>
            <a:ext cx="7467600" cy="4873752"/>
          </a:xfrm>
        </p:spPr>
        <p:txBody>
          <a:bodyPr/>
          <a:lstStyle/>
          <a:p>
            <a:pPr algn="just" eaLnBrk="1" hangingPunct="1"/>
            <a:r>
              <a:rPr lang="it-IT" altLang="it-IT" sz="3600" dirty="0" smtClean="0"/>
              <a:t>Protocollo tra governo e parti sociali del 23 luglio 1993</a:t>
            </a:r>
          </a:p>
          <a:p>
            <a:pPr algn="just" eaLnBrk="1" hangingPunct="1"/>
            <a:r>
              <a:rPr lang="it-IT" altLang="it-IT" sz="3600" dirty="0" smtClean="0"/>
              <a:t>Accordo interconfederale del 20 dicembre 1993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sz="3600" dirty="0" smtClean="0"/>
          </a:p>
        </p:txBody>
      </p:sp>
    </p:spTree>
    <p:extLst>
      <p:ext uri="{BB962C8B-B14F-4D97-AF65-F5344CB8AC3E}">
        <p14:creationId xmlns:p14="http://schemas.microsoft.com/office/powerpoint/2010/main" val="3314349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ea typeface="+mj-ea"/>
                <a:cs typeface="+mj-cs"/>
              </a:rPr>
              <a:t>COSTITUZIONE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it-IT" altLang="it-IT" sz="3200" smtClean="0"/>
              <a:t>2/3 delle RSU viene eletto a suffragio universale da parte dei lavoratori iscritti e non iscritti sulla base di liste presentate dalle associazioni sindacali</a:t>
            </a:r>
          </a:p>
          <a:p>
            <a:pPr algn="just" eaLnBrk="1" hangingPunct="1"/>
            <a:r>
              <a:rPr lang="it-IT" altLang="it-IT" sz="3200" smtClean="0"/>
              <a:t>1/3 delle RSU assegnato a liste presentate da associazioni stipulanti il CCNL applicato nell’</a:t>
            </a:r>
            <a:r>
              <a:rPr lang="it-IT" altLang="ja-JP" sz="3200" smtClean="0"/>
              <a:t>unità produttiva in proporzione ai voti ottenuti</a:t>
            </a:r>
            <a:endParaRPr lang="it-IT" altLang="it-IT" sz="3200" smtClean="0"/>
          </a:p>
        </p:txBody>
      </p:sp>
    </p:spTree>
    <p:extLst>
      <p:ext uri="{BB962C8B-B14F-4D97-AF65-F5344CB8AC3E}">
        <p14:creationId xmlns:p14="http://schemas.microsoft.com/office/powerpoint/2010/main" val="3559458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b="1" dirty="0" smtClean="0">
                <a:ea typeface="ＭＳ Ｐゴシック" charset="0"/>
                <a:cs typeface="+mj-cs"/>
              </a:rPr>
              <a:t>RSU nel Testo Unico sulla rappresentanza sindacale del 2014</a:t>
            </a:r>
            <a:endParaRPr lang="it-IT" dirty="0">
              <a:ea typeface="ＭＳ Ｐゴシック" charset="0"/>
              <a:cs typeface="+mj-cs"/>
            </a:endParaRPr>
          </a:p>
        </p:txBody>
      </p:sp>
      <p:sp>
        <p:nvSpPr>
          <p:cNvPr id="13824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altLang="it-IT" sz="3200" u="sng" smtClean="0"/>
              <a:t>Costituzione: scompare la riserva di 1/3 in favore delle liste presentate dalle OOSS firmatarie del CCNL applicato nell’unità produttiva</a:t>
            </a:r>
          </a:p>
          <a:p>
            <a:pPr algn="just"/>
            <a:r>
              <a:rPr lang="it-IT" altLang="it-IT" sz="3200" smtClean="0"/>
              <a:t>Le RSU si costituiscono mediante elezione a suffragio universale ed a scrutinio segreto tra liste concorrenti</a:t>
            </a:r>
          </a:p>
        </p:txBody>
      </p:sp>
    </p:spTree>
    <p:extLst>
      <p:ext uri="{BB962C8B-B14F-4D97-AF65-F5344CB8AC3E}">
        <p14:creationId xmlns:p14="http://schemas.microsoft.com/office/powerpoint/2010/main" val="951648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b="1" dirty="0" smtClean="0">
                <a:ea typeface="+mj-ea"/>
                <a:cs typeface="+mj-cs"/>
              </a:rPr>
              <a:t>Corte Costituzionale n. 231/2013</a:t>
            </a:r>
            <a:endParaRPr lang="it-IT" b="1" dirty="0">
              <a:ea typeface="+mj-ea"/>
              <a:cs typeface="+mj-cs"/>
            </a:endParaRPr>
          </a:p>
        </p:txBody>
      </p:sp>
      <p:sp>
        <p:nvSpPr>
          <p:cNvPr id="13312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350" cy="47085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altLang="it-IT" smtClean="0"/>
              <a:t>Secondo la Corte in azienda godono di costituire RSA e dei diritti sindacali non solo il sindacato «firmatario» ma anche il sindacato «trattante»</a:t>
            </a:r>
          </a:p>
          <a:p>
            <a:pPr algn="just"/>
            <a:r>
              <a:rPr lang="it-IT" altLang="it-IT" smtClean="0"/>
              <a:t>Si tratta di sentenza additiva perché supera il dato letterale dell’</a:t>
            </a:r>
            <a:r>
              <a:rPr lang="it-IT" altLang="ja-JP" smtClean="0"/>
              <a:t>art. 19 SL</a:t>
            </a:r>
          </a:p>
          <a:p>
            <a:pPr algn="just"/>
            <a:r>
              <a:rPr lang="it-IT" altLang="it-IT" smtClean="0"/>
              <a:t>Diversamente interpretando la norma statutaria sarebbe in contrasto con gli articoli 2, 3 e 39, primo comma, Cost.;</a:t>
            </a:r>
          </a:p>
          <a:p>
            <a:pPr algn="just"/>
            <a:r>
              <a:rPr lang="it-IT" altLang="it-IT" smtClean="0"/>
              <a:t>Secondo il ragionamento della Corte i valori del </a:t>
            </a:r>
            <a:r>
              <a:rPr lang="it-IT" altLang="it-IT" u="sng" smtClean="0"/>
              <a:t>pluralismo e della libertà di azione sindacale</a:t>
            </a:r>
            <a:r>
              <a:rPr lang="it-IT" altLang="it-IT" smtClean="0"/>
              <a:t> vanno reinterpretati alla luce di un dato esperenziale-storico: </a:t>
            </a:r>
            <a:r>
              <a:rPr lang="it-IT" altLang="it-IT" u="sng" smtClean="0"/>
              <a:t>la rottura dell’</a:t>
            </a:r>
            <a:r>
              <a:rPr lang="it-IT" altLang="ja-JP" u="sng" smtClean="0"/>
              <a:t>unità sindacale e l’esclusione di un soggetto sindacale incontestabilmente rappresentativo</a:t>
            </a:r>
          </a:p>
          <a:p>
            <a:pPr algn="just"/>
            <a:r>
              <a:rPr lang="it-IT" altLang="it-IT" smtClean="0"/>
              <a:t>Auspicio che il legislatore si assuma le proprie responsabilità</a:t>
            </a:r>
          </a:p>
          <a:p>
            <a:pPr algn="just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411336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ea typeface="+mj-ea"/>
                <a:cs typeface="+mj-cs"/>
              </a:rPr>
              <a:t>Poteri RSU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Stipulano il contratto collettivo aziendale di lavoro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Subentrano in tutte le funzioni delle RSA (diritti sindacali del Titolo III S.L., diritti di informazione e consultazione)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Una quota dei diritti sindacali viene preservata alle OO.SS. stipulanti il CCNL applicato nell’</a:t>
            </a:r>
            <a:r>
              <a:rPr lang="it-IT" altLang="ja-JP" sz="2800" smtClean="0"/>
              <a:t>unità produttiva (tre delle 10 ore di assemblea retribuita all’anno; permessi sindacali, diritto di affissione ecc…)</a:t>
            </a:r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3140082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sz="4000" b="1" dirty="0" smtClean="0">
                <a:ea typeface="+mj-ea"/>
                <a:cs typeface="+mj-cs"/>
              </a:rPr>
              <a:t>Rappresentanza sindacale nel Pubblico Impiego</a:t>
            </a:r>
            <a:endParaRPr lang="it-IT" sz="4000" b="1" dirty="0">
              <a:ea typeface="+mj-ea"/>
              <a:cs typeface="+mj-cs"/>
            </a:endParaRPr>
          </a:p>
        </p:txBody>
      </p:sp>
      <p:sp>
        <p:nvSpPr>
          <p:cNvPr id="9728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altLang="it-IT" sz="3200" dirty="0" smtClean="0"/>
              <a:t>Articoli 42 e 43 del d.lgs. n. 165/2001:</a:t>
            </a:r>
          </a:p>
          <a:p>
            <a:pPr algn="just">
              <a:buFontTx/>
              <a:buChar char="-"/>
            </a:pPr>
            <a:r>
              <a:rPr lang="it-IT" altLang="it-IT" sz="3200" dirty="0" smtClean="0"/>
              <a:t>RSA</a:t>
            </a:r>
          </a:p>
          <a:p>
            <a:pPr algn="just">
              <a:buFontTx/>
              <a:buChar char="-"/>
            </a:pPr>
            <a:r>
              <a:rPr lang="it-IT" altLang="it-IT" sz="3200" dirty="0" smtClean="0"/>
              <a:t>Organismi di rappresentanza unitaria</a:t>
            </a:r>
          </a:p>
          <a:p>
            <a:pPr algn="just">
              <a:buFontTx/>
              <a:buChar char="-"/>
            </a:pPr>
            <a:endParaRPr lang="it-IT" alt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1466018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b="1" dirty="0" smtClean="0">
                <a:ea typeface="+mj-ea"/>
                <a:cs typeface="+mj-cs"/>
              </a:rPr>
              <a:t>RSA</a:t>
            </a:r>
            <a:endParaRPr lang="it-IT" b="1" dirty="0">
              <a:ea typeface="+mj-ea"/>
              <a:cs typeface="+mj-cs"/>
            </a:endParaRPr>
          </a:p>
        </p:txBody>
      </p:sp>
      <p:sp>
        <p:nvSpPr>
          <p:cNvPr id="98307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altLang="it-IT" sz="2800" smtClean="0"/>
              <a:t>Le RSA nel settore pubblico non nascono dall’</a:t>
            </a:r>
            <a:r>
              <a:rPr lang="it-IT" altLang="ja-JP" sz="2800" smtClean="0"/>
              <a:t>iniziativa dei lavoratori;</a:t>
            </a:r>
          </a:p>
          <a:p>
            <a:pPr algn="just"/>
            <a:r>
              <a:rPr lang="it-IT" altLang="it-IT" sz="2800" smtClean="0"/>
              <a:t>Sono immediata e diretta espressione dei sindacati in possesso della </a:t>
            </a:r>
            <a:r>
              <a:rPr lang="it-IT" altLang="it-IT" sz="2800" u="sng" smtClean="0"/>
              <a:t>rappresentatività minima del 5%</a:t>
            </a:r>
            <a:r>
              <a:rPr lang="it-IT" altLang="it-IT" sz="2800" smtClean="0"/>
              <a:t> </a:t>
            </a:r>
            <a:r>
              <a:rPr lang="it-IT" altLang="it-IT" sz="2800" u="sng" smtClean="0"/>
              <a:t>della media ponderata tra numero di iscritti e voti nel comparto o area contrattuale</a:t>
            </a:r>
            <a:r>
              <a:rPr lang="it-IT" altLang="it-IT" sz="2800" smtClean="0"/>
              <a:t>, a prescindere dal fatto che siano firmatari di contratti applicati nell’</a:t>
            </a:r>
            <a:r>
              <a:rPr lang="it-IT" altLang="ja-JP" sz="2800" smtClean="0"/>
              <a:t>ente o nell’unità amministrativa;</a:t>
            </a:r>
          </a:p>
          <a:p>
            <a:pPr algn="just"/>
            <a:r>
              <a:rPr lang="it-IT" altLang="it-IT" sz="2800" smtClean="0"/>
              <a:t>Si tratti di veri e propri organi periferici dell’</a:t>
            </a:r>
            <a:r>
              <a:rPr lang="it-IT" altLang="ja-JP" sz="2800" smtClean="0"/>
              <a:t>OS esterna </a:t>
            </a:r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1932989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b="1" dirty="0" smtClean="0">
                <a:ea typeface="+mj-ea"/>
                <a:cs typeface="+mj-cs"/>
              </a:rPr>
              <a:t>RSU nel PI: Accordo quadro del 7 agosto 1998</a:t>
            </a:r>
            <a:endParaRPr lang="it-IT" b="1" dirty="0">
              <a:ea typeface="+mj-ea"/>
              <a:cs typeface="+mj-cs"/>
            </a:endParaRPr>
          </a:p>
        </p:txBody>
      </p:sp>
      <p:sp>
        <p:nvSpPr>
          <p:cNvPr id="99331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altLang="it-IT" sz="2800" smtClean="0"/>
              <a:t>E</a:t>
            </a:r>
            <a:r>
              <a:rPr lang="ja-JP" altLang="it-IT" sz="2800" smtClean="0"/>
              <a:t>’</a:t>
            </a:r>
            <a:r>
              <a:rPr lang="it-IT" altLang="ja-JP" sz="2800" smtClean="0"/>
              <a:t> facoltà delle OOSS rappresentative per formare RSA promuovere la costituzione di RSU: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it-IT" altLang="it-IT" sz="2800" smtClean="0"/>
              <a:t>-  suffragio universale e voto segreto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it-IT" altLang="it-IT" sz="2800" smtClean="0"/>
              <a:t>- la ripartizione dei seggi avviene con criterio proporzionale e </a:t>
            </a:r>
            <a:r>
              <a:rPr lang="it-IT" altLang="it-IT" sz="2800" u="sng" smtClean="0"/>
              <a:t>senza riserva del terzo</a:t>
            </a:r>
          </a:p>
        </p:txBody>
      </p:sp>
    </p:spTree>
    <p:extLst>
      <p:ext uri="{BB962C8B-B14F-4D97-AF65-F5344CB8AC3E}">
        <p14:creationId xmlns:p14="http://schemas.microsoft.com/office/powerpoint/2010/main" val="1404594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Principi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 rapporti di lavoro sono disciplinati dalle norme del codice civile e leggi speciali</a:t>
            </a:r>
          </a:p>
          <a:p>
            <a:pPr algn="just"/>
            <a:r>
              <a:rPr lang="it-IT" dirty="0" smtClean="0"/>
              <a:t>Separazione tra funzioni di indirizzo e controllo (potere politico) e funzioni amministrative, tecniche e finanziarie (dirigente)</a:t>
            </a:r>
          </a:p>
          <a:p>
            <a:pPr algn="just"/>
            <a:r>
              <a:rPr lang="it-IT" dirty="0" smtClean="0"/>
              <a:t>I rapporti di lavoro sono regolati dal contratto collettivo</a:t>
            </a:r>
          </a:p>
          <a:p>
            <a:pPr algn="just"/>
            <a:r>
              <a:rPr lang="it-IT" dirty="0" smtClean="0"/>
              <a:t>I contratti individuali devono garantire parità di trattamento (art. 45, co. 2 TU) e rispetto dei contratti collettivi</a:t>
            </a:r>
          </a:p>
          <a:p>
            <a:pPr algn="just"/>
            <a:r>
              <a:rPr lang="it-IT" dirty="0" smtClean="0"/>
              <a:t>Competenza GO</a:t>
            </a:r>
          </a:p>
        </p:txBody>
      </p:sp>
    </p:spTree>
    <p:extLst>
      <p:ext uri="{BB962C8B-B14F-4D97-AF65-F5344CB8AC3E}">
        <p14:creationId xmlns:p14="http://schemas.microsoft.com/office/powerpoint/2010/main" val="38778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Ambito soggettivo TU n. 165/2001 (art. 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Amministrazioni statali, anche ad ordinamento autonomo, scuole di ogni ordine e grado</a:t>
            </a:r>
          </a:p>
          <a:p>
            <a:pPr algn="just"/>
            <a:r>
              <a:rPr lang="it-IT" dirty="0" smtClean="0"/>
              <a:t>Regioni, Province, Comuni, Comunità montane </a:t>
            </a:r>
          </a:p>
          <a:p>
            <a:pPr algn="just"/>
            <a:r>
              <a:rPr lang="it-IT" dirty="0" smtClean="0"/>
              <a:t>Università</a:t>
            </a:r>
          </a:p>
          <a:p>
            <a:pPr algn="just"/>
            <a:r>
              <a:rPr lang="it-IT" dirty="0" smtClean="0"/>
              <a:t>Camere di commercio</a:t>
            </a:r>
          </a:p>
          <a:p>
            <a:pPr algn="just"/>
            <a:r>
              <a:rPr lang="it-IT" dirty="0" smtClean="0"/>
              <a:t>Enti pubblici non economici nazionali, regionali e locali</a:t>
            </a:r>
          </a:p>
          <a:p>
            <a:pPr algn="just"/>
            <a:r>
              <a:rPr lang="it-IT" dirty="0" smtClean="0"/>
              <a:t>Amministrazioni e aziende del SSN</a:t>
            </a:r>
          </a:p>
          <a:p>
            <a:pPr algn="just"/>
            <a:r>
              <a:rPr lang="it-IT" dirty="0" smtClean="0"/>
              <a:t>ARAN</a:t>
            </a:r>
          </a:p>
        </p:txBody>
      </p:sp>
    </p:spTree>
    <p:extLst>
      <p:ext uri="{BB962C8B-B14F-4D97-AF65-F5344CB8AC3E}">
        <p14:creationId xmlns:p14="http://schemas.microsoft.com/office/powerpoint/2010/main" val="42779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ESCLUSIONI (art. 3, </a:t>
            </a:r>
            <a:r>
              <a:rPr lang="it-IT" dirty="0" err="1" smtClean="0"/>
              <a:t>t.u.</a:t>
            </a:r>
            <a:r>
              <a:rPr lang="it-IT" dirty="0" smtClean="0"/>
              <a:t> 165/2001)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Magistrati ordinari, amministrativi e contabili</a:t>
            </a:r>
          </a:p>
          <a:p>
            <a:pPr algn="just"/>
            <a:r>
              <a:rPr lang="it-IT" dirty="0" smtClean="0"/>
              <a:t>Avvocati e procuratori dello Stato</a:t>
            </a:r>
          </a:p>
          <a:p>
            <a:pPr algn="just"/>
            <a:r>
              <a:rPr lang="it-IT" dirty="0" smtClean="0"/>
              <a:t>Personale militare e di polizia</a:t>
            </a:r>
          </a:p>
          <a:p>
            <a:pPr algn="just"/>
            <a:r>
              <a:rPr lang="it-IT" dirty="0" smtClean="0"/>
              <a:t>Diplomatici e prefetti</a:t>
            </a:r>
          </a:p>
          <a:p>
            <a:pPr algn="just"/>
            <a:r>
              <a:rPr lang="it-IT" dirty="0" smtClean="0"/>
              <a:t>Dipendenti di enti che svolgono attività nell’ambito del credito, borsa e mercato </a:t>
            </a:r>
          </a:p>
          <a:p>
            <a:pPr algn="just"/>
            <a:r>
              <a:rPr lang="it-IT" dirty="0" smtClean="0"/>
              <a:t>Dipendenti di Camera, Senato e Corte Costituzionale</a:t>
            </a:r>
          </a:p>
          <a:p>
            <a:pPr algn="just"/>
            <a:r>
              <a:rPr lang="it-IT" dirty="0" smtClean="0"/>
              <a:t>Professori e ricercatori universitari</a:t>
            </a:r>
          </a:p>
        </p:txBody>
      </p:sp>
    </p:spTree>
    <p:extLst>
      <p:ext uri="{BB962C8B-B14F-4D97-AF65-F5344CB8AC3E}">
        <p14:creationId xmlns:p14="http://schemas.microsoft.com/office/powerpoint/2010/main" val="40833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a typeface="+mj-ea"/>
                <a:cs typeface="+mj-cs"/>
              </a:rPr>
              <a:t/>
            </a:r>
            <a:br>
              <a:rPr lang="it-IT" dirty="0" smtClean="0">
                <a:ea typeface="+mj-ea"/>
                <a:cs typeface="+mj-cs"/>
              </a:rPr>
            </a:br>
            <a:r>
              <a:rPr lang="it-IT" b="1" dirty="0" smtClean="0">
                <a:ea typeface="+mj-ea"/>
                <a:cs typeface="+mj-cs"/>
              </a:rPr>
              <a:t>LA RAPPRESENTANZA DEI LAVORATORI NELLO STATUTO DEI LAVORATORI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it-IT" altLang="it-IT" smtClean="0"/>
          </a:p>
          <a:p>
            <a:pPr eaLnBrk="1" hangingPunct="1"/>
            <a:endParaRPr lang="it-IT" altLang="it-IT" smtClean="0"/>
          </a:p>
          <a:p>
            <a:pPr algn="just" eaLnBrk="1" hangingPunct="1"/>
            <a:r>
              <a:rPr lang="it-IT" altLang="it-IT" sz="3600" smtClean="0"/>
              <a:t>Art. 19 S.L. istituisce le rappresentanze sindacali aziendali che possono essere costituite nelle imprese industriali e commerciali con più</a:t>
            </a:r>
            <a:r>
              <a:rPr lang="it-IT" altLang="ja-JP" sz="3600" smtClean="0"/>
              <a:t> di 15 dipendenti e nelle imprese agricole con più di 5 lavoratori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139583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ea typeface="+mj-ea"/>
                <a:cs typeface="+mj-cs"/>
              </a:rPr>
              <a:t>R.S.A. ANTE REFERENDUM DEL 1995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it-IT" altLang="it-IT" sz="2800" smtClean="0"/>
              <a:t>Ai sensi dell’</a:t>
            </a:r>
            <a:r>
              <a:rPr lang="it-IT" altLang="ja-JP" sz="2800" smtClean="0"/>
              <a:t>art. 19 S.L.: 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it-IT" sz="2800" smtClean="0"/>
              <a:t>Rappresentanze sindacali aziendali possono essere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it-IT" sz="2800" smtClean="0"/>
              <a:t>costituite ad iniziativa dei lavoratori in ogni unità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it-IT" sz="2800" smtClean="0"/>
              <a:t>produttiva nell’</a:t>
            </a:r>
            <a:r>
              <a:rPr lang="it-IT" altLang="ja-JP" sz="2800" smtClean="0"/>
              <a:t>ambito: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</a:pPr>
            <a:r>
              <a:rPr lang="it-IT" altLang="it-IT" sz="2800" smtClean="0"/>
              <a:t>delle associazioni aderenti alle confederazioni maggiormente rappresentative sul piano nazionale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anose="05000000000000000000" pitchFamily="2" charset="2"/>
              <a:buAutoNum type="alphaLcParenR"/>
            </a:pPr>
            <a:r>
              <a:rPr lang="it-IT" altLang="it-IT" sz="2800" smtClean="0"/>
              <a:t>delle associazioni sindacali, non affiliate alle predette confederazioni, che siano firmatarie di contratti collettivi nazionali o provinciali di lavoro applicati nell’</a:t>
            </a:r>
            <a:r>
              <a:rPr lang="it-IT" altLang="ja-JP" sz="2800" smtClean="0"/>
              <a:t>unità produttiva</a:t>
            </a:r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35081866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it-IT" altLang="it-IT" smtClean="0"/>
              <a:t/>
            </a:r>
            <a:br>
              <a:rPr lang="it-IT" altLang="it-IT" smtClean="0"/>
            </a:br>
            <a:r>
              <a:rPr lang="it-IT" altLang="it-IT" b="1" smtClean="0"/>
              <a:t>CRITERIO RAPPRESENTATIVITA</a:t>
            </a:r>
            <a:r>
              <a:rPr lang="ja-JP" altLang="it-IT" b="1" smtClean="0"/>
              <a:t>’</a:t>
            </a:r>
            <a:r>
              <a:rPr lang="it-IT" altLang="ja-JP" b="1" smtClean="0"/>
              <a:t> STORICA O PRESUNTA</a:t>
            </a:r>
            <a:endParaRPr lang="it-IT" altLang="it-IT" b="1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2800" smtClean="0"/>
          </a:p>
          <a:p>
            <a:pPr algn="just" eaLnBrk="1" hangingPunct="1">
              <a:lnSpc>
                <a:spcPct val="90000"/>
              </a:lnSpc>
            </a:pPr>
            <a:endParaRPr lang="it-IT" altLang="it-IT" sz="2800" smtClean="0"/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Il legislatore faceva riferimento alla maggiore rappresentatività a livello confederale, scartando il livello aziendale e di categoria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Si trattava di una rappresentatività conseguita e misurata al di fuori dell’</a:t>
            </a:r>
            <a:r>
              <a:rPr lang="it-IT" altLang="ja-JP" sz="2800" smtClean="0"/>
              <a:t>azienda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Si trattava di una rappresentatività presunta o storica in base al collegamento con le maggiori centrali confederali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sz="28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4079310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ea typeface="+mj-ea"/>
                <a:cs typeface="+mj-cs"/>
              </a:rPr>
              <a:t>ESITO DEL REFERENDUM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it-IT" altLang="it-IT" sz="2800" dirty="0" smtClean="0"/>
              <a:t>Approvazione del secondo e del terzo quesito;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it-IT" altLang="it-IT" sz="2800" i="1" dirty="0" smtClean="0"/>
              <a:t>dunque</a:t>
            </a:r>
          </a:p>
          <a:p>
            <a:pPr algn="just" eaLnBrk="1" hangingPunct="1"/>
            <a:r>
              <a:rPr lang="it-IT" altLang="it-IT" sz="2800" dirty="0" smtClean="0"/>
              <a:t>Ai sensi del nuovo art. 19 S.L.: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t-IT" sz="2800" dirty="0" smtClean="0"/>
              <a:t>  «</a:t>
            </a:r>
            <a:r>
              <a:rPr lang="it-IT" altLang="ja-JP" sz="2800" dirty="0" smtClean="0"/>
              <a:t>Rappresentanze sindacali aziendali possono essere costituite ad iniziativa dei lavoratori in ogni unità produttiva nell’ambito: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t-IT" sz="2800" dirty="0" smtClean="0"/>
              <a:t>	delle associazioni sindacali che siano firmatarie di contratti collettivi di lavoro applicati nell’</a:t>
            </a:r>
            <a:r>
              <a:rPr lang="it-IT" altLang="ja-JP" sz="2800" dirty="0" smtClean="0"/>
              <a:t>unità produttiva»</a:t>
            </a:r>
            <a:endParaRPr lang="it-IT" altLang="ja-JP" sz="2800" i="1" dirty="0" smtClean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it-IT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353590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it-IT" altLang="it-IT" sz="4000" b="1" smtClean="0"/>
              <a:t>CRITERI DI RAPPRESENTATIVITA</a:t>
            </a:r>
            <a:r>
              <a:rPr lang="ja-JP" altLang="it-IT" sz="4000" smtClean="0"/>
              <a:t>’</a:t>
            </a:r>
            <a:endParaRPr lang="it-IT" altLang="it-IT" sz="40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Le prerogative sindacali previste dal titolo III dello S.L. (diritti di assemblee, referendum, permessi, ecc…) sono riconosciute solo alle associazioni sindacali firmatarie di contratti collettivi, anche aziendali, applicati nell’</a:t>
            </a:r>
            <a:r>
              <a:rPr lang="it-IT" altLang="ja-JP" sz="2800" smtClean="0"/>
              <a:t>unità produttiva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Il solo criterio che conta è la capacità dell’</a:t>
            </a:r>
            <a:r>
              <a:rPr lang="it-IT" altLang="ja-JP" sz="2800" smtClean="0"/>
              <a:t>O.S. di imporsi come interlocutore negoziale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800" smtClean="0"/>
              <a:t>Criterio rappresentatività effettiva, no storica e no presunta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 smtClean="0"/>
          </a:p>
        </p:txBody>
      </p:sp>
    </p:spTree>
    <p:extLst>
      <p:ext uri="{BB962C8B-B14F-4D97-AF65-F5344CB8AC3E}">
        <p14:creationId xmlns:p14="http://schemas.microsoft.com/office/powerpoint/2010/main" val="953156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861</Words>
  <Application>Microsoft Office PowerPoint</Application>
  <PresentationFormat>Presentazione su schermo (4:3)</PresentationFormat>
  <Paragraphs>91</Paragraphs>
  <Slides>17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Loggia</vt:lpstr>
      <vt:lpstr>Principi, soggetti, rappresentanza</vt:lpstr>
      <vt:lpstr>Principi</vt:lpstr>
      <vt:lpstr>Ambito soggettivo TU n. 165/2001 (art. 1)</vt:lpstr>
      <vt:lpstr>ESCLUSIONI (art. 3, t.u. 165/2001)</vt:lpstr>
      <vt:lpstr> LA RAPPRESENTANZA DEI LAVORATORI NELLO STATUTO DEI LAVORATORI </vt:lpstr>
      <vt:lpstr>R.S.A. ANTE REFERENDUM DEL 1995</vt:lpstr>
      <vt:lpstr> CRITERIO RAPPRESENTATIVITA’ STORICA O PRESUNTA</vt:lpstr>
      <vt:lpstr>ESITO DEL REFERENDUM</vt:lpstr>
      <vt:lpstr>CRITERI DI RAPPRESENTATIVITA’</vt:lpstr>
      <vt:lpstr>FONTE ISTITUTIVA RSU nel PI </vt:lpstr>
      <vt:lpstr>COSTITUZIONE </vt:lpstr>
      <vt:lpstr>RSU nel Testo Unico sulla rappresentanza sindacale del 2014</vt:lpstr>
      <vt:lpstr>Corte Costituzionale n. 231/2013</vt:lpstr>
      <vt:lpstr>Poteri RSU</vt:lpstr>
      <vt:lpstr>Rappresentanza sindacale nel Pubblico Impiego</vt:lpstr>
      <vt:lpstr>RSA</vt:lpstr>
      <vt:lpstr>RSU nel PI: Accordo quadro del 7 agosto 1998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Principi, soggetti, rappresentanza</dc:title>
  <dc:creator>HP</dc:creator>
  <cp:lastModifiedBy>HP</cp:lastModifiedBy>
  <cp:revision>1</cp:revision>
  <dcterms:created xsi:type="dcterms:W3CDTF">2019-03-07T08:56:06Z</dcterms:created>
  <dcterms:modified xsi:type="dcterms:W3CDTF">2019-03-07T09:21:47Z</dcterms:modified>
</cp:coreProperties>
</file>