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17"/>
  </p:notesMasterIdLst>
  <p:sldIdLst>
    <p:sldId id="510" r:id="rId3"/>
    <p:sldId id="513" r:id="rId4"/>
    <p:sldId id="523" r:id="rId5"/>
    <p:sldId id="524" r:id="rId6"/>
    <p:sldId id="525" r:id="rId7"/>
    <p:sldId id="526" r:id="rId8"/>
    <p:sldId id="527" r:id="rId9"/>
    <p:sldId id="528" r:id="rId10"/>
    <p:sldId id="533" r:id="rId11"/>
    <p:sldId id="534" r:id="rId12"/>
    <p:sldId id="535" r:id="rId13"/>
    <p:sldId id="536" r:id="rId14"/>
    <p:sldId id="537" r:id="rId15"/>
    <p:sldId id="538" r:id="rId16"/>
    <p:sldId id="539" r:id="rId17"/>
    <p:sldId id="540" r:id="rId18"/>
    <p:sldId id="541" r:id="rId19"/>
    <p:sldId id="542" r:id="rId20"/>
    <p:sldId id="543" r:id="rId21"/>
    <p:sldId id="544" r:id="rId22"/>
    <p:sldId id="545" r:id="rId23"/>
    <p:sldId id="546" r:id="rId24"/>
    <p:sldId id="547" r:id="rId25"/>
    <p:sldId id="548" r:id="rId26"/>
    <p:sldId id="549" r:id="rId27"/>
    <p:sldId id="550" r:id="rId28"/>
    <p:sldId id="551" r:id="rId29"/>
    <p:sldId id="552" r:id="rId30"/>
    <p:sldId id="553" r:id="rId31"/>
    <p:sldId id="554" r:id="rId32"/>
    <p:sldId id="555" r:id="rId33"/>
    <p:sldId id="556" r:id="rId34"/>
    <p:sldId id="557" r:id="rId35"/>
    <p:sldId id="558" r:id="rId36"/>
    <p:sldId id="559" r:id="rId37"/>
    <p:sldId id="560" r:id="rId38"/>
    <p:sldId id="561" r:id="rId39"/>
    <p:sldId id="562" r:id="rId40"/>
    <p:sldId id="563" r:id="rId41"/>
    <p:sldId id="564" r:id="rId42"/>
    <p:sldId id="565" r:id="rId43"/>
    <p:sldId id="591" r:id="rId44"/>
    <p:sldId id="592" r:id="rId45"/>
    <p:sldId id="593" r:id="rId46"/>
    <p:sldId id="594" r:id="rId47"/>
    <p:sldId id="595" r:id="rId48"/>
    <p:sldId id="596" r:id="rId49"/>
    <p:sldId id="597" r:id="rId50"/>
    <p:sldId id="598" r:id="rId51"/>
    <p:sldId id="599" r:id="rId52"/>
    <p:sldId id="600" r:id="rId53"/>
    <p:sldId id="601" r:id="rId54"/>
    <p:sldId id="578" r:id="rId55"/>
    <p:sldId id="579" r:id="rId56"/>
    <p:sldId id="580" r:id="rId57"/>
    <p:sldId id="581" r:id="rId58"/>
    <p:sldId id="582" r:id="rId59"/>
    <p:sldId id="583" r:id="rId60"/>
    <p:sldId id="584" r:id="rId61"/>
    <p:sldId id="585" r:id="rId62"/>
    <p:sldId id="586" r:id="rId63"/>
    <p:sldId id="587" r:id="rId64"/>
    <p:sldId id="588" r:id="rId65"/>
    <p:sldId id="589" r:id="rId66"/>
    <p:sldId id="590" r:id="rId67"/>
    <p:sldId id="272" r:id="rId68"/>
    <p:sldId id="378" r:id="rId69"/>
    <p:sldId id="382" r:id="rId70"/>
    <p:sldId id="383" r:id="rId71"/>
    <p:sldId id="384" r:id="rId72"/>
    <p:sldId id="385" r:id="rId73"/>
    <p:sldId id="387" r:id="rId74"/>
    <p:sldId id="386" r:id="rId75"/>
    <p:sldId id="379" r:id="rId76"/>
    <p:sldId id="380" r:id="rId77"/>
    <p:sldId id="381" r:id="rId78"/>
    <p:sldId id="395" r:id="rId79"/>
    <p:sldId id="388" r:id="rId80"/>
    <p:sldId id="389" r:id="rId81"/>
    <p:sldId id="390" r:id="rId82"/>
    <p:sldId id="403" r:id="rId83"/>
    <p:sldId id="404" r:id="rId84"/>
    <p:sldId id="405" r:id="rId85"/>
    <p:sldId id="602" r:id="rId86"/>
    <p:sldId id="603" r:id="rId87"/>
    <p:sldId id="604" r:id="rId88"/>
    <p:sldId id="605" r:id="rId89"/>
    <p:sldId id="606" r:id="rId90"/>
    <p:sldId id="607" r:id="rId91"/>
    <p:sldId id="608" r:id="rId92"/>
    <p:sldId id="632" r:id="rId93"/>
    <p:sldId id="609" r:id="rId94"/>
    <p:sldId id="610" r:id="rId95"/>
    <p:sldId id="611" r:id="rId96"/>
    <p:sldId id="612" r:id="rId97"/>
    <p:sldId id="613" r:id="rId98"/>
    <p:sldId id="633" r:id="rId99"/>
    <p:sldId id="614" r:id="rId100"/>
    <p:sldId id="615" r:id="rId101"/>
    <p:sldId id="616" r:id="rId102"/>
    <p:sldId id="617" r:id="rId103"/>
    <p:sldId id="618" r:id="rId104"/>
    <p:sldId id="619" r:id="rId105"/>
    <p:sldId id="620" r:id="rId106"/>
    <p:sldId id="621" r:id="rId107"/>
    <p:sldId id="622" r:id="rId108"/>
    <p:sldId id="627" r:id="rId109"/>
    <p:sldId id="623" r:id="rId110"/>
    <p:sldId id="624" r:id="rId111"/>
    <p:sldId id="625" r:id="rId112"/>
    <p:sldId id="626" r:id="rId113"/>
    <p:sldId id="628" r:id="rId114"/>
    <p:sldId id="629" r:id="rId115"/>
    <p:sldId id="630" r:id="rId116"/>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varScale="1">
        <p:scale>
          <a:sx n="113" d="100"/>
          <a:sy n="113" d="100"/>
        </p:scale>
        <p:origin x="-786" y="-108"/>
      </p:cViewPr>
      <p:guideLst>
        <p:guide orient="horz" pos="2160"/>
        <p:guide pos="2880"/>
      </p:guideLst>
    </p:cSldViewPr>
  </p:slideViewPr>
  <p:notesTextViewPr>
    <p:cViewPr>
      <p:scale>
        <a:sx n="1" d="1"/>
        <a:sy n="1" d="1"/>
      </p:scale>
      <p:origin x="0" y="0"/>
    </p:cViewPr>
  </p:notesTextViewPr>
  <p:sorterViewPr>
    <p:cViewPr>
      <p:scale>
        <a:sx n="200" d="100"/>
        <a:sy n="200" d="100"/>
      </p:scale>
      <p:origin x="0" y="7617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notesMaster" Target="notesMasters/notesMaster1.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presProps" Target="presProp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viewProps" Target="viewProps.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tableStyles" Target="tableStyle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1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06DB01E-B714-486A-99AF-C1B52C05B60D}" type="datetimeFigureOut">
              <a:rPr lang="en-US" smtClean="0"/>
              <a:t>3/7/2019</a:t>
            </a:fld>
            <a:endParaRPr lang="en-US"/>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9E6C052-DD1B-4EB4-BB41-DCBD21BDD146}" type="slidenum">
              <a:rPr lang="en-US" smtClean="0"/>
              <a:t>‹N›</a:t>
            </a:fld>
            <a:endParaRPr lang="en-US"/>
          </a:p>
        </p:txBody>
      </p:sp>
    </p:spTree>
    <p:extLst>
      <p:ext uri="{BB962C8B-B14F-4D97-AF65-F5344CB8AC3E}">
        <p14:creationId xmlns:p14="http://schemas.microsoft.com/office/powerpoint/2010/main" val="1146269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4B5A7A56-E2A9-4825-B6F7-69D6FA281865}" type="slidenum">
              <a:rPr lang="en-US" altLang="en-US">
                <a:solidFill>
                  <a:prstClr val="black"/>
                </a:solidFill>
              </a:rPr>
              <a:pPr/>
              <a:t>84</a:t>
            </a:fld>
            <a:endParaRPr lang="en-US" altLang="en-US">
              <a:solidFill>
                <a:prstClr val="black"/>
              </a:solidFill>
            </a:endParaRPr>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a:p>
        </p:txBody>
      </p:sp>
      <p:sp>
        <p:nvSpPr>
          <p:cNvPr id="4" name="Segnaposto data 3"/>
          <p:cNvSpPr>
            <a:spLocks noGrp="1"/>
          </p:cNvSpPr>
          <p:nvPr>
            <p:ph type="dt" sz="half" idx="10"/>
          </p:nvPr>
        </p:nvSpPr>
        <p:spPr/>
        <p:txBody>
          <a:bodyPr/>
          <a:lstStyle/>
          <a:p>
            <a:fld id="{0B44A55C-E0D0-4B74-99D8-702B2209B623}" type="datetimeFigureOut">
              <a:rPr lang="en-US" smtClean="0"/>
              <a:t>3/7/2019</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535279D0-70C3-4C9E-83FC-966616DF73F5}" type="slidenum">
              <a:rPr lang="en-US" smtClean="0"/>
              <a:t>‹N›</a:t>
            </a:fld>
            <a:endParaRPr lang="en-US"/>
          </a:p>
        </p:txBody>
      </p:sp>
    </p:spTree>
    <p:extLst>
      <p:ext uri="{BB962C8B-B14F-4D97-AF65-F5344CB8AC3E}">
        <p14:creationId xmlns:p14="http://schemas.microsoft.com/office/powerpoint/2010/main" val="2708873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0B44A55C-E0D0-4B74-99D8-702B2209B623}" type="datetimeFigureOut">
              <a:rPr lang="en-US" smtClean="0"/>
              <a:t>3/7/2019</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535279D0-70C3-4C9E-83FC-966616DF73F5}" type="slidenum">
              <a:rPr lang="en-US" smtClean="0"/>
              <a:t>‹N›</a:t>
            </a:fld>
            <a:endParaRPr lang="en-US"/>
          </a:p>
        </p:txBody>
      </p:sp>
    </p:spTree>
    <p:extLst>
      <p:ext uri="{BB962C8B-B14F-4D97-AF65-F5344CB8AC3E}">
        <p14:creationId xmlns:p14="http://schemas.microsoft.com/office/powerpoint/2010/main" val="1913728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0B44A55C-E0D0-4B74-99D8-702B2209B623}" type="datetimeFigureOut">
              <a:rPr lang="en-US" smtClean="0"/>
              <a:t>3/7/2019</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535279D0-70C3-4C9E-83FC-966616DF73F5}" type="slidenum">
              <a:rPr lang="en-US" smtClean="0"/>
              <a:t>‹N›</a:t>
            </a:fld>
            <a:endParaRPr lang="en-US"/>
          </a:p>
        </p:txBody>
      </p:sp>
    </p:spTree>
    <p:extLst>
      <p:ext uri="{BB962C8B-B14F-4D97-AF65-F5344CB8AC3E}">
        <p14:creationId xmlns:p14="http://schemas.microsoft.com/office/powerpoint/2010/main" val="31057773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en-US"/>
          </a:p>
        </p:txBody>
      </p:sp>
      <p:sp>
        <p:nvSpPr>
          <p:cNvPr id="4" name="Segnaposto data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Segnaposto piè di pagina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egnaposto numero diapositiva 5"/>
          <p:cNvSpPr>
            <a:spLocks noGrp="1"/>
          </p:cNvSpPr>
          <p:nvPr>
            <p:ph type="sldNum" sz="quarter" idx="12"/>
          </p:nvPr>
        </p:nvSpPr>
        <p:spPr/>
        <p:txBody>
          <a:bodyPr/>
          <a:lstStyle>
            <a:lvl1pPr>
              <a:defRPr/>
            </a:lvl1pPr>
          </a:lstStyle>
          <a:p>
            <a:fld id="{E66F6569-EA46-48BC-A294-A1E99060832C}" type="slidenum">
              <a:rPr lang="en-US" altLang="en-US">
                <a:solidFill>
                  <a:srgbClr val="FFFFFF"/>
                </a:solidFill>
              </a:rPr>
              <a:pPr/>
              <a:t>‹N›</a:t>
            </a:fld>
            <a:endParaRPr lang="en-US" altLang="en-US">
              <a:solidFill>
                <a:srgbClr val="FFFFFF"/>
              </a:solidFill>
            </a:endParaRPr>
          </a:p>
        </p:txBody>
      </p:sp>
    </p:spTree>
    <p:extLst>
      <p:ext uri="{BB962C8B-B14F-4D97-AF65-F5344CB8AC3E}">
        <p14:creationId xmlns:p14="http://schemas.microsoft.com/office/powerpoint/2010/main" val="13261842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Segnaposto piè di pagina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egnaposto numero diapositiva 5"/>
          <p:cNvSpPr>
            <a:spLocks noGrp="1"/>
          </p:cNvSpPr>
          <p:nvPr>
            <p:ph type="sldNum" sz="quarter" idx="12"/>
          </p:nvPr>
        </p:nvSpPr>
        <p:spPr/>
        <p:txBody>
          <a:bodyPr/>
          <a:lstStyle>
            <a:lvl1pPr>
              <a:defRPr/>
            </a:lvl1pPr>
          </a:lstStyle>
          <a:p>
            <a:fld id="{4068AE8C-DAF2-40A9-B64D-BF3DEC00521B}" type="slidenum">
              <a:rPr lang="en-US" altLang="en-US">
                <a:solidFill>
                  <a:srgbClr val="FFFFFF"/>
                </a:solidFill>
              </a:rPr>
              <a:pPr/>
              <a:t>‹N›</a:t>
            </a:fld>
            <a:endParaRPr lang="en-US" altLang="en-US">
              <a:solidFill>
                <a:srgbClr val="FFFFFF"/>
              </a:solidFill>
            </a:endParaRPr>
          </a:p>
        </p:txBody>
      </p:sp>
    </p:spTree>
    <p:extLst>
      <p:ext uri="{BB962C8B-B14F-4D97-AF65-F5344CB8AC3E}">
        <p14:creationId xmlns:p14="http://schemas.microsoft.com/office/powerpoint/2010/main" val="27109526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en-US"/>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Segnaposto piè di pagina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egnaposto numero diapositiva 5"/>
          <p:cNvSpPr>
            <a:spLocks noGrp="1"/>
          </p:cNvSpPr>
          <p:nvPr>
            <p:ph type="sldNum" sz="quarter" idx="12"/>
          </p:nvPr>
        </p:nvSpPr>
        <p:spPr/>
        <p:txBody>
          <a:bodyPr/>
          <a:lstStyle>
            <a:lvl1pPr>
              <a:defRPr/>
            </a:lvl1pPr>
          </a:lstStyle>
          <a:p>
            <a:fld id="{0EEAF8A5-1915-4D95-B553-D248FEF39C0E}" type="slidenum">
              <a:rPr lang="en-US" altLang="en-US">
                <a:solidFill>
                  <a:srgbClr val="FFFFFF"/>
                </a:solidFill>
              </a:rPr>
              <a:pPr/>
              <a:t>‹N›</a:t>
            </a:fld>
            <a:endParaRPr lang="en-US" altLang="en-US">
              <a:solidFill>
                <a:srgbClr val="FFFFFF"/>
              </a:solidFill>
            </a:endParaRPr>
          </a:p>
        </p:txBody>
      </p:sp>
    </p:spTree>
    <p:extLst>
      <p:ext uri="{BB962C8B-B14F-4D97-AF65-F5344CB8AC3E}">
        <p14:creationId xmlns:p14="http://schemas.microsoft.com/office/powerpoint/2010/main" val="21506925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Segnaposto piè di pagina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egnaposto numero diapositiva 6"/>
          <p:cNvSpPr>
            <a:spLocks noGrp="1"/>
          </p:cNvSpPr>
          <p:nvPr>
            <p:ph type="sldNum" sz="quarter" idx="12"/>
          </p:nvPr>
        </p:nvSpPr>
        <p:spPr/>
        <p:txBody>
          <a:bodyPr/>
          <a:lstStyle>
            <a:lvl1pPr>
              <a:defRPr/>
            </a:lvl1pPr>
          </a:lstStyle>
          <a:p>
            <a:fld id="{811CC4DD-7593-42E9-BBC1-23CB9EC2E8A3}" type="slidenum">
              <a:rPr lang="en-US" altLang="en-US">
                <a:solidFill>
                  <a:srgbClr val="FFFFFF"/>
                </a:solidFill>
              </a:rPr>
              <a:pPr/>
              <a:t>‹N›</a:t>
            </a:fld>
            <a:endParaRPr lang="en-US" altLang="en-US">
              <a:solidFill>
                <a:srgbClr val="FFFFFF"/>
              </a:solidFill>
            </a:endParaRPr>
          </a:p>
        </p:txBody>
      </p:sp>
    </p:spTree>
    <p:extLst>
      <p:ext uri="{BB962C8B-B14F-4D97-AF65-F5344CB8AC3E}">
        <p14:creationId xmlns:p14="http://schemas.microsoft.com/office/powerpoint/2010/main" val="42843546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6"/>
          <p:cNvSpPr>
            <a:spLocks noGrp="1"/>
          </p:cNvSpPr>
          <p:nvPr>
            <p:ph type="dt" sz="half" idx="10"/>
          </p:nvPr>
        </p:nvSpPr>
        <p:spPr/>
        <p:txBody>
          <a:bodyPr/>
          <a:lstStyle>
            <a:lvl1pPr>
              <a:defRPr/>
            </a:lvl1pPr>
          </a:lstStyle>
          <a:p>
            <a:endParaRPr lang="en-US" altLang="en-US">
              <a:solidFill>
                <a:srgbClr val="FFFFFF"/>
              </a:solidFill>
            </a:endParaRPr>
          </a:p>
        </p:txBody>
      </p:sp>
      <p:sp>
        <p:nvSpPr>
          <p:cNvPr id="8" name="Segnaposto piè di pagina 7"/>
          <p:cNvSpPr>
            <a:spLocks noGrp="1"/>
          </p:cNvSpPr>
          <p:nvPr>
            <p:ph type="ftr" sz="quarter" idx="11"/>
          </p:nvPr>
        </p:nvSpPr>
        <p:spPr/>
        <p:txBody>
          <a:bodyPr/>
          <a:lstStyle>
            <a:lvl1pPr>
              <a:defRPr/>
            </a:lvl1pPr>
          </a:lstStyle>
          <a:p>
            <a:endParaRPr lang="en-US" altLang="en-US">
              <a:solidFill>
                <a:srgbClr val="FFFFFF"/>
              </a:solidFill>
            </a:endParaRPr>
          </a:p>
        </p:txBody>
      </p:sp>
      <p:sp>
        <p:nvSpPr>
          <p:cNvPr id="9" name="Segnaposto numero diapositiva 8"/>
          <p:cNvSpPr>
            <a:spLocks noGrp="1"/>
          </p:cNvSpPr>
          <p:nvPr>
            <p:ph type="sldNum" sz="quarter" idx="12"/>
          </p:nvPr>
        </p:nvSpPr>
        <p:spPr/>
        <p:txBody>
          <a:bodyPr/>
          <a:lstStyle>
            <a:lvl1pPr>
              <a:defRPr/>
            </a:lvl1pPr>
          </a:lstStyle>
          <a:p>
            <a:fld id="{1EB6E522-88A5-4319-81F7-BD6BABB0BA4B}" type="slidenum">
              <a:rPr lang="en-US" altLang="en-US">
                <a:solidFill>
                  <a:srgbClr val="FFFFFF"/>
                </a:solidFill>
              </a:rPr>
              <a:pPr/>
              <a:t>‹N›</a:t>
            </a:fld>
            <a:endParaRPr lang="en-US" altLang="en-US">
              <a:solidFill>
                <a:srgbClr val="FFFFFF"/>
              </a:solidFill>
            </a:endParaRPr>
          </a:p>
        </p:txBody>
      </p:sp>
    </p:spTree>
    <p:extLst>
      <p:ext uri="{BB962C8B-B14F-4D97-AF65-F5344CB8AC3E}">
        <p14:creationId xmlns:p14="http://schemas.microsoft.com/office/powerpoint/2010/main" val="25478253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data 2"/>
          <p:cNvSpPr>
            <a:spLocks noGrp="1"/>
          </p:cNvSpPr>
          <p:nvPr>
            <p:ph type="dt" sz="half" idx="10"/>
          </p:nvPr>
        </p:nvSpPr>
        <p:spPr/>
        <p:txBody>
          <a:bodyPr/>
          <a:lstStyle>
            <a:lvl1pPr>
              <a:defRPr/>
            </a:lvl1pPr>
          </a:lstStyle>
          <a:p>
            <a:endParaRPr lang="en-US" altLang="en-US">
              <a:solidFill>
                <a:srgbClr val="FFFFFF"/>
              </a:solidFill>
            </a:endParaRPr>
          </a:p>
        </p:txBody>
      </p:sp>
      <p:sp>
        <p:nvSpPr>
          <p:cNvPr id="4" name="Segnaposto piè di pagina 3"/>
          <p:cNvSpPr>
            <a:spLocks noGrp="1"/>
          </p:cNvSpPr>
          <p:nvPr>
            <p:ph type="ftr" sz="quarter" idx="11"/>
          </p:nvPr>
        </p:nvSpPr>
        <p:spPr/>
        <p:txBody>
          <a:bodyPr/>
          <a:lstStyle>
            <a:lvl1pPr>
              <a:defRPr/>
            </a:lvl1pPr>
          </a:lstStyle>
          <a:p>
            <a:endParaRPr lang="en-US" altLang="en-US">
              <a:solidFill>
                <a:srgbClr val="FFFFFF"/>
              </a:solidFill>
            </a:endParaRPr>
          </a:p>
        </p:txBody>
      </p:sp>
      <p:sp>
        <p:nvSpPr>
          <p:cNvPr id="5" name="Segnaposto numero diapositiva 4"/>
          <p:cNvSpPr>
            <a:spLocks noGrp="1"/>
          </p:cNvSpPr>
          <p:nvPr>
            <p:ph type="sldNum" sz="quarter" idx="12"/>
          </p:nvPr>
        </p:nvSpPr>
        <p:spPr/>
        <p:txBody>
          <a:bodyPr/>
          <a:lstStyle>
            <a:lvl1pPr>
              <a:defRPr/>
            </a:lvl1pPr>
          </a:lstStyle>
          <a:p>
            <a:fld id="{A847ED8D-CDC9-476A-AF63-227020E590C2}" type="slidenum">
              <a:rPr lang="en-US" altLang="en-US">
                <a:solidFill>
                  <a:srgbClr val="FFFFFF"/>
                </a:solidFill>
              </a:rPr>
              <a:pPr/>
              <a:t>‹N›</a:t>
            </a:fld>
            <a:endParaRPr lang="en-US" altLang="en-US">
              <a:solidFill>
                <a:srgbClr val="FFFFFF"/>
              </a:solidFill>
            </a:endParaRPr>
          </a:p>
        </p:txBody>
      </p:sp>
    </p:spTree>
    <p:extLst>
      <p:ext uri="{BB962C8B-B14F-4D97-AF65-F5344CB8AC3E}">
        <p14:creationId xmlns:p14="http://schemas.microsoft.com/office/powerpoint/2010/main" val="9487552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en-US" altLang="en-US">
              <a:solidFill>
                <a:srgbClr val="FFFFFF"/>
              </a:solidFill>
            </a:endParaRPr>
          </a:p>
        </p:txBody>
      </p:sp>
      <p:sp>
        <p:nvSpPr>
          <p:cNvPr id="3" name="Segnaposto piè di pagina 2"/>
          <p:cNvSpPr>
            <a:spLocks noGrp="1"/>
          </p:cNvSpPr>
          <p:nvPr>
            <p:ph type="ftr" sz="quarter" idx="11"/>
          </p:nvPr>
        </p:nvSpPr>
        <p:spPr/>
        <p:txBody>
          <a:bodyPr/>
          <a:lstStyle>
            <a:lvl1pPr>
              <a:defRPr/>
            </a:lvl1pPr>
          </a:lstStyle>
          <a:p>
            <a:endParaRPr lang="en-US" altLang="en-US">
              <a:solidFill>
                <a:srgbClr val="FFFFFF"/>
              </a:solidFill>
            </a:endParaRPr>
          </a:p>
        </p:txBody>
      </p:sp>
      <p:sp>
        <p:nvSpPr>
          <p:cNvPr id="4" name="Segnaposto numero diapositiva 3"/>
          <p:cNvSpPr>
            <a:spLocks noGrp="1"/>
          </p:cNvSpPr>
          <p:nvPr>
            <p:ph type="sldNum" sz="quarter" idx="12"/>
          </p:nvPr>
        </p:nvSpPr>
        <p:spPr/>
        <p:txBody>
          <a:bodyPr/>
          <a:lstStyle>
            <a:lvl1pPr>
              <a:defRPr/>
            </a:lvl1pPr>
          </a:lstStyle>
          <a:p>
            <a:fld id="{EF38D6EC-A197-424E-B5AD-B2A940FED722}" type="slidenum">
              <a:rPr lang="en-US" altLang="en-US">
                <a:solidFill>
                  <a:srgbClr val="FFFFFF"/>
                </a:solidFill>
              </a:rPr>
              <a:pPr/>
              <a:t>‹N›</a:t>
            </a:fld>
            <a:endParaRPr lang="en-US" altLang="en-US">
              <a:solidFill>
                <a:srgbClr val="FFFFFF"/>
              </a:solidFill>
            </a:endParaRPr>
          </a:p>
        </p:txBody>
      </p:sp>
    </p:spTree>
    <p:extLst>
      <p:ext uri="{BB962C8B-B14F-4D97-AF65-F5344CB8AC3E}">
        <p14:creationId xmlns:p14="http://schemas.microsoft.com/office/powerpoint/2010/main" val="31350781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en-US"/>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Segnaposto piè di pagina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egnaposto numero diapositiva 6"/>
          <p:cNvSpPr>
            <a:spLocks noGrp="1"/>
          </p:cNvSpPr>
          <p:nvPr>
            <p:ph type="sldNum" sz="quarter" idx="12"/>
          </p:nvPr>
        </p:nvSpPr>
        <p:spPr/>
        <p:txBody>
          <a:bodyPr/>
          <a:lstStyle>
            <a:lvl1pPr>
              <a:defRPr/>
            </a:lvl1pPr>
          </a:lstStyle>
          <a:p>
            <a:fld id="{34B1DC46-68D2-450B-A758-7DB8C51C96C1}" type="slidenum">
              <a:rPr lang="en-US" altLang="en-US">
                <a:solidFill>
                  <a:srgbClr val="FFFFFF"/>
                </a:solidFill>
              </a:rPr>
              <a:pPr/>
              <a:t>‹N›</a:t>
            </a:fld>
            <a:endParaRPr lang="en-US" altLang="en-US">
              <a:solidFill>
                <a:srgbClr val="FFFFFF"/>
              </a:solidFill>
            </a:endParaRPr>
          </a:p>
        </p:txBody>
      </p:sp>
    </p:spTree>
    <p:extLst>
      <p:ext uri="{BB962C8B-B14F-4D97-AF65-F5344CB8AC3E}">
        <p14:creationId xmlns:p14="http://schemas.microsoft.com/office/powerpoint/2010/main" val="2143516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0B44A55C-E0D0-4B74-99D8-702B2209B623}" type="datetimeFigureOut">
              <a:rPr lang="en-US" smtClean="0"/>
              <a:t>3/7/2019</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535279D0-70C3-4C9E-83FC-966616DF73F5}" type="slidenum">
              <a:rPr lang="en-US" smtClean="0"/>
              <a:t>‹N›</a:t>
            </a:fld>
            <a:endParaRPr lang="en-US"/>
          </a:p>
        </p:txBody>
      </p:sp>
    </p:spTree>
    <p:extLst>
      <p:ext uri="{BB962C8B-B14F-4D97-AF65-F5344CB8AC3E}">
        <p14:creationId xmlns:p14="http://schemas.microsoft.com/office/powerpoint/2010/main" val="10303509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en-US"/>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Segnaposto piè di pagina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egnaposto numero diapositiva 6"/>
          <p:cNvSpPr>
            <a:spLocks noGrp="1"/>
          </p:cNvSpPr>
          <p:nvPr>
            <p:ph type="sldNum" sz="quarter" idx="12"/>
          </p:nvPr>
        </p:nvSpPr>
        <p:spPr/>
        <p:txBody>
          <a:bodyPr/>
          <a:lstStyle>
            <a:lvl1pPr>
              <a:defRPr/>
            </a:lvl1pPr>
          </a:lstStyle>
          <a:p>
            <a:fld id="{43BE0585-79B2-4715-8820-BE81A385943A}" type="slidenum">
              <a:rPr lang="en-US" altLang="en-US">
                <a:solidFill>
                  <a:srgbClr val="FFFFFF"/>
                </a:solidFill>
              </a:rPr>
              <a:pPr/>
              <a:t>‹N›</a:t>
            </a:fld>
            <a:endParaRPr lang="en-US" altLang="en-US">
              <a:solidFill>
                <a:srgbClr val="FFFFFF"/>
              </a:solidFill>
            </a:endParaRPr>
          </a:p>
        </p:txBody>
      </p:sp>
    </p:spTree>
    <p:extLst>
      <p:ext uri="{BB962C8B-B14F-4D97-AF65-F5344CB8AC3E}">
        <p14:creationId xmlns:p14="http://schemas.microsoft.com/office/powerpoint/2010/main" val="1780193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Segnaposto piè di pagina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egnaposto numero diapositiva 5"/>
          <p:cNvSpPr>
            <a:spLocks noGrp="1"/>
          </p:cNvSpPr>
          <p:nvPr>
            <p:ph type="sldNum" sz="quarter" idx="12"/>
          </p:nvPr>
        </p:nvSpPr>
        <p:spPr/>
        <p:txBody>
          <a:bodyPr/>
          <a:lstStyle>
            <a:lvl1pPr>
              <a:defRPr/>
            </a:lvl1pPr>
          </a:lstStyle>
          <a:p>
            <a:fld id="{15FA19E0-288B-4E51-A112-EB1B15F0C66D}" type="slidenum">
              <a:rPr lang="en-US" altLang="en-US">
                <a:solidFill>
                  <a:srgbClr val="FFFFFF"/>
                </a:solidFill>
              </a:rPr>
              <a:pPr/>
              <a:t>‹N›</a:t>
            </a:fld>
            <a:endParaRPr lang="en-US" altLang="en-US">
              <a:solidFill>
                <a:srgbClr val="FFFFFF"/>
              </a:solidFill>
            </a:endParaRPr>
          </a:p>
        </p:txBody>
      </p:sp>
    </p:spTree>
    <p:extLst>
      <p:ext uri="{BB962C8B-B14F-4D97-AF65-F5344CB8AC3E}">
        <p14:creationId xmlns:p14="http://schemas.microsoft.com/office/powerpoint/2010/main" val="32169229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Segnaposto piè di pagina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egnaposto numero diapositiva 5"/>
          <p:cNvSpPr>
            <a:spLocks noGrp="1"/>
          </p:cNvSpPr>
          <p:nvPr>
            <p:ph type="sldNum" sz="quarter" idx="12"/>
          </p:nvPr>
        </p:nvSpPr>
        <p:spPr/>
        <p:txBody>
          <a:bodyPr/>
          <a:lstStyle>
            <a:lvl1pPr>
              <a:defRPr/>
            </a:lvl1pPr>
          </a:lstStyle>
          <a:p>
            <a:fld id="{820F99A8-2509-424C-AC05-3450AA04C2F6}" type="slidenum">
              <a:rPr lang="en-US" altLang="en-US">
                <a:solidFill>
                  <a:srgbClr val="FFFFFF"/>
                </a:solidFill>
              </a:rPr>
              <a:pPr/>
              <a:t>‹N›</a:t>
            </a:fld>
            <a:endParaRPr lang="en-US" altLang="en-US">
              <a:solidFill>
                <a:srgbClr val="FFFFFF"/>
              </a:solidFill>
            </a:endParaRPr>
          </a:p>
        </p:txBody>
      </p:sp>
    </p:spTree>
    <p:extLst>
      <p:ext uri="{BB962C8B-B14F-4D97-AF65-F5344CB8AC3E}">
        <p14:creationId xmlns:p14="http://schemas.microsoft.com/office/powerpoint/2010/main" val="3931818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en-US"/>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0B44A55C-E0D0-4B74-99D8-702B2209B623}" type="datetimeFigureOut">
              <a:rPr lang="en-US" smtClean="0"/>
              <a:t>3/7/2019</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535279D0-70C3-4C9E-83FC-966616DF73F5}" type="slidenum">
              <a:rPr lang="en-US" smtClean="0"/>
              <a:t>‹N›</a:t>
            </a:fld>
            <a:endParaRPr lang="en-US"/>
          </a:p>
        </p:txBody>
      </p:sp>
    </p:spTree>
    <p:extLst>
      <p:ext uri="{BB962C8B-B14F-4D97-AF65-F5344CB8AC3E}">
        <p14:creationId xmlns:p14="http://schemas.microsoft.com/office/powerpoint/2010/main" val="3827478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4"/>
          <p:cNvSpPr>
            <a:spLocks noGrp="1"/>
          </p:cNvSpPr>
          <p:nvPr>
            <p:ph type="dt" sz="half" idx="10"/>
          </p:nvPr>
        </p:nvSpPr>
        <p:spPr/>
        <p:txBody>
          <a:bodyPr/>
          <a:lstStyle/>
          <a:p>
            <a:fld id="{0B44A55C-E0D0-4B74-99D8-702B2209B623}" type="datetimeFigureOut">
              <a:rPr lang="en-US" smtClean="0"/>
              <a:t>3/7/2019</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535279D0-70C3-4C9E-83FC-966616DF73F5}" type="slidenum">
              <a:rPr lang="en-US" smtClean="0"/>
              <a:t>‹N›</a:t>
            </a:fld>
            <a:endParaRPr lang="en-US"/>
          </a:p>
        </p:txBody>
      </p:sp>
    </p:spTree>
    <p:extLst>
      <p:ext uri="{BB962C8B-B14F-4D97-AF65-F5344CB8AC3E}">
        <p14:creationId xmlns:p14="http://schemas.microsoft.com/office/powerpoint/2010/main" val="3617363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6"/>
          <p:cNvSpPr>
            <a:spLocks noGrp="1"/>
          </p:cNvSpPr>
          <p:nvPr>
            <p:ph type="dt" sz="half" idx="10"/>
          </p:nvPr>
        </p:nvSpPr>
        <p:spPr/>
        <p:txBody>
          <a:bodyPr/>
          <a:lstStyle/>
          <a:p>
            <a:fld id="{0B44A55C-E0D0-4B74-99D8-702B2209B623}" type="datetimeFigureOut">
              <a:rPr lang="en-US" smtClean="0"/>
              <a:t>3/7/2019</a:t>
            </a:fld>
            <a:endParaRPr lang="en-US"/>
          </a:p>
        </p:txBody>
      </p:sp>
      <p:sp>
        <p:nvSpPr>
          <p:cNvPr id="8" name="Segnaposto piè di pagina 7"/>
          <p:cNvSpPr>
            <a:spLocks noGrp="1"/>
          </p:cNvSpPr>
          <p:nvPr>
            <p:ph type="ftr" sz="quarter" idx="11"/>
          </p:nvPr>
        </p:nvSpPr>
        <p:spPr/>
        <p:txBody>
          <a:bodyPr/>
          <a:lstStyle/>
          <a:p>
            <a:endParaRPr lang="en-US"/>
          </a:p>
        </p:txBody>
      </p:sp>
      <p:sp>
        <p:nvSpPr>
          <p:cNvPr id="9" name="Segnaposto numero diapositiva 8"/>
          <p:cNvSpPr>
            <a:spLocks noGrp="1"/>
          </p:cNvSpPr>
          <p:nvPr>
            <p:ph type="sldNum" sz="quarter" idx="12"/>
          </p:nvPr>
        </p:nvSpPr>
        <p:spPr/>
        <p:txBody>
          <a:bodyPr/>
          <a:lstStyle/>
          <a:p>
            <a:fld id="{535279D0-70C3-4C9E-83FC-966616DF73F5}" type="slidenum">
              <a:rPr lang="en-US" smtClean="0"/>
              <a:t>‹N›</a:t>
            </a:fld>
            <a:endParaRPr lang="en-US"/>
          </a:p>
        </p:txBody>
      </p:sp>
    </p:spTree>
    <p:extLst>
      <p:ext uri="{BB962C8B-B14F-4D97-AF65-F5344CB8AC3E}">
        <p14:creationId xmlns:p14="http://schemas.microsoft.com/office/powerpoint/2010/main" val="2195338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data 2"/>
          <p:cNvSpPr>
            <a:spLocks noGrp="1"/>
          </p:cNvSpPr>
          <p:nvPr>
            <p:ph type="dt" sz="half" idx="10"/>
          </p:nvPr>
        </p:nvSpPr>
        <p:spPr/>
        <p:txBody>
          <a:bodyPr/>
          <a:lstStyle/>
          <a:p>
            <a:fld id="{0B44A55C-E0D0-4B74-99D8-702B2209B623}" type="datetimeFigureOut">
              <a:rPr lang="en-US" smtClean="0"/>
              <a:t>3/7/2019</a:t>
            </a:fld>
            <a:endParaRPr lang="en-US"/>
          </a:p>
        </p:txBody>
      </p:sp>
      <p:sp>
        <p:nvSpPr>
          <p:cNvPr id="4" name="Segnaposto piè di pagina 3"/>
          <p:cNvSpPr>
            <a:spLocks noGrp="1"/>
          </p:cNvSpPr>
          <p:nvPr>
            <p:ph type="ftr" sz="quarter" idx="11"/>
          </p:nvPr>
        </p:nvSpPr>
        <p:spPr/>
        <p:txBody>
          <a:bodyPr/>
          <a:lstStyle/>
          <a:p>
            <a:endParaRPr lang="en-US"/>
          </a:p>
        </p:txBody>
      </p:sp>
      <p:sp>
        <p:nvSpPr>
          <p:cNvPr id="5" name="Segnaposto numero diapositiva 4"/>
          <p:cNvSpPr>
            <a:spLocks noGrp="1"/>
          </p:cNvSpPr>
          <p:nvPr>
            <p:ph type="sldNum" sz="quarter" idx="12"/>
          </p:nvPr>
        </p:nvSpPr>
        <p:spPr/>
        <p:txBody>
          <a:bodyPr/>
          <a:lstStyle/>
          <a:p>
            <a:fld id="{535279D0-70C3-4C9E-83FC-966616DF73F5}" type="slidenum">
              <a:rPr lang="en-US" smtClean="0"/>
              <a:t>‹N›</a:t>
            </a:fld>
            <a:endParaRPr lang="en-US"/>
          </a:p>
        </p:txBody>
      </p:sp>
    </p:spTree>
    <p:extLst>
      <p:ext uri="{BB962C8B-B14F-4D97-AF65-F5344CB8AC3E}">
        <p14:creationId xmlns:p14="http://schemas.microsoft.com/office/powerpoint/2010/main" val="3161137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0B44A55C-E0D0-4B74-99D8-702B2209B623}" type="datetimeFigureOut">
              <a:rPr lang="en-US" smtClean="0"/>
              <a:t>3/7/2019</a:t>
            </a:fld>
            <a:endParaRPr lang="en-US"/>
          </a:p>
        </p:txBody>
      </p:sp>
      <p:sp>
        <p:nvSpPr>
          <p:cNvPr id="3" name="Segnaposto piè di pagina 2"/>
          <p:cNvSpPr>
            <a:spLocks noGrp="1"/>
          </p:cNvSpPr>
          <p:nvPr>
            <p:ph type="ftr" sz="quarter" idx="11"/>
          </p:nvPr>
        </p:nvSpPr>
        <p:spPr/>
        <p:txBody>
          <a:bodyPr/>
          <a:lstStyle/>
          <a:p>
            <a:endParaRPr lang="en-US"/>
          </a:p>
        </p:txBody>
      </p:sp>
      <p:sp>
        <p:nvSpPr>
          <p:cNvPr id="4" name="Segnaposto numero diapositiva 3"/>
          <p:cNvSpPr>
            <a:spLocks noGrp="1"/>
          </p:cNvSpPr>
          <p:nvPr>
            <p:ph type="sldNum" sz="quarter" idx="12"/>
          </p:nvPr>
        </p:nvSpPr>
        <p:spPr/>
        <p:txBody>
          <a:bodyPr/>
          <a:lstStyle/>
          <a:p>
            <a:fld id="{535279D0-70C3-4C9E-83FC-966616DF73F5}" type="slidenum">
              <a:rPr lang="en-US" smtClean="0"/>
              <a:t>‹N›</a:t>
            </a:fld>
            <a:endParaRPr lang="en-US"/>
          </a:p>
        </p:txBody>
      </p:sp>
    </p:spTree>
    <p:extLst>
      <p:ext uri="{BB962C8B-B14F-4D97-AF65-F5344CB8AC3E}">
        <p14:creationId xmlns:p14="http://schemas.microsoft.com/office/powerpoint/2010/main" val="812758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en-US"/>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0B44A55C-E0D0-4B74-99D8-702B2209B623}" type="datetimeFigureOut">
              <a:rPr lang="en-US" smtClean="0"/>
              <a:t>3/7/2019</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535279D0-70C3-4C9E-83FC-966616DF73F5}" type="slidenum">
              <a:rPr lang="en-US" smtClean="0"/>
              <a:t>‹N›</a:t>
            </a:fld>
            <a:endParaRPr lang="en-US"/>
          </a:p>
        </p:txBody>
      </p:sp>
    </p:spTree>
    <p:extLst>
      <p:ext uri="{BB962C8B-B14F-4D97-AF65-F5344CB8AC3E}">
        <p14:creationId xmlns:p14="http://schemas.microsoft.com/office/powerpoint/2010/main" val="2923027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en-US"/>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0B44A55C-E0D0-4B74-99D8-702B2209B623}" type="datetimeFigureOut">
              <a:rPr lang="en-US" smtClean="0"/>
              <a:t>3/7/2019</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535279D0-70C3-4C9E-83FC-966616DF73F5}" type="slidenum">
              <a:rPr lang="en-US" smtClean="0"/>
              <a:t>‹N›</a:t>
            </a:fld>
            <a:endParaRPr lang="en-US"/>
          </a:p>
        </p:txBody>
      </p:sp>
    </p:spTree>
    <p:extLst>
      <p:ext uri="{BB962C8B-B14F-4D97-AF65-F5344CB8AC3E}">
        <p14:creationId xmlns:p14="http://schemas.microsoft.com/office/powerpoint/2010/main" val="4135407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en-US"/>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4A55C-E0D0-4B74-99D8-702B2209B623}" type="datetimeFigureOut">
              <a:rPr lang="en-US" smtClean="0"/>
              <a:t>3/7/2019</a:t>
            </a:fld>
            <a:endParaRPr lang="en-US"/>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5279D0-70C3-4C9E-83FC-966616DF73F5}" type="slidenum">
              <a:rPr lang="en-US" smtClean="0"/>
              <a:t>‹N›</a:t>
            </a:fld>
            <a:endParaRPr lang="en-US"/>
          </a:p>
        </p:txBody>
      </p:sp>
    </p:spTree>
    <p:extLst>
      <p:ext uri="{BB962C8B-B14F-4D97-AF65-F5344CB8AC3E}">
        <p14:creationId xmlns:p14="http://schemas.microsoft.com/office/powerpoint/2010/main" val="18149903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altLang="en-US" smtClean="0">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ltLang="en-US" smtClean="0">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FAC1D97A-85AB-48BE-BDBB-29B96B94E01E}" type="slidenum">
              <a:rPr lang="en-US" altLang="en-US" smtClean="0">
                <a:solidFill>
                  <a:srgbClr val="FFFFFF"/>
                </a:solidFill>
              </a:rPr>
              <a:pPr eaLnBrk="0" fontAlgn="base" hangingPunct="0">
                <a:spcBef>
                  <a:spcPct val="0"/>
                </a:spcBef>
                <a:spcAft>
                  <a:spcPct val="0"/>
                </a:spcAft>
              </a:pPr>
              <a:t>‹N›</a:t>
            </a:fld>
            <a:endParaRPr lang="en-US" altLang="en-US" smtClean="0">
              <a:solidFill>
                <a:srgbClr val="FFFFFF"/>
              </a:solidFill>
            </a:endParaRPr>
          </a:p>
        </p:txBody>
      </p:sp>
    </p:spTree>
    <p:extLst>
      <p:ext uri="{BB962C8B-B14F-4D97-AF65-F5344CB8AC3E}">
        <p14:creationId xmlns:p14="http://schemas.microsoft.com/office/powerpoint/2010/main" val="3900952745"/>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a:defRPr>
      </a:lvl2pPr>
      <a:lvl3pPr algn="ctr" rtl="0" eaLnBrk="0" fontAlgn="base" hangingPunct="0">
        <a:spcBef>
          <a:spcPct val="0"/>
        </a:spcBef>
        <a:spcAft>
          <a:spcPct val="0"/>
        </a:spcAft>
        <a:defRPr sz="4400">
          <a:solidFill>
            <a:schemeClr val="tx2"/>
          </a:solidFill>
          <a:latin typeface="Times"/>
        </a:defRPr>
      </a:lvl3pPr>
      <a:lvl4pPr algn="ctr" rtl="0" eaLnBrk="0" fontAlgn="base" hangingPunct="0">
        <a:spcBef>
          <a:spcPct val="0"/>
        </a:spcBef>
        <a:spcAft>
          <a:spcPct val="0"/>
        </a:spcAft>
        <a:defRPr sz="4400">
          <a:solidFill>
            <a:schemeClr val="tx2"/>
          </a:solidFill>
          <a:latin typeface="Times"/>
        </a:defRPr>
      </a:lvl4pPr>
      <a:lvl5pPr algn="ctr" rtl="0" eaLnBrk="0" fontAlgn="base" hangingPunct="0">
        <a:spcBef>
          <a:spcPct val="0"/>
        </a:spcBef>
        <a:spcAft>
          <a:spcPct val="0"/>
        </a:spcAft>
        <a:defRPr sz="4400">
          <a:solidFill>
            <a:schemeClr val="tx2"/>
          </a:solidFill>
          <a:latin typeface="Times"/>
        </a:defRPr>
      </a:lvl5pPr>
      <a:lvl6pPr marL="457200" algn="ctr" rtl="0" eaLnBrk="0" fontAlgn="base" hangingPunct="0">
        <a:spcBef>
          <a:spcPct val="0"/>
        </a:spcBef>
        <a:spcAft>
          <a:spcPct val="0"/>
        </a:spcAft>
        <a:defRPr sz="4400">
          <a:solidFill>
            <a:schemeClr val="tx2"/>
          </a:solidFill>
          <a:latin typeface="Times"/>
        </a:defRPr>
      </a:lvl6pPr>
      <a:lvl7pPr marL="914400" algn="ctr" rtl="0" eaLnBrk="0" fontAlgn="base" hangingPunct="0">
        <a:spcBef>
          <a:spcPct val="0"/>
        </a:spcBef>
        <a:spcAft>
          <a:spcPct val="0"/>
        </a:spcAft>
        <a:defRPr sz="4400">
          <a:solidFill>
            <a:schemeClr val="tx2"/>
          </a:solidFill>
          <a:latin typeface="Times"/>
        </a:defRPr>
      </a:lvl7pPr>
      <a:lvl8pPr marL="1371600" algn="ctr" rtl="0" eaLnBrk="0" fontAlgn="base" hangingPunct="0">
        <a:spcBef>
          <a:spcPct val="0"/>
        </a:spcBef>
        <a:spcAft>
          <a:spcPct val="0"/>
        </a:spcAft>
        <a:defRPr sz="4400">
          <a:solidFill>
            <a:schemeClr val="tx2"/>
          </a:solidFill>
          <a:latin typeface="Times"/>
        </a:defRPr>
      </a:lvl8pPr>
      <a:lvl9pPr marL="1828800" algn="ctr" rtl="0" eaLnBrk="0" fontAlgn="base" hangingPunct="0">
        <a:spcBef>
          <a:spcPct val="0"/>
        </a:spcBef>
        <a:spcAft>
          <a:spcPct val="0"/>
        </a:spcAft>
        <a:defRPr sz="4400">
          <a:solidFill>
            <a:schemeClr val="tx2"/>
          </a:solidFill>
          <a:latin typeface="Times"/>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17.xml"/><Relationship Id="rId5" Type="http://schemas.openxmlformats.org/officeDocument/2006/relationships/image" Target="../media/image135.wmf"/><Relationship Id="rId4" Type="http://schemas.openxmlformats.org/officeDocument/2006/relationships/image" Target="../media/image134.wmf"/></Relationships>
</file>

<file path=ppt/slides/_rels/slide101.xml.rels><?xml version="1.0" encoding="UTF-8" standalone="yes"?>
<Relationships xmlns="http://schemas.openxmlformats.org/package/2006/relationships"><Relationship Id="rId8" Type="http://schemas.openxmlformats.org/officeDocument/2006/relationships/image" Target="../media/image142.jpeg"/><Relationship Id="rId3" Type="http://schemas.openxmlformats.org/officeDocument/2006/relationships/image" Target="../media/image137.jpeg"/><Relationship Id="rId7" Type="http://schemas.openxmlformats.org/officeDocument/2006/relationships/image" Target="../media/image141.jpeg"/><Relationship Id="rId2" Type="http://schemas.openxmlformats.org/officeDocument/2006/relationships/image" Target="../media/image136.jpeg"/><Relationship Id="rId1" Type="http://schemas.openxmlformats.org/officeDocument/2006/relationships/slideLayout" Target="../slideLayouts/slideLayout18.xml"/><Relationship Id="rId6" Type="http://schemas.openxmlformats.org/officeDocument/2006/relationships/image" Target="../media/image140.jpeg"/><Relationship Id="rId5" Type="http://schemas.openxmlformats.org/officeDocument/2006/relationships/image" Target="../media/image139.jpeg"/><Relationship Id="rId10" Type="http://schemas.openxmlformats.org/officeDocument/2006/relationships/image" Target="../media/image144.jpeg"/><Relationship Id="rId4" Type="http://schemas.openxmlformats.org/officeDocument/2006/relationships/image" Target="../media/image138.jpeg"/><Relationship Id="rId9" Type="http://schemas.openxmlformats.org/officeDocument/2006/relationships/image" Target="../media/image143.jpeg"/></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45.png"/></Relationships>
</file>

<file path=ppt/slides/_rels/slide103.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18.xml"/><Relationship Id="rId5" Type="http://schemas.openxmlformats.org/officeDocument/2006/relationships/image" Target="../media/image149.jpeg"/><Relationship Id="rId4" Type="http://schemas.openxmlformats.org/officeDocument/2006/relationships/image" Target="../media/image148.jpeg"/></Relationships>
</file>

<file path=ppt/slides/_rels/slide104.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51.png"/><Relationship Id="rId7" Type="http://schemas.openxmlformats.org/officeDocument/2006/relationships/image" Target="../media/image155.jpeg"/><Relationship Id="rId2" Type="http://schemas.openxmlformats.org/officeDocument/2006/relationships/image" Target="../media/image150.jpeg"/><Relationship Id="rId1" Type="http://schemas.openxmlformats.org/officeDocument/2006/relationships/slideLayout" Target="../slideLayouts/slideLayout18.xml"/><Relationship Id="rId6" Type="http://schemas.openxmlformats.org/officeDocument/2006/relationships/image" Target="../media/image154.jpeg"/><Relationship Id="rId5" Type="http://schemas.openxmlformats.org/officeDocument/2006/relationships/image" Target="../media/image153.jpeg"/><Relationship Id="rId4" Type="http://schemas.openxmlformats.org/officeDocument/2006/relationships/image" Target="../media/image152.jpeg"/></Relationships>
</file>

<file path=ppt/slides/_rels/slide105.xml.rels><?xml version="1.0" encoding="UTF-8" standalone="yes"?>
<Relationships xmlns="http://schemas.openxmlformats.org/package/2006/relationships"><Relationship Id="rId8" Type="http://schemas.openxmlformats.org/officeDocument/2006/relationships/image" Target="../media/image163.jpeg"/><Relationship Id="rId3" Type="http://schemas.openxmlformats.org/officeDocument/2006/relationships/image" Target="../media/image158.jpeg"/><Relationship Id="rId7" Type="http://schemas.openxmlformats.org/officeDocument/2006/relationships/image" Target="../media/image162.jpeg"/><Relationship Id="rId2" Type="http://schemas.openxmlformats.org/officeDocument/2006/relationships/image" Target="../media/image157.jpeg"/><Relationship Id="rId1" Type="http://schemas.openxmlformats.org/officeDocument/2006/relationships/slideLayout" Target="../slideLayouts/slideLayout18.xml"/><Relationship Id="rId6" Type="http://schemas.openxmlformats.org/officeDocument/2006/relationships/image" Target="../media/image161.jpeg"/><Relationship Id="rId5" Type="http://schemas.openxmlformats.org/officeDocument/2006/relationships/image" Target="../media/image160.jpeg"/><Relationship Id="rId4" Type="http://schemas.openxmlformats.org/officeDocument/2006/relationships/image" Target="../media/image159.jpeg"/><Relationship Id="rId9" Type="http://schemas.openxmlformats.org/officeDocument/2006/relationships/image" Target="../media/image164.jpeg"/></Relationships>
</file>

<file path=ppt/slides/_rels/slide106.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18.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68.png"/></Relationships>
</file>

<file path=ppt/slides/_rels/slide108.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jpeg"/><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18.xml"/></Relationships>
</file>

<file path=ppt/slides/_rels/slide112.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18.xml"/></Relationships>
</file>

<file path=ppt/slides/_rels/slide113.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17.xml"/></Relationships>
</file>

<file path=ppt/slides/_rels/slide114.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4.wmf"/><Relationship Id="rId5" Type="http://schemas.openxmlformats.org/officeDocument/2006/relationships/oleObject" Target="../embeddings/oleObject2.bin"/><Relationship Id="rId4" Type="http://schemas.openxmlformats.org/officeDocument/2006/relationships/image" Target="../media/image13.w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en.wikipedia.org/wiki/File:Close_packing.svg"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26.wmf"/><Relationship Id="rId4" Type="http://schemas.openxmlformats.org/officeDocument/2006/relationships/oleObject" Target="../embeddings/oleObject3.bin"/></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55.wmf"/><Relationship Id="rId4" Type="http://schemas.openxmlformats.org/officeDocument/2006/relationships/oleObject" Target="../embeddings/oleObject4.bin"/></Relationships>
</file>

<file path=ppt/slides/_rels/slide52.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57.wmf"/><Relationship Id="rId4" Type="http://schemas.openxmlformats.org/officeDocument/2006/relationships/oleObject" Target="../embeddings/oleObject5.bin"/></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80.png"/><Relationship Id="rId5" Type="http://schemas.openxmlformats.org/officeDocument/2006/relationships/image" Target="../media/image62.wmf"/><Relationship Id="rId4" Type="http://schemas.openxmlformats.org/officeDocument/2006/relationships/oleObject" Target="../embeddings/oleObject6.bin"/></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90.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6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oleObject" Target="../embeddings/oleObject8.bin"/><Relationship Id="rId4" Type="http://schemas.openxmlformats.org/officeDocument/2006/relationships/image" Target="../media/image81.png"/></Relationships>
</file>

<file path=ppt/slides/_rels/slide6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93.emf"/><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eg"/><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8.xml"/><Relationship Id="rId4" Type="http://schemas.openxmlformats.org/officeDocument/2006/relationships/image" Target="../media/image115.wmf"/></Relationships>
</file>

<file path=ppt/slides/_rels/slide9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8.png"/><Relationship Id="rId1" Type="http://schemas.openxmlformats.org/officeDocument/2006/relationships/slideLayout" Target="../slideLayouts/slideLayout18.xml"/><Relationship Id="rId5" Type="http://schemas.openxmlformats.org/officeDocument/2006/relationships/image" Target="../media/image119.png"/><Relationship Id="rId4" Type="http://schemas.openxmlformats.org/officeDocument/2006/relationships/image" Target="../media/image116.png"/></Relationships>
</file>

<file path=ppt/slides/_rels/slide9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18.xml"/><Relationship Id="rId5" Type="http://schemas.openxmlformats.org/officeDocument/2006/relationships/image" Target="../media/image124.png"/><Relationship Id="rId4" Type="http://schemas.openxmlformats.org/officeDocument/2006/relationships/image" Target="../media/image123.png"/></Relationships>
</file>

<file path=ppt/slides/_rels/slide94.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2" Type="http://schemas.openxmlformats.org/officeDocument/2006/relationships/image" Target="../media/image122.gif"/><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3" Type="http://schemas.openxmlformats.org/officeDocument/2006/relationships/hyperlink" Target="http://www.fkp.uni-erlangen.de/methoden/stmtutor/bilder/anidmode.gif" TargetMode="External"/><Relationship Id="rId2" Type="http://schemas.openxmlformats.org/officeDocument/2006/relationships/image" Target="../media/image123.gif"/><Relationship Id="rId1" Type="http://schemas.openxmlformats.org/officeDocument/2006/relationships/slideLayout" Target="../slideLayouts/slideLayout18.xml"/><Relationship Id="rId4" Type="http://schemas.openxmlformats.org/officeDocument/2006/relationships/image" Target="../media/image125.png"/></Relationships>
</file>

<file path=ppt/slides/_rels/slide98.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18.xml"/><Relationship Id="rId4" Type="http://schemas.openxmlformats.org/officeDocument/2006/relationships/image" Target="../media/image128.jpeg"/></Relationships>
</file>

<file path=ppt/slides/_rels/slide9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18.xml"/><Relationship Id="rId4" Type="http://schemas.openxmlformats.org/officeDocument/2006/relationships/image" Target="../media/image1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408035" y="1415370"/>
            <a:ext cx="4529137" cy="2655887"/>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it-IT" sz="6000" dirty="0" smtClean="0">
                <a:solidFill>
                  <a:srgbClr val="FF0000"/>
                </a:solidFill>
                <a:latin typeface="+mn-lt"/>
              </a:rPr>
              <a:t>Solid state chemistry</a:t>
            </a:r>
            <a:endParaRPr lang="en-US" altLang="it-IT" sz="6000" dirty="0">
              <a:solidFill>
                <a:srgbClr val="FF0000"/>
              </a:solidFill>
              <a:latin typeface="+mn-lt"/>
            </a:endParaRPr>
          </a:p>
        </p:txBody>
      </p:sp>
      <p:pic>
        <p:nvPicPr>
          <p:cNvPr id="3" name="Picture 7" descr="Isometric Bravais cel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221088"/>
            <a:ext cx="5472112" cy="1800225"/>
          </a:xfrm>
          <a:prstGeom prst="rect">
            <a:avLst/>
          </a:prstGeom>
          <a:solidFill>
            <a:schemeClr val="tx2"/>
          </a:solidFill>
          <a:ln w="9525">
            <a:solidFill>
              <a:srgbClr val="008000"/>
            </a:solidFill>
            <a:miter lim="800000"/>
            <a:headEnd/>
            <a:tailEnd/>
          </a:ln>
        </p:spPr>
      </p:pic>
    </p:spTree>
    <p:extLst>
      <p:ext uri="{BB962C8B-B14F-4D97-AF65-F5344CB8AC3E}">
        <p14:creationId xmlns:p14="http://schemas.microsoft.com/office/powerpoint/2010/main" val="16120809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8" name="Picture 4" descr="1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04800"/>
            <a:ext cx="5562600" cy="576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05161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089291" y="152400"/>
            <a:ext cx="4876800" cy="685800"/>
          </a:xfrm>
        </p:spPr>
        <p:txBody>
          <a:bodyPr/>
          <a:lstStyle/>
          <a:p>
            <a:r>
              <a:rPr lang="en-US" altLang="en-US" sz="3200" dirty="0" err="1">
                <a:solidFill>
                  <a:srgbClr val="FF0000"/>
                </a:solidFill>
                <a:latin typeface="Arial" panose="020B0604020202020204" pitchFamily="34" charset="0"/>
                <a:cs typeface="Arial" panose="020B0604020202020204" pitchFamily="34" charset="0"/>
              </a:rPr>
              <a:t>Applicazioni</a:t>
            </a:r>
            <a:r>
              <a:rPr lang="en-US" altLang="en-US" sz="3200" dirty="0">
                <a:solidFill>
                  <a:srgbClr val="FF0000"/>
                </a:solidFill>
                <a:latin typeface="Arial" panose="020B0604020202020204" pitchFamily="34" charset="0"/>
                <a:cs typeface="Arial" panose="020B0604020202020204" pitchFamily="34" charset="0"/>
              </a:rPr>
              <a:t> </a:t>
            </a:r>
            <a:r>
              <a:rPr lang="en-US" altLang="en-US" sz="3200" dirty="0" err="1">
                <a:solidFill>
                  <a:srgbClr val="FF0000"/>
                </a:solidFill>
                <a:latin typeface="Arial" panose="020B0604020202020204" pitchFamily="34" charset="0"/>
                <a:cs typeface="Arial" panose="020B0604020202020204" pitchFamily="34" charset="0"/>
              </a:rPr>
              <a:t>alla</a:t>
            </a:r>
            <a:r>
              <a:rPr lang="en-US" altLang="en-US" sz="3200" dirty="0">
                <a:solidFill>
                  <a:srgbClr val="FF0000"/>
                </a:solidFill>
                <a:latin typeface="Arial" panose="020B0604020202020204" pitchFamily="34" charset="0"/>
                <a:cs typeface="Arial" panose="020B0604020202020204" pitchFamily="34" charset="0"/>
              </a:rPr>
              <a:t> </a:t>
            </a:r>
            <a:r>
              <a:rPr lang="en-US" altLang="en-US" sz="3200" dirty="0" err="1">
                <a:solidFill>
                  <a:srgbClr val="FF0000"/>
                </a:solidFill>
                <a:latin typeface="Arial" panose="020B0604020202020204" pitchFamily="34" charset="0"/>
                <a:cs typeface="Arial" panose="020B0604020202020204" pitchFamily="34" charset="0"/>
              </a:rPr>
              <a:t>catalisi</a:t>
            </a:r>
            <a:endParaRPr lang="en-US" altLang="en-US" sz="3200" dirty="0">
              <a:solidFill>
                <a:srgbClr val="FF0000"/>
              </a:solidFill>
              <a:latin typeface="Arial" panose="020B0604020202020204" pitchFamily="34" charset="0"/>
              <a:cs typeface="Arial" panose="020B0604020202020204" pitchFamily="34" charset="0"/>
            </a:endParaRPr>
          </a:p>
        </p:txBody>
      </p:sp>
      <p:sp>
        <p:nvSpPr>
          <p:cNvPr id="9219" name="Text Box 3"/>
          <p:cNvSpPr txBox="1">
            <a:spLocks noChangeArrowheads="1"/>
          </p:cNvSpPr>
          <p:nvPr/>
        </p:nvSpPr>
        <p:spPr bwMode="auto">
          <a:xfrm>
            <a:off x="419836" y="990600"/>
            <a:ext cx="821571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dirty="0" err="1" smtClean="0">
                <a:solidFill>
                  <a:srgbClr val="000000"/>
                </a:solidFill>
                <a:latin typeface="Arial" panose="020B0604020202020204" pitchFamily="34" charset="0"/>
                <a:cs typeface="Arial" panose="020B0604020202020204" pitchFamily="34" charset="0"/>
              </a:rPr>
              <a:t>Struttura</a:t>
            </a:r>
            <a:r>
              <a:rPr lang="en-US" altLang="en-US" sz="2400" dirty="0" smtClean="0">
                <a:solidFill>
                  <a:srgbClr val="000000"/>
                </a:solidFill>
                <a:latin typeface="Arial" panose="020B0604020202020204" pitchFamily="34" charset="0"/>
                <a:cs typeface="Arial" panose="020B0604020202020204" pitchFamily="34" charset="0"/>
              </a:rPr>
              <a:t> intermedia </a:t>
            </a:r>
            <a:r>
              <a:rPr lang="en-US" altLang="en-US" sz="2400" dirty="0" err="1" smtClean="0">
                <a:solidFill>
                  <a:srgbClr val="000000"/>
                </a:solidFill>
                <a:latin typeface="Arial" panose="020B0604020202020204" pitchFamily="34" charset="0"/>
                <a:cs typeface="Arial" panose="020B0604020202020204" pitchFamily="34" charset="0"/>
              </a:rPr>
              <a:t>nella</a:t>
            </a:r>
            <a:r>
              <a:rPr lang="en-US" altLang="en-US" sz="2400" dirty="0" smtClean="0">
                <a:solidFill>
                  <a:srgbClr val="000000"/>
                </a:solidFill>
                <a:latin typeface="Arial" panose="020B0604020202020204" pitchFamily="34" charset="0"/>
                <a:cs typeface="Arial" panose="020B0604020202020204" pitchFamily="34" charset="0"/>
              </a:rPr>
              <a:t> </a:t>
            </a:r>
            <a:r>
              <a:rPr lang="en-US" altLang="en-US" sz="2400" dirty="0" err="1" smtClean="0">
                <a:solidFill>
                  <a:srgbClr val="000000"/>
                </a:solidFill>
                <a:latin typeface="Arial" panose="020B0604020202020204" pitchFamily="34" charset="0"/>
                <a:cs typeface="Arial" panose="020B0604020202020204" pitchFamily="34" charset="0"/>
              </a:rPr>
              <a:t>formazione</a:t>
            </a:r>
            <a:r>
              <a:rPr lang="en-US" altLang="en-US" sz="2400" dirty="0" smtClean="0">
                <a:solidFill>
                  <a:srgbClr val="000000"/>
                </a:solidFill>
                <a:latin typeface="Arial" panose="020B0604020202020204" pitchFamily="34" charset="0"/>
                <a:cs typeface="Arial" panose="020B0604020202020204" pitchFamily="34" charset="0"/>
              </a:rPr>
              <a:t> di un </a:t>
            </a:r>
            <a:r>
              <a:rPr lang="en-US" altLang="en-US" sz="2400" dirty="0" err="1" smtClean="0">
                <a:solidFill>
                  <a:srgbClr val="000000"/>
                </a:solidFill>
                <a:latin typeface="Arial" panose="020B0604020202020204" pitchFamily="34" charset="0"/>
                <a:cs typeface="Arial" panose="020B0604020202020204" pitchFamily="34" charset="0"/>
              </a:rPr>
              <a:t>ossido</a:t>
            </a:r>
            <a:r>
              <a:rPr lang="en-US" altLang="en-US" sz="2400" dirty="0" smtClean="0">
                <a:solidFill>
                  <a:srgbClr val="000000"/>
                </a:solidFill>
                <a:latin typeface="Arial" panose="020B0604020202020204" pitchFamily="34" charset="0"/>
                <a:cs typeface="Arial" panose="020B0604020202020204" pitchFamily="34" charset="0"/>
              </a:rPr>
              <a:t> </a:t>
            </a:r>
            <a:r>
              <a:rPr lang="en-US" altLang="en-US" sz="2400" dirty="0" err="1" smtClean="0">
                <a:solidFill>
                  <a:srgbClr val="000000"/>
                </a:solidFill>
                <a:latin typeface="Arial" panose="020B0604020202020204" pitchFamily="34" charset="0"/>
                <a:cs typeface="Arial" panose="020B0604020202020204" pitchFamily="34" charset="0"/>
              </a:rPr>
              <a:t>sul</a:t>
            </a:r>
            <a:r>
              <a:rPr lang="en-US" altLang="en-US" sz="2400" dirty="0" smtClean="0">
                <a:solidFill>
                  <a:srgbClr val="000000"/>
                </a:solidFill>
                <a:latin typeface="Arial" panose="020B0604020202020204" pitchFamily="34" charset="0"/>
                <a:cs typeface="Arial" panose="020B0604020202020204" pitchFamily="34" charset="0"/>
              </a:rPr>
              <a:t> </a:t>
            </a:r>
            <a:r>
              <a:rPr lang="en-US" altLang="en-US" sz="2400" dirty="0" err="1" smtClean="0">
                <a:solidFill>
                  <a:srgbClr val="000000"/>
                </a:solidFill>
                <a:latin typeface="Arial" panose="020B0604020202020204" pitchFamily="34" charset="0"/>
                <a:cs typeface="Arial" panose="020B0604020202020204" pitchFamily="34" charset="0"/>
              </a:rPr>
              <a:t>rodio</a:t>
            </a:r>
            <a:endParaRPr lang="en-US" altLang="en-US" sz="2400" dirty="0" smtClean="0">
              <a:solidFill>
                <a:srgbClr val="000000"/>
              </a:solidFill>
              <a:latin typeface="Arial" panose="020B0604020202020204" pitchFamily="34" charset="0"/>
              <a:cs typeface="Arial" panose="020B0604020202020204" pitchFamily="34" charset="0"/>
            </a:endParaRPr>
          </a:p>
        </p:txBody>
      </p:sp>
      <p:grpSp>
        <p:nvGrpSpPr>
          <p:cNvPr id="9220" name="Group 4"/>
          <p:cNvGrpSpPr>
            <a:grpSpLocks/>
          </p:cNvGrpSpPr>
          <p:nvPr/>
        </p:nvGrpSpPr>
        <p:grpSpPr bwMode="auto">
          <a:xfrm>
            <a:off x="1143005" y="1828800"/>
            <a:ext cx="2198688" cy="2035175"/>
            <a:chOff x="12768" y="6144"/>
            <a:chExt cx="1385" cy="1282"/>
          </a:xfrm>
        </p:grpSpPr>
        <p:pic>
          <p:nvPicPr>
            <p:cNvPr id="9221" name="Picture 5" descr=" test2.jpg                                                      00000039Mac-stm2                       B3E1B0E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68" y="6144"/>
              <a:ext cx="1373" cy="1140"/>
            </a:xfrm>
            <a:prstGeom prst="rect">
              <a:avLst/>
            </a:prstGeom>
            <a:noFill/>
            <a:extLst>
              <a:ext uri="{909E8E84-426E-40DD-AFC4-6F175D3DCCD1}">
                <a14:hiddenFill xmlns:a14="http://schemas.microsoft.com/office/drawing/2010/main">
                  <a:solidFill>
                    <a:srgbClr val="FFFFFF"/>
                  </a:solidFill>
                </a14:hiddenFill>
              </a:ext>
            </a:extLst>
          </p:spPr>
        </p:pic>
        <p:sp>
          <p:nvSpPr>
            <p:cNvPr id="9222" name="Text Box 6"/>
            <p:cNvSpPr txBox="1">
              <a:spLocks noChangeArrowheads="1"/>
            </p:cNvSpPr>
            <p:nvPr/>
          </p:nvSpPr>
          <p:spPr bwMode="auto">
            <a:xfrm>
              <a:off x="13632" y="7271"/>
              <a:ext cx="521"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GB" altLang="en-US" sz="1000" dirty="0" smtClean="0">
                  <a:solidFill>
                    <a:srgbClr val="000000"/>
                  </a:solidFill>
                  <a:latin typeface="Arial" panose="020B0604020202020204" pitchFamily="34" charset="0"/>
                  <a:cs typeface="Arial" panose="020B0604020202020204" pitchFamily="34" charset="0"/>
                </a:rPr>
                <a:t>40</a:t>
              </a:r>
              <a:r>
                <a:rPr lang="en-GB" altLang="en-US" sz="1000" dirty="0" smtClean="0">
                  <a:solidFill>
                    <a:srgbClr val="000000"/>
                  </a:solidFill>
                  <a:latin typeface="Arial" panose="020B0604020202020204" pitchFamily="34" charset="0"/>
                  <a:cs typeface="Arial" panose="020B0604020202020204" pitchFamily="34" charset="0"/>
                  <a:sym typeface="Symbol" pitchFamily="18" charset="2"/>
                </a:rPr>
                <a:t>30 nm</a:t>
              </a:r>
              <a:r>
                <a:rPr lang="en-GB" altLang="en-US" sz="1000" baseline="30000" dirty="0" smtClean="0">
                  <a:solidFill>
                    <a:srgbClr val="000000"/>
                  </a:solidFill>
                  <a:latin typeface="Arial" panose="020B0604020202020204" pitchFamily="34" charset="0"/>
                  <a:cs typeface="Arial" panose="020B0604020202020204" pitchFamily="34" charset="0"/>
                  <a:sym typeface="Symbol" pitchFamily="18" charset="2"/>
                </a:rPr>
                <a:t>2</a:t>
              </a:r>
              <a:endParaRPr lang="en-GB" altLang="en-US" sz="1000" dirty="0" smtClean="0">
                <a:solidFill>
                  <a:srgbClr val="000000"/>
                </a:solidFill>
                <a:latin typeface="Arial" panose="020B0604020202020204" pitchFamily="34" charset="0"/>
                <a:cs typeface="Arial" panose="020B0604020202020204" pitchFamily="34" charset="0"/>
              </a:endParaRPr>
            </a:p>
          </p:txBody>
        </p:sp>
      </p:grpSp>
      <p:pic>
        <p:nvPicPr>
          <p:cNvPr id="9223" name="Picture 7" descr="&#10;(10x2).jpg                                                     0009249FMac-stm2                       B3E1B0E9:"/>
          <p:cNvPicPr>
            <a:picLocks noChangeAspect="1" noChangeArrowheads="1"/>
          </p:cNvPicPr>
          <p:nvPr/>
        </p:nvPicPr>
        <p:blipFill>
          <a:blip r:embed="rId3" cstate="print">
            <a:lum bright="6000"/>
            <a:extLst>
              <a:ext uri="{28A0092B-C50C-407E-A947-70E740481C1C}">
                <a14:useLocalDpi xmlns:a14="http://schemas.microsoft.com/office/drawing/2010/main" val="0"/>
              </a:ext>
            </a:extLst>
          </a:blip>
          <a:srcRect/>
          <a:stretch>
            <a:fillRect/>
          </a:stretch>
        </p:blipFill>
        <p:spPr bwMode="auto">
          <a:xfrm>
            <a:off x="4343400" y="1676400"/>
            <a:ext cx="1077913" cy="2441575"/>
          </a:xfrm>
          <a:prstGeom prst="rect">
            <a:avLst/>
          </a:prstGeom>
          <a:noFill/>
          <a:extLst>
            <a:ext uri="{909E8E84-426E-40DD-AFC4-6F175D3DCCD1}">
              <a14:hiddenFill xmlns:a14="http://schemas.microsoft.com/office/drawing/2010/main">
                <a:solidFill>
                  <a:srgbClr val="FFFFFF"/>
                </a:solidFill>
              </a14:hiddenFill>
            </a:ext>
          </a:extLst>
        </p:spPr>
      </p:pic>
      <p:grpSp>
        <p:nvGrpSpPr>
          <p:cNvPr id="9224" name="Group 8"/>
          <p:cNvGrpSpPr>
            <a:grpSpLocks noChangeAspect="1"/>
          </p:cNvGrpSpPr>
          <p:nvPr/>
        </p:nvGrpSpPr>
        <p:grpSpPr bwMode="auto">
          <a:xfrm>
            <a:off x="3094039" y="4648200"/>
            <a:ext cx="1433652" cy="1539254"/>
            <a:chOff x="2179" y="2640"/>
            <a:chExt cx="1003" cy="1078"/>
          </a:xfrm>
        </p:grpSpPr>
        <p:grpSp>
          <p:nvGrpSpPr>
            <p:cNvPr id="9225" name="Group 9"/>
            <p:cNvGrpSpPr>
              <a:grpSpLocks noChangeAspect="1"/>
            </p:cNvGrpSpPr>
            <p:nvPr/>
          </p:nvGrpSpPr>
          <p:grpSpPr bwMode="auto">
            <a:xfrm>
              <a:off x="2179" y="2640"/>
              <a:ext cx="941" cy="927"/>
              <a:chOff x="1152" y="624"/>
              <a:chExt cx="1566" cy="1542"/>
            </a:xfrm>
          </p:grpSpPr>
          <p:pic>
            <p:nvPicPr>
              <p:cNvPr id="9226"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t="1987"/>
              <a:stretch>
                <a:fillRect/>
              </a:stretch>
            </p:blipFill>
            <p:spPr bwMode="auto">
              <a:xfrm>
                <a:off x="1152" y="624"/>
                <a:ext cx="1566" cy="1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7" name="Line 11"/>
              <p:cNvSpPr>
                <a:spLocks noChangeAspect="1" noChangeShapeType="1"/>
              </p:cNvSpPr>
              <p:nvPr/>
            </p:nvSpPr>
            <p:spPr bwMode="auto">
              <a:xfrm flipV="1">
                <a:off x="1773" y="831"/>
                <a:ext cx="172" cy="1209"/>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panose="020B0604020202020204" pitchFamily="34" charset="0"/>
                  <a:cs typeface="Arial" panose="020B0604020202020204" pitchFamily="34" charset="0"/>
                </a:endParaRPr>
              </a:p>
            </p:txBody>
          </p:sp>
        </p:grpSp>
        <p:sp>
          <p:nvSpPr>
            <p:cNvPr id="9228" name="Text Box 12"/>
            <p:cNvSpPr txBox="1">
              <a:spLocks noChangeAspect="1" noChangeArrowheads="1"/>
            </p:cNvSpPr>
            <p:nvPr/>
          </p:nvSpPr>
          <p:spPr bwMode="auto">
            <a:xfrm>
              <a:off x="2688" y="3546"/>
              <a:ext cx="494" cy="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000" smtClean="0">
                  <a:solidFill>
                    <a:srgbClr val="000000"/>
                  </a:solidFill>
                  <a:latin typeface="Arial" panose="020B0604020202020204" pitchFamily="34" charset="0"/>
                  <a:cs typeface="Arial" panose="020B0604020202020204" pitchFamily="34" charset="0"/>
                </a:rPr>
                <a:t>53</a:t>
              </a:r>
              <a:r>
                <a:rPr lang="en-US" altLang="en-US" sz="1000" smtClean="0">
                  <a:solidFill>
                    <a:srgbClr val="000000"/>
                  </a:solidFill>
                  <a:latin typeface="Arial" panose="020B0604020202020204" pitchFamily="34" charset="0"/>
                  <a:cs typeface="Arial" panose="020B0604020202020204" pitchFamily="34" charset="0"/>
                  <a:sym typeface="Symbol" pitchFamily="18" charset="2"/>
                </a:rPr>
                <a:t>53 Å</a:t>
              </a:r>
              <a:r>
                <a:rPr lang="en-US" altLang="en-US" sz="1000" baseline="30000" smtClean="0">
                  <a:solidFill>
                    <a:srgbClr val="000000"/>
                  </a:solidFill>
                  <a:latin typeface="Arial" panose="020B0604020202020204" pitchFamily="34" charset="0"/>
                  <a:cs typeface="Arial" panose="020B0604020202020204" pitchFamily="34" charset="0"/>
                  <a:sym typeface="Symbol" pitchFamily="18" charset="2"/>
                </a:rPr>
                <a:t>2</a:t>
              </a:r>
              <a:endParaRPr lang="en-US" altLang="en-US" sz="1600" smtClean="0">
                <a:solidFill>
                  <a:srgbClr val="000000"/>
                </a:solidFill>
                <a:latin typeface="Arial" panose="020B0604020202020204" pitchFamily="34" charset="0"/>
                <a:cs typeface="Arial" panose="020B0604020202020204" pitchFamily="34" charset="0"/>
              </a:endParaRPr>
            </a:p>
          </p:txBody>
        </p:sp>
      </p:grpSp>
      <p:grpSp>
        <p:nvGrpSpPr>
          <p:cNvPr id="9229" name="Group 13"/>
          <p:cNvGrpSpPr>
            <a:grpSpLocks/>
          </p:cNvGrpSpPr>
          <p:nvPr/>
        </p:nvGrpSpPr>
        <p:grpSpPr bwMode="auto">
          <a:xfrm>
            <a:off x="5103813" y="4267201"/>
            <a:ext cx="2690813" cy="1943101"/>
            <a:chOff x="573" y="2160"/>
            <a:chExt cx="1695" cy="1224"/>
          </a:xfrm>
        </p:grpSpPr>
        <p:pic>
          <p:nvPicPr>
            <p:cNvPr id="9230" name="Picture 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4" y="2440"/>
              <a:ext cx="1534" cy="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31" name="Text Box 15"/>
            <p:cNvSpPr txBox="1">
              <a:spLocks noChangeAspect="1" noChangeArrowheads="1"/>
            </p:cNvSpPr>
            <p:nvPr/>
          </p:nvSpPr>
          <p:spPr bwMode="auto">
            <a:xfrm>
              <a:off x="924" y="3229"/>
              <a:ext cx="947"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000" smtClean="0">
                  <a:solidFill>
                    <a:srgbClr val="000000"/>
                  </a:solidFill>
                  <a:latin typeface="Arial" panose="020B0604020202020204" pitchFamily="34" charset="0"/>
                  <a:cs typeface="Arial" panose="020B0604020202020204" pitchFamily="34" charset="0"/>
                </a:rPr>
                <a:t>Distanza lungo il profilo</a:t>
              </a:r>
            </a:p>
          </p:txBody>
        </p:sp>
        <p:sp>
          <p:nvSpPr>
            <p:cNvPr id="9232" name="Text Box 16"/>
            <p:cNvSpPr txBox="1">
              <a:spLocks noChangeAspect="1" noChangeArrowheads="1"/>
            </p:cNvSpPr>
            <p:nvPr/>
          </p:nvSpPr>
          <p:spPr bwMode="auto">
            <a:xfrm rot="16212180">
              <a:off x="461" y="2702"/>
              <a:ext cx="380"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000" smtClean="0">
                  <a:solidFill>
                    <a:srgbClr val="000000"/>
                  </a:solidFill>
                  <a:latin typeface="Arial" panose="020B0604020202020204" pitchFamily="34" charset="0"/>
                  <a:cs typeface="Arial" panose="020B0604020202020204" pitchFamily="34" charset="0"/>
                </a:rPr>
                <a:t>Altezza</a:t>
              </a:r>
              <a:endParaRPr lang="en-US" altLang="en-US" sz="1200" smtClean="0">
                <a:solidFill>
                  <a:srgbClr val="000000"/>
                </a:solidFill>
                <a:latin typeface="Arial" panose="020B0604020202020204" pitchFamily="34" charset="0"/>
                <a:cs typeface="Arial" panose="020B0604020202020204" pitchFamily="34" charset="0"/>
              </a:endParaRPr>
            </a:p>
          </p:txBody>
        </p:sp>
        <p:sp>
          <p:nvSpPr>
            <p:cNvPr id="9233" name="Line 17"/>
            <p:cNvSpPr>
              <a:spLocks noChangeShapeType="1"/>
            </p:cNvSpPr>
            <p:nvPr/>
          </p:nvSpPr>
          <p:spPr bwMode="auto">
            <a:xfrm>
              <a:off x="1286" y="2373"/>
              <a:ext cx="0" cy="96"/>
            </a:xfrm>
            <a:prstGeom prst="line">
              <a:avLst/>
            </a:prstGeom>
            <a:noFill/>
            <a:ln w="63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panose="020B0604020202020204" pitchFamily="34" charset="0"/>
                <a:cs typeface="Arial" panose="020B0604020202020204" pitchFamily="34" charset="0"/>
              </a:endParaRPr>
            </a:p>
          </p:txBody>
        </p:sp>
        <p:sp>
          <p:nvSpPr>
            <p:cNvPr id="9234" name="Line 18"/>
            <p:cNvSpPr>
              <a:spLocks noChangeShapeType="1"/>
            </p:cNvSpPr>
            <p:nvPr/>
          </p:nvSpPr>
          <p:spPr bwMode="auto">
            <a:xfrm flipH="1">
              <a:off x="1394" y="2373"/>
              <a:ext cx="0" cy="196"/>
            </a:xfrm>
            <a:prstGeom prst="line">
              <a:avLst/>
            </a:prstGeom>
            <a:noFill/>
            <a:ln w="63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panose="020B0604020202020204" pitchFamily="34" charset="0"/>
                <a:cs typeface="Arial" panose="020B0604020202020204" pitchFamily="34" charset="0"/>
              </a:endParaRPr>
            </a:p>
          </p:txBody>
        </p:sp>
        <p:grpSp>
          <p:nvGrpSpPr>
            <p:cNvPr id="9235" name="Group 19"/>
            <p:cNvGrpSpPr>
              <a:grpSpLocks/>
            </p:cNvGrpSpPr>
            <p:nvPr/>
          </p:nvGrpSpPr>
          <p:grpSpPr bwMode="auto">
            <a:xfrm>
              <a:off x="1290" y="2349"/>
              <a:ext cx="104" cy="48"/>
              <a:chOff x="4212" y="2712"/>
              <a:chExt cx="104" cy="48"/>
            </a:xfrm>
          </p:grpSpPr>
          <p:sp>
            <p:nvSpPr>
              <p:cNvPr id="9236" name="Line 20"/>
              <p:cNvSpPr>
                <a:spLocks noChangeShapeType="1"/>
              </p:cNvSpPr>
              <p:nvPr/>
            </p:nvSpPr>
            <p:spPr bwMode="auto">
              <a:xfrm>
                <a:off x="4212" y="2736"/>
                <a:ext cx="1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panose="020B0604020202020204" pitchFamily="34" charset="0"/>
                  <a:cs typeface="Arial" panose="020B0604020202020204" pitchFamily="34" charset="0"/>
                </a:endParaRPr>
              </a:p>
            </p:txBody>
          </p:sp>
          <p:sp>
            <p:nvSpPr>
              <p:cNvPr id="9237" name="Line 21"/>
              <p:cNvSpPr>
                <a:spLocks noChangeShapeType="1"/>
              </p:cNvSpPr>
              <p:nvPr/>
            </p:nvSpPr>
            <p:spPr bwMode="auto">
              <a:xfrm>
                <a:off x="4212" y="2712"/>
                <a:ext cx="0" cy="4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panose="020B0604020202020204" pitchFamily="34" charset="0"/>
                  <a:cs typeface="Arial" panose="020B0604020202020204" pitchFamily="34" charset="0"/>
                </a:endParaRPr>
              </a:p>
            </p:txBody>
          </p:sp>
          <p:sp>
            <p:nvSpPr>
              <p:cNvPr id="9238" name="Line 22"/>
              <p:cNvSpPr>
                <a:spLocks noChangeShapeType="1"/>
              </p:cNvSpPr>
              <p:nvPr/>
            </p:nvSpPr>
            <p:spPr bwMode="auto">
              <a:xfrm>
                <a:off x="4316" y="2712"/>
                <a:ext cx="0" cy="4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panose="020B0604020202020204" pitchFamily="34" charset="0"/>
                  <a:cs typeface="Arial" panose="020B0604020202020204" pitchFamily="34" charset="0"/>
                </a:endParaRPr>
              </a:p>
            </p:txBody>
          </p:sp>
        </p:grpSp>
        <p:sp>
          <p:nvSpPr>
            <p:cNvPr id="9239" name="Text Box 23"/>
            <p:cNvSpPr txBox="1">
              <a:spLocks noChangeArrowheads="1"/>
            </p:cNvSpPr>
            <p:nvPr/>
          </p:nvSpPr>
          <p:spPr bwMode="auto">
            <a:xfrm>
              <a:off x="828" y="2160"/>
              <a:ext cx="851"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000" smtClean="0">
                  <a:solidFill>
                    <a:srgbClr val="000000"/>
                  </a:solidFill>
                  <a:latin typeface="Arial" panose="020B0604020202020204" pitchFamily="34" charset="0"/>
                  <a:cs typeface="Arial" panose="020B0604020202020204" pitchFamily="34" charset="0"/>
                </a:rPr>
                <a:t>3.0 Å invece di 2.7 Å</a:t>
              </a:r>
              <a:endParaRPr lang="en-US" altLang="en-US" sz="1200" smtClean="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40070959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1524000" y="228600"/>
            <a:ext cx="614783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2800" dirty="0" smtClean="0">
                <a:solidFill>
                  <a:srgbClr val="FF0000"/>
                </a:solidFill>
                <a:latin typeface="Arial" panose="020B0604020202020204" pitchFamily="34" charset="0"/>
                <a:cs typeface="Arial" panose="020B0604020202020204" pitchFamily="34" charset="0"/>
              </a:rPr>
              <a:t>L’STM COME UNA VIDEOCAMERA</a:t>
            </a:r>
          </a:p>
        </p:txBody>
      </p:sp>
      <p:sp>
        <p:nvSpPr>
          <p:cNvPr id="10243" name="Text Box 3"/>
          <p:cNvSpPr txBox="1">
            <a:spLocks noChangeArrowheads="1"/>
          </p:cNvSpPr>
          <p:nvPr/>
        </p:nvSpPr>
        <p:spPr bwMode="auto">
          <a:xfrm>
            <a:off x="-79375" y="1162050"/>
            <a:ext cx="92979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pPr>
            <a:r>
              <a:rPr lang="en-US" altLang="en-US" sz="2400" dirty="0" err="1" smtClean="0">
                <a:solidFill>
                  <a:srgbClr val="000000"/>
                </a:solidFill>
                <a:latin typeface="Arial" panose="020B0604020202020204" pitchFamily="34" charset="0"/>
                <a:cs typeface="Arial" panose="020B0604020202020204" pitchFamily="34" charset="0"/>
              </a:rPr>
              <a:t>Catalizzatore</a:t>
            </a:r>
            <a:r>
              <a:rPr lang="en-US" altLang="en-US" sz="2400" dirty="0" smtClean="0">
                <a:solidFill>
                  <a:srgbClr val="000000"/>
                </a:solidFill>
                <a:latin typeface="Arial" panose="020B0604020202020204" pitchFamily="34" charset="0"/>
                <a:cs typeface="Arial" panose="020B0604020202020204" pitchFamily="34" charset="0"/>
              </a:rPr>
              <a:t> di </a:t>
            </a:r>
            <a:r>
              <a:rPr lang="en-US" altLang="en-US" sz="2400" dirty="0" err="1" smtClean="0">
                <a:solidFill>
                  <a:srgbClr val="000000"/>
                </a:solidFill>
                <a:latin typeface="Arial" panose="020B0604020202020204" pitchFamily="34" charset="0"/>
                <a:cs typeface="Arial" panose="020B0604020202020204" pitchFamily="34" charset="0"/>
              </a:rPr>
              <a:t>rodio</a:t>
            </a:r>
            <a:r>
              <a:rPr lang="en-US" altLang="en-US" sz="2400" dirty="0" smtClean="0">
                <a:solidFill>
                  <a:srgbClr val="000000"/>
                </a:solidFill>
                <a:latin typeface="Arial" panose="020B0604020202020204" pitchFamily="34" charset="0"/>
                <a:cs typeface="Arial" panose="020B0604020202020204" pitchFamily="34" charset="0"/>
              </a:rPr>
              <a:t> </a:t>
            </a:r>
            <a:r>
              <a:rPr lang="en-US" altLang="en-US" sz="2400" dirty="0" err="1" smtClean="0">
                <a:solidFill>
                  <a:srgbClr val="000000"/>
                </a:solidFill>
                <a:latin typeface="Arial" panose="020B0604020202020204" pitchFamily="34" charset="0"/>
                <a:cs typeface="Arial" panose="020B0604020202020204" pitchFamily="34" charset="0"/>
              </a:rPr>
              <a:t>ricoperto</a:t>
            </a:r>
            <a:r>
              <a:rPr lang="en-US" altLang="en-US" sz="2400" dirty="0" smtClean="0">
                <a:solidFill>
                  <a:srgbClr val="000000"/>
                </a:solidFill>
                <a:latin typeface="Arial" panose="020B0604020202020204" pitchFamily="34" charset="0"/>
                <a:cs typeface="Arial" panose="020B0604020202020204" pitchFamily="34" charset="0"/>
              </a:rPr>
              <a:t> di </a:t>
            </a:r>
            <a:r>
              <a:rPr lang="en-US" altLang="en-US" sz="2400" dirty="0" err="1" smtClean="0">
                <a:solidFill>
                  <a:srgbClr val="000000"/>
                </a:solidFill>
                <a:latin typeface="Arial" panose="020B0604020202020204" pitchFamily="34" charset="0"/>
                <a:cs typeface="Arial" panose="020B0604020202020204" pitchFamily="34" charset="0"/>
              </a:rPr>
              <a:t>ossigeno</a:t>
            </a:r>
            <a:r>
              <a:rPr lang="en-US" altLang="en-US" sz="2400" dirty="0" smtClean="0">
                <a:solidFill>
                  <a:srgbClr val="000000"/>
                </a:solidFill>
                <a:latin typeface="Arial" panose="020B0604020202020204" pitchFamily="34" charset="0"/>
                <a:cs typeface="Arial" panose="020B0604020202020204" pitchFamily="34" charset="0"/>
              </a:rPr>
              <a:t> </a:t>
            </a:r>
            <a:r>
              <a:rPr lang="en-US" altLang="en-US" sz="2400" dirty="0" err="1" smtClean="0">
                <a:solidFill>
                  <a:srgbClr val="000000"/>
                </a:solidFill>
                <a:latin typeface="Arial" panose="020B0604020202020204" pitchFamily="34" charset="0"/>
                <a:cs typeface="Arial" panose="020B0604020202020204" pitchFamily="34" charset="0"/>
              </a:rPr>
              <a:t>esposto</a:t>
            </a:r>
            <a:r>
              <a:rPr lang="en-US" altLang="en-US" sz="2400" dirty="0" smtClean="0">
                <a:solidFill>
                  <a:srgbClr val="000000"/>
                </a:solidFill>
                <a:latin typeface="Arial" panose="020B0604020202020204" pitchFamily="34" charset="0"/>
                <a:cs typeface="Arial" panose="020B0604020202020204" pitchFamily="34" charset="0"/>
              </a:rPr>
              <a:t> ad </a:t>
            </a:r>
            <a:r>
              <a:rPr lang="en-US" altLang="en-US" sz="2400" dirty="0" err="1" smtClean="0">
                <a:solidFill>
                  <a:srgbClr val="000000"/>
                </a:solidFill>
                <a:latin typeface="Arial" panose="020B0604020202020204" pitchFamily="34" charset="0"/>
                <a:cs typeface="Arial" panose="020B0604020202020204" pitchFamily="34" charset="0"/>
              </a:rPr>
              <a:t>idrogeno</a:t>
            </a:r>
            <a:endParaRPr lang="en-US" altLang="en-US" sz="2400" dirty="0" smtClean="0">
              <a:solidFill>
                <a:srgbClr val="000000"/>
              </a:solidFill>
              <a:latin typeface="Arial" panose="020B0604020202020204" pitchFamily="34" charset="0"/>
              <a:cs typeface="Arial" panose="020B0604020202020204" pitchFamily="34" charset="0"/>
            </a:endParaRPr>
          </a:p>
        </p:txBody>
      </p:sp>
      <p:grpSp>
        <p:nvGrpSpPr>
          <p:cNvPr id="10268" name="Group 28"/>
          <p:cNvGrpSpPr>
            <a:grpSpLocks/>
          </p:cNvGrpSpPr>
          <p:nvPr/>
        </p:nvGrpSpPr>
        <p:grpSpPr bwMode="auto">
          <a:xfrm>
            <a:off x="314325" y="2381250"/>
            <a:ext cx="2124075" cy="2227263"/>
            <a:chOff x="43" y="1500"/>
            <a:chExt cx="1338" cy="1403"/>
          </a:xfrm>
        </p:grpSpPr>
        <p:sp>
          <p:nvSpPr>
            <p:cNvPr id="10256" name="Text Box 16"/>
            <p:cNvSpPr txBox="1">
              <a:spLocks noChangeAspect="1" noChangeArrowheads="1"/>
            </p:cNvSpPr>
            <p:nvPr/>
          </p:nvSpPr>
          <p:spPr bwMode="auto">
            <a:xfrm>
              <a:off x="322" y="2670"/>
              <a:ext cx="1059" cy="192"/>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smtClean="0">
                  <a:solidFill>
                    <a:srgbClr val="000000"/>
                  </a:solidFill>
                  <a:latin typeface="Comic Sans MS" pitchFamily="66" charset="0"/>
                </a:rPr>
                <a:t>Superficie iniziale</a:t>
              </a:r>
            </a:p>
          </p:txBody>
        </p:sp>
        <p:grpSp>
          <p:nvGrpSpPr>
            <p:cNvPr id="10267" name="Group 27"/>
            <p:cNvGrpSpPr>
              <a:grpSpLocks/>
            </p:cNvGrpSpPr>
            <p:nvPr/>
          </p:nvGrpSpPr>
          <p:grpSpPr bwMode="auto">
            <a:xfrm>
              <a:off x="43" y="1635"/>
              <a:ext cx="1137" cy="1268"/>
              <a:chOff x="43" y="1635"/>
              <a:chExt cx="1137" cy="1268"/>
            </a:xfrm>
          </p:grpSpPr>
          <p:pic>
            <p:nvPicPr>
              <p:cNvPr id="10250" name="Picture 10" descr=" rem_0.jpg                                                      00000039Mac-stm2                       B3E1B0E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 y="1635"/>
                <a:ext cx="989" cy="990"/>
              </a:xfrm>
              <a:prstGeom prst="rect">
                <a:avLst/>
              </a:prstGeom>
              <a:noFill/>
              <a:extLst>
                <a:ext uri="{909E8E84-426E-40DD-AFC4-6F175D3DCCD1}">
                  <a14:hiddenFill xmlns:a14="http://schemas.microsoft.com/office/drawing/2010/main">
                    <a:solidFill>
                      <a:srgbClr val="FFFFCC"/>
                    </a:solidFill>
                  </a14:hiddenFill>
                </a:ext>
              </a:extLst>
            </p:spPr>
          </p:pic>
          <p:pic>
            <p:nvPicPr>
              <p:cNvPr id="10261" name="Picture 21" descr="&#10;(10x2).jpg                                                     000930C4Mac-stm2                       B3E1B0E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 y="2152"/>
                <a:ext cx="332" cy="751"/>
              </a:xfrm>
              <a:prstGeom prst="rect">
                <a:avLst/>
              </a:prstGeom>
              <a:noFill/>
              <a:extLst>
                <a:ext uri="{909E8E84-426E-40DD-AFC4-6F175D3DCCD1}">
                  <a14:hiddenFill xmlns:a14="http://schemas.microsoft.com/office/drawing/2010/main">
                    <a:solidFill>
                      <a:srgbClr val="FFFFFF"/>
                    </a:solidFill>
                  </a14:hiddenFill>
                </a:ext>
              </a:extLst>
            </p:spPr>
          </p:pic>
        </p:grpSp>
        <p:sp>
          <p:nvSpPr>
            <p:cNvPr id="10262" name="Text Box 22"/>
            <p:cNvSpPr txBox="1">
              <a:spLocks noChangeAspect="1" noChangeArrowheads="1"/>
            </p:cNvSpPr>
            <p:nvPr/>
          </p:nvSpPr>
          <p:spPr bwMode="auto">
            <a:xfrm>
              <a:off x="252" y="1500"/>
              <a:ext cx="495" cy="155"/>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GB" altLang="en-US" sz="1000" smtClean="0">
                  <a:solidFill>
                    <a:srgbClr val="000000"/>
                  </a:solidFill>
                  <a:latin typeface="Comic Sans MS" pitchFamily="66" charset="0"/>
                </a:rPr>
                <a:t>15</a:t>
              </a:r>
              <a:r>
                <a:rPr lang="en-GB" altLang="en-US" sz="1000" smtClean="0">
                  <a:solidFill>
                    <a:srgbClr val="000000"/>
                  </a:solidFill>
                  <a:latin typeface="Comic Sans MS" pitchFamily="66" charset="0"/>
                  <a:sym typeface="Symbol" pitchFamily="18" charset="2"/>
                </a:rPr>
                <a:t>15 nm</a:t>
              </a:r>
              <a:r>
                <a:rPr lang="en-GB" altLang="en-US" sz="1000" baseline="30000" smtClean="0">
                  <a:solidFill>
                    <a:srgbClr val="000000"/>
                  </a:solidFill>
                  <a:latin typeface="Comic Sans MS" pitchFamily="66" charset="0"/>
                  <a:sym typeface="Symbol" pitchFamily="18" charset="2"/>
                </a:rPr>
                <a:t>2</a:t>
              </a:r>
              <a:endParaRPr lang="en-GB" altLang="en-US" sz="1000" smtClean="0">
                <a:solidFill>
                  <a:srgbClr val="000000"/>
                </a:solidFill>
                <a:latin typeface="Comic Sans MS" pitchFamily="66" charset="0"/>
              </a:endParaRPr>
            </a:p>
          </p:txBody>
        </p:sp>
      </p:grpSp>
      <p:grpSp>
        <p:nvGrpSpPr>
          <p:cNvPr id="10281" name="Group 41"/>
          <p:cNvGrpSpPr>
            <a:grpSpLocks/>
          </p:cNvGrpSpPr>
          <p:nvPr/>
        </p:nvGrpSpPr>
        <p:grpSpPr bwMode="auto">
          <a:xfrm>
            <a:off x="1143000" y="1828800"/>
            <a:ext cx="3505200" cy="3570288"/>
            <a:chOff x="720" y="1152"/>
            <a:chExt cx="2208" cy="2249"/>
          </a:xfrm>
        </p:grpSpPr>
        <p:grpSp>
          <p:nvGrpSpPr>
            <p:cNvPr id="10266" name="Group 26"/>
            <p:cNvGrpSpPr>
              <a:grpSpLocks/>
            </p:cNvGrpSpPr>
            <p:nvPr/>
          </p:nvGrpSpPr>
          <p:grpSpPr bwMode="auto">
            <a:xfrm>
              <a:off x="1557" y="1152"/>
              <a:ext cx="1371" cy="1773"/>
              <a:chOff x="1440" y="1152"/>
              <a:chExt cx="1371" cy="1773"/>
            </a:xfrm>
          </p:grpSpPr>
          <p:grpSp>
            <p:nvGrpSpPr>
              <p:cNvPr id="10251" name="Group 11"/>
              <p:cNvGrpSpPr>
                <a:grpSpLocks noChangeAspect="1"/>
              </p:cNvGrpSpPr>
              <p:nvPr/>
            </p:nvGrpSpPr>
            <p:grpSpPr bwMode="auto">
              <a:xfrm>
                <a:off x="1589" y="1152"/>
                <a:ext cx="1222" cy="1473"/>
                <a:chOff x="1518" y="764"/>
                <a:chExt cx="1680" cy="2024"/>
              </a:xfrm>
            </p:grpSpPr>
            <p:grpSp>
              <p:nvGrpSpPr>
                <p:cNvPr id="10252" name="Group 12"/>
                <p:cNvGrpSpPr>
                  <a:grpSpLocks noChangeAspect="1"/>
                </p:cNvGrpSpPr>
                <p:nvPr/>
              </p:nvGrpSpPr>
              <p:grpSpPr bwMode="auto">
                <a:xfrm>
                  <a:off x="1518" y="1428"/>
                  <a:ext cx="1362" cy="1360"/>
                  <a:chOff x="2081" y="1776"/>
                  <a:chExt cx="1599" cy="1597"/>
                </a:xfrm>
              </p:grpSpPr>
              <p:pic>
                <p:nvPicPr>
                  <p:cNvPr id="10253" name="Picture 13" descr=" rem_1.jpg                                                      00000039Mac-stm2                       B3E1B0E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81" y="1776"/>
                    <a:ext cx="1597" cy="1597"/>
                  </a:xfrm>
                  <a:prstGeom prst="rect">
                    <a:avLst/>
                  </a:prstGeom>
                  <a:noFill/>
                  <a:extLst>
                    <a:ext uri="{909E8E84-426E-40DD-AFC4-6F175D3DCCD1}">
                      <a14:hiddenFill xmlns:a14="http://schemas.microsoft.com/office/drawing/2010/main">
                        <a:solidFill>
                          <a:srgbClr val="FFFFCC"/>
                        </a:solidFill>
                      </a14:hiddenFill>
                    </a:ext>
                  </a:extLst>
                </p:spPr>
              </p:pic>
              <p:sp>
                <p:nvSpPr>
                  <p:cNvPr id="10254" name="Freeform 14"/>
                  <p:cNvSpPr>
                    <a:spLocks noChangeAspect="1"/>
                  </p:cNvSpPr>
                  <p:nvPr/>
                </p:nvSpPr>
                <p:spPr bwMode="auto">
                  <a:xfrm>
                    <a:off x="2084" y="1878"/>
                    <a:ext cx="1596" cy="994"/>
                  </a:xfrm>
                  <a:custGeom>
                    <a:avLst/>
                    <a:gdLst>
                      <a:gd name="T0" fmla="*/ 0 w 1596"/>
                      <a:gd name="T1" fmla="*/ 749 h 1001"/>
                      <a:gd name="T2" fmla="*/ 32 w 1596"/>
                      <a:gd name="T3" fmla="*/ 737 h 1001"/>
                      <a:gd name="T4" fmla="*/ 56 w 1596"/>
                      <a:gd name="T5" fmla="*/ 713 h 1001"/>
                      <a:gd name="T6" fmla="*/ 72 w 1596"/>
                      <a:gd name="T7" fmla="*/ 693 h 1001"/>
                      <a:gd name="T8" fmla="*/ 92 w 1596"/>
                      <a:gd name="T9" fmla="*/ 653 h 1001"/>
                      <a:gd name="T10" fmla="*/ 116 w 1596"/>
                      <a:gd name="T11" fmla="*/ 569 h 1001"/>
                      <a:gd name="T12" fmla="*/ 140 w 1596"/>
                      <a:gd name="T13" fmla="*/ 405 h 1001"/>
                      <a:gd name="T14" fmla="*/ 168 w 1596"/>
                      <a:gd name="T15" fmla="*/ 465 h 1001"/>
                      <a:gd name="T16" fmla="*/ 172 w 1596"/>
                      <a:gd name="T17" fmla="*/ 701 h 1001"/>
                      <a:gd name="T18" fmla="*/ 188 w 1596"/>
                      <a:gd name="T19" fmla="*/ 785 h 1001"/>
                      <a:gd name="T20" fmla="*/ 328 w 1596"/>
                      <a:gd name="T21" fmla="*/ 1001 h 1001"/>
                      <a:gd name="T22" fmla="*/ 376 w 1596"/>
                      <a:gd name="T23" fmla="*/ 989 h 1001"/>
                      <a:gd name="T24" fmla="*/ 404 w 1596"/>
                      <a:gd name="T25" fmla="*/ 953 h 1001"/>
                      <a:gd name="T26" fmla="*/ 476 w 1596"/>
                      <a:gd name="T27" fmla="*/ 893 h 1001"/>
                      <a:gd name="T28" fmla="*/ 496 w 1596"/>
                      <a:gd name="T29" fmla="*/ 857 h 1001"/>
                      <a:gd name="T30" fmla="*/ 504 w 1596"/>
                      <a:gd name="T31" fmla="*/ 833 h 1001"/>
                      <a:gd name="T32" fmla="*/ 536 w 1596"/>
                      <a:gd name="T33" fmla="*/ 649 h 1001"/>
                      <a:gd name="T34" fmla="*/ 564 w 1596"/>
                      <a:gd name="T35" fmla="*/ 689 h 1001"/>
                      <a:gd name="T36" fmla="*/ 632 w 1596"/>
                      <a:gd name="T37" fmla="*/ 833 h 1001"/>
                      <a:gd name="T38" fmla="*/ 708 w 1596"/>
                      <a:gd name="T39" fmla="*/ 797 h 1001"/>
                      <a:gd name="T40" fmla="*/ 696 w 1596"/>
                      <a:gd name="T41" fmla="*/ 673 h 1001"/>
                      <a:gd name="T42" fmla="*/ 736 w 1596"/>
                      <a:gd name="T43" fmla="*/ 553 h 1001"/>
                      <a:gd name="T44" fmla="*/ 800 w 1596"/>
                      <a:gd name="T45" fmla="*/ 545 h 1001"/>
                      <a:gd name="T46" fmla="*/ 852 w 1596"/>
                      <a:gd name="T47" fmla="*/ 561 h 1001"/>
                      <a:gd name="T48" fmla="*/ 884 w 1596"/>
                      <a:gd name="T49" fmla="*/ 649 h 1001"/>
                      <a:gd name="T50" fmla="*/ 892 w 1596"/>
                      <a:gd name="T51" fmla="*/ 661 h 1001"/>
                      <a:gd name="T52" fmla="*/ 916 w 1596"/>
                      <a:gd name="T53" fmla="*/ 669 h 1001"/>
                      <a:gd name="T54" fmla="*/ 952 w 1596"/>
                      <a:gd name="T55" fmla="*/ 689 h 1001"/>
                      <a:gd name="T56" fmla="*/ 988 w 1596"/>
                      <a:gd name="T57" fmla="*/ 673 h 1001"/>
                      <a:gd name="T58" fmla="*/ 1040 w 1596"/>
                      <a:gd name="T59" fmla="*/ 633 h 1001"/>
                      <a:gd name="T60" fmla="*/ 1060 w 1596"/>
                      <a:gd name="T61" fmla="*/ 613 h 1001"/>
                      <a:gd name="T62" fmla="*/ 1068 w 1596"/>
                      <a:gd name="T63" fmla="*/ 589 h 1001"/>
                      <a:gd name="T64" fmla="*/ 1068 w 1596"/>
                      <a:gd name="T65" fmla="*/ 565 h 1001"/>
                      <a:gd name="T66" fmla="*/ 1084 w 1596"/>
                      <a:gd name="T67" fmla="*/ 525 h 1001"/>
                      <a:gd name="T68" fmla="*/ 1104 w 1596"/>
                      <a:gd name="T69" fmla="*/ 485 h 1001"/>
                      <a:gd name="T70" fmla="*/ 1120 w 1596"/>
                      <a:gd name="T71" fmla="*/ 469 h 1001"/>
                      <a:gd name="T72" fmla="*/ 1160 w 1596"/>
                      <a:gd name="T73" fmla="*/ 433 h 1001"/>
                      <a:gd name="T74" fmla="*/ 1172 w 1596"/>
                      <a:gd name="T75" fmla="*/ 421 h 1001"/>
                      <a:gd name="T76" fmla="*/ 1184 w 1596"/>
                      <a:gd name="T77" fmla="*/ 405 h 1001"/>
                      <a:gd name="T78" fmla="*/ 1192 w 1596"/>
                      <a:gd name="T79" fmla="*/ 389 h 1001"/>
                      <a:gd name="T80" fmla="*/ 1248 w 1596"/>
                      <a:gd name="T81" fmla="*/ 341 h 1001"/>
                      <a:gd name="T82" fmla="*/ 1292 w 1596"/>
                      <a:gd name="T83" fmla="*/ 297 h 1001"/>
                      <a:gd name="T84" fmla="*/ 1308 w 1596"/>
                      <a:gd name="T85" fmla="*/ 261 h 1001"/>
                      <a:gd name="T86" fmla="*/ 1292 w 1596"/>
                      <a:gd name="T87" fmla="*/ 281 h 1001"/>
                      <a:gd name="T88" fmla="*/ 1304 w 1596"/>
                      <a:gd name="T89" fmla="*/ 281 h 1001"/>
                      <a:gd name="T90" fmla="*/ 1312 w 1596"/>
                      <a:gd name="T91" fmla="*/ 237 h 1001"/>
                      <a:gd name="T92" fmla="*/ 1320 w 1596"/>
                      <a:gd name="T93" fmla="*/ 201 h 1001"/>
                      <a:gd name="T94" fmla="*/ 1320 w 1596"/>
                      <a:gd name="T95" fmla="*/ 109 h 1001"/>
                      <a:gd name="T96" fmla="*/ 1320 w 1596"/>
                      <a:gd name="T97" fmla="*/ 89 h 1001"/>
                      <a:gd name="T98" fmla="*/ 1328 w 1596"/>
                      <a:gd name="T99" fmla="*/ 57 h 1001"/>
                      <a:gd name="T100" fmla="*/ 1376 w 1596"/>
                      <a:gd name="T101" fmla="*/ 13 h 1001"/>
                      <a:gd name="T102" fmla="*/ 1444 w 1596"/>
                      <a:gd name="T103" fmla="*/ 9 h 1001"/>
                      <a:gd name="T104" fmla="*/ 1488 w 1596"/>
                      <a:gd name="T105" fmla="*/ 25 h 1001"/>
                      <a:gd name="T106" fmla="*/ 1496 w 1596"/>
                      <a:gd name="T107" fmla="*/ 97 h 1001"/>
                      <a:gd name="T108" fmla="*/ 1500 w 1596"/>
                      <a:gd name="T109" fmla="*/ 109 h 1001"/>
                      <a:gd name="T110" fmla="*/ 1488 w 1596"/>
                      <a:gd name="T111" fmla="*/ 229 h 1001"/>
                      <a:gd name="T112" fmla="*/ 1528 w 1596"/>
                      <a:gd name="T113" fmla="*/ 385 h 1001"/>
                      <a:gd name="T114" fmla="*/ 1572 w 1596"/>
                      <a:gd name="T115" fmla="*/ 417 h 1001"/>
                      <a:gd name="T116" fmla="*/ 1596 w 1596"/>
                      <a:gd name="T117" fmla="*/ 433 h 1001"/>
                      <a:gd name="T118" fmla="*/ 1588 w 1596"/>
                      <a:gd name="T119" fmla="*/ 421 h 1001"/>
                      <a:gd name="connsiteX0" fmla="*/ 0 w 10000"/>
                      <a:gd name="connsiteY0" fmla="*/ 7416 h 9933"/>
                      <a:gd name="connsiteX1" fmla="*/ 201 w 10000"/>
                      <a:gd name="connsiteY1" fmla="*/ 7296 h 9933"/>
                      <a:gd name="connsiteX2" fmla="*/ 351 w 10000"/>
                      <a:gd name="connsiteY2" fmla="*/ 7056 h 9933"/>
                      <a:gd name="connsiteX3" fmla="*/ 451 w 10000"/>
                      <a:gd name="connsiteY3" fmla="*/ 6856 h 9933"/>
                      <a:gd name="connsiteX4" fmla="*/ 576 w 10000"/>
                      <a:gd name="connsiteY4" fmla="*/ 6456 h 9933"/>
                      <a:gd name="connsiteX5" fmla="*/ 727 w 10000"/>
                      <a:gd name="connsiteY5" fmla="*/ 5617 h 9933"/>
                      <a:gd name="connsiteX6" fmla="*/ 877 w 10000"/>
                      <a:gd name="connsiteY6" fmla="*/ 3979 h 9933"/>
                      <a:gd name="connsiteX7" fmla="*/ 1053 w 10000"/>
                      <a:gd name="connsiteY7" fmla="*/ 4578 h 9933"/>
                      <a:gd name="connsiteX8" fmla="*/ 1078 w 10000"/>
                      <a:gd name="connsiteY8" fmla="*/ 6936 h 9933"/>
                      <a:gd name="connsiteX9" fmla="*/ 1178 w 10000"/>
                      <a:gd name="connsiteY9" fmla="*/ 7775 h 9933"/>
                      <a:gd name="connsiteX10" fmla="*/ 2055 w 10000"/>
                      <a:gd name="connsiteY10" fmla="*/ 9933 h 9933"/>
                      <a:gd name="connsiteX11" fmla="*/ 2356 w 10000"/>
                      <a:gd name="connsiteY11" fmla="*/ 9813 h 9933"/>
                      <a:gd name="connsiteX12" fmla="*/ 2531 w 10000"/>
                      <a:gd name="connsiteY12" fmla="*/ 9453 h 9933"/>
                      <a:gd name="connsiteX13" fmla="*/ 2982 w 10000"/>
                      <a:gd name="connsiteY13" fmla="*/ 8854 h 9933"/>
                      <a:gd name="connsiteX14" fmla="*/ 3108 w 10000"/>
                      <a:gd name="connsiteY14" fmla="*/ 8494 h 9933"/>
                      <a:gd name="connsiteX15" fmla="*/ 3158 w 10000"/>
                      <a:gd name="connsiteY15" fmla="*/ 8255 h 9933"/>
                      <a:gd name="connsiteX16" fmla="*/ 3358 w 10000"/>
                      <a:gd name="connsiteY16" fmla="*/ 6417 h 9933"/>
                      <a:gd name="connsiteX17" fmla="*/ 3534 w 10000"/>
                      <a:gd name="connsiteY17" fmla="*/ 6816 h 9933"/>
                      <a:gd name="connsiteX18" fmla="*/ 3960 w 10000"/>
                      <a:gd name="connsiteY18" fmla="*/ 8255 h 9933"/>
                      <a:gd name="connsiteX19" fmla="*/ 4436 w 10000"/>
                      <a:gd name="connsiteY19" fmla="*/ 7895 h 9933"/>
                      <a:gd name="connsiteX20" fmla="*/ 4361 w 10000"/>
                      <a:gd name="connsiteY20" fmla="*/ 6656 h 9933"/>
                      <a:gd name="connsiteX21" fmla="*/ 4612 w 10000"/>
                      <a:gd name="connsiteY21" fmla="*/ 5457 h 9933"/>
                      <a:gd name="connsiteX22" fmla="*/ 5013 w 10000"/>
                      <a:gd name="connsiteY22" fmla="*/ 5378 h 9933"/>
                      <a:gd name="connsiteX23" fmla="*/ 5338 w 10000"/>
                      <a:gd name="connsiteY23" fmla="*/ 5537 h 9933"/>
                      <a:gd name="connsiteX24" fmla="*/ 5539 w 10000"/>
                      <a:gd name="connsiteY24" fmla="*/ 6417 h 9933"/>
                      <a:gd name="connsiteX25" fmla="*/ 5589 w 10000"/>
                      <a:gd name="connsiteY25" fmla="*/ 6536 h 9933"/>
                      <a:gd name="connsiteX26" fmla="*/ 5739 w 10000"/>
                      <a:gd name="connsiteY26" fmla="*/ 6616 h 9933"/>
                      <a:gd name="connsiteX27" fmla="*/ 5965 w 10000"/>
                      <a:gd name="connsiteY27" fmla="*/ 6816 h 9933"/>
                      <a:gd name="connsiteX28" fmla="*/ 6190 w 10000"/>
                      <a:gd name="connsiteY28" fmla="*/ 6656 h 9933"/>
                      <a:gd name="connsiteX29" fmla="*/ 6516 w 10000"/>
                      <a:gd name="connsiteY29" fmla="*/ 6257 h 9933"/>
                      <a:gd name="connsiteX30" fmla="*/ 6642 w 10000"/>
                      <a:gd name="connsiteY30" fmla="*/ 6057 h 9933"/>
                      <a:gd name="connsiteX31" fmla="*/ 6692 w 10000"/>
                      <a:gd name="connsiteY31" fmla="*/ 5817 h 9933"/>
                      <a:gd name="connsiteX32" fmla="*/ 6692 w 10000"/>
                      <a:gd name="connsiteY32" fmla="*/ 5577 h 9933"/>
                      <a:gd name="connsiteX33" fmla="*/ 6792 w 10000"/>
                      <a:gd name="connsiteY33" fmla="*/ 5178 h 9933"/>
                      <a:gd name="connsiteX34" fmla="*/ 6917 w 10000"/>
                      <a:gd name="connsiteY34" fmla="*/ 4778 h 9933"/>
                      <a:gd name="connsiteX35" fmla="*/ 7018 w 10000"/>
                      <a:gd name="connsiteY35" fmla="*/ 4618 h 9933"/>
                      <a:gd name="connsiteX36" fmla="*/ 7268 w 10000"/>
                      <a:gd name="connsiteY36" fmla="*/ 4259 h 9933"/>
                      <a:gd name="connsiteX37" fmla="*/ 7343 w 10000"/>
                      <a:gd name="connsiteY37" fmla="*/ 4139 h 9933"/>
                      <a:gd name="connsiteX38" fmla="*/ 7419 w 10000"/>
                      <a:gd name="connsiteY38" fmla="*/ 3979 h 9933"/>
                      <a:gd name="connsiteX39" fmla="*/ 7469 w 10000"/>
                      <a:gd name="connsiteY39" fmla="*/ 3819 h 9933"/>
                      <a:gd name="connsiteX40" fmla="*/ 7820 w 10000"/>
                      <a:gd name="connsiteY40" fmla="*/ 3340 h 9933"/>
                      <a:gd name="connsiteX41" fmla="*/ 8095 w 10000"/>
                      <a:gd name="connsiteY41" fmla="*/ 2900 h 9933"/>
                      <a:gd name="connsiteX42" fmla="*/ 8195 w 10000"/>
                      <a:gd name="connsiteY42" fmla="*/ 2540 h 9933"/>
                      <a:gd name="connsiteX43" fmla="*/ 8095 w 10000"/>
                      <a:gd name="connsiteY43" fmla="*/ 2740 h 9933"/>
                      <a:gd name="connsiteX44" fmla="*/ 8170 w 10000"/>
                      <a:gd name="connsiteY44" fmla="*/ 2740 h 9933"/>
                      <a:gd name="connsiteX45" fmla="*/ 8221 w 10000"/>
                      <a:gd name="connsiteY45" fmla="*/ 2301 h 9933"/>
                      <a:gd name="connsiteX46" fmla="*/ 8271 w 10000"/>
                      <a:gd name="connsiteY46" fmla="*/ 1941 h 9933"/>
                      <a:gd name="connsiteX47" fmla="*/ 8271 w 10000"/>
                      <a:gd name="connsiteY47" fmla="*/ 1022 h 9933"/>
                      <a:gd name="connsiteX48" fmla="*/ 8271 w 10000"/>
                      <a:gd name="connsiteY48" fmla="*/ 822 h 9933"/>
                      <a:gd name="connsiteX49" fmla="*/ 8321 w 10000"/>
                      <a:gd name="connsiteY49" fmla="*/ 502 h 9933"/>
                      <a:gd name="connsiteX50" fmla="*/ 8622 w 10000"/>
                      <a:gd name="connsiteY50" fmla="*/ 63 h 9933"/>
                      <a:gd name="connsiteX51" fmla="*/ 9048 w 10000"/>
                      <a:gd name="connsiteY51" fmla="*/ 23 h 9933"/>
                      <a:gd name="connsiteX52" fmla="*/ 9323 w 10000"/>
                      <a:gd name="connsiteY52" fmla="*/ 183 h 9933"/>
                      <a:gd name="connsiteX53" fmla="*/ 9373 w 10000"/>
                      <a:gd name="connsiteY53" fmla="*/ 902 h 9933"/>
                      <a:gd name="connsiteX54" fmla="*/ 9398 w 10000"/>
                      <a:gd name="connsiteY54" fmla="*/ 1022 h 9933"/>
                      <a:gd name="connsiteX55" fmla="*/ 9323 w 10000"/>
                      <a:gd name="connsiteY55" fmla="*/ 2221 h 9933"/>
                      <a:gd name="connsiteX56" fmla="*/ 9574 w 10000"/>
                      <a:gd name="connsiteY56" fmla="*/ 3779 h 9933"/>
                      <a:gd name="connsiteX57" fmla="*/ 9850 w 10000"/>
                      <a:gd name="connsiteY57" fmla="*/ 4099 h 9933"/>
                      <a:gd name="connsiteX58" fmla="*/ 10000 w 10000"/>
                      <a:gd name="connsiteY58" fmla="*/ 4259 h 9933"/>
                      <a:gd name="connsiteX59" fmla="*/ 9950 w 10000"/>
                      <a:gd name="connsiteY59" fmla="*/ 4139 h 9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000" h="9933">
                        <a:moveTo>
                          <a:pt x="0" y="7416"/>
                        </a:moveTo>
                        <a:cubicBezTo>
                          <a:pt x="100" y="7376"/>
                          <a:pt x="125" y="7396"/>
                          <a:pt x="201" y="7296"/>
                        </a:cubicBezTo>
                        <a:lnTo>
                          <a:pt x="351" y="7056"/>
                        </a:lnTo>
                        <a:cubicBezTo>
                          <a:pt x="414" y="6746"/>
                          <a:pt x="320" y="7106"/>
                          <a:pt x="451" y="6856"/>
                        </a:cubicBezTo>
                        <a:cubicBezTo>
                          <a:pt x="489" y="6766"/>
                          <a:pt x="545" y="6556"/>
                          <a:pt x="576" y="6456"/>
                        </a:cubicBezTo>
                        <a:cubicBezTo>
                          <a:pt x="645" y="6197"/>
                          <a:pt x="683" y="5887"/>
                          <a:pt x="727" y="5617"/>
                        </a:cubicBezTo>
                        <a:cubicBezTo>
                          <a:pt x="727" y="5447"/>
                          <a:pt x="633" y="4229"/>
                          <a:pt x="877" y="3979"/>
                        </a:cubicBezTo>
                        <a:cubicBezTo>
                          <a:pt x="1009" y="4049"/>
                          <a:pt x="1021" y="4359"/>
                          <a:pt x="1053" y="4578"/>
                        </a:cubicBezTo>
                        <a:cubicBezTo>
                          <a:pt x="1059" y="5358"/>
                          <a:pt x="1059" y="6147"/>
                          <a:pt x="1078" y="6936"/>
                        </a:cubicBezTo>
                        <a:cubicBezTo>
                          <a:pt x="1078" y="7196"/>
                          <a:pt x="1147" y="7505"/>
                          <a:pt x="1178" y="7775"/>
                        </a:cubicBezTo>
                        <a:cubicBezTo>
                          <a:pt x="1272" y="8634"/>
                          <a:pt x="1416" y="9723"/>
                          <a:pt x="2055" y="9933"/>
                        </a:cubicBezTo>
                        <a:cubicBezTo>
                          <a:pt x="2155" y="9893"/>
                          <a:pt x="2256" y="9863"/>
                          <a:pt x="2356" y="9813"/>
                        </a:cubicBezTo>
                        <a:cubicBezTo>
                          <a:pt x="2419" y="9703"/>
                          <a:pt x="2450" y="9533"/>
                          <a:pt x="2531" y="9453"/>
                        </a:cubicBezTo>
                        <a:cubicBezTo>
                          <a:pt x="2675" y="9294"/>
                          <a:pt x="2882" y="9084"/>
                          <a:pt x="2982" y="8854"/>
                        </a:cubicBezTo>
                        <a:cubicBezTo>
                          <a:pt x="3026" y="8744"/>
                          <a:pt x="3070" y="8604"/>
                          <a:pt x="3108" y="8494"/>
                        </a:cubicBezTo>
                        <a:cubicBezTo>
                          <a:pt x="3127" y="8415"/>
                          <a:pt x="3158" y="8255"/>
                          <a:pt x="3158" y="8255"/>
                        </a:cubicBezTo>
                        <a:cubicBezTo>
                          <a:pt x="3170" y="7895"/>
                          <a:pt x="3120" y="6656"/>
                          <a:pt x="3358" y="6417"/>
                        </a:cubicBezTo>
                        <a:cubicBezTo>
                          <a:pt x="3409" y="6466"/>
                          <a:pt x="3584" y="6616"/>
                          <a:pt x="3534" y="6816"/>
                        </a:cubicBezTo>
                        <a:cubicBezTo>
                          <a:pt x="3716" y="7256"/>
                          <a:pt x="3716" y="7865"/>
                          <a:pt x="3960" y="8255"/>
                        </a:cubicBezTo>
                        <a:cubicBezTo>
                          <a:pt x="4267" y="8205"/>
                          <a:pt x="4361" y="8335"/>
                          <a:pt x="4436" y="7895"/>
                        </a:cubicBezTo>
                        <a:cubicBezTo>
                          <a:pt x="4417" y="7445"/>
                          <a:pt x="4392" y="7086"/>
                          <a:pt x="4361" y="6656"/>
                        </a:cubicBezTo>
                        <a:cubicBezTo>
                          <a:pt x="4373" y="6247"/>
                          <a:pt x="4311" y="5607"/>
                          <a:pt x="4612" y="5457"/>
                        </a:cubicBezTo>
                        <a:cubicBezTo>
                          <a:pt x="4643" y="5467"/>
                          <a:pt x="4963" y="5328"/>
                          <a:pt x="5013" y="5378"/>
                        </a:cubicBezTo>
                        <a:cubicBezTo>
                          <a:pt x="5063" y="5428"/>
                          <a:pt x="5338" y="5537"/>
                          <a:pt x="5338" y="5537"/>
                        </a:cubicBezTo>
                        <a:cubicBezTo>
                          <a:pt x="5401" y="5697"/>
                          <a:pt x="5439" y="6307"/>
                          <a:pt x="5539" y="6417"/>
                        </a:cubicBezTo>
                        <a:cubicBezTo>
                          <a:pt x="5551" y="6456"/>
                          <a:pt x="5558" y="6506"/>
                          <a:pt x="5589" y="6536"/>
                        </a:cubicBezTo>
                        <a:cubicBezTo>
                          <a:pt x="5633" y="6576"/>
                          <a:pt x="5689" y="6566"/>
                          <a:pt x="5739" y="6616"/>
                        </a:cubicBezTo>
                        <a:cubicBezTo>
                          <a:pt x="5909" y="6796"/>
                          <a:pt x="5827" y="6736"/>
                          <a:pt x="5965" y="6816"/>
                        </a:cubicBezTo>
                        <a:cubicBezTo>
                          <a:pt x="6140" y="6716"/>
                          <a:pt x="6065" y="6776"/>
                          <a:pt x="6190" y="6656"/>
                        </a:cubicBezTo>
                        <a:cubicBezTo>
                          <a:pt x="6303" y="6367"/>
                          <a:pt x="6291" y="6337"/>
                          <a:pt x="6516" y="6257"/>
                        </a:cubicBezTo>
                        <a:cubicBezTo>
                          <a:pt x="6579" y="6177"/>
                          <a:pt x="6604" y="6177"/>
                          <a:pt x="6642" y="6057"/>
                        </a:cubicBezTo>
                        <a:cubicBezTo>
                          <a:pt x="6660" y="5977"/>
                          <a:pt x="6692" y="5817"/>
                          <a:pt x="6692" y="5817"/>
                        </a:cubicBezTo>
                        <a:cubicBezTo>
                          <a:pt x="6623" y="5497"/>
                          <a:pt x="6692" y="5897"/>
                          <a:pt x="6692" y="5577"/>
                        </a:cubicBezTo>
                        <a:cubicBezTo>
                          <a:pt x="6692" y="5447"/>
                          <a:pt x="6805" y="5298"/>
                          <a:pt x="6792" y="5178"/>
                        </a:cubicBezTo>
                        <a:cubicBezTo>
                          <a:pt x="6823" y="5038"/>
                          <a:pt x="6880" y="4868"/>
                          <a:pt x="6917" y="4778"/>
                        </a:cubicBezTo>
                        <a:cubicBezTo>
                          <a:pt x="6949" y="4678"/>
                          <a:pt x="6955" y="4698"/>
                          <a:pt x="7018" y="4618"/>
                        </a:cubicBezTo>
                        <a:cubicBezTo>
                          <a:pt x="7086" y="4558"/>
                          <a:pt x="7199" y="4329"/>
                          <a:pt x="7268" y="4259"/>
                        </a:cubicBezTo>
                        <a:cubicBezTo>
                          <a:pt x="7318" y="4199"/>
                          <a:pt x="7299" y="4199"/>
                          <a:pt x="7343" y="4139"/>
                        </a:cubicBezTo>
                        <a:cubicBezTo>
                          <a:pt x="7368" y="4099"/>
                          <a:pt x="7387" y="4009"/>
                          <a:pt x="7419" y="3979"/>
                        </a:cubicBezTo>
                        <a:cubicBezTo>
                          <a:pt x="7462" y="3919"/>
                          <a:pt x="7469" y="3819"/>
                          <a:pt x="7469" y="3819"/>
                        </a:cubicBezTo>
                        <a:cubicBezTo>
                          <a:pt x="7556" y="3599"/>
                          <a:pt x="7663" y="3420"/>
                          <a:pt x="7820" y="3340"/>
                        </a:cubicBezTo>
                        <a:cubicBezTo>
                          <a:pt x="8001" y="3410"/>
                          <a:pt x="7901" y="2860"/>
                          <a:pt x="8095" y="2900"/>
                        </a:cubicBezTo>
                        <a:cubicBezTo>
                          <a:pt x="8095" y="2900"/>
                          <a:pt x="8195" y="2640"/>
                          <a:pt x="8195" y="2540"/>
                        </a:cubicBezTo>
                        <a:cubicBezTo>
                          <a:pt x="8271" y="2460"/>
                          <a:pt x="8114" y="2780"/>
                          <a:pt x="8095" y="2740"/>
                        </a:cubicBezTo>
                        <a:cubicBezTo>
                          <a:pt x="8058" y="2660"/>
                          <a:pt x="8095" y="2620"/>
                          <a:pt x="8170" y="2740"/>
                        </a:cubicBezTo>
                        <a:cubicBezTo>
                          <a:pt x="8064" y="2490"/>
                          <a:pt x="8277" y="2570"/>
                          <a:pt x="8221" y="2301"/>
                        </a:cubicBezTo>
                        <a:cubicBezTo>
                          <a:pt x="8227" y="2171"/>
                          <a:pt x="8258" y="2151"/>
                          <a:pt x="8271" y="1941"/>
                        </a:cubicBezTo>
                        <a:cubicBezTo>
                          <a:pt x="8277" y="1721"/>
                          <a:pt x="8271" y="1202"/>
                          <a:pt x="8271" y="1022"/>
                        </a:cubicBezTo>
                        <a:cubicBezTo>
                          <a:pt x="8289" y="932"/>
                          <a:pt x="8239" y="892"/>
                          <a:pt x="8271" y="822"/>
                        </a:cubicBezTo>
                        <a:cubicBezTo>
                          <a:pt x="8296" y="732"/>
                          <a:pt x="8321" y="502"/>
                          <a:pt x="8321" y="502"/>
                        </a:cubicBezTo>
                        <a:cubicBezTo>
                          <a:pt x="8352" y="283"/>
                          <a:pt x="8490" y="123"/>
                          <a:pt x="8622" y="63"/>
                        </a:cubicBezTo>
                        <a:cubicBezTo>
                          <a:pt x="8778" y="143"/>
                          <a:pt x="8885" y="-67"/>
                          <a:pt x="9048" y="23"/>
                        </a:cubicBezTo>
                        <a:cubicBezTo>
                          <a:pt x="9129" y="63"/>
                          <a:pt x="9323" y="183"/>
                          <a:pt x="9323" y="183"/>
                        </a:cubicBezTo>
                        <a:cubicBezTo>
                          <a:pt x="9398" y="373"/>
                          <a:pt x="9311" y="612"/>
                          <a:pt x="9373" y="902"/>
                        </a:cubicBezTo>
                        <a:cubicBezTo>
                          <a:pt x="9380" y="942"/>
                          <a:pt x="9398" y="1022"/>
                          <a:pt x="9398" y="1022"/>
                        </a:cubicBezTo>
                        <a:cubicBezTo>
                          <a:pt x="9361" y="1402"/>
                          <a:pt x="9380" y="1831"/>
                          <a:pt x="9323" y="2221"/>
                        </a:cubicBezTo>
                        <a:cubicBezTo>
                          <a:pt x="9336" y="2720"/>
                          <a:pt x="9261" y="3449"/>
                          <a:pt x="9574" y="3779"/>
                        </a:cubicBezTo>
                        <a:cubicBezTo>
                          <a:pt x="9643" y="3949"/>
                          <a:pt x="9737" y="3999"/>
                          <a:pt x="9850" y="4099"/>
                        </a:cubicBezTo>
                        <a:cubicBezTo>
                          <a:pt x="9900" y="4139"/>
                          <a:pt x="10000" y="4259"/>
                          <a:pt x="10000" y="4259"/>
                        </a:cubicBezTo>
                        <a:cubicBezTo>
                          <a:pt x="9981" y="4219"/>
                          <a:pt x="9950" y="4139"/>
                          <a:pt x="9950" y="4139"/>
                        </a:cubicBezTo>
                      </a:path>
                    </a:pathLst>
                  </a:custGeom>
                  <a:noFill/>
                  <a:ln w="12700">
                    <a:solidFill>
                      <a:srgbClr val="FF3300"/>
                    </a:solidFill>
                    <a:round/>
                    <a:headEnd/>
                    <a:tailEnd/>
                  </a:ln>
                  <a:effectLst/>
                  <a:extLst>
                    <a:ext uri="{909E8E84-426E-40DD-AFC4-6F175D3DCCD1}">
                      <a14:hiddenFill xmlns:a14="http://schemas.microsoft.com/office/drawing/2010/main">
                        <a:solidFill>
                          <a:srgbClr val="FFFF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dirty="0" smtClean="0">
                      <a:solidFill>
                        <a:srgbClr val="000000"/>
                      </a:solidFill>
                    </a:endParaRPr>
                  </a:p>
                </p:txBody>
              </p:sp>
            </p:grpSp>
            <p:pic>
              <p:nvPicPr>
                <p:cNvPr id="10255" name="Picture 15" descr="rem_1_dett.jpg                                                 00000039Mac-stm2                       B3E1B0E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61" y="764"/>
                  <a:ext cx="637" cy="792"/>
                </a:xfrm>
                <a:prstGeom prst="rect">
                  <a:avLst/>
                </a:prstGeom>
                <a:noFill/>
                <a:extLst>
                  <a:ext uri="{909E8E84-426E-40DD-AFC4-6F175D3DCCD1}">
                    <a14:hiddenFill xmlns:a14="http://schemas.microsoft.com/office/drawing/2010/main">
                      <a:solidFill>
                        <a:srgbClr val="FFFFCC"/>
                      </a:solidFill>
                    </a14:hiddenFill>
                  </a:ext>
                </a:extLst>
              </p:spPr>
            </p:pic>
          </p:grpSp>
          <p:sp>
            <p:nvSpPr>
              <p:cNvPr id="10257" name="Text Box 17"/>
              <p:cNvSpPr txBox="1">
                <a:spLocks noChangeAspect="1" noChangeArrowheads="1"/>
              </p:cNvSpPr>
              <p:nvPr/>
            </p:nvSpPr>
            <p:spPr bwMode="auto">
              <a:xfrm>
                <a:off x="1920" y="2670"/>
                <a:ext cx="797" cy="192"/>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smtClean="0">
                    <a:solidFill>
                      <a:srgbClr val="000000"/>
                    </a:solidFill>
                    <a:latin typeface="Comic Sans MS" pitchFamily="66" charset="0"/>
                  </a:rPr>
                  <a:t>I step: l’onda</a:t>
                </a:r>
              </a:p>
            </p:txBody>
          </p:sp>
          <p:pic>
            <p:nvPicPr>
              <p:cNvPr id="10258" name="Picture 18" descr=" Istep.jpg                                                      0009249FMac-stm2                       B3E1B0E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40" y="2155"/>
                <a:ext cx="332" cy="77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278" name="Group 38"/>
            <p:cNvGrpSpPr>
              <a:grpSpLocks/>
            </p:cNvGrpSpPr>
            <p:nvPr/>
          </p:nvGrpSpPr>
          <p:grpSpPr bwMode="auto">
            <a:xfrm>
              <a:off x="720" y="3168"/>
              <a:ext cx="1412" cy="233"/>
              <a:chOff x="720" y="3168"/>
              <a:chExt cx="1412" cy="233"/>
            </a:xfrm>
          </p:grpSpPr>
          <p:sp>
            <p:nvSpPr>
              <p:cNvPr id="10272" name="Line 32"/>
              <p:cNvSpPr>
                <a:spLocks noChangeAspect="1" noChangeShapeType="1"/>
              </p:cNvSpPr>
              <p:nvPr/>
            </p:nvSpPr>
            <p:spPr bwMode="auto">
              <a:xfrm>
                <a:off x="720" y="3168"/>
                <a:ext cx="1412" cy="0"/>
              </a:xfrm>
              <a:prstGeom prst="line">
                <a:avLst/>
              </a:prstGeom>
              <a:noFill/>
              <a:ln w="19050">
                <a:solidFill>
                  <a:schemeClr val="bg2"/>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10273" name="Text Box 33"/>
              <p:cNvSpPr txBox="1">
                <a:spLocks noChangeAspect="1" noChangeArrowheads="1"/>
              </p:cNvSpPr>
              <p:nvPr/>
            </p:nvSpPr>
            <p:spPr bwMode="auto">
              <a:xfrm>
                <a:off x="1274" y="3168"/>
                <a:ext cx="455"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mtClean="0">
                    <a:solidFill>
                      <a:srgbClr val="000000"/>
                    </a:solidFill>
                    <a:latin typeface="Comic Sans MS" pitchFamily="66" charset="0"/>
                  </a:rPr>
                  <a:t>1 min</a:t>
                </a:r>
              </a:p>
            </p:txBody>
          </p:sp>
        </p:grpSp>
      </p:grpSp>
      <p:grpSp>
        <p:nvGrpSpPr>
          <p:cNvPr id="10282" name="Group 42"/>
          <p:cNvGrpSpPr>
            <a:grpSpLocks/>
          </p:cNvGrpSpPr>
          <p:nvPr/>
        </p:nvGrpSpPr>
        <p:grpSpPr bwMode="auto">
          <a:xfrm>
            <a:off x="3486150" y="2595563"/>
            <a:ext cx="3660775" cy="2803525"/>
            <a:chOff x="2196" y="1635"/>
            <a:chExt cx="2306" cy="1766"/>
          </a:xfrm>
        </p:grpSpPr>
        <p:grpSp>
          <p:nvGrpSpPr>
            <p:cNvPr id="10264" name="Group 24"/>
            <p:cNvGrpSpPr>
              <a:grpSpLocks/>
            </p:cNvGrpSpPr>
            <p:nvPr/>
          </p:nvGrpSpPr>
          <p:grpSpPr bwMode="auto">
            <a:xfrm>
              <a:off x="3024" y="1635"/>
              <a:ext cx="1478" cy="1365"/>
              <a:chOff x="3082" y="1635"/>
              <a:chExt cx="1478" cy="1365"/>
            </a:xfrm>
          </p:grpSpPr>
          <p:sp>
            <p:nvSpPr>
              <p:cNvPr id="10248" name="Text Box 8"/>
              <p:cNvSpPr txBox="1">
                <a:spLocks noChangeAspect="1" noChangeArrowheads="1"/>
              </p:cNvSpPr>
              <p:nvPr/>
            </p:nvSpPr>
            <p:spPr bwMode="auto">
              <a:xfrm>
                <a:off x="3504" y="2670"/>
                <a:ext cx="1056" cy="33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altLang="en-US" sz="1400" smtClean="0">
                    <a:solidFill>
                      <a:srgbClr val="000000"/>
                    </a:solidFill>
                    <a:latin typeface="Comic Sans MS" pitchFamily="66" charset="0"/>
                  </a:rPr>
                  <a:t>II step: la reazione continua</a:t>
                </a:r>
              </a:p>
            </p:txBody>
          </p:sp>
          <p:grpSp>
            <p:nvGrpSpPr>
              <p:cNvPr id="10263" name="Group 23"/>
              <p:cNvGrpSpPr>
                <a:grpSpLocks/>
              </p:cNvGrpSpPr>
              <p:nvPr/>
            </p:nvGrpSpPr>
            <p:grpSpPr bwMode="auto">
              <a:xfrm>
                <a:off x="3082" y="1635"/>
                <a:ext cx="1129" cy="1278"/>
                <a:chOff x="3082" y="1635"/>
                <a:chExt cx="1129" cy="1278"/>
              </a:xfrm>
            </p:grpSpPr>
            <p:pic>
              <p:nvPicPr>
                <p:cNvPr id="10246" name="Picture 6" descr=" rem_2.jpg                                                      00000039Mac-stm2                       B3E1B0E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22" y="1635"/>
                  <a:ext cx="989" cy="990"/>
                </a:xfrm>
                <a:prstGeom prst="rect">
                  <a:avLst/>
                </a:prstGeom>
                <a:noFill/>
                <a:extLst>
                  <a:ext uri="{909E8E84-426E-40DD-AFC4-6F175D3DCCD1}">
                    <a14:hiddenFill xmlns:a14="http://schemas.microsoft.com/office/drawing/2010/main">
                      <a:solidFill>
                        <a:srgbClr val="FFFFCC"/>
                      </a:solidFill>
                    </a14:hiddenFill>
                  </a:ext>
                </a:extLst>
              </p:spPr>
            </p:pic>
            <p:pic>
              <p:nvPicPr>
                <p:cNvPr id="10259" name="Picture 19" descr="&#10;IIstep.jpg                                                     0009249FMac-stm2                       B3E1B0E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82" y="2162"/>
                  <a:ext cx="332" cy="751"/>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0279" name="Group 39"/>
            <p:cNvGrpSpPr>
              <a:grpSpLocks/>
            </p:cNvGrpSpPr>
            <p:nvPr/>
          </p:nvGrpSpPr>
          <p:grpSpPr bwMode="auto">
            <a:xfrm>
              <a:off x="2196" y="3168"/>
              <a:ext cx="1412" cy="233"/>
              <a:chOff x="2196" y="3168"/>
              <a:chExt cx="1412" cy="233"/>
            </a:xfrm>
          </p:grpSpPr>
          <p:sp>
            <p:nvSpPr>
              <p:cNvPr id="10270" name="Line 30"/>
              <p:cNvSpPr>
                <a:spLocks noChangeAspect="1" noChangeShapeType="1"/>
              </p:cNvSpPr>
              <p:nvPr/>
            </p:nvSpPr>
            <p:spPr bwMode="auto">
              <a:xfrm>
                <a:off x="2196" y="3168"/>
                <a:ext cx="1412" cy="0"/>
              </a:xfrm>
              <a:prstGeom prst="line">
                <a:avLst/>
              </a:prstGeom>
              <a:noFill/>
              <a:ln w="19050">
                <a:solidFill>
                  <a:schemeClr val="bg2"/>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10274" name="Text Box 34"/>
              <p:cNvSpPr txBox="1">
                <a:spLocks noChangeAspect="1" noChangeArrowheads="1"/>
              </p:cNvSpPr>
              <p:nvPr/>
            </p:nvSpPr>
            <p:spPr bwMode="auto">
              <a:xfrm>
                <a:off x="2745" y="3168"/>
                <a:ext cx="478"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mtClean="0">
                    <a:solidFill>
                      <a:srgbClr val="000000"/>
                    </a:solidFill>
                    <a:latin typeface="Comic Sans MS" pitchFamily="66" charset="0"/>
                  </a:rPr>
                  <a:t>3 min</a:t>
                </a:r>
              </a:p>
            </p:txBody>
          </p:sp>
        </p:grpSp>
      </p:grpSp>
      <p:grpSp>
        <p:nvGrpSpPr>
          <p:cNvPr id="10283" name="Group 43"/>
          <p:cNvGrpSpPr>
            <a:grpSpLocks/>
          </p:cNvGrpSpPr>
          <p:nvPr/>
        </p:nvGrpSpPr>
        <p:grpSpPr bwMode="auto">
          <a:xfrm>
            <a:off x="5829300" y="2595563"/>
            <a:ext cx="3224213" cy="2803525"/>
            <a:chOff x="3672" y="1635"/>
            <a:chExt cx="2031" cy="1766"/>
          </a:xfrm>
        </p:grpSpPr>
        <p:grpSp>
          <p:nvGrpSpPr>
            <p:cNvPr id="10265" name="Group 25"/>
            <p:cNvGrpSpPr>
              <a:grpSpLocks/>
            </p:cNvGrpSpPr>
            <p:nvPr/>
          </p:nvGrpSpPr>
          <p:grpSpPr bwMode="auto">
            <a:xfrm>
              <a:off x="4416" y="1635"/>
              <a:ext cx="1287" cy="1278"/>
              <a:chOff x="4549" y="1635"/>
              <a:chExt cx="1287" cy="1278"/>
            </a:xfrm>
          </p:grpSpPr>
          <p:pic>
            <p:nvPicPr>
              <p:cNvPr id="10247" name="Picture 7" descr=" rem_3.jpg                                                      00000039Mac-stm2                       B3E1B0E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89" y="1635"/>
                <a:ext cx="990" cy="990"/>
              </a:xfrm>
              <a:prstGeom prst="rect">
                <a:avLst/>
              </a:prstGeom>
              <a:noFill/>
              <a:extLst>
                <a:ext uri="{909E8E84-426E-40DD-AFC4-6F175D3DCCD1}">
                  <a14:hiddenFill xmlns:a14="http://schemas.microsoft.com/office/drawing/2010/main">
                    <a:solidFill>
                      <a:srgbClr val="FFFFCC"/>
                    </a:solidFill>
                  </a14:hiddenFill>
                </a:ext>
              </a:extLst>
            </p:spPr>
          </p:pic>
          <p:sp>
            <p:nvSpPr>
              <p:cNvPr id="10249" name="Text Box 9"/>
              <p:cNvSpPr txBox="1">
                <a:spLocks noChangeAspect="1" noChangeArrowheads="1"/>
              </p:cNvSpPr>
              <p:nvPr/>
            </p:nvSpPr>
            <p:spPr bwMode="auto">
              <a:xfrm>
                <a:off x="4848" y="2670"/>
                <a:ext cx="988" cy="192"/>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smtClean="0">
                    <a:solidFill>
                      <a:srgbClr val="000000"/>
                    </a:solidFill>
                    <a:latin typeface="Comic Sans MS" pitchFamily="66" charset="0"/>
                  </a:rPr>
                  <a:t>Superficie pulita</a:t>
                </a:r>
              </a:p>
            </p:txBody>
          </p:sp>
          <p:pic>
            <p:nvPicPr>
              <p:cNvPr id="10260" name="Picture 20" descr="(10x2)clean.jpg                                                0009249FMac-stm2                       B3E1B0E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49" y="2162"/>
                <a:ext cx="332" cy="7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280" name="Group 40"/>
            <p:cNvGrpSpPr>
              <a:grpSpLocks/>
            </p:cNvGrpSpPr>
            <p:nvPr/>
          </p:nvGrpSpPr>
          <p:grpSpPr bwMode="auto">
            <a:xfrm>
              <a:off x="3672" y="3168"/>
              <a:ext cx="1412" cy="233"/>
              <a:chOff x="3672" y="3168"/>
              <a:chExt cx="1412" cy="233"/>
            </a:xfrm>
          </p:grpSpPr>
          <p:sp>
            <p:nvSpPr>
              <p:cNvPr id="10271" name="Line 31"/>
              <p:cNvSpPr>
                <a:spLocks noChangeAspect="1" noChangeShapeType="1"/>
              </p:cNvSpPr>
              <p:nvPr/>
            </p:nvSpPr>
            <p:spPr bwMode="auto">
              <a:xfrm>
                <a:off x="3672" y="3168"/>
                <a:ext cx="1412" cy="0"/>
              </a:xfrm>
              <a:prstGeom prst="line">
                <a:avLst/>
              </a:prstGeom>
              <a:noFill/>
              <a:ln w="19050">
                <a:solidFill>
                  <a:schemeClr val="bg2"/>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10275" name="Text Box 35"/>
              <p:cNvSpPr txBox="1">
                <a:spLocks noChangeAspect="1" noChangeArrowheads="1"/>
              </p:cNvSpPr>
              <p:nvPr/>
            </p:nvSpPr>
            <p:spPr bwMode="auto">
              <a:xfrm>
                <a:off x="4205" y="3168"/>
                <a:ext cx="520"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mtClean="0">
                    <a:solidFill>
                      <a:srgbClr val="000000"/>
                    </a:solidFill>
                    <a:latin typeface="Comic Sans MS" pitchFamily="66" charset="0"/>
                  </a:rPr>
                  <a:t>11 min</a:t>
                </a:r>
              </a:p>
            </p:txBody>
          </p:sp>
        </p:grpSp>
      </p:grpSp>
      <p:sp>
        <p:nvSpPr>
          <p:cNvPr id="10276" name="Text Box 36"/>
          <p:cNvSpPr txBox="1">
            <a:spLocks noChangeArrowheads="1"/>
          </p:cNvSpPr>
          <p:nvPr/>
        </p:nvSpPr>
        <p:spPr bwMode="auto">
          <a:xfrm>
            <a:off x="1905000" y="5791200"/>
            <a:ext cx="5694363" cy="45720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2400" smtClean="0">
                <a:solidFill>
                  <a:srgbClr val="000000"/>
                </a:solidFill>
                <a:latin typeface="Arial" panose="020B0604020202020204" pitchFamily="34" charset="0"/>
                <a:cs typeface="Arial" panose="020B0604020202020204" pitchFamily="34" charset="0"/>
              </a:rPr>
              <a:t>Un’onda chimica spazza il catalizzatore</a:t>
            </a:r>
          </a:p>
        </p:txBody>
      </p:sp>
    </p:spTree>
    <p:extLst>
      <p:ext uri="{BB962C8B-B14F-4D97-AF65-F5344CB8AC3E}">
        <p14:creationId xmlns:p14="http://schemas.microsoft.com/office/powerpoint/2010/main" val="203275033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rich_et_al_PRL [Qualità e dimensione_ Alta].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83668" y="440668"/>
            <a:ext cx="5976664" cy="5976664"/>
          </a:xfrm>
          <a:prstGeom prst="rect">
            <a:avLst/>
          </a:prstGeom>
        </p:spPr>
      </p:pic>
    </p:spTree>
    <p:extLst>
      <p:ext uri="{BB962C8B-B14F-4D97-AF65-F5344CB8AC3E}">
        <p14:creationId xmlns:p14="http://schemas.microsoft.com/office/powerpoint/2010/main" val="12820784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53" name="Group 41"/>
          <p:cNvGrpSpPr>
            <a:grpSpLocks/>
          </p:cNvGrpSpPr>
          <p:nvPr/>
        </p:nvGrpSpPr>
        <p:grpSpPr bwMode="auto">
          <a:xfrm>
            <a:off x="533400" y="1636713"/>
            <a:ext cx="1711325" cy="2293937"/>
            <a:chOff x="490" y="1031"/>
            <a:chExt cx="1078" cy="1445"/>
          </a:xfrm>
        </p:grpSpPr>
        <p:sp>
          <p:nvSpPr>
            <p:cNvPr id="13320" name="Text Box 8"/>
            <p:cNvSpPr txBox="1">
              <a:spLocks noChangeAspect="1" noChangeArrowheads="1"/>
            </p:cNvSpPr>
            <p:nvPr/>
          </p:nvSpPr>
          <p:spPr bwMode="auto">
            <a:xfrm>
              <a:off x="573" y="2282"/>
              <a:ext cx="995" cy="194"/>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smtClean="0">
                  <a:solidFill>
                    <a:srgbClr val="000000"/>
                  </a:solidFill>
                  <a:latin typeface="Arial" panose="020B0604020202020204" pitchFamily="34" charset="0"/>
                  <a:cs typeface="Arial" panose="020B0604020202020204" pitchFamily="34" charset="0"/>
                </a:rPr>
                <a:t>Superficie iniziale</a:t>
              </a:r>
              <a:endParaRPr lang="en-US" altLang="en-US" smtClean="0">
                <a:solidFill>
                  <a:srgbClr val="000000"/>
                </a:solidFill>
                <a:latin typeface="Arial" panose="020B0604020202020204" pitchFamily="34" charset="0"/>
                <a:cs typeface="Arial" panose="020B0604020202020204" pitchFamily="34" charset="0"/>
              </a:endParaRPr>
            </a:p>
          </p:txBody>
        </p:sp>
        <p:grpSp>
          <p:nvGrpSpPr>
            <p:cNvPr id="13333" name="Group 21"/>
            <p:cNvGrpSpPr>
              <a:grpSpLocks/>
            </p:cNvGrpSpPr>
            <p:nvPr/>
          </p:nvGrpSpPr>
          <p:grpSpPr bwMode="auto">
            <a:xfrm>
              <a:off x="490" y="1031"/>
              <a:ext cx="998" cy="1139"/>
              <a:chOff x="490" y="1031"/>
              <a:chExt cx="998" cy="1139"/>
            </a:xfrm>
          </p:grpSpPr>
          <p:pic>
            <p:nvPicPr>
              <p:cNvPr id="13316" name="Picture 4" descr=" 2x1_i.jpg                                                      0009249FMac-stm2                       B3E1B0E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 y="1178"/>
                <a:ext cx="993" cy="992"/>
              </a:xfrm>
              <a:prstGeom prst="rect">
                <a:avLst/>
              </a:prstGeom>
              <a:noFill/>
              <a:extLst>
                <a:ext uri="{909E8E84-426E-40DD-AFC4-6F175D3DCCD1}">
                  <a14:hiddenFill xmlns:a14="http://schemas.microsoft.com/office/drawing/2010/main">
                    <a:solidFill>
                      <a:srgbClr val="FFFFCC"/>
                    </a:solidFill>
                  </a14:hiddenFill>
                </a:ext>
              </a:extLst>
            </p:spPr>
          </p:pic>
          <p:sp>
            <p:nvSpPr>
              <p:cNvPr id="13321" name="Text Box 9"/>
              <p:cNvSpPr txBox="1">
                <a:spLocks noChangeAspect="1" noChangeArrowheads="1"/>
              </p:cNvSpPr>
              <p:nvPr/>
            </p:nvSpPr>
            <p:spPr bwMode="auto">
              <a:xfrm>
                <a:off x="490" y="1031"/>
                <a:ext cx="521" cy="155"/>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GB" altLang="en-US" sz="1000" smtClean="0">
                    <a:solidFill>
                      <a:srgbClr val="000000"/>
                    </a:solidFill>
                    <a:latin typeface="Arial" panose="020B0604020202020204" pitchFamily="34" charset="0"/>
                    <a:cs typeface="Arial" panose="020B0604020202020204" pitchFamily="34" charset="0"/>
                  </a:rPr>
                  <a:t>50</a:t>
                </a:r>
                <a:r>
                  <a:rPr lang="en-GB" altLang="en-US" sz="1000" smtClean="0">
                    <a:solidFill>
                      <a:srgbClr val="000000"/>
                    </a:solidFill>
                    <a:latin typeface="Arial" panose="020B0604020202020204" pitchFamily="34" charset="0"/>
                    <a:cs typeface="Arial" panose="020B0604020202020204" pitchFamily="34" charset="0"/>
                    <a:sym typeface="Symbol" pitchFamily="18" charset="2"/>
                  </a:rPr>
                  <a:t>50 nm</a:t>
                </a:r>
                <a:r>
                  <a:rPr lang="en-GB" altLang="en-US" sz="1000" baseline="30000" smtClean="0">
                    <a:solidFill>
                      <a:srgbClr val="000000"/>
                    </a:solidFill>
                    <a:latin typeface="Arial" panose="020B0604020202020204" pitchFamily="34" charset="0"/>
                    <a:cs typeface="Arial" panose="020B0604020202020204" pitchFamily="34" charset="0"/>
                    <a:sym typeface="Symbol" pitchFamily="18" charset="2"/>
                  </a:rPr>
                  <a:t>2</a:t>
                </a:r>
                <a:endParaRPr lang="en-GB" altLang="en-US" sz="1000" smtClean="0">
                  <a:solidFill>
                    <a:srgbClr val="000000"/>
                  </a:solidFill>
                  <a:latin typeface="Arial" panose="020B0604020202020204" pitchFamily="34" charset="0"/>
                  <a:cs typeface="Arial" panose="020B0604020202020204" pitchFamily="34" charset="0"/>
                </a:endParaRPr>
              </a:p>
            </p:txBody>
          </p:sp>
        </p:grpSp>
      </p:grpSp>
      <p:grpSp>
        <p:nvGrpSpPr>
          <p:cNvPr id="13352" name="Group 40"/>
          <p:cNvGrpSpPr>
            <a:grpSpLocks/>
          </p:cNvGrpSpPr>
          <p:nvPr/>
        </p:nvGrpSpPr>
        <p:grpSpPr bwMode="auto">
          <a:xfrm>
            <a:off x="1371600" y="1870075"/>
            <a:ext cx="3187701" cy="2813050"/>
            <a:chOff x="950" y="1178"/>
            <a:chExt cx="2008" cy="1772"/>
          </a:xfrm>
        </p:grpSpPr>
        <p:grpSp>
          <p:nvGrpSpPr>
            <p:cNvPr id="13351" name="Group 39"/>
            <p:cNvGrpSpPr>
              <a:grpSpLocks/>
            </p:cNvGrpSpPr>
            <p:nvPr/>
          </p:nvGrpSpPr>
          <p:grpSpPr bwMode="auto">
            <a:xfrm>
              <a:off x="1789" y="1178"/>
              <a:ext cx="1169" cy="1298"/>
              <a:chOff x="1789" y="1178"/>
              <a:chExt cx="1169" cy="1298"/>
            </a:xfrm>
          </p:grpSpPr>
          <p:pic>
            <p:nvPicPr>
              <p:cNvPr id="13317" name="Picture 5" descr=" 2x1_c.jpg                                                      0009249FMac-stm2                       B3E1B0E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 y="1178"/>
                <a:ext cx="995" cy="992"/>
              </a:xfrm>
              <a:prstGeom prst="rect">
                <a:avLst/>
              </a:prstGeom>
              <a:noFill/>
              <a:extLst>
                <a:ext uri="{909E8E84-426E-40DD-AFC4-6F175D3DCCD1}">
                  <a14:hiddenFill xmlns:a14="http://schemas.microsoft.com/office/drawing/2010/main">
                    <a:solidFill>
                      <a:srgbClr val="FFFFCC"/>
                    </a:solidFill>
                  </a14:hiddenFill>
                </a:ext>
              </a:extLst>
            </p:spPr>
          </p:pic>
          <p:sp>
            <p:nvSpPr>
              <p:cNvPr id="13322" name="Text Box 10"/>
              <p:cNvSpPr txBox="1">
                <a:spLocks noChangeAspect="1" noChangeArrowheads="1"/>
              </p:cNvSpPr>
              <p:nvPr/>
            </p:nvSpPr>
            <p:spPr bwMode="auto">
              <a:xfrm>
                <a:off x="1920" y="2282"/>
                <a:ext cx="1038" cy="194"/>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smtClean="0">
                    <a:solidFill>
                      <a:srgbClr val="000000"/>
                    </a:solidFill>
                    <a:latin typeface="Arial" panose="020B0604020202020204" pitchFamily="34" charset="0"/>
                    <a:cs typeface="Arial" panose="020B0604020202020204" pitchFamily="34" charset="0"/>
                  </a:rPr>
                  <a:t>Coppie di ossigeni</a:t>
                </a:r>
                <a:endParaRPr lang="en-US" altLang="en-US" smtClean="0">
                  <a:solidFill>
                    <a:srgbClr val="000000"/>
                  </a:solidFill>
                  <a:latin typeface="Arial" panose="020B0604020202020204" pitchFamily="34" charset="0"/>
                  <a:cs typeface="Arial" panose="020B0604020202020204" pitchFamily="34" charset="0"/>
                </a:endParaRPr>
              </a:p>
            </p:txBody>
          </p:sp>
        </p:grpSp>
        <p:grpSp>
          <p:nvGrpSpPr>
            <p:cNvPr id="13350" name="Group 38"/>
            <p:cNvGrpSpPr>
              <a:grpSpLocks/>
            </p:cNvGrpSpPr>
            <p:nvPr/>
          </p:nvGrpSpPr>
          <p:grpSpPr bwMode="auto">
            <a:xfrm>
              <a:off x="950" y="2716"/>
              <a:ext cx="1258" cy="234"/>
              <a:chOff x="921" y="2620"/>
              <a:chExt cx="1258" cy="234"/>
            </a:xfrm>
          </p:grpSpPr>
          <p:sp>
            <p:nvSpPr>
              <p:cNvPr id="13326" name="Line 14"/>
              <p:cNvSpPr>
                <a:spLocks noChangeAspect="1" noChangeShapeType="1"/>
              </p:cNvSpPr>
              <p:nvPr/>
            </p:nvSpPr>
            <p:spPr bwMode="auto">
              <a:xfrm>
                <a:off x="921" y="2620"/>
                <a:ext cx="1258" cy="0"/>
              </a:xfrm>
              <a:prstGeom prst="line">
                <a:avLst/>
              </a:prstGeom>
              <a:noFill/>
              <a:ln w="19050">
                <a:solidFill>
                  <a:schemeClr val="bg2"/>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panose="020B0604020202020204" pitchFamily="34" charset="0"/>
                  <a:cs typeface="Arial" panose="020B0604020202020204" pitchFamily="34" charset="0"/>
                </a:endParaRPr>
              </a:p>
            </p:txBody>
          </p:sp>
          <p:sp>
            <p:nvSpPr>
              <p:cNvPr id="13329" name="Text Box 17"/>
              <p:cNvSpPr txBox="1">
                <a:spLocks noChangeAspect="1" noChangeArrowheads="1"/>
              </p:cNvSpPr>
              <p:nvPr/>
            </p:nvSpPr>
            <p:spPr bwMode="auto">
              <a:xfrm>
                <a:off x="1410" y="2621"/>
                <a:ext cx="472"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dirty="0" smtClean="0">
                    <a:solidFill>
                      <a:srgbClr val="000000"/>
                    </a:solidFill>
                    <a:latin typeface="Arial" panose="020B0604020202020204" pitchFamily="34" charset="0"/>
                    <a:cs typeface="Arial" panose="020B0604020202020204" pitchFamily="34" charset="0"/>
                  </a:rPr>
                  <a:t>1 min</a:t>
                </a:r>
              </a:p>
            </p:txBody>
          </p:sp>
        </p:grpSp>
      </p:grpSp>
      <p:grpSp>
        <p:nvGrpSpPr>
          <p:cNvPr id="13349" name="Group 37"/>
          <p:cNvGrpSpPr>
            <a:grpSpLocks/>
          </p:cNvGrpSpPr>
          <p:nvPr/>
        </p:nvGrpSpPr>
        <p:grpSpPr bwMode="auto">
          <a:xfrm>
            <a:off x="3657600" y="1871663"/>
            <a:ext cx="3065463" cy="2816225"/>
            <a:chOff x="2295" y="1179"/>
            <a:chExt cx="1931" cy="1774"/>
          </a:xfrm>
        </p:grpSpPr>
        <p:grpSp>
          <p:nvGrpSpPr>
            <p:cNvPr id="13348" name="Group 36"/>
            <p:cNvGrpSpPr>
              <a:grpSpLocks/>
            </p:cNvGrpSpPr>
            <p:nvPr/>
          </p:nvGrpSpPr>
          <p:grpSpPr bwMode="auto">
            <a:xfrm>
              <a:off x="3072" y="1179"/>
              <a:ext cx="1154" cy="1295"/>
              <a:chOff x="3072" y="1179"/>
              <a:chExt cx="1154" cy="1295"/>
            </a:xfrm>
          </p:grpSpPr>
          <p:pic>
            <p:nvPicPr>
              <p:cNvPr id="13318" name="Picture 6" descr="&#10;2x1_OH.jpg                                                     0009249FMac-stm2                       B3E1B0E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72" y="1179"/>
                <a:ext cx="993" cy="991"/>
              </a:xfrm>
              <a:prstGeom prst="rect">
                <a:avLst/>
              </a:prstGeom>
              <a:noFill/>
              <a:extLst>
                <a:ext uri="{909E8E84-426E-40DD-AFC4-6F175D3DCCD1}">
                  <a14:hiddenFill xmlns:a14="http://schemas.microsoft.com/office/drawing/2010/main">
                    <a:solidFill>
                      <a:srgbClr val="FFFFCC"/>
                    </a:solidFill>
                  </a14:hiddenFill>
                </a:ext>
              </a:extLst>
            </p:spPr>
          </p:pic>
          <p:sp>
            <p:nvSpPr>
              <p:cNvPr id="13323" name="Text Box 11"/>
              <p:cNvSpPr txBox="1">
                <a:spLocks noChangeAspect="1" noChangeArrowheads="1"/>
              </p:cNvSpPr>
              <p:nvPr/>
            </p:nvSpPr>
            <p:spPr bwMode="auto">
              <a:xfrm>
                <a:off x="3168" y="2282"/>
                <a:ext cx="1058" cy="192"/>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smtClean="0">
                    <a:solidFill>
                      <a:srgbClr val="000000"/>
                    </a:solidFill>
                    <a:latin typeface="Arial" panose="020B0604020202020204" pitchFamily="34" charset="0"/>
                    <a:cs typeface="Arial" panose="020B0604020202020204" pitchFamily="34" charset="0"/>
                  </a:rPr>
                  <a:t>Specie intermedia</a:t>
                </a:r>
                <a:endParaRPr lang="en-US" altLang="en-US" smtClean="0">
                  <a:solidFill>
                    <a:srgbClr val="000000"/>
                  </a:solidFill>
                  <a:latin typeface="Arial" panose="020B0604020202020204" pitchFamily="34" charset="0"/>
                  <a:cs typeface="Arial" panose="020B0604020202020204" pitchFamily="34" charset="0"/>
                </a:endParaRPr>
              </a:p>
            </p:txBody>
          </p:sp>
        </p:grpSp>
        <p:grpSp>
          <p:nvGrpSpPr>
            <p:cNvPr id="13339" name="Group 27"/>
            <p:cNvGrpSpPr>
              <a:grpSpLocks noChangeAspect="1"/>
            </p:cNvGrpSpPr>
            <p:nvPr/>
          </p:nvGrpSpPr>
          <p:grpSpPr bwMode="auto">
            <a:xfrm>
              <a:off x="2295" y="2719"/>
              <a:ext cx="1257" cy="234"/>
              <a:chOff x="2034" y="2620"/>
              <a:chExt cx="1391" cy="284"/>
            </a:xfrm>
          </p:grpSpPr>
          <p:sp>
            <p:nvSpPr>
              <p:cNvPr id="13327" name="Line 15"/>
              <p:cNvSpPr>
                <a:spLocks noChangeAspect="1" noChangeShapeType="1"/>
              </p:cNvSpPr>
              <p:nvPr/>
            </p:nvSpPr>
            <p:spPr bwMode="auto">
              <a:xfrm>
                <a:off x="2034" y="2620"/>
                <a:ext cx="1391" cy="0"/>
              </a:xfrm>
              <a:prstGeom prst="line">
                <a:avLst/>
              </a:prstGeom>
              <a:noFill/>
              <a:ln w="19050">
                <a:solidFill>
                  <a:schemeClr val="bg2"/>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panose="020B0604020202020204" pitchFamily="34" charset="0"/>
                  <a:cs typeface="Arial" panose="020B0604020202020204" pitchFamily="34" charset="0"/>
                </a:endParaRPr>
              </a:p>
            </p:txBody>
          </p:sp>
          <p:sp>
            <p:nvSpPr>
              <p:cNvPr id="13330" name="Text Box 18"/>
              <p:cNvSpPr txBox="1">
                <a:spLocks noChangeAspect="1" noChangeArrowheads="1"/>
              </p:cNvSpPr>
              <p:nvPr/>
            </p:nvSpPr>
            <p:spPr bwMode="auto">
              <a:xfrm>
                <a:off x="2572" y="2621"/>
                <a:ext cx="529" cy="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mtClean="0">
                    <a:solidFill>
                      <a:srgbClr val="000000"/>
                    </a:solidFill>
                    <a:latin typeface="Arial" panose="020B0604020202020204" pitchFamily="34" charset="0"/>
                    <a:cs typeface="Arial" panose="020B0604020202020204" pitchFamily="34" charset="0"/>
                  </a:rPr>
                  <a:t>3 min</a:t>
                </a:r>
              </a:p>
            </p:txBody>
          </p:sp>
        </p:grpSp>
      </p:grpSp>
      <p:grpSp>
        <p:nvGrpSpPr>
          <p:cNvPr id="13347" name="Group 35"/>
          <p:cNvGrpSpPr>
            <a:grpSpLocks/>
          </p:cNvGrpSpPr>
          <p:nvPr/>
        </p:nvGrpSpPr>
        <p:grpSpPr bwMode="auto">
          <a:xfrm>
            <a:off x="6019800" y="1871663"/>
            <a:ext cx="2933700" cy="2816225"/>
            <a:chOff x="3638" y="1179"/>
            <a:chExt cx="1848" cy="1774"/>
          </a:xfrm>
        </p:grpSpPr>
        <p:grpSp>
          <p:nvGrpSpPr>
            <p:cNvPr id="13346" name="Group 34"/>
            <p:cNvGrpSpPr>
              <a:grpSpLocks/>
            </p:cNvGrpSpPr>
            <p:nvPr/>
          </p:nvGrpSpPr>
          <p:grpSpPr bwMode="auto">
            <a:xfrm>
              <a:off x="4337" y="1179"/>
              <a:ext cx="1149" cy="1295"/>
              <a:chOff x="4337" y="1179"/>
              <a:chExt cx="1149" cy="1295"/>
            </a:xfrm>
          </p:grpSpPr>
          <p:pic>
            <p:nvPicPr>
              <p:cNvPr id="13319" name="Picture 7" descr=" 2x1_f.jpg                                                      0009249FMac-stm2                       B3E1B0E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37" y="1179"/>
                <a:ext cx="991" cy="990"/>
              </a:xfrm>
              <a:prstGeom prst="rect">
                <a:avLst/>
              </a:prstGeom>
              <a:noFill/>
              <a:extLst>
                <a:ext uri="{909E8E84-426E-40DD-AFC4-6F175D3DCCD1}">
                  <a14:hiddenFill xmlns:a14="http://schemas.microsoft.com/office/drawing/2010/main">
                    <a:solidFill>
                      <a:srgbClr val="FFFFCC"/>
                    </a:solidFill>
                  </a14:hiddenFill>
                </a:ext>
              </a:extLst>
            </p:spPr>
          </p:pic>
          <p:sp>
            <p:nvSpPr>
              <p:cNvPr id="13324" name="Text Box 12"/>
              <p:cNvSpPr txBox="1">
                <a:spLocks noChangeAspect="1" noChangeArrowheads="1"/>
              </p:cNvSpPr>
              <p:nvPr/>
            </p:nvSpPr>
            <p:spPr bwMode="auto">
              <a:xfrm>
                <a:off x="4800" y="2282"/>
                <a:ext cx="686" cy="192"/>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smtClean="0">
                    <a:solidFill>
                      <a:srgbClr val="000000"/>
                    </a:solidFill>
                    <a:latin typeface="Arial" panose="020B0604020202020204" pitchFamily="34" charset="0"/>
                    <a:cs typeface="Arial" panose="020B0604020202020204" pitchFamily="34" charset="0"/>
                  </a:rPr>
                  <a:t>Fase finale</a:t>
                </a:r>
                <a:endParaRPr lang="en-US" altLang="en-US" smtClean="0">
                  <a:solidFill>
                    <a:srgbClr val="000000"/>
                  </a:solidFill>
                  <a:latin typeface="Arial" panose="020B0604020202020204" pitchFamily="34" charset="0"/>
                  <a:cs typeface="Arial" panose="020B0604020202020204" pitchFamily="34" charset="0"/>
                </a:endParaRPr>
              </a:p>
            </p:txBody>
          </p:sp>
        </p:grpSp>
        <p:grpSp>
          <p:nvGrpSpPr>
            <p:cNvPr id="13340" name="Group 28"/>
            <p:cNvGrpSpPr>
              <a:grpSpLocks noChangeAspect="1"/>
            </p:cNvGrpSpPr>
            <p:nvPr/>
          </p:nvGrpSpPr>
          <p:grpSpPr bwMode="auto">
            <a:xfrm>
              <a:off x="3638" y="2719"/>
              <a:ext cx="1258" cy="234"/>
              <a:chOff x="3457" y="2620"/>
              <a:chExt cx="1391" cy="284"/>
            </a:xfrm>
          </p:grpSpPr>
          <p:sp>
            <p:nvSpPr>
              <p:cNvPr id="13328" name="Line 16"/>
              <p:cNvSpPr>
                <a:spLocks noChangeAspect="1" noChangeShapeType="1"/>
              </p:cNvSpPr>
              <p:nvPr/>
            </p:nvSpPr>
            <p:spPr bwMode="auto">
              <a:xfrm>
                <a:off x="3457" y="2620"/>
                <a:ext cx="1391" cy="0"/>
              </a:xfrm>
              <a:prstGeom prst="line">
                <a:avLst/>
              </a:prstGeom>
              <a:noFill/>
              <a:ln w="19050">
                <a:solidFill>
                  <a:schemeClr val="bg2"/>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ln>
                    <a:solidFill>
                      <a:srgbClr val="000000"/>
                    </a:solidFill>
                  </a:ln>
                  <a:solidFill>
                    <a:srgbClr val="000000"/>
                  </a:solidFill>
                  <a:latin typeface="Arial" panose="020B0604020202020204" pitchFamily="34" charset="0"/>
                  <a:cs typeface="Arial" panose="020B0604020202020204" pitchFamily="34" charset="0"/>
                </a:endParaRPr>
              </a:p>
            </p:txBody>
          </p:sp>
          <p:sp>
            <p:nvSpPr>
              <p:cNvPr id="13331" name="Text Box 19"/>
              <p:cNvSpPr txBox="1">
                <a:spLocks noChangeAspect="1" noChangeArrowheads="1"/>
              </p:cNvSpPr>
              <p:nvPr/>
            </p:nvSpPr>
            <p:spPr bwMode="auto">
              <a:xfrm>
                <a:off x="3995" y="2621"/>
                <a:ext cx="528" cy="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mtClean="0">
                    <a:solidFill>
                      <a:srgbClr val="000000"/>
                    </a:solidFill>
                    <a:latin typeface="Arial" panose="020B0604020202020204" pitchFamily="34" charset="0"/>
                    <a:cs typeface="Arial" panose="020B0604020202020204" pitchFamily="34" charset="0"/>
                  </a:rPr>
                  <a:t>7 min</a:t>
                </a:r>
              </a:p>
            </p:txBody>
          </p:sp>
        </p:grpSp>
      </p:grpSp>
      <p:sp>
        <p:nvSpPr>
          <p:cNvPr id="13345" name="Text Box 33"/>
          <p:cNvSpPr txBox="1">
            <a:spLocks noChangeArrowheads="1"/>
          </p:cNvSpPr>
          <p:nvPr/>
        </p:nvSpPr>
        <p:spPr bwMode="auto">
          <a:xfrm>
            <a:off x="2071688" y="5257800"/>
            <a:ext cx="4636206" cy="461665"/>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smtClean="0">
                <a:solidFill>
                  <a:srgbClr val="000000"/>
                </a:solidFill>
                <a:latin typeface="Arial" panose="020B0604020202020204" pitchFamily="34" charset="0"/>
                <a:cs typeface="Arial" panose="020B0604020202020204" pitchFamily="34" charset="0"/>
              </a:rPr>
              <a:t>Si formano dei prodotti intermedi</a:t>
            </a:r>
          </a:p>
        </p:txBody>
      </p:sp>
    </p:spTree>
    <p:extLst>
      <p:ext uri="{BB962C8B-B14F-4D97-AF65-F5344CB8AC3E}">
        <p14:creationId xmlns:p14="http://schemas.microsoft.com/office/powerpoint/2010/main" val="340350831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55" name="Group 19"/>
          <p:cNvGrpSpPr>
            <a:grpSpLocks/>
          </p:cNvGrpSpPr>
          <p:nvPr/>
        </p:nvGrpSpPr>
        <p:grpSpPr bwMode="auto">
          <a:xfrm>
            <a:off x="533400" y="1633538"/>
            <a:ext cx="1982788" cy="2471737"/>
            <a:chOff x="121" y="1127"/>
            <a:chExt cx="1249" cy="1557"/>
          </a:xfrm>
        </p:grpSpPr>
        <p:grpSp>
          <p:nvGrpSpPr>
            <p:cNvPr id="14341" name="Group 5"/>
            <p:cNvGrpSpPr>
              <a:grpSpLocks noChangeAspect="1"/>
            </p:cNvGrpSpPr>
            <p:nvPr/>
          </p:nvGrpSpPr>
          <p:grpSpPr bwMode="auto">
            <a:xfrm>
              <a:off x="121" y="1273"/>
              <a:ext cx="1249" cy="1309"/>
              <a:chOff x="1527" y="14852"/>
              <a:chExt cx="1696" cy="1778"/>
            </a:xfrm>
          </p:grpSpPr>
          <p:pic>
            <p:nvPicPr>
              <p:cNvPr id="14342" name="Picture 6" descr=" dec_i.jpg                                                      0009249FMac-stm2                       B3E1B0E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7" y="14852"/>
                <a:ext cx="1361" cy="1365"/>
              </a:xfrm>
              <a:prstGeom prst="rect">
                <a:avLst/>
              </a:prstGeom>
              <a:solidFill>
                <a:srgbClr val="FFFFCC"/>
              </a:solidFill>
            </p:spPr>
          </p:pic>
          <p:pic>
            <p:nvPicPr>
              <p:cNvPr id="14343" name="Picture 7" descr="(2x2)p2mg.tiff                                                 000514F2mac-stm1                       ABA7815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4" y="16008"/>
                <a:ext cx="679" cy="622"/>
              </a:xfrm>
              <a:prstGeom prst="rect">
                <a:avLst/>
              </a:prstGeom>
              <a:solidFill>
                <a:srgbClr val="FFFFCC"/>
              </a:solidFill>
            </p:spPr>
          </p:pic>
        </p:grpSp>
        <p:sp>
          <p:nvSpPr>
            <p:cNvPr id="14350" name="Text Box 14"/>
            <p:cNvSpPr txBox="1">
              <a:spLocks noChangeAspect="1" noChangeArrowheads="1"/>
            </p:cNvSpPr>
            <p:nvPr/>
          </p:nvSpPr>
          <p:spPr bwMode="auto">
            <a:xfrm>
              <a:off x="192" y="2354"/>
              <a:ext cx="672" cy="33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0" fontAlgn="base" hangingPunct="0">
                <a:spcBef>
                  <a:spcPct val="0"/>
                </a:spcBef>
                <a:spcAft>
                  <a:spcPct val="0"/>
                </a:spcAft>
              </a:pPr>
              <a:r>
                <a:rPr lang="en-US" altLang="en-US" sz="1400" smtClean="0">
                  <a:solidFill>
                    <a:srgbClr val="000000"/>
                  </a:solidFill>
                  <a:latin typeface="Arial" panose="020B0604020202020204" pitchFamily="34" charset="0"/>
                  <a:cs typeface="Arial" panose="020B0604020202020204" pitchFamily="34" charset="0"/>
                </a:rPr>
                <a:t>Superficie iniziale</a:t>
              </a:r>
            </a:p>
          </p:txBody>
        </p:sp>
        <p:sp>
          <p:nvSpPr>
            <p:cNvPr id="14351" name="Text Box 15"/>
            <p:cNvSpPr txBox="1">
              <a:spLocks noChangeAspect="1" noChangeArrowheads="1"/>
            </p:cNvSpPr>
            <p:nvPr/>
          </p:nvSpPr>
          <p:spPr bwMode="auto">
            <a:xfrm>
              <a:off x="128" y="1127"/>
              <a:ext cx="521" cy="155"/>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GB" altLang="en-US" sz="1000" smtClean="0">
                  <a:solidFill>
                    <a:srgbClr val="000000"/>
                  </a:solidFill>
                  <a:latin typeface="Arial" panose="020B0604020202020204" pitchFamily="34" charset="0"/>
                  <a:cs typeface="Arial" panose="020B0604020202020204" pitchFamily="34" charset="0"/>
                </a:rPr>
                <a:t>60</a:t>
              </a:r>
              <a:r>
                <a:rPr lang="en-GB" altLang="en-US" sz="1000" smtClean="0">
                  <a:solidFill>
                    <a:srgbClr val="000000"/>
                  </a:solidFill>
                  <a:latin typeface="Arial" panose="020B0604020202020204" pitchFamily="34" charset="0"/>
                  <a:cs typeface="Arial" panose="020B0604020202020204" pitchFamily="34" charset="0"/>
                  <a:sym typeface="Symbol" pitchFamily="18" charset="2"/>
                </a:rPr>
                <a:t>60 nm</a:t>
              </a:r>
              <a:r>
                <a:rPr lang="en-GB" altLang="en-US" sz="1000" baseline="30000" smtClean="0">
                  <a:solidFill>
                    <a:srgbClr val="000000"/>
                  </a:solidFill>
                  <a:latin typeface="Arial" panose="020B0604020202020204" pitchFamily="34" charset="0"/>
                  <a:cs typeface="Arial" panose="020B0604020202020204" pitchFamily="34" charset="0"/>
                  <a:sym typeface="Symbol" pitchFamily="18" charset="2"/>
                </a:rPr>
                <a:t>2</a:t>
              </a:r>
              <a:endParaRPr lang="en-GB" altLang="en-US" sz="1000" smtClean="0">
                <a:solidFill>
                  <a:srgbClr val="000000"/>
                </a:solidFill>
                <a:latin typeface="Arial" panose="020B0604020202020204" pitchFamily="34" charset="0"/>
                <a:cs typeface="Arial" panose="020B0604020202020204" pitchFamily="34" charset="0"/>
              </a:endParaRPr>
            </a:p>
          </p:txBody>
        </p:sp>
      </p:grpSp>
      <p:grpSp>
        <p:nvGrpSpPr>
          <p:cNvPr id="14370" name="Group 34"/>
          <p:cNvGrpSpPr>
            <a:grpSpLocks/>
          </p:cNvGrpSpPr>
          <p:nvPr/>
        </p:nvGrpSpPr>
        <p:grpSpPr bwMode="auto">
          <a:xfrm>
            <a:off x="1239838" y="1870075"/>
            <a:ext cx="3103562" cy="2941638"/>
            <a:chOff x="781" y="952"/>
            <a:chExt cx="1955" cy="1853"/>
          </a:xfrm>
        </p:grpSpPr>
        <p:grpSp>
          <p:nvGrpSpPr>
            <p:cNvPr id="14356" name="Group 20"/>
            <p:cNvGrpSpPr>
              <a:grpSpLocks/>
            </p:cNvGrpSpPr>
            <p:nvPr/>
          </p:nvGrpSpPr>
          <p:grpSpPr bwMode="auto">
            <a:xfrm>
              <a:off x="1734" y="952"/>
              <a:ext cx="1002" cy="1272"/>
              <a:chOff x="1688" y="1276"/>
              <a:chExt cx="1002" cy="1272"/>
            </a:xfrm>
          </p:grpSpPr>
          <p:pic>
            <p:nvPicPr>
              <p:cNvPr id="14340" name="Picture 4" descr=" dec_r.jpg                                                      0009249FMac-stm2                       B3E1B0E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88" y="1276"/>
                <a:ext cx="1002" cy="999"/>
              </a:xfrm>
              <a:prstGeom prst="rect">
                <a:avLst/>
              </a:prstGeom>
              <a:solidFill>
                <a:srgbClr val="FFFFCC"/>
              </a:solidFill>
            </p:spPr>
          </p:pic>
          <p:sp>
            <p:nvSpPr>
              <p:cNvPr id="14352" name="Text Box 16"/>
              <p:cNvSpPr txBox="1">
                <a:spLocks noChangeAspect="1" noChangeArrowheads="1"/>
              </p:cNvSpPr>
              <p:nvPr/>
            </p:nvSpPr>
            <p:spPr bwMode="auto">
              <a:xfrm>
                <a:off x="2066" y="2354"/>
                <a:ext cx="593" cy="194"/>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smtClean="0">
                    <a:solidFill>
                      <a:srgbClr val="000000"/>
                    </a:solidFill>
                    <a:latin typeface="Arial" panose="020B0604020202020204" pitchFamily="34" charset="0"/>
                    <a:cs typeface="Arial" panose="020B0604020202020204" pitchFamily="34" charset="0"/>
                  </a:rPr>
                  <a:t>Reazione</a:t>
                </a:r>
              </a:p>
            </p:txBody>
          </p:sp>
        </p:grpSp>
        <p:grpSp>
          <p:nvGrpSpPr>
            <p:cNvPr id="14367" name="Group 31"/>
            <p:cNvGrpSpPr>
              <a:grpSpLocks/>
            </p:cNvGrpSpPr>
            <p:nvPr/>
          </p:nvGrpSpPr>
          <p:grpSpPr bwMode="auto">
            <a:xfrm>
              <a:off x="781" y="2572"/>
              <a:ext cx="1414" cy="233"/>
              <a:chOff x="781" y="2572"/>
              <a:chExt cx="1414" cy="233"/>
            </a:xfrm>
          </p:grpSpPr>
          <p:sp>
            <p:nvSpPr>
              <p:cNvPr id="14361" name="Line 25"/>
              <p:cNvSpPr>
                <a:spLocks noChangeAspect="1" noChangeShapeType="1"/>
              </p:cNvSpPr>
              <p:nvPr/>
            </p:nvSpPr>
            <p:spPr bwMode="auto">
              <a:xfrm>
                <a:off x="781" y="2573"/>
                <a:ext cx="1414" cy="0"/>
              </a:xfrm>
              <a:prstGeom prst="line">
                <a:avLst/>
              </a:prstGeom>
              <a:noFill/>
              <a:ln w="19050">
                <a:solidFill>
                  <a:schemeClr val="bg2"/>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panose="020B0604020202020204" pitchFamily="34" charset="0"/>
                  <a:cs typeface="Arial" panose="020B0604020202020204" pitchFamily="34" charset="0"/>
                </a:endParaRPr>
              </a:p>
            </p:txBody>
          </p:sp>
          <p:sp>
            <p:nvSpPr>
              <p:cNvPr id="14364" name="Text Box 28"/>
              <p:cNvSpPr txBox="1">
                <a:spLocks noChangeAspect="1" noChangeArrowheads="1"/>
              </p:cNvSpPr>
              <p:nvPr/>
            </p:nvSpPr>
            <p:spPr bwMode="auto">
              <a:xfrm>
                <a:off x="1329" y="2572"/>
                <a:ext cx="478"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mtClean="0">
                    <a:solidFill>
                      <a:srgbClr val="000000"/>
                    </a:solidFill>
                    <a:latin typeface="Arial" panose="020B0604020202020204" pitchFamily="34" charset="0"/>
                    <a:cs typeface="Arial" panose="020B0604020202020204" pitchFamily="34" charset="0"/>
                  </a:rPr>
                  <a:t>4 min</a:t>
                </a:r>
              </a:p>
            </p:txBody>
          </p:sp>
        </p:grpSp>
      </p:grpSp>
      <p:grpSp>
        <p:nvGrpSpPr>
          <p:cNvPr id="14371" name="Group 35"/>
          <p:cNvGrpSpPr>
            <a:grpSpLocks/>
          </p:cNvGrpSpPr>
          <p:nvPr/>
        </p:nvGrpSpPr>
        <p:grpSpPr bwMode="auto">
          <a:xfrm>
            <a:off x="3535363" y="1870075"/>
            <a:ext cx="3246437" cy="2943225"/>
            <a:chOff x="2227" y="952"/>
            <a:chExt cx="2045" cy="1854"/>
          </a:xfrm>
        </p:grpSpPr>
        <p:grpSp>
          <p:nvGrpSpPr>
            <p:cNvPr id="14357" name="Group 21"/>
            <p:cNvGrpSpPr>
              <a:grpSpLocks/>
            </p:cNvGrpSpPr>
            <p:nvPr/>
          </p:nvGrpSpPr>
          <p:grpSpPr bwMode="auto">
            <a:xfrm>
              <a:off x="3046" y="952"/>
              <a:ext cx="1226" cy="1408"/>
              <a:chOff x="3179" y="1276"/>
              <a:chExt cx="1226" cy="1408"/>
            </a:xfrm>
          </p:grpSpPr>
          <p:grpSp>
            <p:nvGrpSpPr>
              <p:cNvPr id="14344" name="Group 8"/>
              <p:cNvGrpSpPr>
                <a:grpSpLocks noChangeAspect="1"/>
              </p:cNvGrpSpPr>
              <p:nvPr/>
            </p:nvGrpSpPr>
            <p:grpSpPr bwMode="auto">
              <a:xfrm>
                <a:off x="3179" y="1276"/>
                <a:ext cx="1226" cy="1286"/>
                <a:chOff x="5679" y="14856"/>
                <a:chExt cx="1665" cy="1747"/>
              </a:xfrm>
            </p:grpSpPr>
            <p:pic>
              <p:nvPicPr>
                <p:cNvPr id="14345" name="Picture 9" descr=" dec_c.jpg                                                      0009249FMac-stm2                       B3E1B0E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79" y="14856"/>
                  <a:ext cx="1361" cy="1357"/>
                </a:xfrm>
                <a:prstGeom prst="rect">
                  <a:avLst/>
                </a:prstGeom>
                <a:solidFill>
                  <a:srgbClr val="FFFFCC"/>
                </a:solidFill>
              </p:spPr>
            </p:pic>
            <p:pic>
              <p:nvPicPr>
                <p:cNvPr id="14346" name="Picture 10" descr=" (1x2).jpg                                                      0009249FMac-stm2                       B3E1B0E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18" y="16035"/>
                  <a:ext cx="626" cy="568"/>
                </a:xfrm>
                <a:prstGeom prst="rect">
                  <a:avLst/>
                </a:prstGeom>
                <a:solidFill>
                  <a:srgbClr val="FFFFCC"/>
                </a:solidFill>
              </p:spPr>
            </p:pic>
          </p:grpSp>
          <p:sp>
            <p:nvSpPr>
              <p:cNvPr id="14353" name="Text Box 17"/>
              <p:cNvSpPr txBox="1">
                <a:spLocks noChangeAspect="1" noChangeArrowheads="1"/>
              </p:cNvSpPr>
              <p:nvPr/>
            </p:nvSpPr>
            <p:spPr bwMode="auto">
              <a:xfrm>
                <a:off x="3264" y="2354"/>
                <a:ext cx="672" cy="33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0" fontAlgn="base" hangingPunct="0">
                  <a:spcBef>
                    <a:spcPct val="0"/>
                  </a:spcBef>
                  <a:spcAft>
                    <a:spcPct val="0"/>
                  </a:spcAft>
                </a:pPr>
                <a:r>
                  <a:rPr lang="en-US" altLang="en-US" sz="1400" smtClean="0">
                    <a:solidFill>
                      <a:srgbClr val="000000"/>
                    </a:solidFill>
                    <a:latin typeface="Arial" panose="020B0604020202020204" pitchFamily="34" charset="0"/>
                    <a:cs typeface="Arial" panose="020B0604020202020204" pitchFamily="34" charset="0"/>
                  </a:rPr>
                  <a:t>Superficie pulita</a:t>
                </a:r>
              </a:p>
            </p:txBody>
          </p:sp>
        </p:grpSp>
        <p:grpSp>
          <p:nvGrpSpPr>
            <p:cNvPr id="14368" name="Group 32"/>
            <p:cNvGrpSpPr>
              <a:grpSpLocks/>
            </p:cNvGrpSpPr>
            <p:nvPr/>
          </p:nvGrpSpPr>
          <p:grpSpPr bwMode="auto">
            <a:xfrm>
              <a:off x="2227" y="2573"/>
              <a:ext cx="1415" cy="233"/>
              <a:chOff x="2227" y="2573"/>
              <a:chExt cx="1415" cy="233"/>
            </a:xfrm>
          </p:grpSpPr>
          <p:sp>
            <p:nvSpPr>
              <p:cNvPr id="14362" name="Line 26"/>
              <p:cNvSpPr>
                <a:spLocks noChangeAspect="1" noChangeShapeType="1"/>
              </p:cNvSpPr>
              <p:nvPr/>
            </p:nvSpPr>
            <p:spPr bwMode="auto">
              <a:xfrm>
                <a:off x="2227" y="2573"/>
                <a:ext cx="1415" cy="0"/>
              </a:xfrm>
              <a:prstGeom prst="line">
                <a:avLst/>
              </a:prstGeom>
              <a:noFill/>
              <a:ln w="19050">
                <a:solidFill>
                  <a:schemeClr val="bg2"/>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panose="020B0604020202020204" pitchFamily="34" charset="0"/>
                  <a:cs typeface="Arial" panose="020B0604020202020204" pitchFamily="34" charset="0"/>
                </a:endParaRPr>
              </a:p>
            </p:txBody>
          </p:sp>
          <p:sp>
            <p:nvSpPr>
              <p:cNvPr id="14365" name="Text Box 29"/>
              <p:cNvSpPr txBox="1">
                <a:spLocks noChangeAspect="1" noChangeArrowheads="1"/>
              </p:cNvSpPr>
              <p:nvPr/>
            </p:nvSpPr>
            <p:spPr bwMode="auto">
              <a:xfrm>
                <a:off x="2754" y="2573"/>
                <a:ext cx="553"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mtClean="0">
                    <a:solidFill>
                      <a:srgbClr val="000000"/>
                    </a:solidFill>
                    <a:latin typeface="Arial" panose="020B0604020202020204" pitchFamily="34" charset="0"/>
                    <a:cs typeface="Arial" panose="020B0604020202020204" pitchFamily="34" charset="0"/>
                  </a:rPr>
                  <a:t>10 min</a:t>
                </a:r>
              </a:p>
            </p:txBody>
          </p:sp>
        </p:grpSp>
      </p:grpSp>
      <p:grpSp>
        <p:nvGrpSpPr>
          <p:cNvPr id="14372" name="Group 36"/>
          <p:cNvGrpSpPr>
            <a:grpSpLocks/>
          </p:cNvGrpSpPr>
          <p:nvPr/>
        </p:nvGrpSpPr>
        <p:grpSpPr bwMode="auto">
          <a:xfrm>
            <a:off x="5832475" y="1870075"/>
            <a:ext cx="3159125" cy="2944813"/>
            <a:chOff x="3674" y="950"/>
            <a:chExt cx="1990" cy="1855"/>
          </a:xfrm>
        </p:grpSpPr>
        <p:grpSp>
          <p:nvGrpSpPr>
            <p:cNvPr id="14358" name="Group 22"/>
            <p:cNvGrpSpPr>
              <a:grpSpLocks/>
            </p:cNvGrpSpPr>
            <p:nvPr/>
          </p:nvGrpSpPr>
          <p:grpSpPr bwMode="auto">
            <a:xfrm>
              <a:off x="4422" y="950"/>
              <a:ext cx="1242" cy="1410"/>
              <a:chOff x="4699" y="1274"/>
              <a:chExt cx="1242" cy="1410"/>
            </a:xfrm>
          </p:grpSpPr>
          <p:grpSp>
            <p:nvGrpSpPr>
              <p:cNvPr id="14347" name="Group 11"/>
              <p:cNvGrpSpPr>
                <a:grpSpLocks noChangeAspect="1"/>
              </p:cNvGrpSpPr>
              <p:nvPr/>
            </p:nvGrpSpPr>
            <p:grpSpPr bwMode="auto">
              <a:xfrm>
                <a:off x="4699" y="1274"/>
                <a:ext cx="1242" cy="1306"/>
                <a:chOff x="7743" y="14854"/>
                <a:chExt cx="1687" cy="1773"/>
              </a:xfrm>
            </p:grpSpPr>
            <p:pic>
              <p:nvPicPr>
                <p:cNvPr id="14348" name="Picture 12" descr=" dec_f.jpg                                                      0009249FMac-stm2                       B3E1B0E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43" y="14854"/>
                  <a:ext cx="1361" cy="1361"/>
                </a:xfrm>
                <a:prstGeom prst="rect">
                  <a:avLst/>
                </a:prstGeom>
                <a:solidFill>
                  <a:srgbClr val="FFFFCC"/>
                </a:solidFill>
              </p:spPr>
            </p:pic>
            <p:pic>
              <p:nvPicPr>
                <p:cNvPr id="14349" name="Picture 13" descr="Mac-stm2:STM:structural models:TIFF:Rh(110):(1x1) .T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52" y="16010"/>
                  <a:ext cx="678" cy="617"/>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4354" name="Text Box 18"/>
              <p:cNvSpPr txBox="1">
                <a:spLocks noChangeAspect="1" noChangeArrowheads="1"/>
              </p:cNvSpPr>
              <p:nvPr/>
            </p:nvSpPr>
            <p:spPr bwMode="auto">
              <a:xfrm>
                <a:off x="4752" y="2354"/>
                <a:ext cx="672" cy="33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0" fontAlgn="base" hangingPunct="0">
                  <a:spcBef>
                    <a:spcPct val="0"/>
                  </a:spcBef>
                  <a:spcAft>
                    <a:spcPct val="0"/>
                  </a:spcAft>
                </a:pPr>
                <a:r>
                  <a:rPr lang="en-US" altLang="en-US" sz="1400" smtClean="0">
                    <a:solidFill>
                      <a:srgbClr val="000000"/>
                    </a:solidFill>
                    <a:latin typeface="Arial" panose="020B0604020202020204" pitchFamily="34" charset="0"/>
                    <a:cs typeface="Arial" panose="020B0604020202020204" pitchFamily="34" charset="0"/>
                  </a:rPr>
                  <a:t>Superficie finale</a:t>
                </a:r>
              </a:p>
            </p:txBody>
          </p:sp>
        </p:grpSp>
        <p:grpSp>
          <p:nvGrpSpPr>
            <p:cNvPr id="14369" name="Group 33"/>
            <p:cNvGrpSpPr>
              <a:grpSpLocks/>
            </p:cNvGrpSpPr>
            <p:nvPr/>
          </p:nvGrpSpPr>
          <p:grpSpPr bwMode="auto">
            <a:xfrm>
              <a:off x="3674" y="2572"/>
              <a:ext cx="1414" cy="233"/>
              <a:chOff x="3674" y="2572"/>
              <a:chExt cx="1414" cy="233"/>
            </a:xfrm>
          </p:grpSpPr>
          <p:sp>
            <p:nvSpPr>
              <p:cNvPr id="14363" name="Line 27"/>
              <p:cNvSpPr>
                <a:spLocks noChangeAspect="1" noChangeShapeType="1"/>
              </p:cNvSpPr>
              <p:nvPr/>
            </p:nvSpPr>
            <p:spPr bwMode="auto">
              <a:xfrm>
                <a:off x="3674" y="2573"/>
                <a:ext cx="1414" cy="0"/>
              </a:xfrm>
              <a:prstGeom prst="line">
                <a:avLst/>
              </a:prstGeom>
              <a:noFill/>
              <a:ln w="19050">
                <a:solidFill>
                  <a:schemeClr val="bg2"/>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panose="020B0604020202020204" pitchFamily="34" charset="0"/>
                  <a:cs typeface="Arial" panose="020B0604020202020204" pitchFamily="34" charset="0"/>
                </a:endParaRPr>
              </a:p>
            </p:txBody>
          </p:sp>
          <p:sp>
            <p:nvSpPr>
              <p:cNvPr id="14366" name="Text Box 30"/>
              <p:cNvSpPr txBox="1">
                <a:spLocks noChangeAspect="1" noChangeArrowheads="1"/>
              </p:cNvSpPr>
              <p:nvPr/>
            </p:nvSpPr>
            <p:spPr bwMode="auto">
              <a:xfrm>
                <a:off x="4121" y="2572"/>
                <a:ext cx="783"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mtClean="0">
                    <a:solidFill>
                      <a:srgbClr val="000000"/>
                    </a:solidFill>
                    <a:latin typeface="Arial" panose="020B0604020202020204" pitchFamily="34" charset="0"/>
                    <a:cs typeface="Arial" panose="020B0604020202020204" pitchFamily="34" charset="0"/>
                  </a:rPr>
                  <a:t>2h 39 min</a:t>
                </a:r>
              </a:p>
            </p:txBody>
          </p:sp>
        </p:grpSp>
      </p:grpSp>
      <p:sp>
        <p:nvSpPr>
          <p:cNvPr id="14373" name="Text Box 37"/>
          <p:cNvSpPr txBox="1">
            <a:spLocks noChangeArrowheads="1"/>
          </p:cNvSpPr>
          <p:nvPr/>
        </p:nvSpPr>
        <p:spPr bwMode="auto">
          <a:xfrm>
            <a:off x="1846263" y="5257800"/>
            <a:ext cx="5168403" cy="461665"/>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smtClean="0">
                <a:solidFill>
                  <a:srgbClr val="000000"/>
                </a:solidFill>
                <a:latin typeface="Arial" panose="020B0604020202020204" pitchFamily="34" charset="0"/>
                <a:cs typeface="Arial" panose="020B0604020202020204" pitchFamily="34" charset="0"/>
              </a:rPr>
              <a:t>Gli atomi di superficie si riarrangiano</a:t>
            </a:r>
          </a:p>
        </p:txBody>
      </p:sp>
    </p:spTree>
    <p:extLst>
      <p:ext uri="{BB962C8B-B14F-4D97-AF65-F5344CB8AC3E}">
        <p14:creationId xmlns:p14="http://schemas.microsoft.com/office/powerpoint/2010/main" val="20240253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1793875" y="228600"/>
            <a:ext cx="53565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800" dirty="0" smtClean="0">
                <a:solidFill>
                  <a:srgbClr val="FF0000"/>
                </a:solidFill>
                <a:latin typeface="Arial" panose="020B0604020202020204" pitchFamily="34" charset="0"/>
                <a:cs typeface="Arial" panose="020B0604020202020204" pitchFamily="34" charset="0"/>
              </a:rPr>
              <a:t>L’STM PER MISURE STATICHE</a:t>
            </a:r>
          </a:p>
        </p:txBody>
      </p:sp>
      <p:grpSp>
        <p:nvGrpSpPr>
          <p:cNvPr id="15379" name="Group 19"/>
          <p:cNvGrpSpPr>
            <a:grpSpLocks/>
          </p:cNvGrpSpPr>
          <p:nvPr/>
        </p:nvGrpSpPr>
        <p:grpSpPr bwMode="auto">
          <a:xfrm>
            <a:off x="4800600" y="1524000"/>
            <a:ext cx="3581400" cy="2185988"/>
            <a:chOff x="3024" y="960"/>
            <a:chExt cx="2256" cy="1377"/>
          </a:xfrm>
        </p:grpSpPr>
        <p:pic>
          <p:nvPicPr>
            <p:cNvPr id="15366" name="Picture 6" descr="NO.jpg                                                         0009249FMac-stm2                       B3E1B0E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24" y="960"/>
              <a:ext cx="1361" cy="1377"/>
            </a:xfrm>
            <a:prstGeom prst="rect">
              <a:avLst/>
            </a:prstGeom>
            <a:noFill/>
            <a:extLst>
              <a:ext uri="{909E8E84-426E-40DD-AFC4-6F175D3DCCD1}">
                <a14:hiddenFill xmlns:a14="http://schemas.microsoft.com/office/drawing/2010/main">
                  <a:solidFill>
                    <a:srgbClr val="FFFFFF"/>
                  </a:solidFill>
                </a14:hiddenFill>
              </a:ext>
            </a:extLst>
          </p:spPr>
        </p:pic>
        <p:pic>
          <p:nvPicPr>
            <p:cNvPr id="15367" name="Picture 7" descr=" NOmod.jpg                                                      0009249FMac-stm2                       B3E1B0E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4" y="1393"/>
              <a:ext cx="816" cy="790"/>
            </a:xfrm>
            <a:prstGeom prst="rect">
              <a:avLst/>
            </a:prstGeom>
            <a:noFill/>
            <a:extLst>
              <a:ext uri="{909E8E84-426E-40DD-AFC4-6F175D3DCCD1}">
                <a14:hiddenFill xmlns:a14="http://schemas.microsoft.com/office/drawing/2010/main">
                  <a:solidFill>
                    <a:srgbClr val="FFFFFF"/>
                  </a:solidFill>
                </a14:hiddenFill>
              </a:ext>
            </a:extLst>
          </p:spPr>
        </p:pic>
        <p:sp>
          <p:nvSpPr>
            <p:cNvPr id="15369" name="Text Box 9"/>
            <p:cNvSpPr txBox="1">
              <a:spLocks noChangeArrowheads="1"/>
            </p:cNvSpPr>
            <p:nvPr/>
          </p:nvSpPr>
          <p:spPr bwMode="auto">
            <a:xfrm>
              <a:off x="4577" y="984"/>
              <a:ext cx="40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smtClean="0">
                  <a:solidFill>
                    <a:srgbClr val="000000"/>
                  </a:solidFill>
                  <a:latin typeface="Arial" panose="020B0604020202020204" pitchFamily="34" charset="0"/>
                  <a:cs typeface="Arial" panose="020B0604020202020204" pitchFamily="34" charset="0"/>
                </a:rPr>
                <a:t>NO</a:t>
              </a:r>
            </a:p>
          </p:txBody>
        </p:sp>
      </p:grpSp>
      <p:grpSp>
        <p:nvGrpSpPr>
          <p:cNvPr id="15378" name="Group 18"/>
          <p:cNvGrpSpPr>
            <a:grpSpLocks/>
          </p:cNvGrpSpPr>
          <p:nvPr/>
        </p:nvGrpSpPr>
        <p:grpSpPr bwMode="auto">
          <a:xfrm>
            <a:off x="685800" y="1524000"/>
            <a:ext cx="3657600" cy="2160588"/>
            <a:chOff x="432" y="960"/>
            <a:chExt cx="2304" cy="1361"/>
          </a:xfrm>
        </p:grpSpPr>
        <p:pic>
          <p:nvPicPr>
            <p:cNvPr id="15365" name="Picture 5" descr=" NH3IL.jpg                                                      0009249FMac-stm2                       B3E1B0E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5" y="960"/>
              <a:ext cx="1361" cy="1361"/>
            </a:xfrm>
            <a:prstGeom prst="rect">
              <a:avLst/>
            </a:prstGeom>
            <a:noFill/>
            <a:extLst>
              <a:ext uri="{909E8E84-426E-40DD-AFC4-6F175D3DCCD1}">
                <a14:hiddenFill xmlns:a14="http://schemas.microsoft.com/office/drawing/2010/main">
                  <a:solidFill>
                    <a:srgbClr val="FFFFFF"/>
                  </a:solidFill>
                </a14:hiddenFill>
              </a:ext>
            </a:extLst>
          </p:spPr>
        </p:pic>
        <p:sp>
          <p:nvSpPr>
            <p:cNvPr id="15368" name="Text Box 8"/>
            <p:cNvSpPr txBox="1">
              <a:spLocks noChangeArrowheads="1"/>
            </p:cNvSpPr>
            <p:nvPr/>
          </p:nvSpPr>
          <p:spPr bwMode="auto">
            <a:xfrm>
              <a:off x="681" y="975"/>
              <a:ext cx="469"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smtClean="0">
                  <a:solidFill>
                    <a:srgbClr val="000000"/>
                  </a:solidFill>
                  <a:latin typeface="Arial" panose="020B0604020202020204" pitchFamily="34" charset="0"/>
                  <a:cs typeface="Arial" panose="020B0604020202020204" pitchFamily="34" charset="0"/>
                </a:rPr>
                <a:t>NH</a:t>
              </a:r>
              <a:r>
                <a:rPr lang="en-US" altLang="en-US" sz="2400" baseline="-25000" smtClean="0">
                  <a:solidFill>
                    <a:srgbClr val="000000"/>
                  </a:solidFill>
                  <a:latin typeface="Arial" panose="020B0604020202020204" pitchFamily="34" charset="0"/>
                  <a:cs typeface="Arial" panose="020B0604020202020204" pitchFamily="34" charset="0"/>
                </a:rPr>
                <a:t>3</a:t>
              </a:r>
              <a:endParaRPr lang="en-US" altLang="en-US" sz="2400" smtClean="0">
                <a:solidFill>
                  <a:srgbClr val="000000"/>
                </a:solidFill>
                <a:latin typeface="Arial" panose="020B0604020202020204" pitchFamily="34" charset="0"/>
                <a:cs typeface="Arial" panose="020B0604020202020204" pitchFamily="34" charset="0"/>
              </a:endParaRPr>
            </a:p>
          </p:txBody>
        </p:sp>
        <p:pic>
          <p:nvPicPr>
            <p:cNvPr id="15370" name="Picture 10" descr=" layer.jpg                                                      0009249FMac-stm2                       B3E1B0E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2" y="1392"/>
              <a:ext cx="816" cy="7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380" name="Group 20"/>
          <p:cNvGrpSpPr>
            <a:grpSpLocks/>
          </p:cNvGrpSpPr>
          <p:nvPr/>
        </p:nvGrpSpPr>
        <p:grpSpPr bwMode="auto">
          <a:xfrm>
            <a:off x="533400" y="4038600"/>
            <a:ext cx="8101013" cy="2520950"/>
            <a:chOff x="336" y="2544"/>
            <a:chExt cx="5103" cy="1588"/>
          </a:xfrm>
        </p:grpSpPr>
        <p:pic>
          <p:nvPicPr>
            <p:cNvPr id="15372" name="Picture 12" descr=" compl.jpg                                                      0009249FMac-stm2                       B3E1B0E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6" y="2784"/>
              <a:ext cx="1361" cy="1348"/>
            </a:xfrm>
            <a:prstGeom prst="rect">
              <a:avLst/>
            </a:prstGeom>
            <a:noFill/>
            <a:extLst>
              <a:ext uri="{909E8E84-426E-40DD-AFC4-6F175D3DCCD1}">
                <a14:hiddenFill xmlns:a14="http://schemas.microsoft.com/office/drawing/2010/main">
                  <a:solidFill>
                    <a:srgbClr val="FFFFFF"/>
                  </a:solidFill>
                </a14:hiddenFill>
              </a:ext>
            </a:extLst>
          </p:spPr>
        </p:pic>
        <p:pic>
          <p:nvPicPr>
            <p:cNvPr id="15373" name="Picture 13" descr="complmod                                                       0009249FMac-stm2                       B3E1B0E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99" y="3051"/>
              <a:ext cx="841" cy="815"/>
            </a:xfrm>
            <a:prstGeom prst="rect">
              <a:avLst/>
            </a:prstGeom>
            <a:noFill/>
            <a:extLst>
              <a:ext uri="{909E8E84-426E-40DD-AFC4-6F175D3DCCD1}">
                <a14:hiddenFill xmlns:a14="http://schemas.microsoft.com/office/drawing/2010/main">
                  <a:solidFill>
                    <a:srgbClr val="FFFFFF"/>
                  </a:solidFill>
                </a14:hiddenFill>
              </a:ext>
            </a:extLst>
          </p:spPr>
        </p:pic>
        <p:pic>
          <p:nvPicPr>
            <p:cNvPr id="15374" name="Picture 14" descr="compl_sing.jpg                                                 0009249FMac-stm2                       B3E1B0E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80" y="2868"/>
              <a:ext cx="1359" cy="1181"/>
            </a:xfrm>
            <a:prstGeom prst="rect">
              <a:avLst/>
            </a:prstGeom>
            <a:noFill/>
            <a:extLst>
              <a:ext uri="{909E8E84-426E-40DD-AFC4-6F175D3DCCD1}">
                <a14:hiddenFill xmlns:a14="http://schemas.microsoft.com/office/drawing/2010/main">
                  <a:solidFill>
                    <a:srgbClr val="FFFFFF"/>
                  </a:solidFill>
                </a14:hiddenFill>
              </a:ext>
            </a:extLst>
          </p:spPr>
        </p:pic>
        <p:pic>
          <p:nvPicPr>
            <p:cNvPr id="15375" name="Picture 15" descr="compl_singmod.jpg                                              0009249FMac-stm2                       B3E1B0E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03" y="3051"/>
              <a:ext cx="1181" cy="815"/>
            </a:xfrm>
            <a:prstGeom prst="rect">
              <a:avLst/>
            </a:prstGeom>
            <a:noFill/>
            <a:extLst>
              <a:ext uri="{909E8E84-426E-40DD-AFC4-6F175D3DCCD1}">
                <a14:hiddenFill xmlns:a14="http://schemas.microsoft.com/office/drawing/2010/main">
                  <a:solidFill>
                    <a:srgbClr val="FFFFFF"/>
                  </a:solidFill>
                </a14:hiddenFill>
              </a:ext>
            </a:extLst>
          </p:spPr>
        </p:pic>
        <p:sp>
          <p:nvSpPr>
            <p:cNvPr id="15376" name="Text Box 16"/>
            <p:cNvSpPr txBox="1">
              <a:spLocks noChangeArrowheads="1"/>
            </p:cNvSpPr>
            <p:nvPr/>
          </p:nvSpPr>
          <p:spPr bwMode="auto">
            <a:xfrm>
              <a:off x="2368" y="2544"/>
              <a:ext cx="1022"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altLang="en-US" sz="2400" dirty="0" smtClean="0">
                  <a:solidFill>
                    <a:srgbClr val="000000"/>
                  </a:solidFill>
                  <a:latin typeface="Arial" panose="020B0604020202020204" pitchFamily="34" charset="0"/>
                  <a:cs typeface="Arial" panose="020B0604020202020204" pitchFamily="34" charset="0"/>
                </a:rPr>
                <a:t>NH</a:t>
              </a:r>
              <a:r>
                <a:rPr lang="en-US" altLang="en-US" sz="2400" baseline="-25000" dirty="0" smtClean="0">
                  <a:solidFill>
                    <a:srgbClr val="000000"/>
                  </a:solidFill>
                  <a:latin typeface="Arial" panose="020B0604020202020204" pitchFamily="34" charset="0"/>
                  <a:cs typeface="Arial" panose="020B0604020202020204" pitchFamily="34" charset="0"/>
                </a:rPr>
                <a:t>3 </a:t>
              </a:r>
              <a:r>
                <a:rPr lang="en-US" altLang="en-US" sz="2400" dirty="0" smtClean="0">
                  <a:solidFill>
                    <a:srgbClr val="000000"/>
                  </a:solidFill>
                  <a:latin typeface="Arial" panose="020B0604020202020204" pitchFamily="34" charset="0"/>
                  <a:cs typeface="Arial" panose="020B0604020202020204" pitchFamily="34" charset="0"/>
                </a:rPr>
                <a:t>+ NO</a:t>
              </a:r>
            </a:p>
          </p:txBody>
        </p:sp>
      </p:grpSp>
      <p:sp>
        <p:nvSpPr>
          <p:cNvPr id="15377" name="Text Box 17"/>
          <p:cNvSpPr txBox="1">
            <a:spLocks noChangeArrowheads="1"/>
          </p:cNvSpPr>
          <p:nvPr/>
        </p:nvSpPr>
        <p:spPr bwMode="auto">
          <a:xfrm>
            <a:off x="273050" y="838200"/>
            <a:ext cx="8597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altLang="en-US" sz="2400" smtClean="0">
                <a:solidFill>
                  <a:srgbClr val="000000"/>
                </a:solidFill>
                <a:latin typeface="Arial" panose="020B0604020202020204" pitchFamily="34" charset="0"/>
                <a:cs typeface="Arial" panose="020B0604020202020204" pitchFamily="34" charset="0"/>
              </a:rPr>
              <a:t>Ammoniaca (NH</a:t>
            </a:r>
            <a:r>
              <a:rPr lang="en-US" altLang="en-US" sz="2400" baseline="-25000" smtClean="0">
                <a:solidFill>
                  <a:srgbClr val="000000"/>
                </a:solidFill>
                <a:latin typeface="Arial" panose="020B0604020202020204" pitchFamily="34" charset="0"/>
                <a:cs typeface="Arial" panose="020B0604020202020204" pitchFamily="34" charset="0"/>
              </a:rPr>
              <a:t>3</a:t>
            </a:r>
            <a:r>
              <a:rPr lang="en-US" altLang="en-US" sz="2400" smtClean="0">
                <a:solidFill>
                  <a:srgbClr val="000000"/>
                </a:solidFill>
                <a:latin typeface="Arial" panose="020B0604020202020204" pitchFamily="34" charset="0"/>
                <a:cs typeface="Arial" panose="020B0604020202020204" pitchFamily="34" charset="0"/>
              </a:rPr>
              <a:t>) + monossido di azoto (NO) sul platino (Pt)</a:t>
            </a:r>
          </a:p>
        </p:txBody>
      </p:sp>
    </p:spTree>
    <p:extLst>
      <p:ext uri="{BB962C8B-B14F-4D97-AF65-F5344CB8AC3E}">
        <p14:creationId xmlns:p14="http://schemas.microsoft.com/office/powerpoint/2010/main" val="161128953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212725" y="192088"/>
            <a:ext cx="3160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altLang="it-IT" sz="2400" b="1" smtClean="0">
                <a:solidFill>
                  <a:srgbClr val="FF0000"/>
                </a:solidFill>
                <a:latin typeface="Arial" pitchFamily="34" charset="0"/>
              </a:rPr>
              <a:t>Example: CeO</a:t>
            </a:r>
            <a:r>
              <a:rPr lang="it-IT" altLang="it-IT" sz="2400" b="1" baseline="-25000" smtClean="0">
                <a:solidFill>
                  <a:srgbClr val="FF0000"/>
                </a:solidFill>
                <a:latin typeface="Arial" pitchFamily="34" charset="0"/>
              </a:rPr>
              <a:t>2</a:t>
            </a:r>
            <a:r>
              <a:rPr lang="it-IT" altLang="it-IT" sz="2400" b="1" smtClean="0">
                <a:solidFill>
                  <a:srgbClr val="FF0000"/>
                </a:solidFill>
                <a:latin typeface="Arial" pitchFamily="34" charset="0"/>
              </a:rPr>
              <a:t> (111)</a:t>
            </a:r>
          </a:p>
        </p:txBody>
      </p:sp>
      <p:sp>
        <p:nvSpPr>
          <p:cNvPr id="26627" name="Text Box 3"/>
          <p:cNvSpPr txBox="1">
            <a:spLocks noChangeArrowheads="1"/>
          </p:cNvSpPr>
          <p:nvPr/>
        </p:nvSpPr>
        <p:spPr bwMode="auto">
          <a:xfrm>
            <a:off x="304800" y="1506538"/>
            <a:ext cx="3046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altLang="it-IT" sz="2400" dirty="0" err="1" smtClean="0">
                <a:solidFill>
                  <a:srgbClr val="000000"/>
                </a:solidFill>
                <a:latin typeface="Arial" pitchFamily="34" charset="0"/>
              </a:rPr>
              <a:t>Surface</a:t>
            </a:r>
            <a:r>
              <a:rPr lang="it-IT" altLang="it-IT" sz="2400" dirty="0" smtClean="0">
                <a:solidFill>
                  <a:srgbClr val="000000"/>
                </a:solidFill>
                <a:latin typeface="Arial" pitchFamily="34" charset="0"/>
              </a:rPr>
              <a:t> of the </a:t>
            </a:r>
            <a:r>
              <a:rPr lang="it-IT" altLang="it-IT" sz="2400" dirty="0" err="1" smtClean="0">
                <a:solidFill>
                  <a:srgbClr val="000000"/>
                </a:solidFill>
                <a:latin typeface="Arial" pitchFamily="34" charset="0"/>
              </a:rPr>
              <a:t>crystal</a:t>
            </a:r>
            <a:endParaRPr lang="it-IT" altLang="it-IT" sz="2400" dirty="0" smtClean="0">
              <a:solidFill>
                <a:srgbClr val="000000"/>
              </a:solidFill>
              <a:latin typeface="Arial" pitchFamily="34" charset="0"/>
            </a:endParaRPr>
          </a:p>
        </p:txBody>
      </p:sp>
      <p:grpSp>
        <p:nvGrpSpPr>
          <p:cNvPr id="26628" name="Group 4"/>
          <p:cNvGrpSpPr>
            <a:grpSpLocks/>
          </p:cNvGrpSpPr>
          <p:nvPr/>
        </p:nvGrpSpPr>
        <p:grpSpPr bwMode="auto">
          <a:xfrm>
            <a:off x="1300163" y="2030413"/>
            <a:ext cx="4527550" cy="4527550"/>
            <a:chOff x="463" y="923"/>
            <a:chExt cx="3208" cy="3208"/>
          </a:xfrm>
        </p:grpSpPr>
        <p:pic>
          <p:nvPicPr>
            <p:cNvPr id="26629" name="Picture 5" descr="D:\File nuovi\STM\Immagini\20030917\M030917_002_038_NS_IMM0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 y="923"/>
              <a:ext cx="3208" cy="3208"/>
            </a:xfrm>
            <a:prstGeom prst="rect">
              <a:avLst/>
            </a:prstGeom>
            <a:noFill/>
            <a:extLst>
              <a:ext uri="{909E8E84-426E-40DD-AFC4-6F175D3DCCD1}">
                <a14:hiddenFill xmlns:a14="http://schemas.microsoft.com/office/drawing/2010/main">
                  <a:solidFill>
                    <a:srgbClr val="FFFFFF"/>
                  </a:solidFill>
                </a14:hiddenFill>
              </a:ext>
            </a:extLst>
          </p:spPr>
        </p:pic>
        <p:sp>
          <p:nvSpPr>
            <p:cNvPr id="26630" name="Text Box 6"/>
            <p:cNvSpPr txBox="1">
              <a:spLocks noChangeArrowheads="1"/>
            </p:cNvSpPr>
            <p:nvPr/>
          </p:nvSpPr>
          <p:spPr bwMode="auto">
            <a:xfrm>
              <a:off x="607" y="3744"/>
              <a:ext cx="1680" cy="324"/>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altLang="it-IT" sz="2400" dirty="0" smtClean="0">
                  <a:solidFill>
                    <a:srgbClr val="000000"/>
                  </a:solidFill>
                  <a:latin typeface="Arial" pitchFamily="34" charset="0"/>
                </a:rPr>
                <a:t>200nm x 200nm</a:t>
              </a:r>
            </a:p>
          </p:txBody>
        </p:sp>
      </p:grpSp>
      <p:sp>
        <p:nvSpPr>
          <p:cNvPr id="26631" name="Text Box 7"/>
          <p:cNvSpPr txBox="1">
            <a:spLocks noChangeArrowheads="1"/>
          </p:cNvSpPr>
          <p:nvPr/>
        </p:nvSpPr>
        <p:spPr bwMode="auto">
          <a:xfrm>
            <a:off x="6629400" y="4572000"/>
            <a:ext cx="692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altLang="it-IT" sz="2400" smtClean="0">
                <a:solidFill>
                  <a:srgbClr val="000000"/>
                </a:solidFill>
                <a:latin typeface="Arial" pitchFamily="34" charset="0"/>
              </a:rPr>
              <a:t>Flat</a:t>
            </a:r>
          </a:p>
        </p:txBody>
      </p:sp>
      <p:sp>
        <p:nvSpPr>
          <p:cNvPr id="26632" name="Line 8"/>
          <p:cNvSpPr>
            <a:spLocks noChangeShapeType="1"/>
          </p:cNvSpPr>
          <p:nvPr/>
        </p:nvSpPr>
        <p:spPr bwMode="auto">
          <a:xfrm flipH="1" flipV="1">
            <a:off x="3546475" y="4159250"/>
            <a:ext cx="3082925" cy="641350"/>
          </a:xfrm>
          <a:prstGeom prst="line">
            <a:avLst/>
          </a:prstGeom>
          <a:noFill/>
          <a:ln w="28575">
            <a:solidFill>
              <a:srgbClr val="FF0000"/>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2400" smtClean="0">
              <a:solidFill>
                <a:srgbClr val="FFFFFF"/>
              </a:solidFill>
            </a:endParaRPr>
          </a:p>
        </p:txBody>
      </p:sp>
      <p:sp>
        <p:nvSpPr>
          <p:cNvPr id="26633" name="Line 9"/>
          <p:cNvSpPr>
            <a:spLocks noChangeShapeType="1"/>
          </p:cNvSpPr>
          <p:nvPr/>
        </p:nvSpPr>
        <p:spPr bwMode="auto">
          <a:xfrm flipH="1">
            <a:off x="4576763" y="4876800"/>
            <a:ext cx="2052637" cy="452438"/>
          </a:xfrm>
          <a:prstGeom prst="line">
            <a:avLst/>
          </a:prstGeom>
          <a:noFill/>
          <a:ln w="28575">
            <a:solidFill>
              <a:srgbClr val="FF0000"/>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2400" smtClean="0">
              <a:solidFill>
                <a:srgbClr val="FFFFFF"/>
              </a:solidFill>
            </a:endParaRPr>
          </a:p>
        </p:txBody>
      </p:sp>
      <p:sp>
        <p:nvSpPr>
          <p:cNvPr id="26634" name="Text Box 10"/>
          <p:cNvSpPr txBox="1">
            <a:spLocks noChangeArrowheads="1"/>
          </p:cNvSpPr>
          <p:nvPr/>
        </p:nvSpPr>
        <p:spPr bwMode="auto">
          <a:xfrm>
            <a:off x="6248400" y="2035175"/>
            <a:ext cx="1387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altLang="it-IT" sz="2400" smtClean="0">
                <a:solidFill>
                  <a:srgbClr val="000000"/>
                </a:solidFill>
                <a:latin typeface="Arial" pitchFamily="34" charset="0"/>
              </a:rPr>
              <a:t>Terraces</a:t>
            </a:r>
          </a:p>
        </p:txBody>
      </p:sp>
      <p:sp>
        <p:nvSpPr>
          <p:cNvPr id="26635" name="Line 11"/>
          <p:cNvSpPr>
            <a:spLocks noChangeShapeType="1"/>
          </p:cNvSpPr>
          <p:nvPr/>
        </p:nvSpPr>
        <p:spPr bwMode="auto">
          <a:xfrm flipH="1">
            <a:off x="2286000" y="2325688"/>
            <a:ext cx="3962400" cy="587375"/>
          </a:xfrm>
          <a:prstGeom prst="line">
            <a:avLst/>
          </a:prstGeom>
          <a:noFill/>
          <a:ln w="28575">
            <a:solidFill>
              <a:srgbClr val="FF0000"/>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2400" smtClean="0">
              <a:solidFill>
                <a:srgbClr val="FFFFFF"/>
              </a:solidFill>
            </a:endParaRPr>
          </a:p>
        </p:txBody>
      </p:sp>
      <p:sp>
        <p:nvSpPr>
          <p:cNvPr id="26636" name="Text Box 12"/>
          <p:cNvSpPr txBox="1">
            <a:spLocks noChangeArrowheads="1"/>
          </p:cNvSpPr>
          <p:nvPr/>
        </p:nvSpPr>
        <p:spPr bwMode="auto">
          <a:xfrm>
            <a:off x="5867400" y="5068888"/>
            <a:ext cx="3276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it-IT" altLang="it-IT" sz="2400" smtClean="0">
                <a:solidFill>
                  <a:srgbClr val="000000"/>
                </a:solidFill>
                <a:latin typeface="Arial" pitchFamily="34" charset="0"/>
              </a:rPr>
              <a:t>Large enough for topographical study of the surface</a:t>
            </a:r>
          </a:p>
        </p:txBody>
      </p:sp>
      <p:sp>
        <p:nvSpPr>
          <p:cNvPr id="26637" name="Text Box 13"/>
          <p:cNvSpPr txBox="1">
            <a:spLocks noChangeArrowheads="1"/>
          </p:cNvSpPr>
          <p:nvPr/>
        </p:nvSpPr>
        <p:spPr bwMode="auto">
          <a:xfrm>
            <a:off x="212725" y="666750"/>
            <a:ext cx="801687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it-IT" altLang="it-IT" sz="2400" smtClean="0">
                <a:solidFill>
                  <a:srgbClr val="000000"/>
                </a:solidFill>
                <a:latin typeface="Arial" pitchFamily="34" charset="0"/>
              </a:rPr>
              <a:t>Crystal of CeO</a:t>
            </a:r>
            <a:r>
              <a:rPr lang="it-IT" altLang="it-IT" sz="2400" baseline="-25000" smtClean="0">
                <a:solidFill>
                  <a:srgbClr val="000000"/>
                </a:solidFill>
                <a:latin typeface="Arial" pitchFamily="34" charset="0"/>
              </a:rPr>
              <a:t>2</a:t>
            </a:r>
            <a:r>
              <a:rPr lang="it-IT" altLang="it-IT" sz="2400" smtClean="0">
                <a:solidFill>
                  <a:srgbClr val="000000"/>
                </a:solidFill>
                <a:latin typeface="Arial" pitchFamily="34" charset="0"/>
              </a:rPr>
              <a:t> provided by Commercial Crystal Inc., grown with (111) orientation</a:t>
            </a:r>
          </a:p>
        </p:txBody>
      </p:sp>
    </p:spTree>
    <p:extLst>
      <p:ext uri="{BB962C8B-B14F-4D97-AF65-F5344CB8AC3E}">
        <p14:creationId xmlns:p14="http://schemas.microsoft.com/office/powerpoint/2010/main" val="338264166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1242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0"/>
            <a:ext cx="31242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00400"/>
            <a:ext cx="35052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0"/>
            <a:ext cx="27432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3200400"/>
            <a:ext cx="35052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916567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212725" y="192088"/>
            <a:ext cx="3160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altLang="it-IT" sz="2400" b="1" smtClean="0">
                <a:solidFill>
                  <a:srgbClr val="FF0000"/>
                </a:solidFill>
                <a:latin typeface="Arial" pitchFamily="34" charset="0"/>
              </a:rPr>
              <a:t>Example: CeO</a:t>
            </a:r>
            <a:r>
              <a:rPr lang="it-IT" altLang="it-IT" sz="2400" b="1" baseline="-25000" smtClean="0">
                <a:solidFill>
                  <a:srgbClr val="FF0000"/>
                </a:solidFill>
                <a:latin typeface="Arial" pitchFamily="34" charset="0"/>
              </a:rPr>
              <a:t>2</a:t>
            </a:r>
            <a:r>
              <a:rPr lang="it-IT" altLang="it-IT" sz="2400" b="1" smtClean="0">
                <a:solidFill>
                  <a:srgbClr val="FF0000"/>
                </a:solidFill>
                <a:latin typeface="Arial" pitchFamily="34" charset="0"/>
              </a:rPr>
              <a:t> (111)</a:t>
            </a:r>
          </a:p>
        </p:txBody>
      </p:sp>
      <p:pic>
        <p:nvPicPr>
          <p:cNvPr id="27651" name="Picture 3" descr="D:\File nuovi\STM\Presentazioni\CeO2-111 space filling model -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1600" y="533400"/>
            <a:ext cx="3465513" cy="4100513"/>
          </a:xfrm>
          <a:prstGeom prst="rect">
            <a:avLst/>
          </a:prstGeom>
          <a:noFill/>
          <a:extLst>
            <a:ext uri="{909E8E84-426E-40DD-AFC4-6F175D3DCCD1}">
              <a14:hiddenFill xmlns:a14="http://schemas.microsoft.com/office/drawing/2010/main">
                <a:solidFill>
                  <a:srgbClr val="FFFFFF"/>
                </a:solidFill>
              </a14:hiddenFill>
            </a:ext>
          </a:extLst>
        </p:spPr>
      </p:pic>
      <p:grpSp>
        <p:nvGrpSpPr>
          <p:cNvPr id="27652" name="Group 4"/>
          <p:cNvGrpSpPr>
            <a:grpSpLocks/>
          </p:cNvGrpSpPr>
          <p:nvPr/>
        </p:nvGrpSpPr>
        <p:grpSpPr bwMode="auto">
          <a:xfrm>
            <a:off x="5905500" y="981075"/>
            <a:ext cx="2297113" cy="2678113"/>
            <a:chOff x="2184" y="1050"/>
            <a:chExt cx="1447" cy="1687"/>
          </a:xfrm>
        </p:grpSpPr>
        <p:sp>
          <p:nvSpPr>
            <p:cNvPr id="27653" name="Oval 5"/>
            <p:cNvSpPr>
              <a:spLocks noChangeArrowheads="1"/>
            </p:cNvSpPr>
            <p:nvPr/>
          </p:nvSpPr>
          <p:spPr bwMode="auto">
            <a:xfrm>
              <a:off x="2184" y="1476"/>
              <a:ext cx="207" cy="207"/>
            </a:xfrm>
            <a:prstGeom prst="ellipse">
              <a:avLst/>
            </a:prstGeom>
            <a:noFill/>
            <a:ln w="28575">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fontAlgn="base" hangingPunct="0">
                <a:spcBef>
                  <a:spcPct val="0"/>
                </a:spcBef>
                <a:spcAft>
                  <a:spcPct val="0"/>
                </a:spcAft>
              </a:pPr>
              <a:endParaRPr lang="en-US" sz="2400" smtClean="0">
                <a:solidFill>
                  <a:srgbClr val="FFFFFF"/>
                </a:solidFill>
              </a:endParaRPr>
            </a:p>
          </p:txBody>
        </p:sp>
        <p:sp>
          <p:nvSpPr>
            <p:cNvPr id="27654" name="Oval 6"/>
            <p:cNvSpPr>
              <a:spLocks noChangeArrowheads="1"/>
            </p:cNvSpPr>
            <p:nvPr/>
          </p:nvSpPr>
          <p:spPr bwMode="auto">
            <a:xfrm>
              <a:off x="2436" y="1335"/>
              <a:ext cx="207" cy="207"/>
            </a:xfrm>
            <a:prstGeom prst="ellipse">
              <a:avLst/>
            </a:prstGeom>
            <a:noFill/>
            <a:ln w="28575">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fontAlgn="base" hangingPunct="0">
                <a:spcBef>
                  <a:spcPct val="0"/>
                </a:spcBef>
                <a:spcAft>
                  <a:spcPct val="0"/>
                </a:spcAft>
              </a:pPr>
              <a:endParaRPr lang="en-US" sz="2400" smtClean="0">
                <a:solidFill>
                  <a:srgbClr val="FFFFFF"/>
                </a:solidFill>
              </a:endParaRPr>
            </a:p>
          </p:txBody>
        </p:sp>
        <p:sp>
          <p:nvSpPr>
            <p:cNvPr id="27655" name="Oval 7"/>
            <p:cNvSpPr>
              <a:spLocks noChangeArrowheads="1"/>
            </p:cNvSpPr>
            <p:nvPr/>
          </p:nvSpPr>
          <p:spPr bwMode="auto">
            <a:xfrm>
              <a:off x="2679" y="1194"/>
              <a:ext cx="207" cy="207"/>
            </a:xfrm>
            <a:prstGeom prst="ellipse">
              <a:avLst/>
            </a:prstGeom>
            <a:noFill/>
            <a:ln w="28575">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fontAlgn="base" hangingPunct="0">
                <a:spcBef>
                  <a:spcPct val="0"/>
                </a:spcBef>
                <a:spcAft>
                  <a:spcPct val="0"/>
                </a:spcAft>
              </a:pPr>
              <a:endParaRPr lang="en-US" sz="2400" smtClean="0">
                <a:solidFill>
                  <a:srgbClr val="FFFFFF"/>
                </a:solidFill>
              </a:endParaRPr>
            </a:p>
          </p:txBody>
        </p:sp>
        <p:sp>
          <p:nvSpPr>
            <p:cNvPr id="27656" name="Oval 8"/>
            <p:cNvSpPr>
              <a:spLocks noChangeArrowheads="1"/>
            </p:cNvSpPr>
            <p:nvPr/>
          </p:nvSpPr>
          <p:spPr bwMode="auto">
            <a:xfrm>
              <a:off x="2931" y="1050"/>
              <a:ext cx="207" cy="207"/>
            </a:xfrm>
            <a:prstGeom prst="ellipse">
              <a:avLst/>
            </a:prstGeom>
            <a:noFill/>
            <a:ln w="28575">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fontAlgn="base" hangingPunct="0">
                <a:spcBef>
                  <a:spcPct val="0"/>
                </a:spcBef>
                <a:spcAft>
                  <a:spcPct val="0"/>
                </a:spcAft>
              </a:pPr>
              <a:endParaRPr lang="en-US" sz="2400" smtClean="0">
                <a:solidFill>
                  <a:srgbClr val="FFFFFF"/>
                </a:solidFill>
              </a:endParaRPr>
            </a:p>
          </p:txBody>
        </p:sp>
        <p:sp>
          <p:nvSpPr>
            <p:cNvPr id="27657" name="Oval 9"/>
            <p:cNvSpPr>
              <a:spLocks noChangeArrowheads="1"/>
            </p:cNvSpPr>
            <p:nvPr/>
          </p:nvSpPr>
          <p:spPr bwMode="auto">
            <a:xfrm>
              <a:off x="3174" y="1191"/>
              <a:ext cx="207" cy="207"/>
            </a:xfrm>
            <a:prstGeom prst="ellipse">
              <a:avLst/>
            </a:prstGeom>
            <a:noFill/>
            <a:ln w="28575">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fontAlgn="base" hangingPunct="0">
                <a:spcBef>
                  <a:spcPct val="0"/>
                </a:spcBef>
                <a:spcAft>
                  <a:spcPct val="0"/>
                </a:spcAft>
              </a:pPr>
              <a:endParaRPr lang="en-US" sz="2400" smtClean="0">
                <a:solidFill>
                  <a:srgbClr val="FFFFFF"/>
                </a:solidFill>
              </a:endParaRPr>
            </a:p>
          </p:txBody>
        </p:sp>
        <p:sp>
          <p:nvSpPr>
            <p:cNvPr id="27658" name="Oval 10"/>
            <p:cNvSpPr>
              <a:spLocks noChangeArrowheads="1"/>
            </p:cNvSpPr>
            <p:nvPr/>
          </p:nvSpPr>
          <p:spPr bwMode="auto">
            <a:xfrm>
              <a:off x="2928" y="1335"/>
              <a:ext cx="207" cy="207"/>
            </a:xfrm>
            <a:prstGeom prst="ellipse">
              <a:avLst/>
            </a:prstGeom>
            <a:noFill/>
            <a:ln w="28575">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fontAlgn="base" hangingPunct="0">
                <a:spcBef>
                  <a:spcPct val="0"/>
                </a:spcBef>
                <a:spcAft>
                  <a:spcPct val="0"/>
                </a:spcAft>
              </a:pPr>
              <a:endParaRPr lang="en-US" sz="2400" smtClean="0">
                <a:solidFill>
                  <a:srgbClr val="FFFFFF"/>
                </a:solidFill>
              </a:endParaRPr>
            </a:p>
          </p:txBody>
        </p:sp>
        <p:sp>
          <p:nvSpPr>
            <p:cNvPr id="27659" name="Oval 11"/>
            <p:cNvSpPr>
              <a:spLocks noChangeArrowheads="1"/>
            </p:cNvSpPr>
            <p:nvPr/>
          </p:nvSpPr>
          <p:spPr bwMode="auto">
            <a:xfrm>
              <a:off x="2430" y="1050"/>
              <a:ext cx="207" cy="207"/>
            </a:xfrm>
            <a:prstGeom prst="ellipse">
              <a:avLst/>
            </a:prstGeom>
            <a:noFill/>
            <a:ln w="28575">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fontAlgn="base" hangingPunct="0">
                <a:spcBef>
                  <a:spcPct val="0"/>
                </a:spcBef>
                <a:spcAft>
                  <a:spcPct val="0"/>
                </a:spcAft>
              </a:pPr>
              <a:endParaRPr lang="en-US" sz="2400" smtClean="0">
                <a:solidFill>
                  <a:srgbClr val="FFFFFF"/>
                </a:solidFill>
              </a:endParaRPr>
            </a:p>
          </p:txBody>
        </p:sp>
        <p:sp>
          <p:nvSpPr>
            <p:cNvPr id="27660" name="Oval 12"/>
            <p:cNvSpPr>
              <a:spLocks noChangeArrowheads="1"/>
            </p:cNvSpPr>
            <p:nvPr/>
          </p:nvSpPr>
          <p:spPr bwMode="auto">
            <a:xfrm>
              <a:off x="2433" y="1617"/>
              <a:ext cx="207" cy="207"/>
            </a:xfrm>
            <a:prstGeom prst="ellipse">
              <a:avLst/>
            </a:prstGeom>
            <a:noFill/>
            <a:ln w="28575">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fontAlgn="base" hangingPunct="0">
                <a:spcBef>
                  <a:spcPct val="0"/>
                </a:spcBef>
                <a:spcAft>
                  <a:spcPct val="0"/>
                </a:spcAft>
              </a:pPr>
              <a:endParaRPr lang="en-US" sz="2400" smtClean="0">
                <a:solidFill>
                  <a:srgbClr val="FFFFFF"/>
                </a:solidFill>
              </a:endParaRPr>
            </a:p>
          </p:txBody>
        </p:sp>
        <p:sp>
          <p:nvSpPr>
            <p:cNvPr id="27661" name="Oval 13"/>
            <p:cNvSpPr>
              <a:spLocks noChangeArrowheads="1"/>
            </p:cNvSpPr>
            <p:nvPr/>
          </p:nvSpPr>
          <p:spPr bwMode="auto">
            <a:xfrm>
              <a:off x="2688" y="1761"/>
              <a:ext cx="207" cy="207"/>
            </a:xfrm>
            <a:prstGeom prst="ellipse">
              <a:avLst/>
            </a:prstGeom>
            <a:noFill/>
            <a:ln w="28575">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fontAlgn="base" hangingPunct="0">
                <a:spcBef>
                  <a:spcPct val="0"/>
                </a:spcBef>
                <a:spcAft>
                  <a:spcPct val="0"/>
                </a:spcAft>
              </a:pPr>
              <a:endParaRPr lang="en-US" sz="2400" smtClean="0">
                <a:solidFill>
                  <a:srgbClr val="FFFFFF"/>
                </a:solidFill>
              </a:endParaRPr>
            </a:p>
          </p:txBody>
        </p:sp>
        <p:sp>
          <p:nvSpPr>
            <p:cNvPr id="27662" name="Oval 14"/>
            <p:cNvSpPr>
              <a:spLocks noChangeArrowheads="1"/>
            </p:cNvSpPr>
            <p:nvPr/>
          </p:nvSpPr>
          <p:spPr bwMode="auto">
            <a:xfrm>
              <a:off x="2688" y="1473"/>
              <a:ext cx="207" cy="207"/>
            </a:xfrm>
            <a:prstGeom prst="ellipse">
              <a:avLst/>
            </a:prstGeom>
            <a:noFill/>
            <a:ln w="28575">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fontAlgn="base" hangingPunct="0">
                <a:spcBef>
                  <a:spcPct val="0"/>
                </a:spcBef>
                <a:spcAft>
                  <a:spcPct val="0"/>
                </a:spcAft>
              </a:pPr>
              <a:endParaRPr lang="en-US" sz="2400" smtClean="0">
                <a:solidFill>
                  <a:srgbClr val="FFFFFF"/>
                </a:solidFill>
              </a:endParaRPr>
            </a:p>
          </p:txBody>
        </p:sp>
        <p:sp>
          <p:nvSpPr>
            <p:cNvPr id="27663" name="Oval 15"/>
            <p:cNvSpPr>
              <a:spLocks noChangeArrowheads="1"/>
            </p:cNvSpPr>
            <p:nvPr/>
          </p:nvSpPr>
          <p:spPr bwMode="auto">
            <a:xfrm>
              <a:off x="2928" y="1617"/>
              <a:ext cx="207" cy="207"/>
            </a:xfrm>
            <a:prstGeom prst="ellipse">
              <a:avLst/>
            </a:prstGeom>
            <a:noFill/>
            <a:ln w="28575">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fontAlgn="base" hangingPunct="0">
                <a:spcBef>
                  <a:spcPct val="0"/>
                </a:spcBef>
                <a:spcAft>
                  <a:spcPct val="0"/>
                </a:spcAft>
              </a:pPr>
              <a:endParaRPr lang="en-US" sz="2400" smtClean="0">
                <a:solidFill>
                  <a:srgbClr val="FFFFFF"/>
                </a:solidFill>
              </a:endParaRPr>
            </a:p>
          </p:txBody>
        </p:sp>
        <p:sp>
          <p:nvSpPr>
            <p:cNvPr id="27664" name="Oval 16"/>
            <p:cNvSpPr>
              <a:spLocks noChangeArrowheads="1"/>
            </p:cNvSpPr>
            <p:nvPr/>
          </p:nvSpPr>
          <p:spPr bwMode="auto">
            <a:xfrm>
              <a:off x="3168" y="1761"/>
              <a:ext cx="207" cy="207"/>
            </a:xfrm>
            <a:prstGeom prst="ellipse">
              <a:avLst/>
            </a:prstGeom>
            <a:noFill/>
            <a:ln w="28575">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fontAlgn="base" hangingPunct="0">
                <a:spcBef>
                  <a:spcPct val="0"/>
                </a:spcBef>
                <a:spcAft>
                  <a:spcPct val="0"/>
                </a:spcAft>
              </a:pPr>
              <a:endParaRPr lang="en-US" sz="2400" smtClean="0">
                <a:solidFill>
                  <a:srgbClr val="FFFFFF"/>
                </a:solidFill>
              </a:endParaRPr>
            </a:p>
          </p:txBody>
        </p:sp>
        <p:sp>
          <p:nvSpPr>
            <p:cNvPr id="27665" name="Oval 17"/>
            <p:cNvSpPr>
              <a:spLocks noChangeArrowheads="1"/>
            </p:cNvSpPr>
            <p:nvPr/>
          </p:nvSpPr>
          <p:spPr bwMode="auto">
            <a:xfrm>
              <a:off x="3423" y="1617"/>
              <a:ext cx="207" cy="207"/>
            </a:xfrm>
            <a:prstGeom prst="ellipse">
              <a:avLst/>
            </a:prstGeom>
            <a:noFill/>
            <a:ln w="28575">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fontAlgn="base" hangingPunct="0">
                <a:spcBef>
                  <a:spcPct val="0"/>
                </a:spcBef>
                <a:spcAft>
                  <a:spcPct val="0"/>
                </a:spcAft>
              </a:pPr>
              <a:endParaRPr lang="en-US" sz="2400" smtClean="0">
                <a:solidFill>
                  <a:srgbClr val="FFFFFF"/>
                </a:solidFill>
              </a:endParaRPr>
            </a:p>
          </p:txBody>
        </p:sp>
        <p:sp>
          <p:nvSpPr>
            <p:cNvPr id="27666" name="Oval 18"/>
            <p:cNvSpPr>
              <a:spLocks noChangeArrowheads="1"/>
            </p:cNvSpPr>
            <p:nvPr/>
          </p:nvSpPr>
          <p:spPr bwMode="auto">
            <a:xfrm>
              <a:off x="3177" y="1476"/>
              <a:ext cx="207" cy="207"/>
            </a:xfrm>
            <a:prstGeom prst="ellipse">
              <a:avLst/>
            </a:prstGeom>
            <a:noFill/>
            <a:ln w="28575">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fontAlgn="base" hangingPunct="0">
                <a:spcBef>
                  <a:spcPct val="0"/>
                </a:spcBef>
                <a:spcAft>
                  <a:spcPct val="0"/>
                </a:spcAft>
              </a:pPr>
              <a:endParaRPr lang="en-US" sz="2400" smtClean="0">
                <a:solidFill>
                  <a:srgbClr val="FFFFFF"/>
                </a:solidFill>
              </a:endParaRPr>
            </a:p>
          </p:txBody>
        </p:sp>
        <p:sp>
          <p:nvSpPr>
            <p:cNvPr id="27667" name="Oval 19"/>
            <p:cNvSpPr>
              <a:spLocks noChangeArrowheads="1"/>
            </p:cNvSpPr>
            <p:nvPr/>
          </p:nvSpPr>
          <p:spPr bwMode="auto">
            <a:xfrm>
              <a:off x="3177" y="2043"/>
              <a:ext cx="207" cy="207"/>
            </a:xfrm>
            <a:prstGeom prst="ellipse">
              <a:avLst/>
            </a:prstGeom>
            <a:noFill/>
            <a:ln w="28575">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fontAlgn="base" hangingPunct="0">
                <a:spcBef>
                  <a:spcPct val="0"/>
                </a:spcBef>
                <a:spcAft>
                  <a:spcPct val="0"/>
                </a:spcAft>
              </a:pPr>
              <a:endParaRPr lang="en-US" sz="2400" smtClean="0">
                <a:solidFill>
                  <a:srgbClr val="FFFFFF"/>
                </a:solidFill>
              </a:endParaRPr>
            </a:p>
          </p:txBody>
        </p:sp>
        <p:sp>
          <p:nvSpPr>
            <p:cNvPr id="27668" name="Oval 20"/>
            <p:cNvSpPr>
              <a:spLocks noChangeArrowheads="1"/>
            </p:cNvSpPr>
            <p:nvPr/>
          </p:nvSpPr>
          <p:spPr bwMode="auto">
            <a:xfrm>
              <a:off x="2925" y="2184"/>
              <a:ext cx="207" cy="207"/>
            </a:xfrm>
            <a:prstGeom prst="ellipse">
              <a:avLst/>
            </a:prstGeom>
            <a:noFill/>
            <a:ln w="28575">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fontAlgn="base" hangingPunct="0">
                <a:spcBef>
                  <a:spcPct val="0"/>
                </a:spcBef>
                <a:spcAft>
                  <a:spcPct val="0"/>
                </a:spcAft>
              </a:pPr>
              <a:endParaRPr lang="en-US" sz="2400" smtClean="0">
                <a:solidFill>
                  <a:srgbClr val="FFFFFF"/>
                </a:solidFill>
              </a:endParaRPr>
            </a:p>
          </p:txBody>
        </p:sp>
        <p:sp>
          <p:nvSpPr>
            <p:cNvPr id="27669" name="Oval 21"/>
            <p:cNvSpPr>
              <a:spLocks noChangeArrowheads="1"/>
            </p:cNvSpPr>
            <p:nvPr/>
          </p:nvSpPr>
          <p:spPr bwMode="auto">
            <a:xfrm>
              <a:off x="2928" y="1902"/>
              <a:ext cx="207" cy="207"/>
            </a:xfrm>
            <a:prstGeom prst="ellipse">
              <a:avLst/>
            </a:prstGeom>
            <a:noFill/>
            <a:ln w="28575">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fontAlgn="base" hangingPunct="0">
                <a:spcBef>
                  <a:spcPct val="0"/>
                </a:spcBef>
                <a:spcAft>
                  <a:spcPct val="0"/>
                </a:spcAft>
              </a:pPr>
              <a:endParaRPr lang="en-US" sz="2400" smtClean="0">
                <a:solidFill>
                  <a:srgbClr val="FFFFFF"/>
                </a:solidFill>
              </a:endParaRPr>
            </a:p>
          </p:txBody>
        </p:sp>
        <p:sp>
          <p:nvSpPr>
            <p:cNvPr id="27670" name="Oval 22"/>
            <p:cNvSpPr>
              <a:spLocks noChangeArrowheads="1"/>
            </p:cNvSpPr>
            <p:nvPr/>
          </p:nvSpPr>
          <p:spPr bwMode="auto">
            <a:xfrm>
              <a:off x="2679" y="2043"/>
              <a:ext cx="207" cy="207"/>
            </a:xfrm>
            <a:prstGeom prst="ellipse">
              <a:avLst/>
            </a:prstGeom>
            <a:noFill/>
            <a:ln w="28575">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fontAlgn="base" hangingPunct="0">
                <a:spcBef>
                  <a:spcPct val="0"/>
                </a:spcBef>
                <a:spcAft>
                  <a:spcPct val="0"/>
                </a:spcAft>
              </a:pPr>
              <a:endParaRPr lang="en-US" sz="2400" smtClean="0">
                <a:solidFill>
                  <a:srgbClr val="FFFFFF"/>
                </a:solidFill>
              </a:endParaRPr>
            </a:p>
          </p:txBody>
        </p:sp>
        <p:sp>
          <p:nvSpPr>
            <p:cNvPr id="27671" name="Oval 23"/>
            <p:cNvSpPr>
              <a:spLocks noChangeArrowheads="1"/>
            </p:cNvSpPr>
            <p:nvPr/>
          </p:nvSpPr>
          <p:spPr bwMode="auto">
            <a:xfrm>
              <a:off x="2433" y="2187"/>
              <a:ext cx="207" cy="207"/>
            </a:xfrm>
            <a:prstGeom prst="ellipse">
              <a:avLst/>
            </a:prstGeom>
            <a:noFill/>
            <a:ln w="28575">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fontAlgn="base" hangingPunct="0">
                <a:spcBef>
                  <a:spcPct val="0"/>
                </a:spcBef>
                <a:spcAft>
                  <a:spcPct val="0"/>
                </a:spcAft>
              </a:pPr>
              <a:endParaRPr lang="en-US" sz="2400" smtClean="0">
                <a:solidFill>
                  <a:srgbClr val="FFFFFF"/>
                </a:solidFill>
              </a:endParaRPr>
            </a:p>
          </p:txBody>
        </p:sp>
        <p:sp>
          <p:nvSpPr>
            <p:cNvPr id="27672" name="Oval 24"/>
            <p:cNvSpPr>
              <a:spLocks noChangeArrowheads="1"/>
            </p:cNvSpPr>
            <p:nvPr/>
          </p:nvSpPr>
          <p:spPr bwMode="auto">
            <a:xfrm>
              <a:off x="2436" y="1905"/>
              <a:ext cx="207" cy="207"/>
            </a:xfrm>
            <a:prstGeom prst="ellipse">
              <a:avLst/>
            </a:prstGeom>
            <a:noFill/>
            <a:ln w="28575">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fontAlgn="base" hangingPunct="0">
                <a:spcBef>
                  <a:spcPct val="0"/>
                </a:spcBef>
                <a:spcAft>
                  <a:spcPct val="0"/>
                </a:spcAft>
              </a:pPr>
              <a:endParaRPr lang="en-US" sz="2400" smtClean="0">
                <a:solidFill>
                  <a:srgbClr val="FFFFFF"/>
                </a:solidFill>
              </a:endParaRPr>
            </a:p>
          </p:txBody>
        </p:sp>
        <p:sp>
          <p:nvSpPr>
            <p:cNvPr id="27673" name="Oval 25"/>
            <p:cNvSpPr>
              <a:spLocks noChangeArrowheads="1"/>
            </p:cNvSpPr>
            <p:nvPr/>
          </p:nvSpPr>
          <p:spPr bwMode="auto">
            <a:xfrm>
              <a:off x="2184" y="1758"/>
              <a:ext cx="207" cy="207"/>
            </a:xfrm>
            <a:prstGeom prst="ellipse">
              <a:avLst/>
            </a:prstGeom>
            <a:noFill/>
            <a:ln w="28575">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fontAlgn="base" hangingPunct="0">
                <a:spcBef>
                  <a:spcPct val="0"/>
                </a:spcBef>
                <a:spcAft>
                  <a:spcPct val="0"/>
                </a:spcAft>
              </a:pPr>
              <a:endParaRPr lang="en-US" sz="2400" smtClean="0">
                <a:solidFill>
                  <a:srgbClr val="FFFFFF"/>
                </a:solidFill>
              </a:endParaRPr>
            </a:p>
          </p:txBody>
        </p:sp>
        <p:sp>
          <p:nvSpPr>
            <p:cNvPr id="27674" name="Oval 26"/>
            <p:cNvSpPr>
              <a:spLocks noChangeArrowheads="1"/>
            </p:cNvSpPr>
            <p:nvPr/>
          </p:nvSpPr>
          <p:spPr bwMode="auto">
            <a:xfrm>
              <a:off x="2928" y="2529"/>
              <a:ext cx="207" cy="207"/>
            </a:xfrm>
            <a:prstGeom prst="ellipse">
              <a:avLst/>
            </a:prstGeom>
            <a:noFill/>
            <a:ln w="28575">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fontAlgn="base" hangingPunct="0">
                <a:spcBef>
                  <a:spcPct val="0"/>
                </a:spcBef>
                <a:spcAft>
                  <a:spcPct val="0"/>
                </a:spcAft>
              </a:pPr>
              <a:endParaRPr lang="en-US" sz="2400" smtClean="0">
                <a:solidFill>
                  <a:srgbClr val="FFFFFF"/>
                </a:solidFill>
              </a:endParaRPr>
            </a:p>
          </p:txBody>
        </p:sp>
        <p:sp>
          <p:nvSpPr>
            <p:cNvPr id="27675" name="Oval 27"/>
            <p:cNvSpPr>
              <a:spLocks noChangeAspect="1" noChangeArrowheads="1"/>
            </p:cNvSpPr>
            <p:nvPr/>
          </p:nvSpPr>
          <p:spPr bwMode="auto">
            <a:xfrm>
              <a:off x="2431" y="2531"/>
              <a:ext cx="206" cy="206"/>
            </a:xfrm>
            <a:prstGeom prst="ellipse">
              <a:avLst/>
            </a:prstGeom>
            <a:noFill/>
            <a:ln w="28575">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fontAlgn="base" hangingPunct="0">
                <a:spcBef>
                  <a:spcPct val="0"/>
                </a:spcBef>
                <a:spcAft>
                  <a:spcPct val="0"/>
                </a:spcAft>
              </a:pPr>
              <a:endParaRPr lang="en-US" sz="2400" smtClean="0">
                <a:solidFill>
                  <a:srgbClr val="FFFFFF"/>
                </a:solidFill>
              </a:endParaRPr>
            </a:p>
          </p:txBody>
        </p:sp>
        <p:sp>
          <p:nvSpPr>
            <p:cNvPr id="27676" name="Arc 28"/>
            <p:cNvSpPr>
              <a:spLocks noChangeAspect="1"/>
            </p:cNvSpPr>
            <p:nvPr/>
          </p:nvSpPr>
          <p:spPr bwMode="auto">
            <a:xfrm rot="-10932095">
              <a:off x="2186" y="2525"/>
              <a:ext cx="210" cy="210"/>
            </a:xfrm>
            <a:custGeom>
              <a:avLst/>
              <a:gdLst>
                <a:gd name="G0" fmla="+- 21600 0 0"/>
                <a:gd name="G1" fmla="+- 21600 0 0"/>
                <a:gd name="G2" fmla="+- 21600 0 0"/>
                <a:gd name="T0" fmla="*/ 16087 w 43200"/>
                <a:gd name="T1" fmla="*/ 715 h 43200"/>
                <a:gd name="T2" fmla="*/ 4 w 43200"/>
                <a:gd name="T3" fmla="*/ 21193 h 43200"/>
                <a:gd name="T4" fmla="*/ 21600 w 43200"/>
                <a:gd name="T5" fmla="*/ 21600 h 43200"/>
              </a:gdLst>
              <a:ahLst/>
              <a:cxnLst>
                <a:cxn ang="0">
                  <a:pos x="T0" y="T1"/>
                </a:cxn>
                <a:cxn ang="0">
                  <a:pos x="T2" y="T3"/>
                </a:cxn>
                <a:cxn ang="0">
                  <a:pos x="T4" y="T5"/>
                </a:cxn>
              </a:cxnLst>
              <a:rect l="0" t="0" r="r" b="b"/>
              <a:pathLst>
                <a:path w="43200" h="43200" fill="none" extrusionOk="0">
                  <a:moveTo>
                    <a:pt x="16087" y="715"/>
                  </a:moveTo>
                  <a:cubicBezTo>
                    <a:pt x="17886" y="240"/>
                    <a:pt x="19739" y="-1"/>
                    <a:pt x="21600" y="0"/>
                  </a:cubicBezTo>
                  <a:cubicBezTo>
                    <a:pt x="33529" y="0"/>
                    <a:pt x="43200" y="9670"/>
                    <a:pt x="43200" y="21600"/>
                  </a:cubicBezTo>
                  <a:cubicBezTo>
                    <a:pt x="43200" y="33529"/>
                    <a:pt x="33529" y="43200"/>
                    <a:pt x="21600" y="43200"/>
                  </a:cubicBezTo>
                  <a:cubicBezTo>
                    <a:pt x="9670" y="43200"/>
                    <a:pt x="0" y="33529"/>
                    <a:pt x="0" y="21600"/>
                  </a:cubicBezTo>
                  <a:cubicBezTo>
                    <a:pt x="-1" y="21464"/>
                    <a:pt x="1" y="21328"/>
                    <a:pt x="3" y="21192"/>
                  </a:cubicBezTo>
                </a:path>
                <a:path w="43200" h="43200" stroke="0" extrusionOk="0">
                  <a:moveTo>
                    <a:pt x="16087" y="715"/>
                  </a:moveTo>
                  <a:cubicBezTo>
                    <a:pt x="17886" y="240"/>
                    <a:pt x="19739" y="-1"/>
                    <a:pt x="21600" y="0"/>
                  </a:cubicBezTo>
                  <a:cubicBezTo>
                    <a:pt x="33529" y="0"/>
                    <a:pt x="43200" y="9670"/>
                    <a:pt x="43200" y="21600"/>
                  </a:cubicBezTo>
                  <a:cubicBezTo>
                    <a:pt x="43200" y="33529"/>
                    <a:pt x="33529" y="43200"/>
                    <a:pt x="21600" y="43200"/>
                  </a:cubicBezTo>
                  <a:cubicBezTo>
                    <a:pt x="9670" y="43200"/>
                    <a:pt x="0" y="33529"/>
                    <a:pt x="0" y="21600"/>
                  </a:cubicBezTo>
                  <a:cubicBezTo>
                    <a:pt x="-1" y="21464"/>
                    <a:pt x="1" y="21328"/>
                    <a:pt x="3" y="21192"/>
                  </a:cubicBezTo>
                  <a:lnTo>
                    <a:pt x="21600" y="21600"/>
                  </a:lnTo>
                  <a:close/>
                </a:path>
              </a:pathLst>
            </a:custGeom>
            <a:noFill/>
            <a:ln w="28575">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fontAlgn="base" hangingPunct="0">
                <a:spcBef>
                  <a:spcPct val="0"/>
                </a:spcBef>
                <a:spcAft>
                  <a:spcPct val="0"/>
                </a:spcAft>
              </a:pPr>
              <a:endParaRPr lang="en-US" sz="2400" smtClean="0">
                <a:solidFill>
                  <a:srgbClr val="FFFFFF"/>
                </a:solidFill>
              </a:endParaRPr>
            </a:p>
          </p:txBody>
        </p:sp>
        <p:sp>
          <p:nvSpPr>
            <p:cNvPr id="27677" name="Arc 29"/>
            <p:cNvSpPr>
              <a:spLocks noChangeAspect="1"/>
            </p:cNvSpPr>
            <p:nvPr/>
          </p:nvSpPr>
          <p:spPr bwMode="auto">
            <a:xfrm rot="-10932095">
              <a:off x="2675" y="2529"/>
              <a:ext cx="210" cy="116"/>
            </a:xfrm>
            <a:custGeom>
              <a:avLst/>
              <a:gdLst>
                <a:gd name="G0" fmla="+- 21600 0 0"/>
                <a:gd name="G1" fmla="+- 2305 0 0"/>
                <a:gd name="G2" fmla="+- 21600 0 0"/>
                <a:gd name="T0" fmla="*/ 43077 w 43200"/>
                <a:gd name="T1" fmla="*/ 0 h 23905"/>
                <a:gd name="T2" fmla="*/ 4 w 43200"/>
                <a:gd name="T3" fmla="*/ 1898 h 23905"/>
                <a:gd name="T4" fmla="*/ 21600 w 43200"/>
                <a:gd name="T5" fmla="*/ 2305 h 23905"/>
              </a:gdLst>
              <a:ahLst/>
              <a:cxnLst>
                <a:cxn ang="0">
                  <a:pos x="T0" y="T1"/>
                </a:cxn>
                <a:cxn ang="0">
                  <a:pos x="T2" y="T3"/>
                </a:cxn>
                <a:cxn ang="0">
                  <a:pos x="T4" y="T5"/>
                </a:cxn>
              </a:cxnLst>
              <a:rect l="0" t="0" r="r" b="b"/>
              <a:pathLst>
                <a:path w="43200" h="23905" fill="none" extrusionOk="0">
                  <a:moveTo>
                    <a:pt x="43076" y="0"/>
                  </a:moveTo>
                  <a:cubicBezTo>
                    <a:pt x="43158" y="765"/>
                    <a:pt x="43200" y="1535"/>
                    <a:pt x="43200" y="2305"/>
                  </a:cubicBezTo>
                  <a:cubicBezTo>
                    <a:pt x="43200" y="14234"/>
                    <a:pt x="33529" y="23905"/>
                    <a:pt x="21600" y="23905"/>
                  </a:cubicBezTo>
                  <a:cubicBezTo>
                    <a:pt x="9670" y="23905"/>
                    <a:pt x="0" y="14234"/>
                    <a:pt x="0" y="2305"/>
                  </a:cubicBezTo>
                  <a:cubicBezTo>
                    <a:pt x="-1" y="2169"/>
                    <a:pt x="1" y="2033"/>
                    <a:pt x="3" y="1897"/>
                  </a:cubicBezTo>
                </a:path>
                <a:path w="43200" h="23905" stroke="0" extrusionOk="0">
                  <a:moveTo>
                    <a:pt x="43076" y="0"/>
                  </a:moveTo>
                  <a:cubicBezTo>
                    <a:pt x="43158" y="765"/>
                    <a:pt x="43200" y="1535"/>
                    <a:pt x="43200" y="2305"/>
                  </a:cubicBezTo>
                  <a:cubicBezTo>
                    <a:pt x="43200" y="14234"/>
                    <a:pt x="33529" y="23905"/>
                    <a:pt x="21600" y="23905"/>
                  </a:cubicBezTo>
                  <a:cubicBezTo>
                    <a:pt x="9670" y="23905"/>
                    <a:pt x="0" y="14234"/>
                    <a:pt x="0" y="2305"/>
                  </a:cubicBezTo>
                  <a:cubicBezTo>
                    <a:pt x="-1" y="2169"/>
                    <a:pt x="1" y="2033"/>
                    <a:pt x="3" y="1897"/>
                  </a:cubicBezTo>
                  <a:lnTo>
                    <a:pt x="21600" y="2305"/>
                  </a:lnTo>
                  <a:close/>
                </a:path>
              </a:pathLst>
            </a:custGeom>
            <a:noFill/>
            <a:ln w="28575">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fontAlgn="base" hangingPunct="0">
                <a:spcBef>
                  <a:spcPct val="0"/>
                </a:spcBef>
                <a:spcAft>
                  <a:spcPct val="0"/>
                </a:spcAft>
              </a:pPr>
              <a:endParaRPr lang="en-US" sz="2400" smtClean="0">
                <a:solidFill>
                  <a:srgbClr val="FFFFFF"/>
                </a:solidFill>
              </a:endParaRPr>
            </a:p>
          </p:txBody>
        </p:sp>
        <p:sp>
          <p:nvSpPr>
            <p:cNvPr id="27678" name="Arc 30"/>
            <p:cNvSpPr>
              <a:spLocks noChangeAspect="1"/>
            </p:cNvSpPr>
            <p:nvPr/>
          </p:nvSpPr>
          <p:spPr bwMode="auto">
            <a:xfrm rot="-10932095">
              <a:off x="3171" y="2529"/>
              <a:ext cx="210" cy="208"/>
            </a:xfrm>
            <a:custGeom>
              <a:avLst/>
              <a:gdLst>
                <a:gd name="G0" fmla="+- 21600 0 0"/>
                <a:gd name="G1" fmla="+- 21385 0 0"/>
                <a:gd name="G2" fmla="+- 21600 0 0"/>
                <a:gd name="T0" fmla="*/ 43077 w 43200"/>
                <a:gd name="T1" fmla="*/ 19080 h 42985"/>
                <a:gd name="T2" fmla="*/ 18563 w 43200"/>
                <a:gd name="T3" fmla="*/ 0 h 42985"/>
                <a:gd name="T4" fmla="*/ 21600 w 43200"/>
                <a:gd name="T5" fmla="*/ 21385 h 42985"/>
              </a:gdLst>
              <a:ahLst/>
              <a:cxnLst>
                <a:cxn ang="0">
                  <a:pos x="T0" y="T1"/>
                </a:cxn>
                <a:cxn ang="0">
                  <a:pos x="T2" y="T3"/>
                </a:cxn>
                <a:cxn ang="0">
                  <a:pos x="T4" y="T5"/>
                </a:cxn>
              </a:cxnLst>
              <a:rect l="0" t="0" r="r" b="b"/>
              <a:pathLst>
                <a:path w="43200" h="42985" fill="none" extrusionOk="0">
                  <a:moveTo>
                    <a:pt x="43076" y="19080"/>
                  </a:moveTo>
                  <a:cubicBezTo>
                    <a:pt x="43158" y="19845"/>
                    <a:pt x="43200" y="20615"/>
                    <a:pt x="43200" y="21385"/>
                  </a:cubicBezTo>
                  <a:cubicBezTo>
                    <a:pt x="43200" y="33314"/>
                    <a:pt x="33529" y="42985"/>
                    <a:pt x="21600" y="42985"/>
                  </a:cubicBezTo>
                  <a:cubicBezTo>
                    <a:pt x="9670" y="42985"/>
                    <a:pt x="0" y="33314"/>
                    <a:pt x="0" y="21385"/>
                  </a:cubicBezTo>
                  <a:cubicBezTo>
                    <a:pt x="-1" y="10628"/>
                    <a:pt x="7913" y="1511"/>
                    <a:pt x="18562" y="-1"/>
                  </a:cubicBezTo>
                </a:path>
                <a:path w="43200" h="42985" stroke="0" extrusionOk="0">
                  <a:moveTo>
                    <a:pt x="43076" y="19080"/>
                  </a:moveTo>
                  <a:cubicBezTo>
                    <a:pt x="43158" y="19845"/>
                    <a:pt x="43200" y="20615"/>
                    <a:pt x="43200" y="21385"/>
                  </a:cubicBezTo>
                  <a:cubicBezTo>
                    <a:pt x="43200" y="33314"/>
                    <a:pt x="33529" y="42985"/>
                    <a:pt x="21600" y="42985"/>
                  </a:cubicBezTo>
                  <a:cubicBezTo>
                    <a:pt x="9670" y="42985"/>
                    <a:pt x="0" y="33314"/>
                    <a:pt x="0" y="21385"/>
                  </a:cubicBezTo>
                  <a:cubicBezTo>
                    <a:pt x="-1" y="10628"/>
                    <a:pt x="7913" y="1511"/>
                    <a:pt x="18562" y="-1"/>
                  </a:cubicBezTo>
                  <a:lnTo>
                    <a:pt x="21600" y="21385"/>
                  </a:lnTo>
                  <a:close/>
                </a:path>
              </a:pathLst>
            </a:custGeom>
            <a:noFill/>
            <a:ln w="28575">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fontAlgn="base" hangingPunct="0">
                <a:spcBef>
                  <a:spcPct val="0"/>
                </a:spcBef>
                <a:spcAft>
                  <a:spcPct val="0"/>
                </a:spcAft>
              </a:pPr>
              <a:endParaRPr lang="en-US" sz="2400" smtClean="0">
                <a:solidFill>
                  <a:srgbClr val="FFFFFF"/>
                </a:solidFill>
              </a:endParaRPr>
            </a:p>
          </p:txBody>
        </p:sp>
        <p:sp>
          <p:nvSpPr>
            <p:cNvPr id="27679" name="Arc 31"/>
            <p:cNvSpPr>
              <a:spLocks noChangeAspect="1"/>
            </p:cNvSpPr>
            <p:nvPr/>
          </p:nvSpPr>
          <p:spPr bwMode="auto">
            <a:xfrm rot="-10932095">
              <a:off x="3421" y="2528"/>
              <a:ext cx="210" cy="209"/>
            </a:xfrm>
            <a:custGeom>
              <a:avLst/>
              <a:gdLst>
                <a:gd name="G0" fmla="+- 21600 0 0"/>
                <a:gd name="G1" fmla="+- 21539 0 0"/>
                <a:gd name="G2" fmla="+- 21600 0 0"/>
                <a:gd name="T0" fmla="*/ 43077 w 43200"/>
                <a:gd name="T1" fmla="*/ 19234 h 43139"/>
                <a:gd name="T2" fmla="*/ 19983 w 43200"/>
                <a:gd name="T3" fmla="*/ 0 h 43139"/>
                <a:gd name="T4" fmla="*/ 21600 w 43200"/>
                <a:gd name="T5" fmla="*/ 21539 h 43139"/>
              </a:gdLst>
              <a:ahLst/>
              <a:cxnLst>
                <a:cxn ang="0">
                  <a:pos x="T0" y="T1"/>
                </a:cxn>
                <a:cxn ang="0">
                  <a:pos x="T2" y="T3"/>
                </a:cxn>
                <a:cxn ang="0">
                  <a:pos x="T4" y="T5"/>
                </a:cxn>
              </a:cxnLst>
              <a:rect l="0" t="0" r="r" b="b"/>
              <a:pathLst>
                <a:path w="43200" h="43139" fill="none" extrusionOk="0">
                  <a:moveTo>
                    <a:pt x="43076" y="19234"/>
                  </a:moveTo>
                  <a:cubicBezTo>
                    <a:pt x="43158" y="19999"/>
                    <a:pt x="43200" y="20769"/>
                    <a:pt x="43200" y="21539"/>
                  </a:cubicBezTo>
                  <a:cubicBezTo>
                    <a:pt x="43200" y="33468"/>
                    <a:pt x="33529" y="43139"/>
                    <a:pt x="21600" y="43139"/>
                  </a:cubicBezTo>
                  <a:cubicBezTo>
                    <a:pt x="9670" y="43139"/>
                    <a:pt x="0" y="33468"/>
                    <a:pt x="0" y="21539"/>
                  </a:cubicBezTo>
                  <a:cubicBezTo>
                    <a:pt x="-1" y="10236"/>
                    <a:pt x="8712" y="845"/>
                    <a:pt x="19982" y="-1"/>
                  </a:cubicBezTo>
                </a:path>
                <a:path w="43200" h="43139" stroke="0" extrusionOk="0">
                  <a:moveTo>
                    <a:pt x="43076" y="19234"/>
                  </a:moveTo>
                  <a:cubicBezTo>
                    <a:pt x="43158" y="19999"/>
                    <a:pt x="43200" y="20769"/>
                    <a:pt x="43200" y="21539"/>
                  </a:cubicBezTo>
                  <a:cubicBezTo>
                    <a:pt x="43200" y="33468"/>
                    <a:pt x="33529" y="43139"/>
                    <a:pt x="21600" y="43139"/>
                  </a:cubicBezTo>
                  <a:cubicBezTo>
                    <a:pt x="9670" y="43139"/>
                    <a:pt x="0" y="33468"/>
                    <a:pt x="0" y="21539"/>
                  </a:cubicBezTo>
                  <a:cubicBezTo>
                    <a:pt x="-1" y="10236"/>
                    <a:pt x="8712" y="845"/>
                    <a:pt x="19982" y="-1"/>
                  </a:cubicBezTo>
                  <a:lnTo>
                    <a:pt x="21600" y="21539"/>
                  </a:lnTo>
                  <a:close/>
                </a:path>
              </a:pathLst>
            </a:custGeom>
            <a:noFill/>
            <a:ln w="28575">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fontAlgn="base" hangingPunct="0">
                <a:spcBef>
                  <a:spcPct val="0"/>
                </a:spcBef>
                <a:spcAft>
                  <a:spcPct val="0"/>
                </a:spcAft>
              </a:pPr>
              <a:endParaRPr lang="en-US" sz="2400" smtClean="0">
                <a:solidFill>
                  <a:srgbClr val="FFFFFF"/>
                </a:solidFill>
              </a:endParaRPr>
            </a:p>
          </p:txBody>
        </p:sp>
        <p:sp>
          <p:nvSpPr>
            <p:cNvPr id="27680" name="Freeform 32"/>
            <p:cNvSpPr>
              <a:spLocks noChangeAspect="1"/>
            </p:cNvSpPr>
            <p:nvPr/>
          </p:nvSpPr>
          <p:spPr bwMode="auto">
            <a:xfrm>
              <a:off x="2805" y="2723"/>
              <a:ext cx="7" cy="2"/>
            </a:xfrm>
            <a:custGeom>
              <a:avLst/>
              <a:gdLst>
                <a:gd name="T0" fmla="*/ 0 w 80"/>
                <a:gd name="T1" fmla="*/ 21 h 24"/>
                <a:gd name="T2" fmla="*/ 48 w 80"/>
                <a:gd name="T3" fmla="*/ 21 h 24"/>
                <a:gd name="T4" fmla="*/ 80 w 80"/>
                <a:gd name="T5" fmla="*/ 0 h 24"/>
              </a:gdLst>
              <a:ahLst/>
              <a:cxnLst>
                <a:cxn ang="0">
                  <a:pos x="T0" y="T1"/>
                </a:cxn>
                <a:cxn ang="0">
                  <a:pos x="T2" y="T3"/>
                </a:cxn>
                <a:cxn ang="0">
                  <a:pos x="T4" y="T5"/>
                </a:cxn>
              </a:cxnLst>
              <a:rect l="0" t="0" r="r" b="b"/>
              <a:pathLst>
                <a:path w="80" h="24">
                  <a:moveTo>
                    <a:pt x="0" y="21"/>
                  </a:moveTo>
                  <a:cubicBezTo>
                    <a:pt x="17" y="22"/>
                    <a:pt x="35" y="24"/>
                    <a:pt x="48" y="21"/>
                  </a:cubicBezTo>
                  <a:cubicBezTo>
                    <a:pt x="61" y="18"/>
                    <a:pt x="75" y="3"/>
                    <a:pt x="80" y="0"/>
                  </a:cubicBezTo>
                </a:path>
              </a:pathLst>
            </a:custGeom>
            <a:noFill/>
            <a:ln w="28575" cap="flat" cmpd="sng">
              <a:solidFill>
                <a:srgbClr val="00CC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2400" smtClean="0">
                <a:solidFill>
                  <a:srgbClr val="FFFFFF"/>
                </a:solidFill>
              </a:endParaRPr>
            </a:p>
          </p:txBody>
        </p:sp>
      </p:grpSp>
      <p:grpSp>
        <p:nvGrpSpPr>
          <p:cNvPr id="27681" name="Group 33"/>
          <p:cNvGrpSpPr>
            <a:grpSpLocks/>
          </p:cNvGrpSpPr>
          <p:nvPr/>
        </p:nvGrpSpPr>
        <p:grpSpPr bwMode="auto">
          <a:xfrm>
            <a:off x="6950075" y="2252663"/>
            <a:ext cx="468313" cy="696912"/>
            <a:chOff x="4330" y="1995"/>
            <a:chExt cx="295" cy="439"/>
          </a:xfrm>
        </p:grpSpPr>
        <p:sp>
          <p:nvSpPr>
            <p:cNvPr id="27682" name="Line 34"/>
            <p:cNvSpPr>
              <a:spLocks noChangeAspect="1" noChangeShapeType="1"/>
            </p:cNvSpPr>
            <p:nvPr/>
          </p:nvSpPr>
          <p:spPr bwMode="auto">
            <a:xfrm>
              <a:off x="4352" y="2139"/>
              <a:ext cx="1" cy="295"/>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2400" smtClean="0">
                <a:solidFill>
                  <a:srgbClr val="FFFFFF"/>
                </a:solidFill>
              </a:endParaRPr>
            </a:p>
          </p:txBody>
        </p:sp>
        <p:sp>
          <p:nvSpPr>
            <p:cNvPr id="27683" name="Line 35"/>
            <p:cNvSpPr>
              <a:spLocks noChangeAspect="1" noChangeShapeType="1"/>
            </p:cNvSpPr>
            <p:nvPr/>
          </p:nvSpPr>
          <p:spPr bwMode="auto">
            <a:xfrm>
              <a:off x="4601" y="1995"/>
              <a:ext cx="1" cy="295"/>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2400" smtClean="0">
                <a:solidFill>
                  <a:srgbClr val="FFFFFF"/>
                </a:solidFill>
              </a:endParaRPr>
            </a:p>
          </p:txBody>
        </p:sp>
        <p:sp>
          <p:nvSpPr>
            <p:cNvPr id="27684" name="Line 36"/>
            <p:cNvSpPr>
              <a:spLocks noChangeAspect="1" noChangeShapeType="1"/>
            </p:cNvSpPr>
            <p:nvPr/>
          </p:nvSpPr>
          <p:spPr bwMode="auto">
            <a:xfrm rot="3600000">
              <a:off x="4477" y="2210"/>
              <a:ext cx="1" cy="295"/>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2400" smtClean="0">
                <a:solidFill>
                  <a:srgbClr val="FFFFFF"/>
                </a:solidFill>
              </a:endParaRPr>
            </a:p>
          </p:txBody>
        </p:sp>
        <p:sp>
          <p:nvSpPr>
            <p:cNvPr id="27685" name="Line 37"/>
            <p:cNvSpPr>
              <a:spLocks noChangeAspect="1" noChangeShapeType="1"/>
            </p:cNvSpPr>
            <p:nvPr/>
          </p:nvSpPr>
          <p:spPr bwMode="auto">
            <a:xfrm rot="3600000">
              <a:off x="4477" y="1919"/>
              <a:ext cx="1" cy="295"/>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2400" smtClean="0">
                <a:solidFill>
                  <a:srgbClr val="FFFFFF"/>
                </a:solidFill>
              </a:endParaRPr>
            </a:p>
          </p:txBody>
        </p:sp>
      </p:grpSp>
      <p:sp>
        <p:nvSpPr>
          <p:cNvPr id="27686" name="Line 38"/>
          <p:cNvSpPr>
            <a:spLocks noChangeShapeType="1"/>
          </p:cNvSpPr>
          <p:nvPr/>
        </p:nvSpPr>
        <p:spPr bwMode="auto">
          <a:xfrm flipH="1" flipV="1">
            <a:off x="7432675" y="2489200"/>
            <a:ext cx="565150" cy="2413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2400" smtClean="0">
              <a:solidFill>
                <a:srgbClr val="FFFFFF"/>
              </a:solidFill>
            </a:endParaRPr>
          </a:p>
        </p:txBody>
      </p:sp>
      <p:sp>
        <p:nvSpPr>
          <p:cNvPr id="27687" name="Text Box 39"/>
          <p:cNvSpPr txBox="1">
            <a:spLocks noChangeArrowheads="1"/>
          </p:cNvSpPr>
          <p:nvPr/>
        </p:nvSpPr>
        <p:spPr bwMode="auto">
          <a:xfrm>
            <a:off x="1524000" y="4267200"/>
            <a:ext cx="1946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altLang="it-IT" sz="2400" smtClean="0">
                <a:solidFill>
                  <a:srgbClr val="000000"/>
                </a:solidFill>
                <a:latin typeface="Arial" pitchFamily="34" charset="0"/>
              </a:rPr>
              <a:t>10nm x 5 nm</a:t>
            </a:r>
          </a:p>
        </p:txBody>
      </p:sp>
      <p:sp>
        <p:nvSpPr>
          <p:cNvPr id="27688" name="Text Box 40"/>
          <p:cNvSpPr txBox="1">
            <a:spLocks noChangeArrowheads="1"/>
          </p:cNvSpPr>
          <p:nvPr/>
        </p:nvSpPr>
        <p:spPr bwMode="auto">
          <a:xfrm>
            <a:off x="5638800" y="4648200"/>
            <a:ext cx="328647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altLang="it-IT" sz="1400" smtClean="0">
                <a:solidFill>
                  <a:srgbClr val="000000"/>
                </a:solidFill>
                <a:latin typeface="Arial" pitchFamily="34" charset="0"/>
              </a:rPr>
              <a:t>M.A. Henderson et al.</a:t>
            </a:r>
          </a:p>
          <a:p>
            <a:pPr eaLnBrk="0" fontAlgn="base" hangingPunct="0">
              <a:spcBef>
                <a:spcPct val="0"/>
              </a:spcBef>
              <a:spcAft>
                <a:spcPct val="0"/>
              </a:spcAft>
            </a:pPr>
            <a:r>
              <a:rPr lang="it-IT" altLang="it-IT" sz="1400" i="1" smtClean="0">
                <a:solidFill>
                  <a:srgbClr val="000000"/>
                </a:solidFill>
                <a:latin typeface="Arial" pitchFamily="34" charset="0"/>
              </a:rPr>
              <a:t>Surface Science</a:t>
            </a:r>
            <a:r>
              <a:rPr lang="it-IT" altLang="it-IT" sz="1400" smtClean="0">
                <a:solidFill>
                  <a:srgbClr val="000000"/>
                </a:solidFill>
                <a:latin typeface="Arial" pitchFamily="34" charset="0"/>
              </a:rPr>
              <a:t> </a:t>
            </a:r>
            <a:r>
              <a:rPr lang="it-IT" altLang="it-IT" sz="1400" b="1" smtClean="0">
                <a:solidFill>
                  <a:srgbClr val="000000"/>
                </a:solidFill>
                <a:latin typeface="Arial" pitchFamily="34" charset="0"/>
              </a:rPr>
              <a:t>526 (1-2)</a:t>
            </a:r>
            <a:r>
              <a:rPr lang="it-IT" altLang="it-IT" sz="1400" smtClean="0">
                <a:solidFill>
                  <a:srgbClr val="000000"/>
                </a:solidFill>
                <a:latin typeface="Arial" pitchFamily="34" charset="0"/>
              </a:rPr>
              <a:t>, 1-18 </a:t>
            </a:r>
            <a:r>
              <a:rPr lang="it-IT" altLang="it-IT" sz="1400" b="1" smtClean="0">
                <a:solidFill>
                  <a:srgbClr val="000000"/>
                </a:solidFill>
                <a:latin typeface="Arial" pitchFamily="34" charset="0"/>
              </a:rPr>
              <a:t>(2003)</a:t>
            </a:r>
          </a:p>
        </p:txBody>
      </p:sp>
      <p:pic>
        <p:nvPicPr>
          <p:cNvPr id="27689" name="Picture 41" descr="D:\File nuovi\STM\Immagini\20030924\JPG\MV_001_101_NS_IMM021.jpg"/>
          <p:cNvPicPr>
            <a:picLocks noChangeAspect="1" noChangeArrowheads="1"/>
          </p:cNvPicPr>
          <p:nvPr/>
        </p:nvPicPr>
        <p:blipFill>
          <a:blip r:embed="rId3">
            <a:extLst>
              <a:ext uri="{28A0092B-C50C-407E-A947-70E740481C1C}">
                <a14:useLocalDpi xmlns:a14="http://schemas.microsoft.com/office/drawing/2010/main" val="0"/>
              </a:ext>
            </a:extLst>
          </a:blip>
          <a:srcRect t="35345"/>
          <a:stretch>
            <a:fillRect/>
          </a:stretch>
        </p:blipFill>
        <p:spPr bwMode="auto">
          <a:xfrm>
            <a:off x="304800" y="1246188"/>
            <a:ext cx="4572000"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90" name="Group 42"/>
          <p:cNvGrpSpPr>
            <a:grpSpLocks/>
          </p:cNvGrpSpPr>
          <p:nvPr/>
        </p:nvGrpSpPr>
        <p:grpSpPr bwMode="auto">
          <a:xfrm>
            <a:off x="6426200" y="1814513"/>
            <a:ext cx="468313" cy="696912"/>
            <a:chOff x="4330" y="1995"/>
            <a:chExt cx="295" cy="439"/>
          </a:xfrm>
        </p:grpSpPr>
        <p:sp>
          <p:nvSpPr>
            <p:cNvPr id="27691" name="Line 43"/>
            <p:cNvSpPr>
              <a:spLocks noChangeAspect="1" noChangeShapeType="1"/>
            </p:cNvSpPr>
            <p:nvPr/>
          </p:nvSpPr>
          <p:spPr bwMode="auto">
            <a:xfrm>
              <a:off x="4352" y="2139"/>
              <a:ext cx="1" cy="29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2400" smtClean="0">
                <a:solidFill>
                  <a:srgbClr val="FFFFFF"/>
                </a:solidFill>
              </a:endParaRPr>
            </a:p>
          </p:txBody>
        </p:sp>
        <p:sp>
          <p:nvSpPr>
            <p:cNvPr id="27692" name="Line 44"/>
            <p:cNvSpPr>
              <a:spLocks noChangeAspect="1" noChangeShapeType="1"/>
            </p:cNvSpPr>
            <p:nvPr/>
          </p:nvSpPr>
          <p:spPr bwMode="auto">
            <a:xfrm>
              <a:off x="4601" y="1995"/>
              <a:ext cx="1" cy="29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2400" smtClean="0">
                <a:solidFill>
                  <a:srgbClr val="FFFFFF"/>
                </a:solidFill>
              </a:endParaRPr>
            </a:p>
          </p:txBody>
        </p:sp>
        <p:sp>
          <p:nvSpPr>
            <p:cNvPr id="27693" name="Line 45"/>
            <p:cNvSpPr>
              <a:spLocks noChangeAspect="1" noChangeShapeType="1"/>
            </p:cNvSpPr>
            <p:nvPr/>
          </p:nvSpPr>
          <p:spPr bwMode="auto">
            <a:xfrm rot="3600000">
              <a:off x="4477" y="2210"/>
              <a:ext cx="1" cy="29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2400" smtClean="0">
                <a:solidFill>
                  <a:srgbClr val="FFFFFF"/>
                </a:solidFill>
              </a:endParaRPr>
            </a:p>
          </p:txBody>
        </p:sp>
        <p:sp>
          <p:nvSpPr>
            <p:cNvPr id="27694" name="Line 46"/>
            <p:cNvSpPr>
              <a:spLocks noChangeAspect="1" noChangeShapeType="1"/>
            </p:cNvSpPr>
            <p:nvPr/>
          </p:nvSpPr>
          <p:spPr bwMode="auto">
            <a:xfrm rot="3600000">
              <a:off x="4477" y="1919"/>
              <a:ext cx="1" cy="29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2400" smtClean="0">
                <a:solidFill>
                  <a:srgbClr val="FFFFFF"/>
                </a:solidFill>
              </a:endParaRPr>
            </a:p>
          </p:txBody>
        </p:sp>
      </p:grpSp>
      <p:sp>
        <p:nvSpPr>
          <p:cNvPr id="27695" name="Text Box 47"/>
          <p:cNvSpPr txBox="1">
            <a:spLocks noChangeArrowheads="1"/>
          </p:cNvSpPr>
          <p:nvPr/>
        </p:nvSpPr>
        <p:spPr bwMode="auto">
          <a:xfrm>
            <a:off x="288925" y="725488"/>
            <a:ext cx="2406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altLang="it-IT" sz="2400" dirty="0" err="1" smtClean="0">
                <a:solidFill>
                  <a:srgbClr val="000000"/>
                </a:solidFill>
                <a:latin typeface="Arial" pitchFamily="34" charset="0"/>
              </a:rPr>
              <a:t>Cleaned</a:t>
            </a:r>
            <a:r>
              <a:rPr lang="it-IT" altLang="it-IT" sz="2400" dirty="0" smtClean="0">
                <a:solidFill>
                  <a:srgbClr val="000000"/>
                </a:solidFill>
                <a:latin typeface="Arial" pitchFamily="34" charset="0"/>
              </a:rPr>
              <a:t> </a:t>
            </a:r>
            <a:r>
              <a:rPr lang="it-IT" altLang="it-IT" sz="2400" dirty="0" err="1" smtClean="0">
                <a:solidFill>
                  <a:srgbClr val="000000"/>
                </a:solidFill>
                <a:latin typeface="Arial" pitchFamily="34" charset="0"/>
              </a:rPr>
              <a:t>surface</a:t>
            </a:r>
            <a:endParaRPr lang="it-IT" altLang="it-IT" sz="2400" dirty="0" smtClean="0">
              <a:solidFill>
                <a:srgbClr val="000000"/>
              </a:solidFill>
              <a:latin typeface="Arial" pitchFamily="34" charset="0"/>
            </a:endParaRPr>
          </a:p>
        </p:txBody>
      </p:sp>
      <p:sp>
        <p:nvSpPr>
          <p:cNvPr id="27696" name="Text Box 48"/>
          <p:cNvSpPr txBox="1">
            <a:spLocks noChangeArrowheads="1"/>
          </p:cNvSpPr>
          <p:nvPr/>
        </p:nvSpPr>
        <p:spPr bwMode="auto">
          <a:xfrm>
            <a:off x="136525" y="5602288"/>
            <a:ext cx="8855075" cy="1121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it-IT" altLang="it-IT" sz="2400" smtClean="0">
                <a:solidFill>
                  <a:srgbClr val="000000"/>
                </a:solidFill>
                <a:latin typeface="Arial" pitchFamily="34" charset="0"/>
              </a:rPr>
              <a:t>The main contribution to the STM image contrast originates from the oxygen 2p states.</a:t>
            </a:r>
          </a:p>
          <a:p>
            <a:pPr algn="r" eaLnBrk="0" fontAlgn="base" hangingPunct="0">
              <a:spcBef>
                <a:spcPct val="35000"/>
              </a:spcBef>
              <a:spcAft>
                <a:spcPct val="0"/>
              </a:spcAft>
            </a:pPr>
            <a:r>
              <a:rPr lang="it-IT" altLang="it-IT" sz="1400" smtClean="0">
                <a:solidFill>
                  <a:srgbClr val="000000"/>
                </a:solidFill>
                <a:latin typeface="Arial" pitchFamily="34" charset="0"/>
              </a:rPr>
              <a:t>H. N</a:t>
            </a:r>
            <a:r>
              <a:rPr lang="it-IT" altLang="it-IT" sz="1400" smtClean="0">
                <a:solidFill>
                  <a:srgbClr val="000000"/>
                </a:solidFill>
                <a:latin typeface="Arial" pitchFamily="34" charset="0"/>
                <a:cs typeface="Arial" pitchFamily="34" charset="0"/>
              </a:rPr>
              <a:t>ö</a:t>
            </a:r>
            <a:r>
              <a:rPr lang="it-IT" altLang="it-IT" sz="1400" smtClean="0">
                <a:solidFill>
                  <a:srgbClr val="000000"/>
                </a:solidFill>
                <a:latin typeface="Arial" pitchFamily="34" charset="0"/>
              </a:rPr>
              <a:t>remberg et al. </a:t>
            </a:r>
            <a:r>
              <a:rPr lang="it-IT" altLang="it-IT" sz="1400" i="1" smtClean="0">
                <a:solidFill>
                  <a:srgbClr val="000000"/>
                </a:solidFill>
                <a:latin typeface="Arial" pitchFamily="34" charset="0"/>
              </a:rPr>
              <a:t>Physical Review Letters</a:t>
            </a:r>
            <a:r>
              <a:rPr lang="it-IT" altLang="it-IT" sz="1400" smtClean="0">
                <a:solidFill>
                  <a:srgbClr val="000000"/>
                </a:solidFill>
                <a:latin typeface="Arial" pitchFamily="34" charset="0"/>
              </a:rPr>
              <a:t> </a:t>
            </a:r>
            <a:r>
              <a:rPr lang="it-IT" altLang="it-IT" sz="1400" b="1" smtClean="0">
                <a:solidFill>
                  <a:srgbClr val="000000"/>
                </a:solidFill>
                <a:latin typeface="Arial" pitchFamily="34" charset="0"/>
              </a:rPr>
              <a:t>79 (21)</a:t>
            </a:r>
            <a:r>
              <a:rPr lang="it-IT" altLang="it-IT" sz="1400" smtClean="0">
                <a:solidFill>
                  <a:srgbClr val="000000"/>
                </a:solidFill>
                <a:latin typeface="Arial" pitchFamily="34" charset="0"/>
              </a:rPr>
              <a:t>, 4222-4225 </a:t>
            </a:r>
            <a:r>
              <a:rPr lang="it-IT" altLang="it-IT" sz="1400" b="1" smtClean="0">
                <a:solidFill>
                  <a:srgbClr val="000000"/>
                </a:solidFill>
                <a:latin typeface="Arial" pitchFamily="34" charset="0"/>
              </a:rPr>
              <a:t>(1997)</a:t>
            </a:r>
          </a:p>
        </p:txBody>
      </p:sp>
    </p:spTree>
    <p:extLst>
      <p:ext uri="{BB962C8B-B14F-4D97-AF65-F5344CB8AC3E}">
        <p14:creationId xmlns:p14="http://schemas.microsoft.com/office/powerpoint/2010/main" val="281663543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212725" y="192088"/>
            <a:ext cx="3160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altLang="it-IT" sz="2400" b="1" smtClean="0">
                <a:solidFill>
                  <a:srgbClr val="FF0000"/>
                </a:solidFill>
                <a:latin typeface="Arial" pitchFamily="34" charset="0"/>
              </a:rPr>
              <a:t>Example: CeO</a:t>
            </a:r>
            <a:r>
              <a:rPr lang="it-IT" altLang="it-IT" sz="2400" b="1" baseline="-25000" smtClean="0">
                <a:solidFill>
                  <a:srgbClr val="FF0000"/>
                </a:solidFill>
                <a:latin typeface="Arial" pitchFamily="34" charset="0"/>
              </a:rPr>
              <a:t>2</a:t>
            </a:r>
            <a:r>
              <a:rPr lang="it-IT" altLang="it-IT" sz="2400" b="1" smtClean="0">
                <a:solidFill>
                  <a:srgbClr val="FF0000"/>
                </a:solidFill>
                <a:latin typeface="Arial" pitchFamily="34" charset="0"/>
              </a:rPr>
              <a:t> (111)</a:t>
            </a:r>
          </a:p>
        </p:txBody>
      </p:sp>
      <p:grpSp>
        <p:nvGrpSpPr>
          <p:cNvPr id="28675" name="Group 3"/>
          <p:cNvGrpSpPr>
            <a:grpSpLocks/>
          </p:cNvGrpSpPr>
          <p:nvPr/>
        </p:nvGrpSpPr>
        <p:grpSpPr bwMode="auto">
          <a:xfrm>
            <a:off x="685800" y="838200"/>
            <a:ext cx="5092700" cy="5092700"/>
            <a:chOff x="432" y="528"/>
            <a:chExt cx="3208" cy="3208"/>
          </a:xfrm>
        </p:grpSpPr>
        <p:pic>
          <p:nvPicPr>
            <p:cNvPr id="28676" name="Picture 4" descr="D:\File nuovi\STM\Immagini\20030924\JPG\MV_001_101_NS_IMM0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 y="528"/>
              <a:ext cx="3208" cy="3208"/>
            </a:xfrm>
            <a:prstGeom prst="rect">
              <a:avLst/>
            </a:prstGeom>
            <a:noFill/>
            <a:extLst>
              <a:ext uri="{909E8E84-426E-40DD-AFC4-6F175D3DCCD1}">
                <a14:hiddenFill xmlns:a14="http://schemas.microsoft.com/office/drawing/2010/main">
                  <a:solidFill>
                    <a:srgbClr val="FFFFFF"/>
                  </a:solidFill>
                </a14:hiddenFill>
              </a:ext>
            </a:extLst>
          </p:spPr>
        </p:pic>
        <p:sp>
          <p:nvSpPr>
            <p:cNvPr id="28677" name="Text Box 5"/>
            <p:cNvSpPr txBox="1">
              <a:spLocks noChangeArrowheads="1"/>
            </p:cNvSpPr>
            <p:nvPr/>
          </p:nvSpPr>
          <p:spPr bwMode="auto">
            <a:xfrm>
              <a:off x="576" y="3360"/>
              <a:ext cx="1280" cy="288"/>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altLang="it-IT" sz="2400" dirty="0" smtClean="0">
                  <a:solidFill>
                    <a:srgbClr val="000000"/>
                  </a:solidFill>
                  <a:latin typeface="Arial" pitchFamily="34" charset="0"/>
                </a:rPr>
                <a:t>20nm x 20nm</a:t>
              </a:r>
            </a:p>
          </p:txBody>
        </p:sp>
      </p:grpSp>
      <p:sp>
        <p:nvSpPr>
          <p:cNvPr id="28678" name="Text Box 6"/>
          <p:cNvSpPr txBox="1">
            <a:spLocks noChangeArrowheads="1"/>
          </p:cNvSpPr>
          <p:nvPr/>
        </p:nvSpPr>
        <p:spPr bwMode="auto">
          <a:xfrm>
            <a:off x="5867400" y="1563688"/>
            <a:ext cx="30480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it-IT" altLang="it-IT" sz="2400" dirty="0" err="1" smtClean="0">
                <a:solidFill>
                  <a:srgbClr val="000000"/>
                </a:solidFill>
                <a:latin typeface="Arial" pitchFamily="34" charset="0"/>
              </a:rPr>
              <a:t>After</a:t>
            </a:r>
            <a:r>
              <a:rPr lang="it-IT" altLang="it-IT" sz="2400" dirty="0" smtClean="0">
                <a:solidFill>
                  <a:srgbClr val="000000"/>
                </a:solidFill>
                <a:latin typeface="Arial" pitchFamily="34" charset="0"/>
              </a:rPr>
              <a:t> </a:t>
            </a:r>
            <a:r>
              <a:rPr lang="it-IT" altLang="it-IT" sz="2400" dirty="0" err="1" smtClean="0">
                <a:solidFill>
                  <a:srgbClr val="000000"/>
                </a:solidFill>
                <a:latin typeface="Arial" pitchFamily="34" charset="0"/>
              </a:rPr>
              <a:t>cleaning</a:t>
            </a:r>
            <a:r>
              <a:rPr lang="it-IT" altLang="it-IT" sz="2400" dirty="0" smtClean="0">
                <a:solidFill>
                  <a:srgbClr val="000000"/>
                </a:solidFill>
                <a:latin typeface="Arial" pitchFamily="34" charset="0"/>
              </a:rPr>
              <a:t>:</a:t>
            </a:r>
          </a:p>
          <a:p>
            <a:pPr eaLnBrk="0" fontAlgn="base" hangingPunct="0">
              <a:spcBef>
                <a:spcPct val="0"/>
              </a:spcBef>
              <a:spcAft>
                <a:spcPct val="0"/>
              </a:spcAft>
            </a:pPr>
            <a:endParaRPr lang="it-IT" altLang="it-IT" sz="2400" dirty="0" smtClean="0">
              <a:solidFill>
                <a:srgbClr val="000000"/>
              </a:solidFill>
              <a:latin typeface="Arial" pitchFamily="34" charset="0"/>
            </a:endParaRPr>
          </a:p>
          <a:p>
            <a:pPr eaLnBrk="0" fontAlgn="base" hangingPunct="0">
              <a:spcBef>
                <a:spcPct val="0"/>
              </a:spcBef>
              <a:spcAft>
                <a:spcPct val="0"/>
              </a:spcAft>
            </a:pPr>
            <a:r>
              <a:rPr lang="it-IT" altLang="it-IT" sz="2400" dirty="0" err="1" smtClean="0">
                <a:solidFill>
                  <a:srgbClr val="000000"/>
                </a:solidFill>
                <a:latin typeface="Arial" pitchFamily="34" charset="0"/>
              </a:rPr>
              <a:t>sputtering</a:t>
            </a:r>
            <a:r>
              <a:rPr lang="it-IT" altLang="it-IT" sz="2400" dirty="0" smtClean="0">
                <a:solidFill>
                  <a:srgbClr val="000000"/>
                </a:solidFill>
                <a:latin typeface="Arial" pitchFamily="34" charset="0"/>
              </a:rPr>
              <a:t> with </a:t>
            </a:r>
            <a:r>
              <a:rPr lang="it-IT" altLang="it-IT" sz="2400" dirty="0" err="1" smtClean="0">
                <a:solidFill>
                  <a:srgbClr val="000000"/>
                </a:solidFill>
                <a:latin typeface="Arial" pitchFamily="34" charset="0"/>
              </a:rPr>
              <a:t>Ar</a:t>
            </a:r>
            <a:r>
              <a:rPr lang="it-IT" altLang="it-IT" sz="2400" baseline="30000" dirty="0" smtClean="0">
                <a:solidFill>
                  <a:srgbClr val="000000"/>
                </a:solidFill>
                <a:latin typeface="Arial" pitchFamily="34" charset="0"/>
              </a:rPr>
              <a:t>+</a:t>
            </a:r>
            <a:r>
              <a:rPr lang="it-IT" altLang="it-IT" sz="2400" dirty="0" smtClean="0">
                <a:solidFill>
                  <a:srgbClr val="000000"/>
                </a:solidFill>
                <a:latin typeface="Arial" pitchFamily="34" charset="0"/>
              </a:rPr>
              <a:t> + </a:t>
            </a:r>
            <a:r>
              <a:rPr lang="it-IT" altLang="it-IT" sz="2400" dirty="0" err="1" smtClean="0">
                <a:solidFill>
                  <a:srgbClr val="000000"/>
                </a:solidFill>
                <a:latin typeface="Arial" pitchFamily="34" charset="0"/>
              </a:rPr>
              <a:t>annealing</a:t>
            </a:r>
            <a:r>
              <a:rPr lang="it-IT" altLang="it-IT" sz="2400" dirty="0" smtClean="0">
                <a:solidFill>
                  <a:srgbClr val="000000"/>
                </a:solidFill>
                <a:latin typeface="Arial" pitchFamily="34" charset="0"/>
              </a:rPr>
              <a:t> in O</a:t>
            </a:r>
            <a:r>
              <a:rPr lang="it-IT" altLang="it-IT" sz="2400" baseline="-25000" dirty="0" smtClean="0">
                <a:solidFill>
                  <a:srgbClr val="000000"/>
                </a:solidFill>
                <a:latin typeface="Arial" pitchFamily="34" charset="0"/>
              </a:rPr>
              <a:t>2</a:t>
            </a:r>
            <a:r>
              <a:rPr lang="it-IT" altLang="it-IT" sz="2400" dirty="0" smtClean="0">
                <a:solidFill>
                  <a:srgbClr val="000000"/>
                </a:solidFill>
                <a:latin typeface="Arial" pitchFamily="34" charset="0"/>
              </a:rPr>
              <a:t> up to 1000°C</a:t>
            </a:r>
            <a:endParaRPr lang="it-IT" altLang="it-IT" sz="2400" baseline="30000" dirty="0" smtClean="0">
              <a:solidFill>
                <a:srgbClr val="000000"/>
              </a:solidFill>
              <a:latin typeface="Arial" pitchFamily="34" charset="0"/>
            </a:endParaRPr>
          </a:p>
        </p:txBody>
      </p:sp>
    </p:spTree>
    <p:extLst>
      <p:ext uri="{BB962C8B-B14F-4D97-AF65-F5344CB8AC3E}">
        <p14:creationId xmlns:p14="http://schemas.microsoft.com/office/powerpoint/2010/main" val="185689191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2" name="Picture 4" descr="1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304800"/>
            <a:ext cx="62484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67246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8" name="Group 2"/>
          <p:cNvGrpSpPr>
            <a:grpSpLocks/>
          </p:cNvGrpSpPr>
          <p:nvPr/>
        </p:nvGrpSpPr>
        <p:grpSpPr bwMode="auto">
          <a:xfrm>
            <a:off x="2209800" y="1447800"/>
            <a:ext cx="5092700" cy="5092700"/>
            <a:chOff x="1392" y="912"/>
            <a:chExt cx="3208" cy="3208"/>
          </a:xfrm>
        </p:grpSpPr>
        <p:pic>
          <p:nvPicPr>
            <p:cNvPr id="29699" name="Picture 3" descr="D:\File nuovi\STM\Immagini\20030924\JPG\MV_001_101_NS_IMM0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2" y="912"/>
              <a:ext cx="3208" cy="3208"/>
            </a:xfrm>
            <a:prstGeom prst="rect">
              <a:avLst/>
            </a:prstGeom>
            <a:noFill/>
            <a:extLst>
              <a:ext uri="{909E8E84-426E-40DD-AFC4-6F175D3DCCD1}">
                <a14:hiddenFill xmlns:a14="http://schemas.microsoft.com/office/drawing/2010/main">
                  <a:solidFill>
                    <a:srgbClr val="FFFFFF"/>
                  </a:solidFill>
                </a14:hiddenFill>
              </a:ext>
            </a:extLst>
          </p:spPr>
        </p:pic>
        <p:sp>
          <p:nvSpPr>
            <p:cNvPr id="29700" name="Text Box 4"/>
            <p:cNvSpPr txBox="1">
              <a:spLocks noChangeArrowheads="1"/>
            </p:cNvSpPr>
            <p:nvPr/>
          </p:nvSpPr>
          <p:spPr bwMode="auto">
            <a:xfrm>
              <a:off x="1488" y="3744"/>
              <a:ext cx="1280" cy="288"/>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altLang="it-IT" sz="2400" dirty="0" smtClean="0">
                  <a:solidFill>
                    <a:srgbClr val="000000"/>
                  </a:solidFill>
                  <a:latin typeface="Arial" pitchFamily="34" charset="0"/>
                </a:rPr>
                <a:t>20nm x 20nm</a:t>
              </a:r>
            </a:p>
          </p:txBody>
        </p:sp>
      </p:grpSp>
      <p:sp>
        <p:nvSpPr>
          <p:cNvPr id="29701" name="Text Box 5"/>
          <p:cNvSpPr txBox="1">
            <a:spLocks noChangeArrowheads="1"/>
          </p:cNvSpPr>
          <p:nvPr/>
        </p:nvSpPr>
        <p:spPr bwMode="auto">
          <a:xfrm>
            <a:off x="212725" y="192088"/>
            <a:ext cx="3160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altLang="it-IT" sz="2400" b="1" smtClean="0">
                <a:solidFill>
                  <a:srgbClr val="FF0000"/>
                </a:solidFill>
                <a:latin typeface="Arial" pitchFamily="34" charset="0"/>
              </a:rPr>
              <a:t>Example: CeO</a:t>
            </a:r>
            <a:r>
              <a:rPr lang="it-IT" altLang="it-IT" sz="2400" b="1" baseline="-25000" smtClean="0">
                <a:solidFill>
                  <a:srgbClr val="FF0000"/>
                </a:solidFill>
                <a:latin typeface="Arial" pitchFamily="34" charset="0"/>
              </a:rPr>
              <a:t>2</a:t>
            </a:r>
            <a:r>
              <a:rPr lang="it-IT" altLang="it-IT" sz="2400" b="1" smtClean="0">
                <a:solidFill>
                  <a:srgbClr val="FF0000"/>
                </a:solidFill>
                <a:latin typeface="Arial" pitchFamily="34" charset="0"/>
              </a:rPr>
              <a:t> (111)</a:t>
            </a:r>
          </a:p>
        </p:txBody>
      </p:sp>
      <p:sp>
        <p:nvSpPr>
          <p:cNvPr id="29702" name="Text Box 6"/>
          <p:cNvSpPr txBox="1">
            <a:spLocks noChangeArrowheads="1"/>
          </p:cNvSpPr>
          <p:nvPr/>
        </p:nvSpPr>
        <p:spPr bwMode="auto">
          <a:xfrm>
            <a:off x="212725" y="762000"/>
            <a:ext cx="42846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altLang="it-IT" sz="2400" dirty="0" err="1" smtClean="0">
                <a:solidFill>
                  <a:srgbClr val="000000"/>
                </a:solidFill>
                <a:latin typeface="Arial" pitchFamily="34" charset="0"/>
              </a:rPr>
              <a:t>After</a:t>
            </a:r>
            <a:r>
              <a:rPr lang="it-IT" altLang="it-IT" sz="2400" dirty="0" smtClean="0">
                <a:solidFill>
                  <a:srgbClr val="000000"/>
                </a:solidFill>
                <a:latin typeface="Arial" pitchFamily="34" charset="0"/>
              </a:rPr>
              <a:t> 3h H</a:t>
            </a:r>
            <a:r>
              <a:rPr lang="it-IT" altLang="it-IT" sz="2400" baseline="-25000" dirty="0" smtClean="0">
                <a:solidFill>
                  <a:srgbClr val="000000"/>
                </a:solidFill>
                <a:latin typeface="Arial" pitchFamily="34" charset="0"/>
              </a:rPr>
              <a:t>2</a:t>
            </a:r>
            <a:r>
              <a:rPr lang="it-IT" altLang="it-IT" sz="2400" dirty="0" smtClean="0">
                <a:solidFill>
                  <a:srgbClr val="000000"/>
                </a:solidFill>
                <a:latin typeface="Arial" pitchFamily="34" charset="0"/>
              </a:rPr>
              <a:t> 1x10</a:t>
            </a:r>
            <a:r>
              <a:rPr lang="it-IT" altLang="it-IT" sz="2400" baseline="30000" dirty="0" smtClean="0">
                <a:solidFill>
                  <a:srgbClr val="000000"/>
                </a:solidFill>
                <a:latin typeface="Arial" pitchFamily="34" charset="0"/>
              </a:rPr>
              <a:t>-8 </a:t>
            </a:r>
            <a:r>
              <a:rPr lang="it-IT" altLang="it-IT" sz="2400" dirty="0" err="1" smtClean="0">
                <a:solidFill>
                  <a:srgbClr val="000000"/>
                </a:solidFill>
                <a:latin typeface="Arial" pitchFamily="34" charset="0"/>
              </a:rPr>
              <a:t>mbar</a:t>
            </a:r>
            <a:r>
              <a:rPr lang="it-IT" altLang="it-IT" sz="2400" dirty="0" smtClean="0">
                <a:solidFill>
                  <a:srgbClr val="000000"/>
                </a:solidFill>
                <a:latin typeface="Arial" pitchFamily="34" charset="0"/>
              </a:rPr>
              <a:t> 400°C</a:t>
            </a:r>
          </a:p>
        </p:txBody>
      </p:sp>
      <p:sp>
        <p:nvSpPr>
          <p:cNvPr id="29703" name="Line 7"/>
          <p:cNvSpPr>
            <a:spLocks noChangeShapeType="1"/>
          </p:cNvSpPr>
          <p:nvPr/>
        </p:nvSpPr>
        <p:spPr bwMode="auto">
          <a:xfrm flipH="1">
            <a:off x="4060825" y="1066800"/>
            <a:ext cx="2035175" cy="1258888"/>
          </a:xfrm>
          <a:prstGeom prst="line">
            <a:avLst/>
          </a:prstGeom>
          <a:noFill/>
          <a:ln w="28575">
            <a:solidFill>
              <a:srgbClr val="FF0000"/>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2400" smtClean="0">
              <a:solidFill>
                <a:srgbClr val="FFFFFF"/>
              </a:solidFill>
            </a:endParaRPr>
          </a:p>
        </p:txBody>
      </p:sp>
      <p:sp>
        <p:nvSpPr>
          <p:cNvPr id="29704" name="Text Box 8"/>
          <p:cNvSpPr txBox="1">
            <a:spLocks noChangeArrowheads="1"/>
          </p:cNvSpPr>
          <p:nvPr/>
        </p:nvSpPr>
        <p:spPr bwMode="auto">
          <a:xfrm>
            <a:off x="6156325" y="649288"/>
            <a:ext cx="22367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altLang="it-IT" sz="2400" smtClean="0">
                <a:solidFill>
                  <a:srgbClr val="000000"/>
                </a:solidFill>
                <a:latin typeface="Arial" pitchFamily="34" charset="0"/>
              </a:rPr>
              <a:t>Single vacancy</a:t>
            </a:r>
          </a:p>
        </p:txBody>
      </p:sp>
      <p:sp>
        <p:nvSpPr>
          <p:cNvPr id="29705" name="Line 9"/>
          <p:cNvSpPr>
            <a:spLocks noChangeShapeType="1"/>
          </p:cNvSpPr>
          <p:nvPr/>
        </p:nvSpPr>
        <p:spPr bwMode="auto">
          <a:xfrm flipV="1">
            <a:off x="1781175" y="2976563"/>
            <a:ext cx="639763" cy="331787"/>
          </a:xfrm>
          <a:prstGeom prst="line">
            <a:avLst/>
          </a:prstGeom>
          <a:noFill/>
          <a:ln w="28575">
            <a:solidFill>
              <a:srgbClr val="FF0000"/>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2400" smtClean="0">
              <a:solidFill>
                <a:srgbClr val="FFFFFF"/>
              </a:solidFill>
            </a:endParaRPr>
          </a:p>
        </p:txBody>
      </p:sp>
      <p:sp>
        <p:nvSpPr>
          <p:cNvPr id="29706" name="Line 10"/>
          <p:cNvSpPr>
            <a:spLocks noChangeShapeType="1"/>
          </p:cNvSpPr>
          <p:nvPr/>
        </p:nvSpPr>
        <p:spPr bwMode="auto">
          <a:xfrm flipV="1">
            <a:off x="1779588" y="2971800"/>
            <a:ext cx="2411412" cy="458788"/>
          </a:xfrm>
          <a:prstGeom prst="line">
            <a:avLst/>
          </a:prstGeom>
          <a:noFill/>
          <a:ln w="28575">
            <a:solidFill>
              <a:srgbClr val="FF0000"/>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2400" smtClean="0">
              <a:solidFill>
                <a:srgbClr val="FFFFFF"/>
              </a:solidFill>
            </a:endParaRPr>
          </a:p>
        </p:txBody>
      </p:sp>
      <p:sp>
        <p:nvSpPr>
          <p:cNvPr id="29707" name="Text Box 11"/>
          <p:cNvSpPr txBox="1">
            <a:spLocks noChangeArrowheads="1"/>
          </p:cNvSpPr>
          <p:nvPr/>
        </p:nvSpPr>
        <p:spPr bwMode="auto">
          <a:xfrm>
            <a:off x="909638" y="3025775"/>
            <a:ext cx="102303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altLang="it-IT" sz="2400" smtClean="0">
                <a:solidFill>
                  <a:srgbClr val="000000"/>
                </a:solidFill>
                <a:latin typeface="Arial" pitchFamily="34" charset="0"/>
              </a:rPr>
              <a:t>Line</a:t>
            </a:r>
          </a:p>
          <a:p>
            <a:pPr eaLnBrk="0" fontAlgn="base" hangingPunct="0">
              <a:spcBef>
                <a:spcPct val="0"/>
              </a:spcBef>
              <a:spcAft>
                <a:spcPct val="0"/>
              </a:spcAft>
            </a:pPr>
            <a:r>
              <a:rPr lang="it-IT" altLang="it-IT" sz="2400" smtClean="0">
                <a:solidFill>
                  <a:srgbClr val="000000"/>
                </a:solidFill>
                <a:latin typeface="Arial" pitchFamily="34" charset="0"/>
              </a:rPr>
              <a:t>defect</a:t>
            </a:r>
          </a:p>
        </p:txBody>
      </p:sp>
      <p:sp>
        <p:nvSpPr>
          <p:cNvPr id="29708" name="Line 12"/>
          <p:cNvSpPr>
            <a:spLocks noChangeShapeType="1"/>
          </p:cNvSpPr>
          <p:nvPr/>
        </p:nvSpPr>
        <p:spPr bwMode="auto">
          <a:xfrm flipH="1">
            <a:off x="4765675" y="1095375"/>
            <a:ext cx="1797050" cy="2630488"/>
          </a:xfrm>
          <a:prstGeom prst="line">
            <a:avLst/>
          </a:prstGeom>
          <a:noFill/>
          <a:ln w="28575">
            <a:solidFill>
              <a:srgbClr val="FF0000"/>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2400" smtClean="0">
              <a:solidFill>
                <a:srgbClr val="FFFFFF"/>
              </a:solidFill>
            </a:endParaRPr>
          </a:p>
        </p:txBody>
      </p:sp>
      <p:sp>
        <p:nvSpPr>
          <p:cNvPr id="29709" name="Line 13"/>
          <p:cNvSpPr>
            <a:spLocks noChangeShapeType="1"/>
          </p:cNvSpPr>
          <p:nvPr/>
        </p:nvSpPr>
        <p:spPr bwMode="auto">
          <a:xfrm flipH="1">
            <a:off x="6270625" y="1114425"/>
            <a:ext cx="625475" cy="3249613"/>
          </a:xfrm>
          <a:prstGeom prst="line">
            <a:avLst/>
          </a:prstGeom>
          <a:noFill/>
          <a:ln w="28575">
            <a:solidFill>
              <a:srgbClr val="FF0000"/>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2400" smtClean="0">
              <a:solidFill>
                <a:srgbClr val="FFFFFF"/>
              </a:solidFill>
            </a:endParaRPr>
          </a:p>
        </p:txBody>
      </p:sp>
    </p:spTree>
    <p:extLst>
      <p:ext uri="{BB962C8B-B14F-4D97-AF65-F5344CB8AC3E}">
        <p14:creationId xmlns:p14="http://schemas.microsoft.com/office/powerpoint/2010/main" val="88111245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212725" y="192088"/>
            <a:ext cx="3160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altLang="it-IT" sz="2400" b="1" smtClean="0">
                <a:solidFill>
                  <a:srgbClr val="FF0000"/>
                </a:solidFill>
                <a:latin typeface="Arial" pitchFamily="34" charset="0"/>
              </a:rPr>
              <a:t>Example: CeO</a:t>
            </a:r>
            <a:r>
              <a:rPr lang="it-IT" altLang="it-IT" sz="2400" b="1" baseline="-25000" smtClean="0">
                <a:solidFill>
                  <a:srgbClr val="FF0000"/>
                </a:solidFill>
                <a:latin typeface="Arial" pitchFamily="34" charset="0"/>
              </a:rPr>
              <a:t>2</a:t>
            </a:r>
            <a:r>
              <a:rPr lang="it-IT" altLang="it-IT" sz="2400" b="1" smtClean="0">
                <a:solidFill>
                  <a:srgbClr val="FF0000"/>
                </a:solidFill>
                <a:latin typeface="Arial" pitchFamily="34" charset="0"/>
              </a:rPr>
              <a:t> (111)</a:t>
            </a:r>
          </a:p>
        </p:txBody>
      </p:sp>
      <p:sp>
        <p:nvSpPr>
          <p:cNvPr id="30723" name="Text Box 3"/>
          <p:cNvSpPr txBox="1">
            <a:spLocks noChangeArrowheads="1"/>
          </p:cNvSpPr>
          <p:nvPr/>
        </p:nvSpPr>
        <p:spPr bwMode="auto">
          <a:xfrm>
            <a:off x="212725" y="762000"/>
            <a:ext cx="42846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altLang="it-IT" sz="2400" dirty="0" err="1" smtClean="0">
                <a:solidFill>
                  <a:srgbClr val="000000"/>
                </a:solidFill>
                <a:latin typeface="Arial" pitchFamily="34" charset="0"/>
              </a:rPr>
              <a:t>After</a:t>
            </a:r>
            <a:r>
              <a:rPr lang="it-IT" altLang="it-IT" sz="2400" dirty="0" smtClean="0">
                <a:solidFill>
                  <a:srgbClr val="000000"/>
                </a:solidFill>
                <a:latin typeface="Arial" pitchFamily="34" charset="0"/>
              </a:rPr>
              <a:t> 3h H</a:t>
            </a:r>
            <a:r>
              <a:rPr lang="it-IT" altLang="it-IT" sz="2400" baseline="-25000" dirty="0" smtClean="0">
                <a:solidFill>
                  <a:srgbClr val="000000"/>
                </a:solidFill>
                <a:latin typeface="Arial" pitchFamily="34" charset="0"/>
              </a:rPr>
              <a:t>2</a:t>
            </a:r>
            <a:r>
              <a:rPr lang="it-IT" altLang="it-IT" sz="2400" dirty="0" smtClean="0">
                <a:solidFill>
                  <a:srgbClr val="000000"/>
                </a:solidFill>
                <a:latin typeface="Arial" pitchFamily="34" charset="0"/>
              </a:rPr>
              <a:t> 1x10</a:t>
            </a:r>
            <a:r>
              <a:rPr lang="it-IT" altLang="it-IT" sz="2400" baseline="30000" dirty="0" smtClean="0">
                <a:solidFill>
                  <a:srgbClr val="000000"/>
                </a:solidFill>
                <a:latin typeface="Arial" pitchFamily="34" charset="0"/>
              </a:rPr>
              <a:t>-8 </a:t>
            </a:r>
            <a:r>
              <a:rPr lang="it-IT" altLang="it-IT" sz="2400" dirty="0" err="1" smtClean="0">
                <a:solidFill>
                  <a:srgbClr val="000000"/>
                </a:solidFill>
                <a:latin typeface="Arial" pitchFamily="34" charset="0"/>
              </a:rPr>
              <a:t>mbar</a:t>
            </a:r>
            <a:r>
              <a:rPr lang="it-IT" altLang="it-IT" sz="2400" dirty="0" smtClean="0">
                <a:solidFill>
                  <a:srgbClr val="000000"/>
                </a:solidFill>
                <a:latin typeface="Arial" pitchFamily="34" charset="0"/>
              </a:rPr>
              <a:t> 400°C</a:t>
            </a:r>
          </a:p>
        </p:txBody>
      </p:sp>
      <p:sp>
        <p:nvSpPr>
          <p:cNvPr id="30724" name="Text Box 4"/>
          <p:cNvSpPr txBox="1">
            <a:spLocks noChangeArrowheads="1"/>
          </p:cNvSpPr>
          <p:nvPr/>
        </p:nvSpPr>
        <p:spPr bwMode="auto">
          <a:xfrm>
            <a:off x="5562600" y="1295400"/>
            <a:ext cx="365760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spAutoFit/>
          </a:bodyPr>
          <a:lstStyle/>
          <a:p>
            <a:pPr eaLnBrk="0" fontAlgn="base" hangingPunct="0">
              <a:spcBef>
                <a:spcPct val="0"/>
              </a:spcBef>
              <a:spcAft>
                <a:spcPct val="0"/>
              </a:spcAft>
            </a:pPr>
            <a:r>
              <a:rPr lang="it-IT" altLang="it-IT" sz="2400" smtClean="0">
                <a:solidFill>
                  <a:srgbClr val="000000"/>
                </a:solidFill>
                <a:latin typeface="Arial" pitchFamily="34" charset="0"/>
              </a:rPr>
              <a:t>Oxygen atoms around the vacancies are brighter.</a:t>
            </a:r>
          </a:p>
        </p:txBody>
      </p:sp>
      <p:sp>
        <p:nvSpPr>
          <p:cNvPr id="30725" name="Text Box 5"/>
          <p:cNvSpPr txBox="1">
            <a:spLocks noChangeArrowheads="1"/>
          </p:cNvSpPr>
          <p:nvPr/>
        </p:nvSpPr>
        <p:spPr bwMode="auto">
          <a:xfrm>
            <a:off x="5562600" y="2401888"/>
            <a:ext cx="358140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eaLnBrk="0" fontAlgn="base" hangingPunct="0">
              <a:spcBef>
                <a:spcPct val="0"/>
              </a:spcBef>
              <a:spcAft>
                <a:spcPct val="0"/>
              </a:spcAft>
            </a:pPr>
            <a:r>
              <a:rPr lang="it-IT" altLang="it-IT" sz="2400" smtClean="0">
                <a:solidFill>
                  <a:srgbClr val="000000"/>
                </a:solidFill>
                <a:latin typeface="Arial" pitchFamily="34" charset="0"/>
              </a:rPr>
              <a:t>Oxygen vacancies corrisponds to a Ce</a:t>
            </a:r>
            <a:r>
              <a:rPr lang="it-IT" altLang="it-IT" sz="2400" baseline="30000" smtClean="0">
                <a:solidFill>
                  <a:srgbClr val="000000"/>
                </a:solidFill>
                <a:latin typeface="Arial" pitchFamily="34" charset="0"/>
              </a:rPr>
              <a:t>III</a:t>
            </a:r>
            <a:r>
              <a:rPr lang="it-IT" altLang="it-IT" sz="2400" smtClean="0">
                <a:solidFill>
                  <a:srgbClr val="000000"/>
                </a:solidFill>
                <a:latin typeface="Arial" pitchFamily="34" charset="0"/>
              </a:rPr>
              <a:t> in the first sub-layer.</a:t>
            </a:r>
          </a:p>
        </p:txBody>
      </p:sp>
      <p:sp>
        <p:nvSpPr>
          <p:cNvPr id="30726" name="Text Box 6"/>
          <p:cNvSpPr txBox="1">
            <a:spLocks noChangeArrowheads="1"/>
          </p:cNvSpPr>
          <p:nvPr/>
        </p:nvSpPr>
        <p:spPr bwMode="auto">
          <a:xfrm>
            <a:off x="5562600" y="3827463"/>
            <a:ext cx="3581400"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eaLnBrk="0" fontAlgn="base" hangingPunct="0">
              <a:spcBef>
                <a:spcPct val="0"/>
              </a:spcBef>
              <a:spcAft>
                <a:spcPct val="0"/>
              </a:spcAft>
            </a:pPr>
            <a:r>
              <a:rPr lang="it-IT" altLang="it-IT" sz="2400" smtClean="0">
                <a:solidFill>
                  <a:srgbClr val="000000"/>
                </a:solidFill>
                <a:latin typeface="Arial" pitchFamily="34" charset="0"/>
              </a:rPr>
              <a:t>For the explanation of the enhanced brightness of oxygen atoms one has to consider the possibility of a small charge transfer from vacancies to these oxygen atoms.</a:t>
            </a:r>
          </a:p>
        </p:txBody>
      </p:sp>
      <p:grpSp>
        <p:nvGrpSpPr>
          <p:cNvPr id="30727" name="Group 7"/>
          <p:cNvGrpSpPr>
            <a:grpSpLocks/>
          </p:cNvGrpSpPr>
          <p:nvPr/>
        </p:nvGrpSpPr>
        <p:grpSpPr bwMode="auto">
          <a:xfrm>
            <a:off x="228600" y="1295400"/>
            <a:ext cx="5092700" cy="5092700"/>
            <a:chOff x="144" y="816"/>
            <a:chExt cx="3208" cy="3208"/>
          </a:xfrm>
        </p:grpSpPr>
        <p:pic>
          <p:nvPicPr>
            <p:cNvPr id="30728" name="Picture 8" descr="D:\File nuovi\STM\Immagini\20030924\JPG\MV_001_101_NS_IMM08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 y="816"/>
              <a:ext cx="3208" cy="3208"/>
            </a:xfrm>
            <a:prstGeom prst="rect">
              <a:avLst/>
            </a:prstGeom>
            <a:noFill/>
            <a:extLst>
              <a:ext uri="{909E8E84-426E-40DD-AFC4-6F175D3DCCD1}">
                <a14:hiddenFill xmlns:a14="http://schemas.microsoft.com/office/drawing/2010/main">
                  <a:solidFill>
                    <a:srgbClr val="FFFFFF"/>
                  </a:solidFill>
                </a14:hiddenFill>
              </a:ext>
            </a:extLst>
          </p:spPr>
        </p:pic>
        <p:sp>
          <p:nvSpPr>
            <p:cNvPr id="30729" name="Rectangle 9"/>
            <p:cNvSpPr>
              <a:spLocks noChangeArrowheads="1"/>
            </p:cNvSpPr>
            <p:nvPr/>
          </p:nvSpPr>
          <p:spPr bwMode="auto">
            <a:xfrm>
              <a:off x="1968" y="3648"/>
              <a:ext cx="1280" cy="288"/>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altLang="it-IT" sz="2400" dirty="0" smtClean="0">
                  <a:solidFill>
                    <a:srgbClr val="000000"/>
                  </a:solidFill>
                  <a:latin typeface="Arial" pitchFamily="34" charset="0"/>
                </a:rPr>
                <a:t>20nm x 20nm</a:t>
              </a:r>
            </a:p>
          </p:txBody>
        </p:sp>
      </p:grpSp>
    </p:spTree>
    <p:extLst>
      <p:ext uri="{BB962C8B-B14F-4D97-AF65-F5344CB8AC3E}">
        <p14:creationId xmlns:p14="http://schemas.microsoft.com/office/powerpoint/2010/main" val="254786638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685800" y="22860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marL="457200" fontAlgn="base">
              <a:spcBef>
                <a:spcPct val="0"/>
              </a:spcBef>
              <a:spcAft>
                <a:spcPct val="0"/>
              </a:spcAft>
              <a:defRPr sz="2400">
                <a:solidFill>
                  <a:schemeClr val="tx1"/>
                </a:solidFill>
                <a:latin typeface="Times New Roman" pitchFamily="18" charset="0"/>
              </a:defRPr>
            </a:lvl6pPr>
            <a:lvl7pPr marL="914400" fontAlgn="base">
              <a:spcBef>
                <a:spcPct val="0"/>
              </a:spcBef>
              <a:spcAft>
                <a:spcPct val="0"/>
              </a:spcAft>
              <a:defRPr sz="2400">
                <a:solidFill>
                  <a:schemeClr val="tx1"/>
                </a:solidFill>
                <a:latin typeface="Times New Roman" pitchFamily="18" charset="0"/>
              </a:defRPr>
            </a:lvl7pPr>
            <a:lvl8pPr marL="1371600" fontAlgn="base">
              <a:spcBef>
                <a:spcPct val="0"/>
              </a:spcBef>
              <a:spcAft>
                <a:spcPct val="0"/>
              </a:spcAft>
              <a:defRPr sz="2400">
                <a:solidFill>
                  <a:schemeClr val="tx1"/>
                </a:solidFill>
                <a:latin typeface="Times New Roman" pitchFamily="18" charset="0"/>
              </a:defRPr>
            </a:lvl8pPr>
            <a:lvl9pPr marL="1828800" fontAlgn="base">
              <a:spcBef>
                <a:spcPct val="0"/>
              </a:spcBef>
              <a:spcAft>
                <a:spcPct val="0"/>
              </a:spcAft>
              <a:defRPr sz="2400">
                <a:solidFill>
                  <a:schemeClr val="tx1"/>
                </a:solidFill>
                <a:latin typeface="Times New Roman" pitchFamily="18" charset="0"/>
              </a:defRPr>
            </a:lvl9pPr>
          </a:lstStyle>
          <a:p>
            <a:pPr algn="ctr"/>
            <a:r>
              <a:rPr lang="it-IT" altLang="it-IT" sz="2800" b="1">
                <a:solidFill>
                  <a:srgbClr val="0000FF"/>
                </a:solidFill>
                <a:latin typeface="Arial" pitchFamily="34" charset="0"/>
              </a:rPr>
              <a:t>Difetti superficiali su CeO</a:t>
            </a:r>
            <a:r>
              <a:rPr lang="it-IT" altLang="it-IT" sz="2800" b="1" baseline="-25000">
                <a:solidFill>
                  <a:srgbClr val="0000FF"/>
                </a:solidFill>
                <a:latin typeface="Arial" pitchFamily="34" charset="0"/>
              </a:rPr>
              <a:t>2</a:t>
            </a:r>
            <a:r>
              <a:rPr lang="it-IT" altLang="it-IT" sz="2800" b="1">
                <a:solidFill>
                  <a:srgbClr val="0000FF"/>
                </a:solidFill>
                <a:latin typeface="Arial" pitchFamily="34" charset="0"/>
              </a:rPr>
              <a:t> (111)</a:t>
            </a:r>
            <a:endParaRPr lang="it-IT" altLang="it-IT" sz="2800" b="1" baseline="-25000">
              <a:solidFill>
                <a:srgbClr val="0000FF"/>
              </a:solidFill>
              <a:latin typeface="Arial" pitchFamily="34" charset="0"/>
            </a:endParaRPr>
          </a:p>
        </p:txBody>
      </p:sp>
      <p:sp>
        <p:nvSpPr>
          <p:cNvPr id="74755" name="Text Box 3"/>
          <p:cNvSpPr txBox="1">
            <a:spLocks noChangeArrowheads="1"/>
          </p:cNvSpPr>
          <p:nvPr/>
        </p:nvSpPr>
        <p:spPr bwMode="auto">
          <a:xfrm>
            <a:off x="152400" y="6400800"/>
            <a:ext cx="8839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it-IT" sz="1400"/>
              <a:t>F. Esch, S. Fabris, L. Zhou, T. Montini, C. Africh, P. Fornasiero, G. Comelli, R. Rosei </a:t>
            </a:r>
            <a:r>
              <a:rPr lang="en-US" altLang="it-IT" sz="1400" i="1" u="sng"/>
              <a:t>Science</a:t>
            </a:r>
            <a:r>
              <a:rPr lang="en-US" altLang="it-IT" sz="1400"/>
              <a:t> </a:t>
            </a:r>
            <a:r>
              <a:rPr lang="en-US" altLang="it-IT" sz="1400" b="1"/>
              <a:t>309</a:t>
            </a:r>
            <a:r>
              <a:rPr lang="en-US" altLang="it-IT" sz="1400"/>
              <a:t> (2005), 752</a:t>
            </a:r>
          </a:p>
        </p:txBody>
      </p:sp>
      <p:pic>
        <p:nvPicPr>
          <p:cNvPr id="74756" name="Picture 4" descr="D:\Dati_Tiziano\Tesi dottorato\Cap. STM\Fig. 4.7.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1600" y="990600"/>
            <a:ext cx="4273550" cy="5260975"/>
          </a:xfrm>
          <a:prstGeom prst="rect">
            <a:avLst/>
          </a:prstGeom>
          <a:noFill/>
          <a:extLst>
            <a:ext uri="{909E8E84-426E-40DD-AFC4-6F175D3DCCD1}">
              <a14:hiddenFill xmlns:a14="http://schemas.microsoft.com/office/drawing/2010/main">
                <a:solidFill>
                  <a:srgbClr val="FFFFFF"/>
                </a:solidFill>
              </a14:hiddenFill>
            </a:ext>
          </a:extLst>
        </p:spPr>
      </p:pic>
      <p:sp>
        <p:nvSpPr>
          <p:cNvPr id="74757" name="Text Box 5"/>
          <p:cNvSpPr txBox="1">
            <a:spLocks noChangeArrowheads="1"/>
          </p:cNvSpPr>
          <p:nvPr/>
        </p:nvSpPr>
        <p:spPr bwMode="auto">
          <a:xfrm>
            <a:off x="5876925" y="914400"/>
            <a:ext cx="2733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a:t>Annealing a 900°C</a:t>
            </a:r>
          </a:p>
        </p:txBody>
      </p:sp>
      <p:sp>
        <p:nvSpPr>
          <p:cNvPr id="74758" name="Text Box 6"/>
          <p:cNvSpPr txBox="1">
            <a:spLocks noChangeArrowheads="1"/>
          </p:cNvSpPr>
          <p:nvPr/>
        </p:nvSpPr>
        <p:spPr bwMode="auto">
          <a:xfrm>
            <a:off x="6851653" y="1787525"/>
            <a:ext cx="78739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it-IT" altLang="it-IT" b="1" dirty="0">
                <a:solidFill>
                  <a:srgbClr val="FF0000"/>
                </a:solidFill>
                <a:latin typeface="Arial" panose="020B0604020202020204" pitchFamily="34" charset="0"/>
                <a:cs typeface="Arial" panose="020B0604020202020204" pitchFamily="34" charset="0"/>
              </a:rPr>
              <a:t>1 </a:t>
            </a:r>
            <a:r>
              <a:rPr lang="it-IT" altLang="it-IT" b="1" dirty="0" err="1">
                <a:solidFill>
                  <a:srgbClr val="FF0000"/>
                </a:solidFill>
                <a:latin typeface="Arial" panose="020B0604020202020204" pitchFamily="34" charset="0"/>
                <a:cs typeface="Arial" panose="020B0604020202020204" pitchFamily="34" charset="0"/>
              </a:rPr>
              <a:t>min</a:t>
            </a:r>
            <a:endParaRPr lang="it-IT" altLang="it-IT" b="1" dirty="0">
              <a:solidFill>
                <a:srgbClr val="FF0000"/>
              </a:solidFill>
              <a:latin typeface="Arial" panose="020B0604020202020204" pitchFamily="34" charset="0"/>
              <a:cs typeface="Arial" panose="020B0604020202020204" pitchFamily="34" charset="0"/>
            </a:endParaRPr>
          </a:p>
        </p:txBody>
      </p:sp>
      <p:sp>
        <p:nvSpPr>
          <p:cNvPr id="74759" name="Text Box 7"/>
          <p:cNvSpPr txBox="1">
            <a:spLocks noChangeArrowheads="1"/>
          </p:cNvSpPr>
          <p:nvPr/>
        </p:nvSpPr>
        <p:spPr bwMode="auto">
          <a:xfrm>
            <a:off x="6851653" y="3886200"/>
            <a:ext cx="78739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it-IT" altLang="it-IT" b="1">
                <a:solidFill>
                  <a:srgbClr val="FF0000"/>
                </a:solidFill>
                <a:latin typeface="Arial" panose="020B0604020202020204" pitchFamily="34" charset="0"/>
                <a:cs typeface="Arial" panose="020B0604020202020204" pitchFamily="34" charset="0"/>
              </a:rPr>
              <a:t>5 min</a:t>
            </a:r>
          </a:p>
        </p:txBody>
      </p:sp>
    </p:spTree>
    <p:extLst>
      <p:ext uri="{BB962C8B-B14F-4D97-AF65-F5344CB8AC3E}">
        <p14:creationId xmlns:p14="http://schemas.microsoft.com/office/powerpoint/2010/main" val="18829566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685800" y="228600"/>
            <a:ext cx="7772400" cy="1143000"/>
          </a:xfrm>
        </p:spPr>
        <p:txBody>
          <a:bodyPr/>
          <a:lstStyle/>
          <a:p>
            <a:r>
              <a:rPr lang="it-IT" altLang="it-IT" sz="2800" b="1">
                <a:solidFill>
                  <a:srgbClr val="0000FF"/>
                </a:solidFill>
                <a:latin typeface="Arial" pitchFamily="34" charset="0"/>
              </a:rPr>
              <a:t>Difetti singoli su CeO</a:t>
            </a:r>
            <a:r>
              <a:rPr lang="it-IT" altLang="it-IT" sz="2800" b="1" baseline="-25000">
                <a:solidFill>
                  <a:srgbClr val="0000FF"/>
                </a:solidFill>
                <a:latin typeface="Arial" pitchFamily="34" charset="0"/>
              </a:rPr>
              <a:t>2</a:t>
            </a:r>
            <a:r>
              <a:rPr lang="it-IT" altLang="it-IT" sz="2800" b="1">
                <a:solidFill>
                  <a:srgbClr val="0000FF"/>
                </a:solidFill>
                <a:latin typeface="Arial" pitchFamily="34" charset="0"/>
              </a:rPr>
              <a:t> (111)</a:t>
            </a:r>
            <a:endParaRPr lang="it-IT" altLang="it-IT" sz="2800" b="1" baseline="-25000">
              <a:solidFill>
                <a:srgbClr val="0000FF"/>
              </a:solidFill>
              <a:latin typeface="Arial" pitchFamily="34" charset="0"/>
            </a:endParaRPr>
          </a:p>
        </p:txBody>
      </p:sp>
      <p:pic>
        <p:nvPicPr>
          <p:cNvPr id="58371" name="Picture 3" descr="Figure 2 v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219200"/>
            <a:ext cx="6477000" cy="4646613"/>
          </a:xfrm>
          <a:prstGeom prst="rect">
            <a:avLst/>
          </a:prstGeom>
          <a:noFill/>
          <a:extLst>
            <a:ext uri="{909E8E84-426E-40DD-AFC4-6F175D3DCCD1}">
              <a14:hiddenFill xmlns:a14="http://schemas.microsoft.com/office/drawing/2010/main">
                <a:solidFill>
                  <a:srgbClr val="FFFFFF"/>
                </a:solidFill>
              </a14:hiddenFill>
            </a:ext>
          </a:extLst>
        </p:spPr>
      </p:pic>
      <p:sp>
        <p:nvSpPr>
          <p:cNvPr id="58373" name="Text Box 5"/>
          <p:cNvSpPr txBox="1">
            <a:spLocks noChangeArrowheads="1"/>
          </p:cNvSpPr>
          <p:nvPr/>
        </p:nvSpPr>
        <p:spPr bwMode="auto">
          <a:xfrm>
            <a:off x="152400" y="6400800"/>
            <a:ext cx="8839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it-IT" sz="1400"/>
              <a:t>F. Esch, S. Fabris, L. Zhou, T. Montini, C. Africh, P. Fornasiero, G. Comelli, R. Rosei </a:t>
            </a:r>
            <a:r>
              <a:rPr lang="en-US" altLang="it-IT" sz="1400" i="1" u="sng"/>
              <a:t>Science</a:t>
            </a:r>
            <a:r>
              <a:rPr lang="en-US" altLang="it-IT" sz="1400"/>
              <a:t> </a:t>
            </a:r>
            <a:r>
              <a:rPr lang="en-US" altLang="it-IT" sz="1400" b="1"/>
              <a:t>309</a:t>
            </a:r>
            <a:r>
              <a:rPr lang="en-US" altLang="it-IT" sz="1400"/>
              <a:t> (2005), 752</a:t>
            </a:r>
          </a:p>
        </p:txBody>
      </p:sp>
    </p:spTree>
    <p:extLst>
      <p:ext uri="{BB962C8B-B14F-4D97-AF65-F5344CB8AC3E}">
        <p14:creationId xmlns:p14="http://schemas.microsoft.com/office/powerpoint/2010/main" val="2874678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228600" y="228600"/>
            <a:ext cx="8686800" cy="1143000"/>
          </a:xfrm>
        </p:spPr>
        <p:txBody>
          <a:bodyPr/>
          <a:lstStyle/>
          <a:p>
            <a:r>
              <a:rPr lang="it-IT" altLang="it-IT" sz="2800" b="1">
                <a:solidFill>
                  <a:srgbClr val="0000FF"/>
                </a:solidFill>
                <a:latin typeface="Arial" pitchFamily="34" charset="0"/>
              </a:rPr>
              <a:t>Difetti multipli sotto superficiali su CeO</a:t>
            </a:r>
            <a:r>
              <a:rPr lang="it-IT" altLang="it-IT" sz="2800" b="1" baseline="-25000">
                <a:solidFill>
                  <a:srgbClr val="0000FF"/>
                </a:solidFill>
                <a:latin typeface="Arial" pitchFamily="34" charset="0"/>
              </a:rPr>
              <a:t>2</a:t>
            </a:r>
            <a:r>
              <a:rPr lang="it-IT" altLang="it-IT" sz="2800" b="1">
                <a:solidFill>
                  <a:srgbClr val="0000FF"/>
                </a:solidFill>
                <a:latin typeface="Arial" pitchFamily="34" charset="0"/>
              </a:rPr>
              <a:t> (111)</a:t>
            </a:r>
            <a:endParaRPr lang="it-IT" altLang="it-IT" sz="2800" b="1" baseline="-25000">
              <a:solidFill>
                <a:srgbClr val="0000FF"/>
              </a:solidFill>
              <a:latin typeface="Arial" pitchFamily="34" charset="0"/>
            </a:endParaRPr>
          </a:p>
        </p:txBody>
      </p:sp>
      <p:pic>
        <p:nvPicPr>
          <p:cNvPr id="59395" name="Picture 3" descr="Figure 3 v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95400"/>
            <a:ext cx="4648200" cy="4586288"/>
          </a:xfrm>
          <a:prstGeom prst="rect">
            <a:avLst/>
          </a:prstGeom>
          <a:noFill/>
          <a:extLst>
            <a:ext uri="{909E8E84-426E-40DD-AFC4-6F175D3DCCD1}">
              <a14:hiddenFill xmlns:a14="http://schemas.microsoft.com/office/drawing/2010/main">
                <a:solidFill>
                  <a:srgbClr val="FFFFFF"/>
                </a:solidFill>
              </a14:hiddenFill>
            </a:ext>
          </a:extLst>
        </p:spPr>
      </p:pic>
      <p:sp>
        <p:nvSpPr>
          <p:cNvPr id="59396" name="Text Box 4"/>
          <p:cNvSpPr txBox="1">
            <a:spLocks noChangeArrowheads="1"/>
          </p:cNvSpPr>
          <p:nvPr/>
        </p:nvSpPr>
        <p:spPr bwMode="auto">
          <a:xfrm>
            <a:off x="5257800" y="2209800"/>
            <a:ext cx="3581400"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it-IT" sz="2000"/>
              <a:t>Difetti superficiali di CeO</a:t>
            </a:r>
            <a:r>
              <a:rPr lang="en-US" altLang="it-IT" sz="2000" baseline="-25000"/>
              <a:t>2</a:t>
            </a:r>
            <a:r>
              <a:rPr lang="en-US" altLang="it-IT" sz="2000"/>
              <a:t>:</a:t>
            </a:r>
          </a:p>
          <a:p>
            <a:r>
              <a:rPr lang="en-US" altLang="it-IT" sz="2000"/>
              <a:t>Siti di attivazione di piccole molecole</a:t>
            </a:r>
          </a:p>
          <a:p>
            <a:pPr>
              <a:spcBef>
                <a:spcPct val="50000"/>
              </a:spcBef>
            </a:pPr>
            <a:endParaRPr lang="en-US" altLang="it-IT" sz="2000"/>
          </a:p>
          <a:p>
            <a:pPr>
              <a:spcBef>
                <a:spcPct val="50000"/>
              </a:spcBef>
            </a:pPr>
            <a:r>
              <a:rPr lang="en-US" altLang="it-IT" sz="2000"/>
              <a:t>Stabilizzazione di cluster di Au attraverso interazione con difetti superficiali / sotto superficiali</a:t>
            </a:r>
            <a:endParaRPr lang="it-IT" altLang="it-IT" sz="2000"/>
          </a:p>
        </p:txBody>
      </p:sp>
      <p:sp>
        <p:nvSpPr>
          <p:cNvPr id="59398" name="Text Box 6"/>
          <p:cNvSpPr txBox="1">
            <a:spLocks noChangeArrowheads="1"/>
          </p:cNvSpPr>
          <p:nvPr/>
        </p:nvSpPr>
        <p:spPr bwMode="auto">
          <a:xfrm>
            <a:off x="152400" y="6400800"/>
            <a:ext cx="8839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it-IT" sz="1400"/>
              <a:t>F. Esch, S. Fabris, L. Zhou, T. Montini, C. Africh, P. Fornasiero, G. Comelli, R. Rosei </a:t>
            </a:r>
            <a:r>
              <a:rPr lang="en-US" altLang="it-IT" sz="1400" i="1" u="sng"/>
              <a:t>Science</a:t>
            </a:r>
            <a:r>
              <a:rPr lang="en-US" altLang="it-IT" sz="1400"/>
              <a:t> </a:t>
            </a:r>
            <a:r>
              <a:rPr lang="en-US" altLang="it-IT" sz="1400" b="1"/>
              <a:t>309</a:t>
            </a:r>
            <a:r>
              <a:rPr lang="en-US" altLang="it-IT" sz="1400"/>
              <a:t> (2005), 752</a:t>
            </a:r>
          </a:p>
        </p:txBody>
      </p:sp>
    </p:spTree>
    <p:extLst>
      <p:ext uri="{BB962C8B-B14F-4D97-AF65-F5344CB8AC3E}">
        <p14:creationId xmlns:p14="http://schemas.microsoft.com/office/powerpoint/2010/main" val="3620403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6" name="Picture 4" descr="bar1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333375"/>
            <a:ext cx="6324600" cy="568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27729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60" name="Picture 4" descr="1022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93675"/>
            <a:ext cx="7467600" cy="593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70031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6" name="Picture 4" descr="image0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84163"/>
            <a:ext cx="8305800" cy="581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46132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76200" y="274638"/>
            <a:ext cx="8229600" cy="487362"/>
          </a:xfrm>
        </p:spPr>
        <p:txBody>
          <a:bodyPr>
            <a:normAutofit fontScale="90000"/>
          </a:bodyPr>
          <a:lstStyle/>
          <a:p>
            <a:pPr algn="l" eaLnBrk="1" hangingPunct="1"/>
            <a:r>
              <a:rPr lang="en-US" altLang="it-IT" sz="2800" b="1" smtClean="0">
                <a:solidFill>
                  <a:srgbClr val="FF0000"/>
                </a:solidFill>
                <a:latin typeface="+mn-lt"/>
              </a:rPr>
              <a:t>INTERPLANER DISTANCE OR SPACING</a:t>
            </a:r>
            <a:endParaRPr lang="en-US" altLang="it-IT" sz="2800" smtClean="0">
              <a:solidFill>
                <a:srgbClr val="FF0000"/>
              </a:solidFill>
              <a:latin typeface="+mn-lt"/>
            </a:endParaRPr>
          </a:p>
        </p:txBody>
      </p:sp>
      <p:pic>
        <p:nvPicPr>
          <p:cNvPr id="131076" name="Picture 4" descr="image009"/>
          <p:cNvPicPr>
            <a:picLocks noGrp="1" noChangeAspect="1" noChangeArrowheads="1"/>
          </p:cNvPicPr>
          <p:nvPr>
            <p:ph type="body" idx="1"/>
          </p:nvPr>
        </p:nvPicPr>
        <p:blipFill>
          <a:blip r:embed="rId2">
            <a:lum bright="-36000" contrast="54000"/>
            <a:extLst>
              <a:ext uri="{28A0092B-C50C-407E-A947-70E740481C1C}">
                <a14:useLocalDpi xmlns:a14="http://schemas.microsoft.com/office/drawing/2010/main" val="0"/>
              </a:ext>
            </a:extLst>
          </a:blip>
          <a:srcRect/>
          <a:stretch>
            <a:fillRect/>
          </a:stretch>
        </p:blipFill>
        <p:spPr>
          <a:xfrm>
            <a:off x="1766888" y="2568575"/>
            <a:ext cx="5624512" cy="3517900"/>
          </a:xfrm>
          <a:noFill/>
        </p:spPr>
      </p:pic>
      <p:sp>
        <p:nvSpPr>
          <p:cNvPr id="131077" name="Rectangle 5"/>
          <p:cNvSpPr>
            <a:spLocks noChangeArrowheads="1"/>
          </p:cNvSpPr>
          <p:nvPr/>
        </p:nvSpPr>
        <p:spPr bwMode="auto">
          <a:xfrm>
            <a:off x="76200" y="885825"/>
            <a:ext cx="8915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just"/>
            <a:r>
              <a:rPr lang="en-US" altLang="it-IT" b="1" dirty="0" err="1">
                <a:solidFill>
                  <a:schemeClr val="tx2"/>
                </a:solidFill>
                <a:latin typeface="+mn-lt"/>
              </a:rPr>
              <a:t>Interplaner</a:t>
            </a:r>
            <a:r>
              <a:rPr lang="en-US" altLang="it-IT" b="1" dirty="0">
                <a:solidFill>
                  <a:schemeClr val="tx2"/>
                </a:solidFill>
                <a:latin typeface="+mn-lt"/>
              </a:rPr>
              <a:t> spacing is defined as the perpendicular distance </a:t>
            </a:r>
            <a:r>
              <a:rPr lang="en-US" altLang="it-IT" b="1" dirty="0" err="1">
                <a:solidFill>
                  <a:schemeClr val="tx2"/>
                </a:solidFill>
                <a:latin typeface="+mn-lt"/>
              </a:rPr>
              <a:t>d</a:t>
            </a:r>
            <a:r>
              <a:rPr lang="en-US" altLang="it-IT" b="1" baseline="-25000" dirty="0" err="1">
                <a:solidFill>
                  <a:schemeClr val="tx2"/>
                </a:solidFill>
                <a:latin typeface="+mn-lt"/>
              </a:rPr>
              <a:t>hkl</a:t>
            </a:r>
            <a:r>
              <a:rPr lang="en-US" altLang="it-IT" b="1" dirty="0">
                <a:solidFill>
                  <a:schemeClr val="tx2"/>
                </a:solidFill>
                <a:latin typeface="+mn-lt"/>
              </a:rPr>
              <a:t> between corresponding planes</a:t>
            </a:r>
            <a:r>
              <a:rPr lang="en-US" altLang="it-IT" dirty="0">
                <a:solidFill>
                  <a:schemeClr val="tx2"/>
                </a:solidFill>
                <a:latin typeface="+mn-lt"/>
              </a:rPr>
              <a:t>. It is also perpendicular distance from the origin to the set of parallel </a:t>
            </a:r>
            <a:r>
              <a:rPr lang="en-US" altLang="it-IT" dirty="0" smtClean="0">
                <a:solidFill>
                  <a:schemeClr val="tx2"/>
                </a:solidFill>
                <a:latin typeface="+mn-lt"/>
              </a:rPr>
              <a:t>planes (</a:t>
            </a:r>
            <a:r>
              <a:rPr lang="en-US" altLang="it-IT" dirty="0">
                <a:solidFill>
                  <a:schemeClr val="tx2"/>
                </a:solidFill>
                <a:latin typeface="+mn-lt"/>
              </a:rPr>
              <a:t>see Fig.)</a:t>
            </a:r>
          </a:p>
        </p:txBody>
      </p:sp>
    </p:spTree>
    <p:extLst>
      <p:ext uri="{BB962C8B-B14F-4D97-AF65-F5344CB8AC3E}">
        <p14:creationId xmlns:p14="http://schemas.microsoft.com/office/powerpoint/2010/main" val="2534831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05" name="Rectangle 13"/>
          <p:cNvSpPr>
            <a:spLocks noChangeArrowheads="1"/>
          </p:cNvSpPr>
          <p:nvPr/>
        </p:nvSpPr>
        <p:spPr bwMode="auto">
          <a:xfrm>
            <a:off x="0" y="31956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endParaRPr lang="it-IT" altLang="it-IT"/>
          </a:p>
        </p:txBody>
      </p:sp>
      <p:sp>
        <p:nvSpPr>
          <p:cNvPr id="136208" name="Rectangle 16"/>
          <p:cNvSpPr>
            <a:spLocks noChangeArrowheads="1"/>
          </p:cNvSpPr>
          <p:nvPr/>
        </p:nvSpPr>
        <p:spPr bwMode="auto">
          <a:xfrm>
            <a:off x="0" y="31432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endParaRPr lang="it-IT" altLang="it-IT"/>
          </a:p>
        </p:txBody>
      </p:sp>
      <p:sp>
        <p:nvSpPr>
          <p:cNvPr id="136210" name="Rectangle 18"/>
          <p:cNvSpPr>
            <a:spLocks noChangeArrowheads="1"/>
          </p:cNvSpPr>
          <p:nvPr/>
        </p:nvSpPr>
        <p:spPr bwMode="auto">
          <a:xfrm>
            <a:off x="896450" y="2490664"/>
            <a:ext cx="58525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tabLst>
                <a:tab pos="0" algn="l"/>
              </a:tabLst>
              <a:defRPr sz="2400">
                <a:solidFill>
                  <a:schemeClr val="tx1"/>
                </a:solidFill>
                <a:latin typeface="Comic Sans MS" pitchFamily="66" charset="0"/>
              </a:defRPr>
            </a:lvl1pPr>
            <a:lvl2pPr marL="742950" indent="-285750">
              <a:tabLst>
                <a:tab pos="0" algn="l"/>
              </a:tabLst>
              <a:defRPr sz="2400">
                <a:solidFill>
                  <a:schemeClr val="tx1"/>
                </a:solidFill>
                <a:latin typeface="Comic Sans MS" pitchFamily="66" charset="0"/>
              </a:defRPr>
            </a:lvl2pPr>
            <a:lvl3pPr marL="1143000" indent="-228600">
              <a:tabLst>
                <a:tab pos="0" algn="l"/>
              </a:tabLst>
              <a:defRPr sz="2400">
                <a:solidFill>
                  <a:schemeClr val="tx1"/>
                </a:solidFill>
                <a:latin typeface="Comic Sans MS" pitchFamily="66" charset="0"/>
              </a:defRPr>
            </a:lvl3pPr>
            <a:lvl4pPr marL="1600200" indent="-228600">
              <a:tabLst>
                <a:tab pos="0" algn="l"/>
              </a:tabLst>
              <a:defRPr sz="2400">
                <a:solidFill>
                  <a:schemeClr val="tx1"/>
                </a:solidFill>
                <a:latin typeface="Comic Sans MS" pitchFamily="66" charset="0"/>
              </a:defRPr>
            </a:lvl4pPr>
            <a:lvl5pPr marL="2057400" indent="-228600">
              <a:tabLst>
                <a:tab pos="0" algn="l"/>
              </a:tabLst>
              <a:defRPr sz="2400">
                <a:solidFill>
                  <a:schemeClr val="tx1"/>
                </a:solidFill>
                <a:latin typeface="Comic Sans MS" pitchFamily="66" charset="0"/>
              </a:defRPr>
            </a:lvl5pPr>
            <a:lvl6pPr marL="2514600" indent="-228600" eaLnBrk="0" fontAlgn="base" hangingPunct="0">
              <a:spcBef>
                <a:spcPct val="0"/>
              </a:spcBef>
              <a:spcAft>
                <a:spcPct val="0"/>
              </a:spcAft>
              <a:tabLst>
                <a:tab pos="0" algn="l"/>
              </a:tabLst>
              <a:defRPr sz="2400">
                <a:solidFill>
                  <a:schemeClr val="tx1"/>
                </a:solidFill>
                <a:latin typeface="Comic Sans MS" pitchFamily="66" charset="0"/>
              </a:defRPr>
            </a:lvl6pPr>
            <a:lvl7pPr marL="2971800" indent="-228600" eaLnBrk="0" fontAlgn="base" hangingPunct="0">
              <a:spcBef>
                <a:spcPct val="0"/>
              </a:spcBef>
              <a:spcAft>
                <a:spcPct val="0"/>
              </a:spcAft>
              <a:tabLst>
                <a:tab pos="0" algn="l"/>
              </a:tabLst>
              <a:defRPr sz="2400">
                <a:solidFill>
                  <a:schemeClr val="tx1"/>
                </a:solidFill>
                <a:latin typeface="Comic Sans MS" pitchFamily="66" charset="0"/>
              </a:defRPr>
            </a:lvl7pPr>
            <a:lvl8pPr marL="3429000" indent="-228600" eaLnBrk="0" fontAlgn="base" hangingPunct="0">
              <a:spcBef>
                <a:spcPct val="0"/>
              </a:spcBef>
              <a:spcAft>
                <a:spcPct val="0"/>
              </a:spcAft>
              <a:tabLst>
                <a:tab pos="0" algn="l"/>
              </a:tabLst>
              <a:defRPr sz="2400">
                <a:solidFill>
                  <a:schemeClr val="tx1"/>
                </a:solidFill>
                <a:latin typeface="Comic Sans MS" pitchFamily="66" charset="0"/>
              </a:defRPr>
            </a:lvl8pPr>
            <a:lvl9pPr marL="3886200" indent="-228600" eaLnBrk="0" fontAlgn="base" hangingPunct="0">
              <a:spcBef>
                <a:spcPct val="0"/>
              </a:spcBef>
              <a:spcAft>
                <a:spcPct val="0"/>
              </a:spcAft>
              <a:tabLst>
                <a:tab pos="0" algn="l"/>
              </a:tabLst>
              <a:defRPr sz="2400">
                <a:solidFill>
                  <a:schemeClr val="tx1"/>
                </a:solidFill>
                <a:latin typeface="Comic Sans MS" pitchFamily="66" charset="0"/>
              </a:defRPr>
            </a:lvl9pPr>
          </a:lstStyle>
          <a:p>
            <a:pPr algn="just" eaLnBrk="1" hangingPunct="1"/>
            <a:r>
              <a:rPr lang="en-US" altLang="it-IT" dirty="0">
                <a:latin typeface="+mn-lt"/>
              </a:rPr>
              <a:t>For a cubic lattice, </a:t>
            </a:r>
            <a:r>
              <a:rPr lang="en-US" altLang="it-IT" i="1" dirty="0">
                <a:latin typeface="+mn-lt"/>
              </a:rPr>
              <a:t>a = b = c</a:t>
            </a:r>
            <a:r>
              <a:rPr lang="en-US" altLang="it-IT" dirty="0">
                <a:latin typeface="+mn-lt"/>
              </a:rPr>
              <a:t>, therefore, we get</a:t>
            </a:r>
          </a:p>
        </p:txBody>
      </p:sp>
      <p:sp>
        <p:nvSpPr>
          <p:cNvPr id="136212" name="Rectangle 20"/>
          <p:cNvSpPr>
            <a:spLocks noChangeArrowheads="1"/>
          </p:cNvSpPr>
          <p:nvPr/>
        </p:nvSpPr>
        <p:spPr bwMode="auto">
          <a:xfrm>
            <a:off x="0" y="32051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endParaRPr lang="it-IT" altLang="it-IT"/>
          </a:p>
        </p:txBody>
      </p:sp>
      <p:graphicFrame>
        <p:nvGraphicFramePr>
          <p:cNvPr id="136211" name="Object 19"/>
          <p:cNvGraphicFramePr>
            <a:graphicFrameLocks noChangeAspect="1"/>
          </p:cNvGraphicFramePr>
          <p:nvPr>
            <p:extLst>
              <p:ext uri="{D42A27DB-BD31-4B8C-83A1-F6EECF244321}">
                <p14:modId xmlns:p14="http://schemas.microsoft.com/office/powerpoint/2010/main" val="3080135652"/>
              </p:ext>
            </p:extLst>
          </p:nvPr>
        </p:nvGraphicFramePr>
        <p:xfrm>
          <a:off x="2819400" y="2859608"/>
          <a:ext cx="2447925" cy="839788"/>
        </p:xfrm>
        <a:graphic>
          <a:graphicData uri="http://schemas.openxmlformats.org/presentationml/2006/ole">
            <mc:AlternateContent xmlns:mc="http://schemas.openxmlformats.org/markup-compatibility/2006">
              <mc:Choice xmlns:v="urn:schemas-microsoft-com:vml" Requires="v">
                <p:oleObj spid="_x0000_s93208" name="Equation" r:id="rId3" imgW="1307532" imgH="444307" progId="Equation.3">
                  <p:embed/>
                </p:oleObj>
              </mc:Choice>
              <mc:Fallback>
                <p:oleObj name="Equation" r:id="rId3" imgW="1307532" imgH="444307"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2859608"/>
                        <a:ext cx="2447925" cy="83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6213" name="Rectangle 21"/>
          <p:cNvSpPr>
            <a:spLocks noChangeArrowheads="1"/>
          </p:cNvSpPr>
          <p:nvPr/>
        </p:nvSpPr>
        <p:spPr bwMode="auto">
          <a:xfrm>
            <a:off x="2209800" y="4704239"/>
            <a:ext cx="47115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tabLst>
                <a:tab pos="0" algn="l"/>
              </a:tabLst>
              <a:defRPr sz="2400">
                <a:solidFill>
                  <a:schemeClr val="tx1"/>
                </a:solidFill>
                <a:latin typeface="Comic Sans MS" pitchFamily="66" charset="0"/>
              </a:defRPr>
            </a:lvl1pPr>
            <a:lvl2pPr marL="742950" indent="-285750">
              <a:tabLst>
                <a:tab pos="0" algn="l"/>
              </a:tabLst>
              <a:defRPr sz="2400">
                <a:solidFill>
                  <a:schemeClr val="tx1"/>
                </a:solidFill>
                <a:latin typeface="Comic Sans MS" pitchFamily="66" charset="0"/>
              </a:defRPr>
            </a:lvl2pPr>
            <a:lvl3pPr marL="1143000" indent="-228600">
              <a:tabLst>
                <a:tab pos="0" algn="l"/>
              </a:tabLst>
              <a:defRPr sz="2400">
                <a:solidFill>
                  <a:schemeClr val="tx1"/>
                </a:solidFill>
                <a:latin typeface="Comic Sans MS" pitchFamily="66" charset="0"/>
              </a:defRPr>
            </a:lvl3pPr>
            <a:lvl4pPr marL="1600200" indent="-228600">
              <a:tabLst>
                <a:tab pos="0" algn="l"/>
              </a:tabLst>
              <a:defRPr sz="2400">
                <a:solidFill>
                  <a:schemeClr val="tx1"/>
                </a:solidFill>
                <a:latin typeface="Comic Sans MS" pitchFamily="66" charset="0"/>
              </a:defRPr>
            </a:lvl4pPr>
            <a:lvl5pPr marL="2057400" indent="-228600">
              <a:tabLst>
                <a:tab pos="0" algn="l"/>
              </a:tabLst>
              <a:defRPr sz="2400">
                <a:solidFill>
                  <a:schemeClr val="tx1"/>
                </a:solidFill>
                <a:latin typeface="Comic Sans MS" pitchFamily="66" charset="0"/>
              </a:defRPr>
            </a:lvl5pPr>
            <a:lvl6pPr marL="2514600" indent="-228600" eaLnBrk="0" fontAlgn="base" hangingPunct="0">
              <a:spcBef>
                <a:spcPct val="0"/>
              </a:spcBef>
              <a:spcAft>
                <a:spcPct val="0"/>
              </a:spcAft>
              <a:tabLst>
                <a:tab pos="0" algn="l"/>
              </a:tabLst>
              <a:defRPr sz="2400">
                <a:solidFill>
                  <a:schemeClr val="tx1"/>
                </a:solidFill>
                <a:latin typeface="Comic Sans MS" pitchFamily="66" charset="0"/>
              </a:defRPr>
            </a:lvl6pPr>
            <a:lvl7pPr marL="2971800" indent="-228600" eaLnBrk="0" fontAlgn="base" hangingPunct="0">
              <a:spcBef>
                <a:spcPct val="0"/>
              </a:spcBef>
              <a:spcAft>
                <a:spcPct val="0"/>
              </a:spcAft>
              <a:tabLst>
                <a:tab pos="0" algn="l"/>
              </a:tabLst>
              <a:defRPr sz="2400">
                <a:solidFill>
                  <a:schemeClr val="tx1"/>
                </a:solidFill>
                <a:latin typeface="Comic Sans MS" pitchFamily="66" charset="0"/>
              </a:defRPr>
            </a:lvl7pPr>
            <a:lvl8pPr marL="3429000" indent="-228600" eaLnBrk="0" fontAlgn="base" hangingPunct="0">
              <a:spcBef>
                <a:spcPct val="0"/>
              </a:spcBef>
              <a:spcAft>
                <a:spcPct val="0"/>
              </a:spcAft>
              <a:tabLst>
                <a:tab pos="0" algn="l"/>
              </a:tabLst>
              <a:defRPr sz="2400">
                <a:solidFill>
                  <a:schemeClr val="tx1"/>
                </a:solidFill>
                <a:latin typeface="Comic Sans MS" pitchFamily="66" charset="0"/>
              </a:defRPr>
            </a:lvl8pPr>
            <a:lvl9pPr marL="3886200" indent="-228600" eaLnBrk="0" fontAlgn="base" hangingPunct="0">
              <a:spcBef>
                <a:spcPct val="0"/>
              </a:spcBef>
              <a:spcAft>
                <a:spcPct val="0"/>
              </a:spcAft>
              <a:tabLst>
                <a:tab pos="0" algn="l"/>
              </a:tabLst>
              <a:defRPr sz="2400">
                <a:solidFill>
                  <a:schemeClr val="tx1"/>
                </a:solidFill>
                <a:latin typeface="Comic Sans MS" pitchFamily="66" charset="0"/>
              </a:defRPr>
            </a:lvl9pPr>
          </a:lstStyle>
          <a:p>
            <a:pPr eaLnBrk="1" hangingPunct="1"/>
            <a:r>
              <a:rPr lang="en-US" altLang="it-IT" dirty="0">
                <a:latin typeface="+mn-lt"/>
              </a:rPr>
              <a:t>d</a:t>
            </a:r>
            <a:r>
              <a:rPr lang="en-US" altLang="it-IT" baseline="-25000" dirty="0">
                <a:latin typeface="+mn-lt"/>
              </a:rPr>
              <a:t>100</a:t>
            </a:r>
            <a:r>
              <a:rPr lang="en-US" altLang="it-IT" dirty="0">
                <a:latin typeface="+mn-lt"/>
              </a:rPr>
              <a:t> = a, d</a:t>
            </a:r>
            <a:r>
              <a:rPr lang="en-US" altLang="it-IT" baseline="-25000" dirty="0">
                <a:latin typeface="+mn-lt"/>
              </a:rPr>
              <a:t>110</a:t>
            </a:r>
            <a:r>
              <a:rPr lang="en-US" altLang="it-IT" dirty="0">
                <a:latin typeface="+mn-lt"/>
              </a:rPr>
              <a:t> = a/</a:t>
            </a:r>
            <a:r>
              <a:rPr lang="en-US" altLang="it-IT" dirty="0">
                <a:latin typeface="+mn-lt"/>
                <a:sym typeface="Symbol" pitchFamily="18" charset="2"/>
              </a:rPr>
              <a:t></a:t>
            </a:r>
            <a:r>
              <a:rPr lang="en-US" altLang="it-IT" dirty="0">
                <a:latin typeface="+mn-lt"/>
              </a:rPr>
              <a:t>2 and d</a:t>
            </a:r>
            <a:r>
              <a:rPr lang="en-US" altLang="it-IT" baseline="-25000" dirty="0">
                <a:latin typeface="+mn-lt"/>
                <a:sym typeface="Symbol" pitchFamily="18" charset="2"/>
              </a:rPr>
              <a:t>111</a:t>
            </a:r>
            <a:r>
              <a:rPr lang="en-US" altLang="it-IT" dirty="0">
                <a:latin typeface="+mn-lt"/>
                <a:sym typeface="Symbol" pitchFamily="18" charset="2"/>
              </a:rPr>
              <a:t> =  a/</a:t>
            </a:r>
            <a:r>
              <a:rPr lang="en-US" altLang="it-IT" dirty="0">
                <a:latin typeface="+mn-lt"/>
              </a:rPr>
              <a:t>3.</a:t>
            </a:r>
          </a:p>
        </p:txBody>
      </p:sp>
      <p:sp>
        <p:nvSpPr>
          <p:cNvPr id="136214" name="Rectangle 22"/>
          <p:cNvSpPr>
            <a:spLocks noChangeArrowheads="1"/>
          </p:cNvSpPr>
          <p:nvPr/>
        </p:nvSpPr>
        <p:spPr bwMode="auto">
          <a:xfrm>
            <a:off x="304800" y="4249271"/>
            <a:ext cx="38100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20000"/>
              </a:spcBef>
            </a:pPr>
            <a:r>
              <a:rPr lang="en-US" altLang="it-IT">
                <a:latin typeface="+mn-lt"/>
              </a:rPr>
              <a:t> Also, For a cubic lattice,</a:t>
            </a:r>
          </a:p>
        </p:txBody>
      </p:sp>
      <p:grpSp>
        <p:nvGrpSpPr>
          <p:cNvPr id="4" name="Gruppo 3"/>
          <p:cNvGrpSpPr/>
          <p:nvPr/>
        </p:nvGrpSpPr>
        <p:grpSpPr>
          <a:xfrm>
            <a:off x="2915816" y="764704"/>
            <a:ext cx="2592288" cy="974725"/>
            <a:chOff x="2915816" y="3001963"/>
            <a:chExt cx="2592288" cy="974725"/>
          </a:xfrm>
        </p:grpSpPr>
        <p:graphicFrame>
          <p:nvGraphicFramePr>
            <p:cNvPr id="136207" name="Object 15"/>
            <p:cNvGraphicFramePr>
              <a:graphicFrameLocks noChangeAspect="1"/>
            </p:cNvGraphicFramePr>
            <p:nvPr>
              <p:extLst>
                <p:ext uri="{D42A27DB-BD31-4B8C-83A1-F6EECF244321}">
                  <p14:modId xmlns:p14="http://schemas.microsoft.com/office/powerpoint/2010/main" val="4035843716"/>
                </p:ext>
              </p:extLst>
            </p:nvPr>
          </p:nvGraphicFramePr>
          <p:xfrm>
            <a:off x="3013075" y="3084984"/>
            <a:ext cx="2398713" cy="809625"/>
          </p:xfrm>
          <a:graphic>
            <a:graphicData uri="http://schemas.openxmlformats.org/presentationml/2006/ole">
              <mc:AlternateContent xmlns:mc="http://schemas.openxmlformats.org/markup-compatibility/2006">
                <mc:Choice xmlns:v="urn:schemas-microsoft-com:vml" Requires="v">
                  <p:oleObj spid="_x0000_s93209" name="Equazione" r:id="rId5" imgW="1244520" imgH="419040" progId="Equation.3">
                    <p:embed/>
                  </p:oleObj>
                </mc:Choice>
                <mc:Fallback>
                  <p:oleObj name="Equazione" r:id="rId5" imgW="1244520" imgH="419040" progId="Equation.3">
                    <p:embed/>
                    <p:pic>
                      <p:nvPicPr>
                        <p:cNvPr id="0" name=""/>
                        <p:cNvPicPr>
                          <a:picLocks noChangeAspect="1" noChangeArrowheads="1"/>
                        </p:cNvPicPr>
                        <p:nvPr/>
                      </p:nvPicPr>
                      <p:blipFill>
                        <a:blip r:embed="rId6"/>
                        <a:srcRect/>
                        <a:stretch>
                          <a:fillRect/>
                        </a:stretch>
                      </p:blipFill>
                      <p:spPr bwMode="auto">
                        <a:xfrm>
                          <a:off x="3013075" y="3084984"/>
                          <a:ext cx="2398713"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ttangolo 1"/>
            <p:cNvSpPr/>
            <p:nvPr/>
          </p:nvSpPr>
          <p:spPr>
            <a:xfrm>
              <a:off x="2915816" y="3001963"/>
              <a:ext cx="2592288" cy="9747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204677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228600" y="228600"/>
            <a:ext cx="8686800" cy="609600"/>
          </a:xfrm>
        </p:spPr>
        <p:txBody>
          <a:bodyPr/>
          <a:lstStyle/>
          <a:p>
            <a:pPr algn="l" eaLnBrk="1" hangingPunct="1"/>
            <a:r>
              <a:rPr lang="en-US" altLang="it-IT" sz="2800" b="1" dirty="0" smtClean="0">
                <a:solidFill>
                  <a:srgbClr val="FF0000"/>
                </a:solidFill>
                <a:latin typeface="+mn-lt"/>
              </a:rPr>
              <a:t>Physical Parameters for Crystal Structure</a:t>
            </a:r>
          </a:p>
        </p:txBody>
      </p:sp>
      <p:sp>
        <p:nvSpPr>
          <p:cNvPr id="138243" name="Rectangle 3"/>
          <p:cNvSpPr>
            <a:spLocks noGrp="1" noChangeArrowheads="1"/>
          </p:cNvSpPr>
          <p:nvPr>
            <p:ph type="body" idx="1"/>
          </p:nvPr>
        </p:nvSpPr>
        <p:spPr>
          <a:xfrm>
            <a:off x="152400" y="960438"/>
            <a:ext cx="8839200" cy="5287962"/>
          </a:xfrm>
        </p:spPr>
        <p:txBody>
          <a:bodyPr/>
          <a:lstStyle/>
          <a:p>
            <a:pPr algn="just" eaLnBrk="1" hangingPunct="1">
              <a:lnSpc>
                <a:spcPct val="80000"/>
              </a:lnSpc>
              <a:buFontTx/>
              <a:buNone/>
            </a:pPr>
            <a:r>
              <a:rPr lang="en-US" altLang="it-IT" sz="2400" b="1" smtClean="0"/>
              <a:t>(i)	Number of Atoms per Unit Cell</a:t>
            </a:r>
            <a:endParaRPr lang="en-US" altLang="it-IT" sz="2400" smtClean="0"/>
          </a:p>
          <a:p>
            <a:pPr algn="just" eaLnBrk="1" hangingPunct="1">
              <a:lnSpc>
                <a:spcPct val="80000"/>
              </a:lnSpc>
              <a:buFontTx/>
              <a:buNone/>
            </a:pPr>
            <a:r>
              <a:rPr lang="en-US" altLang="it-IT" sz="2400" smtClean="0"/>
              <a:t>	Number of atoms per unit cell determines how closely the solid is packed and is given by</a:t>
            </a:r>
            <a:endParaRPr lang="en-US" altLang="it-IT" sz="2400" b="1" smtClean="0"/>
          </a:p>
          <a:p>
            <a:pPr algn="just" eaLnBrk="1" hangingPunct="1">
              <a:lnSpc>
                <a:spcPct val="80000"/>
              </a:lnSpc>
              <a:buFontTx/>
              <a:buNone/>
            </a:pPr>
            <a:r>
              <a:rPr lang="en-US" altLang="it-IT" sz="2400" b="1" smtClean="0"/>
              <a:t>				</a:t>
            </a:r>
            <a:r>
              <a:rPr lang="en-US" altLang="it-IT" sz="2400" smtClean="0"/>
              <a:t>N = N</a:t>
            </a:r>
            <a:r>
              <a:rPr lang="en-US" altLang="it-IT" sz="2400" baseline="-25000" smtClean="0"/>
              <a:t>c</a:t>
            </a:r>
            <a:r>
              <a:rPr lang="en-US" altLang="it-IT" sz="2400" smtClean="0"/>
              <a:t>/8 + N</a:t>
            </a:r>
            <a:r>
              <a:rPr lang="en-US" altLang="it-IT" sz="2400" baseline="-25000" smtClean="0"/>
              <a:t>f</a:t>
            </a:r>
            <a:r>
              <a:rPr lang="en-US" altLang="it-IT" sz="2400" smtClean="0"/>
              <a:t>/2 + N</a:t>
            </a:r>
            <a:r>
              <a:rPr lang="en-US" altLang="it-IT" sz="2400" baseline="-25000" smtClean="0"/>
              <a:t>i</a:t>
            </a:r>
          </a:p>
          <a:p>
            <a:pPr algn="just" eaLnBrk="1" hangingPunct="1">
              <a:lnSpc>
                <a:spcPct val="80000"/>
              </a:lnSpc>
              <a:buFontTx/>
              <a:buNone/>
            </a:pPr>
            <a:r>
              <a:rPr lang="en-US" altLang="it-IT" sz="2400" smtClean="0"/>
              <a:t>	here N</a:t>
            </a:r>
            <a:r>
              <a:rPr lang="en-US" altLang="it-IT" sz="2400" baseline="-25000" smtClean="0"/>
              <a:t>c</a:t>
            </a:r>
            <a:r>
              <a:rPr lang="en-US" altLang="it-IT" sz="2400" smtClean="0"/>
              <a:t> is the number of corner atoms, N</a:t>
            </a:r>
            <a:r>
              <a:rPr lang="en-US" altLang="it-IT" sz="2400" baseline="-25000" smtClean="0"/>
              <a:t>f</a:t>
            </a:r>
            <a:r>
              <a:rPr lang="en-US" altLang="it-IT" sz="2400" smtClean="0"/>
              <a:t> the number of face centred atoms and N</a:t>
            </a:r>
            <a:r>
              <a:rPr lang="en-US" altLang="it-IT" sz="2400" baseline="-25000" smtClean="0"/>
              <a:t>i</a:t>
            </a:r>
            <a:r>
              <a:rPr lang="en-US" altLang="it-IT" sz="2400" smtClean="0"/>
              <a:t> the number of body centred atoms(see Fig.).</a:t>
            </a:r>
            <a:endParaRPr lang="en-US" altLang="it-IT" sz="2400" i="1" smtClean="0"/>
          </a:p>
          <a:p>
            <a:pPr algn="just" eaLnBrk="1" hangingPunct="1">
              <a:lnSpc>
                <a:spcPct val="80000"/>
              </a:lnSpc>
              <a:buFontTx/>
              <a:buNone/>
            </a:pPr>
            <a:r>
              <a:rPr lang="en-US" altLang="it-IT" sz="2400" i="1" smtClean="0"/>
              <a:t>	</a:t>
            </a:r>
          </a:p>
          <a:p>
            <a:pPr algn="just" eaLnBrk="1" hangingPunct="1">
              <a:lnSpc>
                <a:spcPct val="80000"/>
              </a:lnSpc>
              <a:buFontTx/>
              <a:buNone/>
            </a:pPr>
            <a:r>
              <a:rPr lang="en-US" altLang="it-IT" sz="2400" i="1" smtClean="0"/>
              <a:t>	For SC crystal</a:t>
            </a:r>
            <a:r>
              <a:rPr lang="en-US" altLang="it-IT" sz="2400" smtClean="0"/>
              <a:t> :</a:t>
            </a:r>
            <a:r>
              <a:rPr lang="en-US" altLang="it-IT" sz="2400" i="1" smtClean="0"/>
              <a:t> </a:t>
            </a:r>
            <a:r>
              <a:rPr lang="en-US" altLang="it-IT" sz="2400" smtClean="0"/>
              <a:t>In a SC crystal, there are 8 atoms only, each at one corner. Each atom is shared by 8 unit cells. Therefore, we have 	</a:t>
            </a:r>
          </a:p>
          <a:p>
            <a:pPr algn="just" eaLnBrk="1" hangingPunct="1">
              <a:lnSpc>
                <a:spcPct val="80000"/>
              </a:lnSpc>
              <a:buFontTx/>
              <a:buNone/>
            </a:pPr>
            <a:r>
              <a:rPr lang="en-US" altLang="it-IT" sz="2400" smtClean="0"/>
              <a:t>				N = N</a:t>
            </a:r>
            <a:r>
              <a:rPr lang="en-US" altLang="it-IT" sz="2400" baseline="-25000" smtClean="0"/>
              <a:t>c</a:t>
            </a:r>
            <a:r>
              <a:rPr lang="en-US" altLang="it-IT" sz="2400" smtClean="0"/>
              <a:t>/8 = 8/8 = 1</a:t>
            </a:r>
            <a:endParaRPr lang="en-US" altLang="it-IT" sz="2400" i="1" smtClean="0"/>
          </a:p>
          <a:p>
            <a:pPr algn="just" eaLnBrk="1" hangingPunct="1">
              <a:lnSpc>
                <a:spcPct val="80000"/>
              </a:lnSpc>
              <a:buFontTx/>
              <a:buNone/>
            </a:pPr>
            <a:r>
              <a:rPr lang="en-US" altLang="it-IT" sz="2400" i="1" smtClean="0"/>
              <a:t>	For BCC crystal</a:t>
            </a:r>
            <a:r>
              <a:rPr lang="en-US" altLang="it-IT" sz="2400" smtClean="0"/>
              <a:t> :N = N</a:t>
            </a:r>
            <a:r>
              <a:rPr lang="en-US" altLang="it-IT" sz="2400" baseline="-25000" smtClean="0"/>
              <a:t>c</a:t>
            </a:r>
            <a:r>
              <a:rPr lang="en-US" altLang="it-IT" sz="2400" smtClean="0"/>
              <a:t>/8 + N</a:t>
            </a:r>
            <a:r>
              <a:rPr lang="en-US" altLang="it-IT" sz="2400" baseline="-25000" smtClean="0"/>
              <a:t>f</a:t>
            </a:r>
            <a:r>
              <a:rPr lang="en-US" altLang="it-IT" sz="2400" smtClean="0"/>
              <a:t>/2 + N</a:t>
            </a:r>
            <a:r>
              <a:rPr lang="en-US" altLang="it-IT" sz="2400" baseline="-25000" smtClean="0"/>
              <a:t>i</a:t>
            </a:r>
            <a:r>
              <a:rPr lang="en-US" altLang="it-IT" sz="2400" smtClean="0"/>
              <a:t> = 8/8 + 0 + 1 = 2</a:t>
            </a:r>
            <a:endParaRPr lang="en-US" altLang="it-IT" sz="2400" i="1" smtClean="0"/>
          </a:p>
          <a:p>
            <a:pPr algn="just" eaLnBrk="1" hangingPunct="1">
              <a:lnSpc>
                <a:spcPct val="80000"/>
              </a:lnSpc>
              <a:buFontTx/>
              <a:buNone/>
            </a:pPr>
            <a:r>
              <a:rPr lang="en-US" altLang="it-IT" sz="2400" i="1" smtClean="0"/>
              <a:t>	For FCC crystal</a:t>
            </a:r>
            <a:r>
              <a:rPr lang="en-US" altLang="it-IT" sz="2400" smtClean="0"/>
              <a:t> :N = N</a:t>
            </a:r>
            <a:r>
              <a:rPr lang="en-US" altLang="it-IT" sz="2400" baseline="-25000" smtClean="0"/>
              <a:t>c</a:t>
            </a:r>
            <a:r>
              <a:rPr lang="en-US" altLang="it-IT" sz="2400" smtClean="0"/>
              <a:t>/8 + N</a:t>
            </a:r>
            <a:r>
              <a:rPr lang="en-US" altLang="it-IT" sz="2400" baseline="-25000" smtClean="0"/>
              <a:t>f</a:t>
            </a:r>
            <a:r>
              <a:rPr lang="en-US" altLang="it-IT" sz="2400" smtClean="0"/>
              <a:t>/2 + N</a:t>
            </a:r>
            <a:r>
              <a:rPr lang="en-US" altLang="it-IT" sz="2400" baseline="-25000" smtClean="0"/>
              <a:t>i</a:t>
            </a:r>
            <a:r>
              <a:rPr lang="en-US" altLang="it-IT" sz="2400" smtClean="0"/>
              <a:t> = 8/8 + 6/2 + 0 = 4</a:t>
            </a:r>
          </a:p>
        </p:txBody>
      </p:sp>
    </p:spTree>
    <p:extLst>
      <p:ext uri="{BB962C8B-B14F-4D97-AF65-F5344CB8AC3E}">
        <p14:creationId xmlns:p14="http://schemas.microsoft.com/office/powerpoint/2010/main" val="33436209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9267" name="Rectangle 3"/>
          <p:cNvSpPr>
            <a:spLocks noGrp="1" noChangeArrowheads="1"/>
          </p:cNvSpPr>
          <p:nvPr>
            <p:ph type="body" idx="1"/>
          </p:nvPr>
        </p:nvSpPr>
        <p:spPr>
          <a:xfrm>
            <a:off x="457200" y="304800"/>
            <a:ext cx="8229600" cy="5821363"/>
          </a:xfrm>
        </p:spPr>
        <p:txBody>
          <a:bodyPr/>
          <a:lstStyle/>
          <a:p>
            <a:pPr algn="just" eaLnBrk="1" hangingPunct="1">
              <a:lnSpc>
                <a:spcPct val="80000"/>
              </a:lnSpc>
              <a:buFontTx/>
              <a:buNone/>
            </a:pPr>
            <a:r>
              <a:rPr lang="en-US" altLang="it-IT" sz="2400" b="1" dirty="0" smtClean="0"/>
              <a:t>(ii) Coordination Number (CN)</a:t>
            </a:r>
            <a:endParaRPr lang="en-US" altLang="it-IT" sz="2400" dirty="0" smtClean="0"/>
          </a:p>
          <a:p>
            <a:pPr algn="just" eaLnBrk="1" hangingPunct="1">
              <a:lnSpc>
                <a:spcPct val="80000"/>
              </a:lnSpc>
              <a:buFontTx/>
              <a:buNone/>
            </a:pPr>
            <a:r>
              <a:rPr lang="en-US" altLang="it-IT" sz="2400" dirty="0" smtClean="0"/>
              <a:t>In a crystal, the number of nearest </a:t>
            </a:r>
            <a:r>
              <a:rPr lang="en-US" altLang="it-IT" sz="2400" dirty="0" err="1" smtClean="0"/>
              <a:t>neighbours</a:t>
            </a:r>
            <a:r>
              <a:rPr lang="en-US" altLang="it-IT" sz="2400" dirty="0" smtClean="0"/>
              <a:t> of the same type and at equal distances from the given atom is called coordination number. </a:t>
            </a:r>
          </a:p>
          <a:p>
            <a:pPr algn="just" eaLnBrk="1" hangingPunct="1">
              <a:lnSpc>
                <a:spcPct val="80000"/>
              </a:lnSpc>
              <a:buFontTx/>
              <a:buNone/>
            </a:pPr>
            <a:r>
              <a:rPr lang="en-US" altLang="it-IT" sz="2400" i="1" dirty="0" smtClean="0"/>
              <a:t>For SC</a:t>
            </a:r>
            <a:r>
              <a:rPr lang="en-US" altLang="it-IT" sz="2400" dirty="0" smtClean="0"/>
              <a:t> : The corner atoms are the nearest </a:t>
            </a:r>
            <a:r>
              <a:rPr lang="en-US" altLang="it-IT" sz="2400" dirty="0" err="1" smtClean="0"/>
              <a:t>neighbours</a:t>
            </a:r>
            <a:r>
              <a:rPr lang="en-US" altLang="it-IT" sz="2400" dirty="0" smtClean="0"/>
              <a:t> of each other. Here CN = 6 (see Fig.) which is a group of 8 unit cell and atom at the </a:t>
            </a:r>
            <a:r>
              <a:rPr lang="en-US" altLang="it-IT" sz="2400" dirty="0" err="1" smtClean="0"/>
              <a:t>centre</a:t>
            </a:r>
            <a:r>
              <a:rPr lang="en-US" altLang="it-IT" sz="2400" dirty="0" smtClean="0"/>
              <a:t> has six corner atoms as its nearest </a:t>
            </a:r>
            <a:r>
              <a:rPr lang="en-US" altLang="it-IT" sz="2400" dirty="0" err="1" smtClean="0"/>
              <a:t>neighbours</a:t>
            </a:r>
            <a:r>
              <a:rPr lang="en-US" altLang="it-IT" sz="2400" dirty="0" smtClean="0"/>
              <a:t>).</a:t>
            </a:r>
            <a:endParaRPr lang="en-US" altLang="it-IT" sz="2400" i="1" dirty="0" smtClean="0"/>
          </a:p>
        </p:txBody>
      </p:sp>
      <p:grpSp>
        <p:nvGrpSpPr>
          <p:cNvPr id="45060" name="Group 79"/>
          <p:cNvGrpSpPr>
            <a:grpSpLocks/>
          </p:cNvGrpSpPr>
          <p:nvPr/>
        </p:nvGrpSpPr>
        <p:grpSpPr bwMode="auto">
          <a:xfrm>
            <a:off x="2667000" y="2911475"/>
            <a:ext cx="3429000" cy="3184525"/>
            <a:chOff x="1920" y="1248"/>
            <a:chExt cx="2160" cy="2006"/>
          </a:xfrm>
        </p:grpSpPr>
        <p:sp>
          <p:nvSpPr>
            <p:cNvPr id="24578" name="Oval 2"/>
            <p:cNvSpPr>
              <a:spLocks noChangeAspect="1" noChangeArrowheads="1"/>
            </p:cNvSpPr>
            <p:nvPr/>
          </p:nvSpPr>
          <p:spPr bwMode="auto">
            <a:xfrm>
              <a:off x="2688" y="2400"/>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579" name="Oval 3"/>
            <p:cNvSpPr>
              <a:spLocks noChangeAspect="1" noChangeArrowheads="1"/>
            </p:cNvSpPr>
            <p:nvPr/>
          </p:nvSpPr>
          <p:spPr bwMode="auto">
            <a:xfrm>
              <a:off x="3159" y="1959"/>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581" name="Oval 5"/>
            <p:cNvSpPr>
              <a:spLocks noChangeAspect="1" noChangeArrowheads="1"/>
            </p:cNvSpPr>
            <p:nvPr/>
          </p:nvSpPr>
          <p:spPr bwMode="auto">
            <a:xfrm>
              <a:off x="2160" y="2860"/>
              <a:ext cx="154" cy="154"/>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582" name="Oval 6"/>
            <p:cNvSpPr>
              <a:spLocks noChangeAspect="1" noChangeArrowheads="1"/>
            </p:cNvSpPr>
            <p:nvPr/>
          </p:nvSpPr>
          <p:spPr bwMode="auto">
            <a:xfrm>
              <a:off x="2902" y="2860"/>
              <a:ext cx="154" cy="154"/>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45065" name="Line 7"/>
            <p:cNvSpPr>
              <a:spLocks noChangeAspect="1" noChangeShapeType="1"/>
            </p:cNvSpPr>
            <p:nvPr/>
          </p:nvSpPr>
          <p:spPr bwMode="auto">
            <a:xfrm>
              <a:off x="2467" y="2016"/>
              <a:ext cx="0" cy="6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66" name="Line 8"/>
            <p:cNvSpPr>
              <a:spLocks noChangeAspect="1" noChangeShapeType="1"/>
            </p:cNvSpPr>
            <p:nvPr/>
          </p:nvSpPr>
          <p:spPr bwMode="auto">
            <a:xfrm flipV="1">
              <a:off x="2237" y="2707"/>
              <a:ext cx="230" cy="23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67" name="Line 9"/>
            <p:cNvSpPr>
              <a:spLocks noChangeAspect="1" noChangeShapeType="1"/>
            </p:cNvSpPr>
            <p:nvPr/>
          </p:nvSpPr>
          <p:spPr bwMode="auto">
            <a:xfrm flipH="1">
              <a:off x="2467" y="2707"/>
              <a:ext cx="76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68" name="AutoShape 10"/>
            <p:cNvSpPr>
              <a:spLocks noChangeAspect="1" noChangeArrowheads="1"/>
            </p:cNvSpPr>
            <p:nvPr/>
          </p:nvSpPr>
          <p:spPr bwMode="auto">
            <a:xfrm>
              <a:off x="2237" y="2016"/>
              <a:ext cx="998" cy="921"/>
            </a:xfrm>
            <a:prstGeom prst="cube">
              <a:avLst>
                <a:gd name="adj" fmla="val 25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endParaRPr lang="it-IT" altLang="it-IT" b="1">
                <a:latin typeface="Times" pitchFamily="-106" charset="0"/>
                <a:ea typeface="ＭＳ Ｐゴシック" pitchFamily="34" charset="-128"/>
              </a:endParaRPr>
            </a:p>
          </p:txBody>
        </p:sp>
        <p:sp>
          <p:nvSpPr>
            <p:cNvPr id="24587" name="Oval 11"/>
            <p:cNvSpPr>
              <a:spLocks noChangeAspect="1" noChangeArrowheads="1"/>
            </p:cNvSpPr>
            <p:nvPr/>
          </p:nvSpPr>
          <p:spPr bwMode="auto">
            <a:xfrm>
              <a:off x="2390" y="1939"/>
              <a:ext cx="154" cy="154"/>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588" name="Oval 12"/>
            <p:cNvSpPr>
              <a:spLocks noChangeAspect="1" noChangeArrowheads="1"/>
            </p:cNvSpPr>
            <p:nvPr/>
          </p:nvSpPr>
          <p:spPr bwMode="auto">
            <a:xfrm>
              <a:off x="2390" y="2630"/>
              <a:ext cx="154" cy="154"/>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589" name="Oval 13"/>
            <p:cNvSpPr>
              <a:spLocks noChangeAspect="1" noChangeArrowheads="1"/>
            </p:cNvSpPr>
            <p:nvPr/>
          </p:nvSpPr>
          <p:spPr bwMode="auto">
            <a:xfrm>
              <a:off x="3133" y="2630"/>
              <a:ext cx="153" cy="154"/>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45072" name="Oval 14"/>
            <p:cNvSpPr>
              <a:spLocks noChangeAspect="1" noChangeArrowheads="1"/>
            </p:cNvSpPr>
            <p:nvPr/>
          </p:nvSpPr>
          <p:spPr bwMode="auto">
            <a:xfrm>
              <a:off x="3158" y="1939"/>
              <a:ext cx="154" cy="154"/>
            </a:xfrm>
            <a:prstGeom prst="ellipse">
              <a:avLst/>
            </a:prstGeom>
            <a:solidFill>
              <a:srgbClr val="FFCC00">
                <a:alpha val="3803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endParaRPr lang="it-IT" altLang="it-IT" b="1">
                <a:latin typeface="Times" pitchFamily="-106" charset="0"/>
                <a:ea typeface="ＭＳ Ｐゴシック" pitchFamily="34" charset="-128"/>
              </a:endParaRPr>
            </a:p>
          </p:txBody>
        </p:sp>
        <p:sp>
          <p:nvSpPr>
            <p:cNvPr id="45073" name="Oval 15"/>
            <p:cNvSpPr>
              <a:spLocks noChangeAspect="1" noChangeArrowheads="1"/>
            </p:cNvSpPr>
            <p:nvPr/>
          </p:nvSpPr>
          <p:spPr bwMode="auto">
            <a:xfrm>
              <a:off x="2902" y="2169"/>
              <a:ext cx="154" cy="154"/>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endParaRPr lang="it-IT" altLang="it-IT" b="1">
                <a:latin typeface="Times" pitchFamily="-106" charset="0"/>
                <a:ea typeface="ＭＳ Ｐゴシック" pitchFamily="34" charset="-128"/>
              </a:endParaRPr>
            </a:p>
          </p:txBody>
        </p:sp>
        <p:sp>
          <p:nvSpPr>
            <p:cNvPr id="24592" name="Oval 16"/>
            <p:cNvSpPr>
              <a:spLocks noChangeAspect="1" noChangeArrowheads="1"/>
            </p:cNvSpPr>
            <p:nvPr/>
          </p:nvSpPr>
          <p:spPr bwMode="auto">
            <a:xfrm>
              <a:off x="2160" y="2169"/>
              <a:ext cx="154" cy="154"/>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593" name="Oval 17"/>
            <p:cNvSpPr>
              <a:spLocks noChangeAspect="1" noChangeArrowheads="1"/>
            </p:cNvSpPr>
            <p:nvPr/>
          </p:nvSpPr>
          <p:spPr bwMode="auto">
            <a:xfrm>
              <a:off x="2160" y="2170"/>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45076" name="Line 18"/>
            <p:cNvSpPr>
              <a:spLocks noChangeAspect="1" noChangeShapeType="1"/>
            </p:cNvSpPr>
            <p:nvPr/>
          </p:nvSpPr>
          <p:spPr bwMode="auto">
            <a:xfrm>
              <a:off x="2467" y="1325"/>
              <a:ext cx="0" cy="6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77" name="Line 19"/>
            <p:cNvSpPr>
              <a:spLocks noChangeAspect="1" noChangeShapeType="1"/>
            </p:cNvSpPr>
            <p:nvPr/>
          </p:nvSpPr>
          <p:spPr bwMode="auto">
            <a:xfrm flipV="1">
              <a:off x="2237" y="2016"/>
              <a:ext cx="230" cy="23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45078" name="AutoShape 20"/>
            <p:cNvSpPr>
              <a:spLocks noChangeAspect="1" noChangeArrowheads="1"/>
            </p:cNvSpPr>
            <p:nvPr/>
          </p:nvSpPr>
          <p:spPr bwMode="auto">
            <a:xfrm>
              <a:off x="2237" y="1325"/>
              <a:ext cx="998" cy="921"/>
            </a:xfrm>
            <a:prstGeom prst="cube">
              <a:avLst>
                <a:gd name="adj" fmla="val 25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endParaRPr lang="it-IT" altLang="it-IT" b="1">
                <a:latin typeface="Times" pitchFamily="-106" charset="0"/>
                <a:ea typeface="ＭＳ Ｐゴシック" pitchFamily="34" charset="-128"/>
              </a:endParaRPr>
            </a:p>
          </p:txBody>
        </p:sp>
        <p:sp>
          <p:nvSpPr>
            <p:cNvPr id="24597" name="Oval 21"/>
            <p:cNvSpPr>
              <a:spLocks noChangeAspect="1" noChangeArrowheads="1"/>
            </p:cNvSpPr>
            <p:nvPr/>
          </p:nvSpPr>
          <p:spPr bwMode="auto">
            <a:xfrm>
              <a:off x="2391" y="1248"/>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598" name="Oval 22"/>
            <p:cNvSpPr>
              <a:spLocks noChangeAspect="1" noChangeArrowheads="1"/>
            </p:cNvSpPr>
            <p:nvPr/>
          </p:nvSpPr>
          <p:spPr bwMode="auto">
            <a:xfrm>
              <a:off x="2391" y="1939"/>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599" name="Oval 23"/>
            <p:cNvSpPr>
              <a:spLocks noChangeAspect="1" noChangeArrowheads="1"/>
            </p:cNvSpPr>
            <p:nvPr/>
          </p:nvSpPr>
          <p:spPr bwMode="auto">
            <a:xfrm>
              <a:off x="3159" y="1248"/>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00" name="Oval 24"/>
            <p:cNvSpPr>
              <a:spLocks noChangeAspect="1" noChangeArrowheads="1"/>
            </p:cNvSpPr>
            <p:nvPr/>
          </p:nvSpPr>
          <p:spPr bwMode="auto">
            <a:xfrm>
              <a:off x="2903" y="1479"/>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01" name="Oval 25"/>
            <p:cNvSpPr>
              <a:spLocks noChangeAspect="1" noChangeArrowheads="1"/>
            </p:cNvSpPr>
            <p:nvPr/>
          </p:nvSpPr>
          <p:spPr bwMode="auto">
            <a:xfrm>
              <a:off x="2160" y="1479"/>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45084" name="Line 26"/>
            <p:cNvSpPr>
              <a:spLocks noChangeAspect="1" noChangeShapeType="1"/>
            </p:cNvSpPr>
            <p:nvPr/>
          </p:nvSpPr>
          <p:spPr bwMode="auto">
            <a:xfrm flipV="1">
              <a:off x="3005" y="2016"/>
              <a:ext cx="230" cy="23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45085" name="Line 27"/>
            <p:cNvSpPr>
              <a:spLocks noChangeAspect="1" noChangeShapeType="1"/>
            </p:cNvSpPr>
            <p:nvPr/>
          </p:nvSpPr>
          <p:spPr bwMode="auto">
            <a:xfrm flipH="1">
              <a:off x="3235" y="2016"/>
              <a:ext cx="768" cy="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45086" name="AutoShape 28"/>
            <p:cNvSpPr>
              <a:spLocks noChangeAspect="1" noChangeArrowheads="1"/>
            </p:cNvSpPr>
            <p:nvPr/>
          </p:nvSpPr>
          <p:spPr bwMode="auto">
            <a:xfrm>
              <a:off x="3005" y="1325"/>
              <a:ext cx="998" cy="921"/>
            </a:xfrm>
            <a:prstGeom prst="cube">
              <a:avLst>
                <a:gd name="adj" fmla="val 25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endParaRPr lang="it-IT" altLang="it-IT" b="1">
                <a:latin typeface="Times" pitchFamily="-106" charset="0"/>
                <a:ea typeface="ＭＳ Ｐゴシック" pitchFamily="34" charset="-128"/>
              </a:endParaRPr>
            </a:p>
          </p:txBody>
        </p:sp>
        <p:sp>
          <p:nvSpPr>
            <p:cNvPr id="24605" name="Oval 29"/>
            <p:cNvSpPr>
              <a:spLocks noChangeAspect="1" noChangeArrowheads="1"/>
            </p:cNvSpPr>
            <p:nvPr/>
          </p:nvSpPr>
          <p:spPr bwMode="auto">
            <a:xfrm>
              <a:off x="3159" y="1248"/>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06" name="Oval 30"/>
            <p:cNvSpPr>
              <a:spLocks noChangeAspect="1" noChangeArrowheads="1"/>
            </p:cNvSpPr>
            <p:nvPr/>
          </p:nvSpPr>
          <p:spPr bwMode="auto">
            <a:xfrm>
              <a:off x="3901" y="1939"/>
              <a:ext cx="154"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07" name="Oval 31"/>
            <p:cNvSpPr>
              <a:spLocks noChangeAspect="1" noChangeArrowheads="1"/>
            </p:cNvSpPr>
            <p:nvPr/>
          </p:nvSpPr>
          <p:spPr bwMode="auto">
            <a:xfrm>
              <a:off x="3927" y="1248"/>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08" name="Oval 32"/>
            <p:cNvSpPr>
              <a:spLocks noChangeAspect="1" noChangeArrowheads="1"/>
            </p:cNvSpPr>
            <p:nvPr/>
          </p:nvSpPr>
          <p:spPr bwMode="auto">
            <a:xfrm>
              <a:off x="3671" y="1479"/>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09" name="Oval 33"/>
            <p:cNvSpPr>
              <a:spLocks noChangeAspect="1" noChangeArrowheads="1"/>
            </p:cNvSpPr>
            <p:nvPr/>
          </p:nvSpPr>
          <p:spPr bwMode="auto">
            <a:xfrm>
              <a:off x="2928" y="1479"/>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10" name="Oval 34"/>
            <p:cNvSpPr>
              <a:spLocks noChangeAspect="1" noChangeArrowheads="1"/>
            </p:cNvSpPr>
            <p:nvPr/>
          </p:nvSpPr>
          <p:spPr bwMode="auto">
            <a:xfrm>
              <a:off x="3687" y="2170"/>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11" name="Oval 35"/>
            <p:cNvSpPr>
              <a:spLocks noChangeAspect="1" noChangeArrowheads="1"/>
            </p:cNvSpPr>
            <p:nvPr/>
          </p:nvSpPr>
          <p:spPr bwMode="auto">
            <a:xfrm>
              <a:off x="3696" y="2851"/>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45094" name="Line 36"/>
            <p:cNvSpPr>
              <a:spLocks noChangeAspect="1" noChangeShapeType="1"/>
            </p:cNvSpPr>
            <p:nvPr/>
          </p:nvSpPr>
          <p:spPr bwMode="auto">
            <a:xfrm>
              <a:off x="3235" y="2016"/>
              <a:ext cx="0" cy="691"/>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45095" name="Line 37"/>
            <p:cNvSpPr>
              <a:spLocks noChangeAspect="1" noChangeShapeType="1"/>
            </p:cNvSpPr>
            <p:nvPr/>
          </p:nvSpPr>
          <p:spPr bwMode="auto">
            <a:xfrm flipH="1">
              <a:off x="3235" y="2707"/>
              <a:ext cx="76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96" name="AutoShape 38"/>
            <p:cNvSpPr>
              <a:spLocks noChangeAspect="1" noChangeArrowheads="1"/>
            </p:cNvSpPr>
            <p:nvPr/>
          </p:nvSpPr>
          <p:spPr bwMode="auto">
            <a:xfrm>
              <a:off x="3005" y="2016"/>
              <a:ext cx="998" cy="921"/>
            </a:xfrm>
            <a:prstGeom prst="cube">
              <a:avLst>
                <a:gd name="adj" fmla="val 25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endParaRPr lang="it-IT" altLang="it-IT" b="1">
                <a:latin typeface="Times" pitchFamily="-106" charset="0"/>
                <a:ea typeface="ＭＳ Ｐゴシック" pitchFamily="34" charset="-128"/>
              </a:endParaRPr>
            </a:p>
          </p:txBody>
        </p:sp>
        <p:sp>
          <p:nvSpPr>
            <p:cNvPr id="24615" name="Oval 39"/>
            <p:cNvSpPr>
              <a:spLocks noChangeAspect="1" noChangeArrowheads="1"/>
            </p:cNvSpPr>
            <p:nvPr/>
          </p:nvSpPr>
          <p:spPr bwMode="auto">
            <a:xfrm>
              <a:off x="3901" y="2630"/>
              <a:ext cx="154"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16" name="Oval 40"/>
            <p:cNvSpPr>
              <a:spLocks noChangeAspect="1" noChangeArrowheads="1"/>
            </p:cNvSpPr>
            <p:nvPr/>
          </p:nvSpPr>
          <p:spPr bwMode="auto">
            <a:xfrm>
              <a:off x="3927" y="1939"/>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17" name="Oval 41"/>
            <p:cNvSpPr>
              <a:spLocks noChangeAspect="1" noChangeArrowheads="1"/>
            </p:cNvSpPr>
            <p:nvPr/>
          </p:nvSpPr>
          <p:spPr bwMode="auto">
            <a:xfrm>
              <a:off x="3671" y="2170"/>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18" name="Oval 42"/>
            <p:cNvSpPr>
              <a:spLocks noChangeAspect="1" noChangeArrowheads="1"/>
            </p:cNvSpPr>
            <p:nvPr/>
          </p:nvSpPr>
          <p:spPr bwMode="auto">
            <a:xfrm>
              <a:off x="1920" y="3100"/>
              <a:ext cx="154" cy="154"/>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19" name="Oval 43"/>
            <p:cNvSpPr>
              <a:spLocks noChangeAspect="1" noChangeArrowheads="1"/>
            </p:cNvSpPr>
            <p:nvPr/>
          </p:nvSpPr>
          <p:spPr bwMode="auto">
            <a:xfrm>
              <a:off x="2662" y="3100"/>
              <a:ext cx="154" cy="154"/>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45102" name="Line 44"/>
            <p:cNvSpPr>
              <a:spLocks noChangeAspect="1" noChangeShapeType="1"/>
            </p:cNvSpPr>
            <p:nvPr/>
          </p:nvSpPr>
          <p:spPr bwMode="auto">
            <a:xfrm>
              <a:off x="2227" y="2256"/>
              <a:ext cx="0" cy="6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103" name="Line 45"/>
            <p:cNvSpPr>
              <a:spLocks noChangeAspect="1" noChangeShapeType="1"/>
            </p:cNvSpPr>
            <p:nvPr/>
          </p:nvSpPr>
          <p:spPr bwMode="auto">
            <a:xfrm flipV="1">
              <a:off x="1997" y="2947"/>
              <a:ext cx="230" cy="23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104" name="Line 46"/>
            <p:cNvSpPr>
              <a:spLocks noChangeAspect="1" noChangeShapeType="1"/>
            </p:cNvSpPr>
            <p:nvPr/>
          </p:nvSpPr>
          <p:spPr bwMode="auto">
            <a:xfrm flipH="1">
              <a:off x="2227" y="2947"/>
              <a:ext cx="76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105" name="AutoShape 47"/>
            <p:cNvSpPr>
              <a:spLocks noChangeAspect="1" noChangeArrowheads="1"/>
            </p:cNvSpPr>
            <p:nvPr/>
          </p:nvSpPr>
          <p:spPr bwMode="auto">
            <a:xfrm>
              <a:off x="1997" y="2256"/>
              <a:ext cx="998" cy="921"/>
            </a:xfrm>
            <a:prstGeom prst="cube">
              <a:avLst>
                <a:gd name="adj" fmla="val 25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endParaRPr lang="it-IT" altLang="it-IT" b="1">
                <a:latin typeface="Times" pitchFamily="-106" charset="0"/>
                <a:ea typeface="ＭＳ Ｐゴシック" pitchFamily="34" charset="-128"/>
              </a:endParaRPr>
            </a:p>
          </p:txBody>
        </p:sp>
        <p:sp>
          <p:nvSpPr>
            <p:cNvPr id="24624" name="Oval 48"/>
            <p:cNvSpPr>
              <a:spLocks noChangeAspect="1" noChangeArrowheads="1"/>
            </p:cNvSpPr>
            <p:nvPr/>
          </p:nvSpPr>
          <p:spPr bwMode="auto">
            <a:xfrm>
              <a:off x="2150" y="2179"/>
              <a:ext cx="154" cy="154"/>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25" name="Oval 49"/>
            <p:cNvSpPr>
              <a:spLocks noChangeAspect="1" noChangeArrowheads="1"/>
            </p:cNvSpPr>
            <p:nvPr/>
          </p:nvSpPr>
          <p:spPr bwMode="auto">
            <a:xfrm>
              <a:off x="2150" y="2870"/>
              <a:ext cx="154" cy="154"/>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45108" name="Oval 50"/>
            <p:cNvSpPr>
              <a:spLocks noChangeAspect="1" noChangeArrowheads="1"/>
            </p:cNvSpPr>
            <p:nvPr/>
          </p:nvSpPr>
          <p:spPr bwMode="auto">
            <a:xfrm>
              <a:off x="2893" y="2870"/>
              <a:ext cx="153" cy="154"/>
            </a:xfrm>
            <a:prstGeom prst="ellipse">
              <a:avLst/>
            </a:prstGeom>
            <a:solidFill>
              <a:srgbClr val="FFCC00">
                <a:alpha val="3803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endParaRPr lang="it-IT" altLang="it-IT" b="1">
                <a:latin typeface="Times" pitchFamily="-106" charset="0"/>
                <a:ea typeface="ＭＳ Ｐゴシック" pitchFamily="34" charset="-128"/>
              </a:endParaRPr>
            </a:p>
          </p:txBody>
        </p:sp>
        <p:sp>
          <p:nvSpPr>
            <p:cNvPr id="45109" name="Oval 51"/>
            <p:cNvSpPr>
              <a:spLocks noChangeAspect="1" noChangeArrowheads="1"/>
            </p:cNvSpPr>
            <p:nvPr/>
          </p:nvSpPr>
          <p:spPr bwMode="auto">
            <a:xfrm>
              <a:off x="2688" y="2409"/>
              <a:ext cx="154" cy="154"/>
            </a:xfrm>
            <a:prstGeom prst="ellipse">
              <a:avLst/>
            </a:prstGeom>
            <a:solidFill>
              <a:srgbClr val="FFCC00">
                <a:alpha val="3803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endParaRPr lang="it-IT" altLang="it-IT" b="1">
                <a:latin typeface="Times" pitchFamily="-106" charset="0"/>
                <a:ea typeface="ＭＳ Ｐゴシック" pitchFamily="34" charset="-128"/>
              </a:endParaRPr>
            </a:p>
          </p:txBody>
        </p:sp>
        <p:sp>
          <p:nvSpPr>
            <p:cNvPr id="24628" name="Oval 52"/>
            <p:cNvSpPr>
              <a:spLocks noChangeAspect="1" noChangeArrowheads="1"/>
            </p:cNvSpPr>
            <p:nvPr/>
          </p:nvSpPr>
          <p:spPr bwMode="auto">
            <a:xfrm>
              <a:off x="1920" y="2409"/>
              <a:ext cx="154" cy="154"/>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29" name="Oval 53"/>
            <p:cNvSpPr>
              <a:spLocks noChangeAspect="1" noChangeArrowheads="1"/>
            </p:cNvSpPr>
            <p:nvPr/>
          </p:nvSpPr>
          <p:spPr bwMode="auto">
            <a:xfrm>
              <a:off x="1920" y="2410"/>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45112" name="Line 54"/>
            <p:cNvSpPr>
              <a:spLocks noChangeAspect="1" noChangeShapeType="1"/>
            </p:cNvSpPr>
            <p:nvPr/>
          </p:nvSpPr>
          <p:spPr bwMode="auto">
            <a:xfrm>
              <a:off x="2227" y="1565"/>
              <a:ext cx="0" cy="6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113" name="Line 55"/>
            <p:cNvSpPr>
              <a:spLocks noChangeAspect="1" noChangeShapeType="1"/>
            </p:cNvSpPr>
            <p:nvPr/>
          </p:nvSpPr>
          <p:spPr bwMode="auto">
            <a:xfrm flipV="1">
              <a:off x="1997" y="2256"/>
              <a:ext cx="230" cy="23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45114" name="AutoShape 56"/>
            <p:cNvSpPr>
              <a:spLocks noChangeAspect="1" noChangeArrowheads="1"/>
            </p:cNvSpPr>
            <p:nvPr/>
          </p:nvSpPr>
          <p:spPr bwMode="auto">
            <a:xfrm>
              <a:off x="1997" y="1565"/>
              <a:ext cx="998" cy="921"/>
            </a:xfrm>
            <a:prstGeom prst="cube">
              <a:avLst>
                <a:gd name="adj" fmla="val 25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endParaRPr lang="it-IT" altLang="it-IT" b="1">
                <a:latin typeface="Times" pitchFamily="-106" charset="0"/>
                <a:ea typeface="ＭＳ Ｐゴシック" pitchFamily="34" charset="-128"/>
              </a:endParaRPr>
            </a:p>
          </p:txBody>
        </p:sp>
        <p:sp>
          <p:nvSpPr>
            <p:cNvPr id="24633" name="Oval 57"/>
            <p:cNvSpPr>
              <a:spLocks noChangeAspect="1" noChangeArrowheads="1"/>
            </p:cNvSpPr>
            <p:nvPr/>
          </p:nvSpPr>
          <p:spPr bwMode="auto">
            <a:xfrm>
              <a:off x="2151" y="1488"/>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45116" name="Oval 58"/>
            <p:cNvSpPr>
              <a:spLocks noChangeAspect="1" noChangeArrowheads="1"/>
            </p:cNvSpPr>
            <p:nvPr/>
          </p:nvSpPr>
          <p:spPr bwMode="auto">
            <a:xfrm>
              <a:off x="2151" y="2179"/>
              <a:ext cx="153" cy="153"/>
            </a:xfrm>
            <a:prstGeom prst="ellipse">
              <a:avLst/>
            </a:prstGeom>
            <a:solidFill>
              <a:srgbClr val="FFCC00">
                <a:alpha val="3803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endParaRPr lang="it-IT" altLang="it-IT" b="1">
                <a:latin typeface="Times" pitchFamily="-106" charset="0"/>
                <a:ea typeface="ＭＳ Ｐゴシック" pitchFamily="34" charset="-128"/>
              </a:endParaRPr>
            </a:p>
          </p:txBody>
        </p:sp>
        <p:sp>
          <p:nvSpPr>
            <p:cNvPr id="24635" name="Oval 59"/>
            <p:cNvSpPr>
              <a:spLocks noChangeAspect="1" noChangeArrowheads="1"/>
            </p:cNvSpPr>
            <p:nvPr/>
          </p:nvSpPr>
          <p:spPr bwMode="auto">
            <a:xfrm>
              <a:off x="2919" y="1488"/>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36" name="Oval 60"/>
            <p:cNvSpPr>
              <a:spLocks noChangeAspect="1" noChangeArrowheads="1"/>
            </p:cNvSpPr>
            <p:nvPr/>
          </p:nvSpPr>
          <p:spPr bwMode="auto">
            <a:xfrm>
              <a:off x="2663" y="1719"/>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37" name="Oval 61"/>
            <p:cNvSpPr>
              <a:spLocks noChangeAspect="1" noChangeArrowheads="1"/>
            </p:cNvSpPr>
            <p:nvPr/>
          </p:nvSpPr>
          <p:spPr bwMode="auto">
            <a:xfrm>
              <a:off x="1920" y="1719"/>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45120" name="Line 62"/>
            <p:cNvSpPr>
              <a:spLocks noChangeAspect="1" noChangeShapeType="1"/>
            </p:cNvSpPr>
            <p:nvPr/>
          </p:nvSpPr>
          <p:spPr bwMode="auto">
            <a:xfrm flipV="1">
              <a:off x="2765" y="2256"/>
              <a:ext cx="230" cy="23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45121" name="Line 63"/>
            <p:cNvSpPr>
              <a:spLocks noChangeAspect="1" noChangeShapeType="1"/>
            </p:cNvSpPr>
            <p:nvPr/>
          </p:nvSpPr>
          <p:spPr bwMode="auto">
            <a:xfrm flipH="1">
              <a:off x="2995" y="2256"/>
              <a:ext cx="768" cy="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45122" name="AutoShape 64"/>
            <p:cNvSpPr>
              <a:spLocks noChangeAspect="1" noChangeArrowheads="1"/>
            </p:cNvSpPr>
            <p:nvPr/>
          </p:nvSpPr>
          <p:spPr bwMode="auto">
            <a:xfrm>
              <a:off x="2765" y="1565"/>
              <a:ext cx="998" cy="921"/>
            </a:xfrm>
            <a:prstGeom prst="cube">
              <a:avLst>
                <a:gd name="adj" fmla="val 25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endParaRPr lang="it-IT" altLang="it-IT" b="1">
                <a:latin typeface="Times" pitchFamily="-106" charset="0"/>
                <a:ea typeface="ＭＳ Ｐゴシック" pitchFamily="34" charset="-128"/>
              </a:endParaRPr>
            </a:p>
          </p:txBody>
        </p:sp>
        <p:sp>
          <p:nvSpPr>
            <p:cNvPr id="45123" name="Oval 65"/>
            <p:cNvSpPr>
              <a:spLocks noChangeAspect="1" noChangeArrowheads="1"/>
            </p:cNvSpPr>
            <p:nvPr/>
          </p:nvSpPr>
          <p:spPr bwMode="auto">
            <a:xfrm>
              <a:off x="2919" y="1488"/>
              <a:ext cx="153" cy="153"/>
            </a:xfrm>
            <a:prstGeom prst="ellipse">
              <a:avLst/>
            </a:prstGeom>
            <a:solidFill>
              <a:srgbClr val="FFCC00">
                <a:alpha val="3803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endParaRPr lang="it-IT" altLang="it-IT" b="1">
                <a:latin typeface="Times" pitchFamily="-106" charset="0"/>
                <a:ea typeface="ＭＳ Ｐゴシック" pitchFamily="34" charset="-128"/>
              </a:endParaRPr>
            </a:p>
          </p:txBody>
        </p:sp>
        <p:sp>
          <p:nvSpPr>
            <p:cNvPr id="24642" name="Oval 66"/>
            <p:cNvSpPr>
              <a:spLocks noChangeAspect="1" noChangeArrowheads="1"/>
            </p:cNvSpPr>
            <p:nvPr/>
          </p:nvSpPr>
          <p:spPr bwMode="auto">
            <a:xfrm>
              <a:off x="3661" y="2179"/>
              <a:ext cx="154"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43" name="Oval 67"/>
            <p:cNvSpPr>
              <a:spLocks noChangeAspect="1" noChangeArrowheads="1"/>
            </p:cNvSpPr>
            <p:nvPr/>
          </p:nvSpPr>
          <p:spPr bwMode="auto">
            <a:xfrm>
              <a:off x="3687" y="1488"/>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44" name="Oval 68"/>
            <p:cNvSpPr>
              <a:spLocks noChangeAspect="1" noChangeArrowheads="1"/>
            </p:cNvSpPr>
            <p:nvPr/>
          </p:nvSpPr>
          <p:spPr bwMode="auto">
            <a:xfrm>
              <a:off x="3431" y="1719"/>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45" name="Oval 69"/>
            <p:cNvSpPr>
              <a:spLocks noChangeAspect="1" noChangeArrowheads="1"/>
            </p:cNvSpPr>
            <p:nvPr/>
          </p:nvSpPr>
          <p:spPr bwMode="auto">
            <a:xfrm>
              <a:off x="2688" y="1719"/>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46" name="Oval 70"/>
            <p:cNvSpPr>
              <a:spLocks noChangeAspect="1" noChangeArrowheads="1"/>
            </p:cNvSpPr>
            <p:nvPr/>
          </p:nvSpPr>
          <p:spPr bwMode="auto">
            <a:xfrm>
              <a:off x="3447" y="2410"/>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47" name="Oval 71"/>
            <p:cNvSpPr>
              <a:spLocks noChangeAspect="1" noChangeArrowheads="1"/>
            </p:cNvSpPr>
            <p:nvPr/>
          </p:nvSpPr>
          <p:spPr bwMode="auto">
            <a:xfrm>
              <a:off x="3456" y="3091"/>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45130" name="Line 72"/>
            <p:cNvSpPr>
              <a:spLocks noChangeAspect="1" noChangeShapeType="1"/>
            </p:cNvSpPr>
            <p:nvPr/>
          </p:nvSpPr>
          <p:spPr bwMode="auto">
            <a:xfrm>
              <a:off x="2995" y="2256"/>
              <a:ext cx="0" cy="691"/>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45131" name="Line 73"/>
            <p:cNvSpPr>
              <a:spLocks noChangeAspect="1" noChangeShapeType="1"/>
            </p:cNvSpPr>
            <p:nvPr/>
          </p:nvSpPr>
          <p:spPr bwMode="auto">
            <a:xfrm flipH="1">
              <a:off x="2995" y="2947"/>
              <a:ext cx="76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132" name="AutoShape 74"/>
            <p:cNvSpPr>
              <a:spLocks noChangeAspect="1" noChangeArrowheads="1"/>
            </p:cNvSpPr>
            <p:nvPr/>
          </p:nvSpPr>
          <p:spPr bwMode="auto">
            <a:xfrm>
              <a:off x="2765" y="2256"/>
              <a:ext cx="998" cy="921"/>
            </a:xfrm>
            <a:prstGeom prst="cube">
              <a:avLst>
                <a:gd name="adj" fmla="val 25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endParaRPr lang="it-IT" altLang="it-IT" b="1">
                <a:latin typeface="Times" pitchFamily="-106" charset="0"/>
                <a:ea typeface="ＭＳ Ｐゴシック" pitchFamily="34" charset="-128"/>
              </a:endParaRPr>
            </a:p>
          </p:txBody>
        </p:sp>
        <p:sp>
          <p:nvSpPr>
            <p:cNvPr id="24651" name="Oval 75"/>
            <p:cNvSpPr>
              <a:spLocks noChangeAspect="1" noChangeArrowheads="1"/>
            </p:cNvSpPr>
            <p:nvPr/>
          </p:nvSpPr>
          <p:spPr bwMode="auto">
            <a:xfrm>
              <a:off x="3661" y="2870"/>
              <a:ext cx="154"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45134" name="Oval 76"/>
            <p:cNvSpPr>
              <a:spLocks noChangeAspect="1" noChangeArrowheads="1"/>
            </p:cNvSpPr>
            <p:nvPr/>
          </p:nvSpPr>
          <p:spPr bwMode="auto">
            <a:xfrm>
              <a:off x="3687" y="2179"/>
              <a:ext cx="153" cy="153"/>
            </a:xfrm>
            <a:prstGeom prst="ellipse">
              <a:avLst/>
            </a:prstGeom>
            <a:solidFill>
              <a:srgbClr val="FFCC00">
                <a:alpha val="3803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endParaRPr lang="it-IT" altLang="it-IT" b="1">
                <a:latin typeface="Times" pitchFamily="-106" charset="0"/>
                <a:ea typeface="ＭＳ Ｐゴシック" pitchFamily="34" charset="-128"/>
              </a:endParaRPr>
            </a:p>
          </p:txBody>
        </p:sp>
        <p:sp>
          <p:nvSpPr>
            <p:cNvPr id="24653" name="Oval 77"/>
            <p:cNvSpPr>
              <a:spLocks noChangeAspect="1" noChangeArrowheads="1"/>
            </p:cNvSpPr>
            <p:nvPr/>
          </p:nvSpPr>
          <p:spPr bwMode="auto">
            <a:xfrm>
              <a:off x="3431" y="2410"/>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grpSp>
    </p:spTree>
    <p:extLst>
      <p:ext uri="{BB962C8B-B14F-4D97-AF65-F5344CB8AC3E}">
        <p14:creationId xmlns:p14="http://schemas.microsoft.com/office/powerpoint/2010/main" val="16520088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0291" name="Rectangle 3"/>
          <p:cNvSpPr>
            <a:spLocks noGrp="1" noChangeArrowheads="1"/>
          </p:cNvSpPr>
          <p:nvPr>
            <p:ph type="body" idx="4294967295"/>
          </p:nvPr>
        </p:nvSpPr>
        <p:spPr>
          <a:xfrm>
            <a:off x="152400" y="990600"/>
            <a:ext cx="8839200" cy="4525963"/>
          </a:xfrm>
        </p:spPr>
        <p:txBody>
          <a:bodyPr/>
          <a:lstStyle/>
          <a:p>
            <a:pPr algn="just" eaLnBrk="1" hangingPunct="1">
              <a:lnSpc>
                <a:spcPct val="90000"/>
              </a:lnSpc>
              <a:buFontTx/>
              <a:buNone/>
            </a:pPr>
            <a:r>
              <a:rPr lang="en-US" altLang="it-IT" sz="2800" i="1" smtClean="0"/>
              <a:t>For BCC</a:t>
            </a:r>
            <a:r>
              <a:rPr lang="en-US" altLang="it-IT" sz="2800" smtClean="0"/>
              <a:t> : 	In this case all the corner atoms are at equal distances from the body centered atom. </a:t>
            </a:r>
            <a:endParaRPr lang="en-US" altLang="it-IT" sz="2800" i="1" smtClean="0"/>
          </a:p>
          <a:p>
            <a:pPr algn="just" eaLnBrk="1" hangingPunct="1">
              <a:lnSpc>
                <a:spcPct val="90000"/>
              </a:lnSpc>
              <a:buFontTx/>
              <a:buNone/>
            </a:pPr>
            <a:r>
              <a:rPr lang="en-US" altLang="it-IT" sz="2800" i="1" smtClean="0"/>
              <a:t>	</a:t>
            </a:r>
            <a:r>
              <a:rPr lang="en-US" altLang="it-IT" sz="2800" smtClean="0"/>
              <a:t>Hence CN = 8.</a:t>
            </a:r>
          </a:p>
          <a:p>
            <a:pPr algn="just" eaLnBrk="1" hangingPunct="1">
              <a:lnSpc>
                <a:spcPct val="90000"/>
              </a:lnSpc>
              <a:buFontTx/>
              <a:buNone/>
            </a:pPr>
            <a:endParaRPr lang="en-US" altLang="it-IT" sz="2800" i="1" smtClean="0"/>
          </a:p>
          <a:p>
            <a:pPr algn="just" eaLnBrk="1" hangingPunct="1">
              <a:lnSpc>
                <a:spcPct val="90000"/>
              </a:lnSpc>
              <a:buFontTx/>
              <a:buNone/>
            </a:pPr>
            <a:r>
              <a:rPr lang="en-US" altLang="it-IT" sz="2800" i="1" smtClean="0"/>
              <a:t>For FCC </a:t>
            </a:r>
            <a:r>
              <a:rPr lang="en-US" altLang="it-IT" sz="2800" smtClean="0"/>
              <a:t>: Here the nearest neighbours of any corner atom are the face centered atoms of the surrounding unit cells. Now for any corner atom there are 4 face centered atoms in each plane and there are three such planes. Therefore, CN = 12.</a:t>
            </a:r>
          </a:p>
          <a:p>
            <a:pPr eaLnBrk="1" hangingPunct="1">
              <a:lnSpc>
                <a:spcPct val="90000"/>
              </a:lnSpc>
            </a:pPr>
            <a:endParaRPr lang="en-US" altLang="it-IT" sz="2400" smtClean="0"/>
          </a:p>
        </p:txBody>
      </p:sp>
    </p:spTree>
    <p:extLst>
      <p:ext uri="{BB962C8B-B14F-4D97-AF65-F5344CB8AC3E}">
        <p14:creationId xmlns:p14="http://schemas.microsoft.com/office/powerpoint/2010/main" val="38204372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91" name="Rectangle 7"/>
          <p:cNvSpPr>
            <a:spLocks noGrp="1" noChangeArrowheads="1"/>
          </p:cNvSpPr>
          <p:nvPr>
            <p:ph type="title"/>
          </p:nvPr>
        </p:nvSpPr>
        <p:spPr>
          <a:xfrm>
            <a:off x="457200" y="90488"/>
            <a:ext cx="8229600" cy="504825"/>
          </a:xfrm>
        </p:spPr>
        <p:txBody>
          <a:bodyPr/>
          <a:lstStyle/>
          <a:p>
            <a:pPr eaLnBrk="1" hangingPunct="1"/>
            <a:r>
              <a:rPr lang="en-US" altLang="it-IT" sz="2400" smtClean="0">
                <a:latin typeface="+mn-lt"/>
              </a:rPr>
              <a:t>Difference Between Amorphous and Crystalline Solids</a:t>
            </a:r>
          </a:p>
        </p:txBody>
      </p:sp>
      <p:sp>
        <p:nvSpPr>
          <p:cNvPr id="41992" name="Rectangle 8"/>
          <p:cNvSpPr>
            <a:spLocks noGrp="1" noChangeArrowheads="1"/>
          </p:cNvSpPr>
          <p:nvPr>
            <p:ph type="body" sz="half" idx="1"/>
          </p:nvPr>
        </p:nvSpPr>
        <p:spPr>
          <a:xfrm>
            <a:off x="457200" y="700088"/>
            <a:ext cx="4038600" cy="5548312"/>
          </a:xfrm>
        </p:spPr>
        <p:txBody>
          <a:bodyPr/>
          <a:lstStyle/>
          <a:p>
            <a:pPr algn="ctr" eaLnBrk="1" hangingPunct="1">
              <a:lnSpc>
                <a:spcPct val="80000"/>
              </a:lnSpc>
              <a:buFontTx/>
              <a:buNone/>
            </a:pPr>
            <a:r>
              <a:rPr lang="en-US" altLang="it-IT" sz="2200" u="sng" dirty="0" smtClean="0">
                <a:solidFill>
                  <a:srgbClr val="FF0000"/>
                </a:solidFill>
              </a:rPr>
              <a:t>Amorphous</a:t>
            </a:r>
            <a:r>
              <a:rPr lang="en-US" altLang="it-IT" sz="2200" dirty="0" smtClean="0">
                <a:solidFill>
                  <a:srgbClr val="FF0000"/>
                </a:solidFill>
              </a:rPr>
              <a:t> </a:t>
            </a:r>
          </a:p>
          <a:p>
            <a:pPr algn="ctr" eaLnBrk="1" hangingPunct="1">
              <a:lnSpc>
                <a:spcPct val="80000"/>
              </a:lnSpc>
              <a:buFontTx/>
              <a:buNone/>
            </a:pPr>
            <a:endParaRPr lang="en-US" altLang="it-IT" sz="2200" dirty="0" smtClean="0">
              <a:solidFill>
                <a:srgbClr val="FF0000"/>
              </a:solidFill>
            </a:endParaRPr>
          </a:p>
          <a:p>
            <a:pPr algn="just" eaLnBrk="1" hangingPunct="1">
              <a:lnSpc>
                <a:spcPct val="80000"/>
              </a:lnSpc>
            </a:pPr>
            <a:r>
              <a:rPr lang="en-US" altLang="it-IT" sz="2200" dirty="0" smtClean="0"/>
              <a:t>Amorphous solids (means without form) are the solids which lacks the regular arrangement of atoms or molecules and hence they have a short range order or no order in their structure : ABCBBACBCACCB... </a:t>
            </a:r>
          </a:p>
          <a:p>
            <a:pPr algn="just" eaLnBrk="1" hangingPunct="1">
              <a:lnSpc>
                <a:spcPct val="80000"/>
              </a:lnSpc>
            </a:pPr>
            <a:r>
              <a:rPr lang="en-US" altLang="it-IT" sz="2200" dirty="0" smtClean="0">
                <a:solidFill>
                  <a:srgbClr val="FF0000"/>
                </a:solidFill>
              </a:rPr>
              <a:t>Do not have sharp melting point (because all bonds are not equally strong) </a:t>
            </a:r>
          </a:p>
          <a:p>
            <a:pPr algn="just" eaLnBrk="1" hangingPunct="1">
              <a:lnSpc>
                <a:spcPct val="80000"/>
              </a:lnSpc>
            </a:pPr>
            <a:r>
              <a:rPr lang="en-US" altLang="it-IT" sz="2200" dirty="0" smtClean="0"/>
              <a:t>Isotropic (Physical properties  are same in different directions) </a:t>
            </a:r>
          </a:p>
          <a:p>
            <a:pPr algn="just" eaLnBrk="1" hangingPunct="1">
              <a:lnSpc>
                <a:spcPct val="80000"/>
              </a:lnSpc>
            </a:pPr>
            <a:r>
              <a:rPr lang="en-US" altLang="it-IT" sz="2200" dirty="0" smtClean="0">
                <a:solidFill>
                  <a:srgbClr val="FF0000"/>
                </a:solidFill>
              </a:rPr>
              <a:t>Examples: glass, wax, plastics, etc.  </a:t>
            </a:r>
          </a:p>
        </p:txBody>
      </p:sp>
      <p:sp>
        <p:nvSpPr>
          <p:cNvPr id="41993" name="Rectangle 9"/>
          <p:cNvSpPr>
            <a:spLocks noGrp="1" noChangeArrowheads="1"/>
          </p:cNvSpPr>
          <p:nvPr>
            <p:ph type="body" sz="half" idx="2"/>
          </p:nvPr>
        </p:nvSpPr>
        <p:spPr>
          <a:xfrm>
            <a:off x="4648200" y="700088"/>
            <a:ext cx="4038600" cy="5548312"/>
          </a:xfrm>
        </p:spPr>
        <p:txBody>
          <a:bodyPr/>
          <a:lstStyle/>
          <a:p>
            <a:pPr algn="ctr" eaLnBrk="1" hangingPunct="1">
              <a:lnSpc>
                <a:spcPct val="80000"/>
              </a:lnSpc>
              <a:buFontTx/>
              <a:buNone/>
            </a:pPr>
            <a:r>
              <a:rPr lang="en-US" altLang="it-IT" sz="2200" u="sng" smtClean="0">
                <a:solidFill>
                  <a:srgbClr val="FF0000"/>
                </a:solidFill>
              </a:rPr>
              <a:t>Crystalline</a:t>
            </a:r>
          </a:p>
          <a:p>
            <a:pPr algn="ctr" eaLnBrk="1" hangingPunct="1">
              <a:lnSpc>
                <a:spcPct val="80000"/>
              </a:lnSpc>
              <a:buFontTx/>
              <a:buNone/>
            </a:pPr>
            <a:endParaRPr lang="en-US" altLang="it-IT" sz="2200" u="sng" smtClean="0">
              <a:solidFill>
                <a:srgbClr val="FF0000"/>
              </a:solidFill>
            </a:endParaRPr>
          </a:p>
          <a:p>
            <a:pPr algn="just" eaLnBrk="1" hangingPunct="1">
              <a:lnSpc>
                <a:spcPct val="80000"/>
              </a:lnSpc>
            </a:pPr>
            <a:r>
              <a:rPr lang="en-US" altLang="it-IT" sz="2200" smtClean="0"/>
              <a:t>A crystalline solid is the one in which there is a regular repeating pattern in the structure, or in other words, there is long-range order : ABCABCABCABC… </a:t>
            </a:r>
          </a:p>
          <a:p>
            <a:pPr algn="just" eaLnBrk="1" hangingPunct="1">
              <a:lnSpc>
                <a:spcPct val="80000"/>
              </a:lnSpc>
            </a:pPr>
            <a:r>
              <a:rPr lang="en-US" altLang="it-IT" sz="2200" smtClean="0">
                <a:solidFill>
                  <a:srgbClr val="FF0000"/>
                </a:solidFill>
              </a:rPr>
              <a:t>Have sharp melting point (because all bond are equally strong)</a:t>
            </a:r>
          </a:p>
          <a:p>
            <a:pPr algn="just" eaLnBrk="1" hangingPunct="1">
              <a:lnSpc>
                <a:spcPct val="80000"/>
              </a:lnSpc>
            </a:pPr>
            <a:r>
              <a:rPr lang="en-US" altLang="it-IT" sz="2200" smtClean="0"/>
              <a:t>Anisotropic (Physical properties  are different in different directions) </a:t>
            </a:r>
          </a:p>
          <a:p>
            <a:pPr algn="just" eaLnBrk="1" hangingPunct="1">
              <a:lnSpc>
                <a:spcPct val="80000"/>
              </a:lnSpc>
            </a:pPr>
            <a:r>
              <a:rPr lang="en-US" altLang="it-IT" sz="2200" smtClean="0">
                <a:solidFill>
                  <a:srgbClr val="FF0000"/>
                </a:solidFill>
              </a:rPr>
              <a:t>Examples: diamond, table salt, ice, methanol, sodium chloride, etc.</a:t>
            </a:r>
          </a:p>
          <a:p>
            <a:pPr algn="just" eaLnBrk="1" hangingPunct="1">
              <a:lnSpc>
                <a:spcPct val="80000"/>
              </a:lnSpc>
            </a:pPr>
            <a:endParaRPr lang="en-US" altLang="it-IT" sz="2200" smtClean="0">
              <a:solidFill>
                <a:srgbClr val="FF0000"/>
              </a:solidFill>
            </a:endParaRPr>
          </a:p>
        </p:txBody>
      </p:sp>
    </p:spTree>
    <p:extLst>
      <p:ext uri="{BB962C8B-B14F-4D97-AF65-F5344CB8AC3E}">
        <p14:creationId xmlns:p14="http://schemas.microsoft.com/office/powerpoint/2010/main" val="31006358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1315" name="Rectangle 3"/>
          <p:cNvSpPr>
            <a:spLocks noGrp="1" noChangeArrowheads="1"/>
          </p:cNvSpPr>
          <p:nvPr>
            <p:ph type="body" idx="1"/>
          </p:nvPr>
        </p:nvSpPr>
        <p:spPr>
          <a:xfrm>
            <a:off x="76200" y="152400"/>
            <a:ext cx="8991600" cy="4038600"/>
          </a:xfrm>
        </p:spPr>
        <p:txBody>
          <a:bodyPr/>
          <a:lstStyle/>
          <a:p>
            <a:pPr algn="just" eaLnBrk="1" hangingPunct="1">
              <a:lnSpc>
                <a:spcPct val="80000"/>
              </a:lnSpc>
              <a:buFontTx/>
              <a:buNone/>
            </a:pPr>
            <a:r>
              <a:rPr lang="en-US" altLang="it-IT" sz="2400" b="1" dirty="0" smtClean="0"/>
              <a:t>(iii) Atomic Radius and Nearest </a:t>
            </a:r>
            <a:r>
              <a:rPr lang="en-US" altLang="it-IT" sz="2400" b="1" dirty="0" err="1" smtClean="0"/>
              <a:t>Neighbour</a:t>
            </a:r>
            <a:r>
              <a:rPr lang="en-US" altLang="it-IT" sz="2400" b="1" dirty="0" smtClean="0"/>
              <a:t> Distance (NND)</a:t>
            </a:r>
          </a:p>
          <a:p>
            <a:pPr algn="just" eaLnBrk="1" hangingPunct="1">
              <a:lnSpc>
                <a:spcPct val="80000"/>
              </a:lnSpc>
              <a:buFontTx/>
              <a:buNone/>
            </a:pPr>
            <a:r>
              <a:rPr lang="en-US" altLang="it-IT" sz="2400" dirty="0" smtClean="0"/>
              <a:t>In a crystal the atoms are assumed to be spheres in contact. Now atomic radius is defined as half the distance between the nearest </a:t>
            </a:r>
            <a:r>
              <a:rPr lang="en-US" altLang="it-IT" sz="2400" dirty="0" err="1" smtClean="0"/>
              <a:t>neighbours</a:t>
            </a:r>
            <a:r>
              <a:rPr lang="en-US" altLang="it-IT" sz="2400" dirty="0" smtClean="0"/>
              <a:t> in a crystal of pure element, i.e., </a:t>
            </a:r>
            <a:r>
              <a:rPr lang="en-US" altLang="it-IT" sz="2400" i="1" dirty="0" smtClean="0"/>
              <a:t>the distance between the </a:t>
            </a:r>
            <a:r>
              <a:rPr lang="en-US" altLang="it-IT" sz="2400" i="1" dirty="0" err="1" smtClean="0"/>
              <a:t>centres</a:t>
            </a:r>
            <a:r>
              <a:rPr lang="en-US" altLang="it-IT" sz="2400" i="1" dirty="0" smtClean="0"/>
              <a:t> of </a:t>
            </a:r>
            <a:r>
              <a:rPr lang="en-US" altLang="it-IT" sz="2400" i="1" dirty="0" err="1" smtClean="0"/>
              <a:t>neighbouring</a:t>
            </a:r>
            <a:r>
              <a:rPr lang="en-US" altLang="it-IT" sz="2400" i="1" dirty="0" smtClean="0"/>
              <a:t> atoms.</a:t>
            </a:r>
          </a:p>
          <a:p>
            <a:pPr algn="just" eaLnBrk="1" hangingPunct="1">
              <a:lnSpc>
                <a:spcPct val="80000"/>
              </a:lnSpc>
              <a:buFontTx/>
              <a:buNone/>
            </a:pPr>
            <a:r>
              <a:rPr lang="en-US" altLang="it-IT" sz="2400" i="1" dirty="0" smtClean="0"/>
              <a:t>For SC </a:t>
            </a:r>
            <a:r>
              <a:rPr lang="en-US" altLang="it-IT" sz="2400" dirty="0" smtClean="0"/>
              <a:t>: In a SC structure, corner atoms are the nearest </a:t>
            </a:r>
            <a:r>
              <a:rPr lang="en-US" altLang="it-IT" sz="2400" dirty="0" err="1" smtClean="0"/>
              <a:t>neighbours</a:t>
            </a:r>
            <a:r>
              <a:rPr lang="en-US" altLang="it-IT" sz="2400" dirty="0" smtClean="0"/>
              <a:t> and are in touch with each other. If the side of the unit cell is ‘a’ and ‘r’ be the radius , then</a:t>
            </a:r>
          </a:p>
          <a:p>
            <a:pPr algn="just" eaLnBrk="1" hangingPunct="1">
              <a:lnSpc>
                <a:spcPct val="80000"/>
              </a:lnSpc>
              <a:buFontTx/>
              <a:buNone/>
            </a:pPr>
            <a:r>
              <a:rPr lang="en-US" altLang="it-IT" sz="2400" dirty="0" smtClean="0"/>
              <a:t>				2r = a	    or 	r = a/2</a:t>
            </a:r>
          </a:p>
          <a:p>
            <a:pPr algn="just" eaLnBrk="1" hangingPunct="1">
              <a:lnSpc>
                <a:spcPct val="80000"/>
              </a:lnSpc>
              <a:buFontTx/>
              <a:buNone/>
            </a:pPr>
            <a:r>
              <a:rPr lang="en-US" altLang="it-IT" sz="2400" dirty="0" smtClean="0"/>
              <a:t>	Now Nearest </a:t>
            </a:r>
            <a:r>
              <a:rPr lang="en-US" altLang="it-IT" sz="2400" dirty="0" err="1" smtClean="0"/>
              <a:t>Neighbour</a:t>
            </a:r>
            <a:r>
              <a:rPr lang="en-US" altLang="it-IT" sz="2400" dirty="0" smtClean="0"/>
              <a:t> Distance(NND) is given by 2r</a:t>
            </a:r>
          </a:p>
          <a:p>
            <a:pPr algn="just" eaLnBrk="1" hangingPunct="1">
              <a:lnSpc>
                <a:spcPct val="80000"/>
              </a:lnSpc>
              <a:buFontTx/>
              <a:buNone/>
            </a:pPr>
            <a:r>
              <a:rPr lang="en-US" altLang="it-IT" sz="2400" dirty="0" smtClean="0"/>
              <a:t>	Therefore,	NND = 2r = a</a:t>
            </a:r>
            <a:endParaRPr lang="en-US" altLang="it-IT" sz="2400" i="1" dirty="0" smtClean="0"/>
          </a:p>
        </p:txBody>
      </p:sp>
      <p:pic>
        <p:nvPicPr>
          <p:cNvPr id="47108"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7588" y="3886200"/>
            <a:ext cx="2005012" cy="200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20827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2" descr="msoA69E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359150"/>
            <a:ext cx="551815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3" descr="fccconta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2300" y="381000"/>
            <a:ext cx="38735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Rectangle 4"/>
          <p:cNvSpPr>
            <a:spLocks noChangeArrowheads="1"/>
          </p:cNvSpPr>
          <p:nvPr/>
        </p:nvSpPr>
        <p:spPr bwMode="auto">
          <a:xfrm>
            <a:off x="228600" y="381000"/>
            <a:ext cx="3886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r>
              <a:rPr lang="en-US" altLang="it-IT" i="1" dirty="0">
                <a:latin typeface="+mn-lt"/>
              </a:rPr>
              <a:t>For FCC</a:t>
            </a:r>
            <a:r>
              <a:rPr lang="en-US" altLang="it-IT" dirty="0">
                <a:latin typeface="+mn-lt"/>
              </a:rPr>
              <a:t> :	r = </a:t>
            </a:r>
            <a:r>
              <a:rPr lang="en-US" altLang="it-IT" dirty="0">
                <a:latin typeface="+mn-lt"/>
                <a:sym typeface="Symbol" pitchFamily="18" charset="2"/>
              </a:rPr>
              <a:t></a:t>
            </a:r>
            <a:r>
              <a:rPr lang="en-US" altLang="it-IT" dirty="0">
                <a:latin typeface="+mn-lt"/>
              </a:rPr>
              <a:t>2 a/4		</a:t>
            </a:r>
          </a:p>
          <a:p>
            <a:r>
              <a:rPr lang="en-US" altLang="it-IT" dirty="0">
                <a:latin typeface="+mn-lt"/>
              </a:rPr>
              <a:t>		NND = a/</a:t>
            </a:r>
            <a:r>
              <a:rPr lang="en-US" altLang="it-IT" dirty="0">
                <a:latin typeface="+mn-lt"/>
                <a:sym typeface="Symbol" pitchFamily="18" charset="2"/>
              </a:rPr>
              <a:t></a:t>
            </a:r>
            <a:r>
              <a:rPr lang="en-US" altLang="it-IT" dirty="0">
                <a:latin typeface="+mn-lt"/>
              </a:rPr>
              <a:t>2</a:t>
            </a:r>
          </a:p>
        </p:txBody>
      </p:sp>
    </p:spTree>
    <p:extLst>
      <p:ext uri="{BB962C8B-B14F-4D97-AF65-F5344CB8AC3E}">
        <p14:creationId xmlns:p14="http://schemas.microsoft.com/office/powerpoint/2010/main" val="1300955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Grp="1" noChangeArrowheads="1"/>
          </p:cNvSpPr>
          <p:nvPr>
            <p:ph type="body" idx="1"/>
          </p:nvPr>
        </p:nvSpPr>
        <p:spPr>
          <a:xfrm>
            <a:off x="457200" y="228600"/>
            <a:ext cx="8229600" cy="1219200"/>
          </a:xfrm>
        </p:spPr>
        <p:txBody>
          <a:bodyPr/>
          <a:lstStyle/>
          <a:p>
            <a:pPr eaLnBrk="1" hangingPunct="1">
              <a:buFontTx/>
              <a:buNone/>
            </a:pPr>
            <a:r>
              <a:rPr lang="en-US" altLang="it-IT" i="1" dirty="0" smtClean="0"/>
              <a:t>For BCC</a:t>
            </a:r>
            <a:r>
              <a:rPr lang="en-US" altLang="it-IT" dirty="0" smtClean="0"/>
              <a:t> :		r = </a:t>
            </a:r>
            <a:r>
              <a:rPr lang="en-US" altLang="it-IT" dirty="0" smtClean="0">
                <a:sym typeface="Symbol" pitchFamily="18" charset="2"/>
              </a:rPr>
              <a:t></a:t>
            </a:r>
            <a:r>
              <a:rPr lang="en-US" altLang="it-IT" dirty="0" smtClean="0"/>
              <a:t>3 a/4</a:t>
            </a:r>
          </a:p>
          <a:p>
            <a:pPr eaLnBrk="1" hangingPunct="1">
              <a:buFontTx/>
              <a:buNone/>
            </a:pPr>
            <a:r>
              <a:rPr lang="en-US" altLang="it-IT" dirty="0" smtClean="0"/>
              <a:t>				NND = </a:t>
            </a:r>
            <a:r>
              <a:rPr lang="en-US" altLang="it-IT" dirty="0" smtClean="0">
                <a:sym typeface="Symbol" pitchFamily="18" charset="2"/>
              </a:rPr>
              <a:t></a:t>
            </a:r>
            <a:r>
              <a:rPr lang="en-US" altLang="it-IT" dirty="0" smtClean="0"/>
              <a:t>3 a/2.</a:t>
            </a:r>
          </a:p>
          <a:p>
            <a:pPr eaLnBrk="1" hangingPunct="1"/>
            <a:endParaRPr lang="en-US" altLang="it-IT" dirty="0" smtClean="0"/>
          </a:p>
        </p:txBody>
      </p:sp>
      <p:pic>
        <p:nvPicPr>
          <p:cNvPr id="49156" name="Picture 4" descr="msoFFB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0950" y="1830388"/>
            <a:ext cx="6445250"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08802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2339" name="Rectangle 3"/>
          <p:cNvSpPr>
            <a:spLocks noGrp="1" noChangeArrowheads="1"/>
          </p:cNvSpPr>
          <p:nvPr>
            <p:ph type="body" idx="1"/>
          </p:nvPr>
        </p:nvSpPr>
        <p:spPr>
          <a:xfrm>
            <a:off x="152400" y="250974"/>
            <a:ext cx="8686800" cy="6202362"/>
          </a:xfrm>
        </p:spPr>
        <p:txBody>
          <a:bodyPr/>
          <a:lstStyle/>
          <a:p>
            <a:pPr algn="just" eaLnBrk="1" hangingPunct="1">
              <a:lnSpc>
                <a:spcPct val="80000"/>
              </a:lnSpc>
              <a:buFontTx/>
              <a:buNone/>
            </a:pPr>
            <a:r>
              <a:rPr lang="en-US" altLang="it-IT" sz="2000" b="1" dirty="0" smtClean="0"/>
              <a:t>(iv) Atomic Packing Fraction (or Factor) (APF)</a:t>
            </a:r>
            <a:endParaRPr lang="en-US" altLang="it-IT" sz="2000" dirty="0" smtClean="0"/>
          </a:p>
          <a:p>
            <a:pPr algn="just" eaLnBrk="1" hangingPunct="1">
              <a:lnSpc>
                <a:spcPct val="80000"/>
              </a:lnSpc>
              <a:buFontTx/>
              <a:buNone/>
            </a:pPr>
            <a:r>
              <a:rPr lang="en-US" altLang="it-IT" sz="2000" dirty="0" smtClean="0"/>
              <a:t>	It is defined as the ratio of the volume of the atoms occupying the unit cell to the volume of the unit cell. It is also called relative packing density.</a:t>
            </a:r>
            <a:endParaRPr lang="en-US" altLang="it-IT" sz="2000" b="1" dirty="0" smtClean="0"/>
          </a:p>
          <a:p>
            <a:pPr algn="just" eaLnBrk="1" hangingPunct="1">
              <a:lnSpc>
                <a:spcPct val="80000"/>
              </a:lnSpc>
              <a:buFontTx/>
              <a:buNone/>
            </a:pPr>
            <a:r>
              <a:rPr lang="en-US" altLang="it-IT" sz="2000" b="1" dirty="0" smtClean="0"/>
              <a:t>	APF = Volume occupied by the atoms in a unit cell / Volume of the  	    unit cell.</a:t>
            </a:r>
            <a:endParaRPr lang="en-US" altLang="it-IT" sz="2000" i="1" dirty="0" smtClean="0"/>
          </a:p>
          <a:p>
            <a:pPr algn="just" eaLnBrk="1" hangingPunct="1">
              <a:lnSpc>
                <a:spcPct val="80000"/>
              </a:lnSpc>
              <a:buFontTx/>
              <a:buNone/>
            </a:pPr>
            <a:r>
              <a:rPr lang="en-US" altLang="it-IT" sz="2000" i="1" dirty="0" smtClean="0"/>
              <a:t>	SC Crystal</a:t>
            </a:r>
            <a:r>
              <a:rPr lang="en-US" altLang="it-IT" sz="2000" dirty="0" smtClean="0"/>
              <a:t> :		No. of atoms/unit cell = 1</a:t>
            </a:r>
          </a:p>
          <a:p>
            <a:pPr algn="just" eaLnBrk="1" hangingPunct="1">
              <a:lnSpc>
                <a:spcPct val="80000"/>
              </a:lnSpc>
              <a:buFontTx/>
              <a:buNone/>
            </a:pPr>
            <a:r>
              <a:rPr lang="en-US" altLang="it-IT" sz="2000" dirty="0" smtClean="0"/>
              <a:t>				Volume of one atom = 4/3 </a:t>
            </a:r>
            <a:r>
              <a:rPr lang="en-US" altLang="it-IT" sz="2000" dirty="0" smtClean="0">
                <a:sym typeface="Symbol" pitchFamily="18" charset="2"/>
              </a:rPr>
              <a:t></a:t>
            </a:r>
            <a:r>
              <a:rPr lang="en-US" altLang="it-IT" sz="2000" dirty="0" smtClean="0"/>
              <a:t>r</a:t>
            </a:r>
            <a:r>
              <a:rPr lang="en-US" altLang="it-IT" sz="2000" baseline="30000" dirty="0" smtClean="0"/>
              <a:t>3</a:t>
            </a:r>
          </a:p>
          <a:p>
            <a:pPr algn="just" eaLnBrk="1" hangingPunct="1">
              <a:lnSpc>
                <a:spcPct val="80000"/>
              </a:lnSpc>
              <a:buFontTx/>
              <a:buNone/>
            </a:pPr>
            <a:r>
              <a:rPr lang="en-US" altLang="it-IT" sz="2000" dirty="0" smtClean="0"/>
              <a:t>				Side of the unit cell = a = 2r</a:t>
            </a:r>
          </a:p>
          <a:p>
            <a:pPr algn="just" eaLnBrk="1" hangingPunct="1">
              <a:lnSpc>
                <a:spcPct val="80000"/>
              </a:lnSpc>
              <a:buFontTx/>
              <a:buNone/>
            </a:pPr>
            <a:r>
              <a:rPr lang="en-US" altLang="it-IT" sz="2000" dirty="0" smtClean="0"/>
              <a:t>				Volume of the unit cell = a</a:t>
            </a:r>
            <a:r>
              <a:rPr lang="en-US" altLang="it-IT" sz="2000" baseline="30000" dirty="0" smtClean="0"/>
              <a:t>3</a:t>
            </a:r>
          </a:p>
          <a:p>
            <a:pPr algn="just" eaLnBrk="1" hangingPunct="1">
              <a:lnSpc>
                <a:spcPct val="80000"/>
              </a:lnSpc>
              <a:buFontTx/>
              <a:buNone/>
            </a:pPr>
            <a:r>
              <a:rPr lang="en-US" altLang="it-IT" sz="2000" dirty="0" smtClean="0"/>
              <a:t>				APF =  =  = </a:t>
            </a:r>
            <a:r>
              <a:rPr lang="en-US" altLang="it-IT" sz="2000" dirty="0" smtClean="0">
                <a:sym typeface="Symbol" pitchFamily="18" charset="2"/>
              </a:rPr>
              <a:t></a:t>
            </a:r>
            <a:r>
              <a:rPr lang="en-US" altLang="it-IT" sz="2000" dirty="0" smtClean="0"/>
              <a:t>/6 = 0.52 = 52%.</a:t>
            </a:r>
            <a:endParaRPr lang="en-US" altLang="it-IT" sz="2000" i="1" dirty="0" smtClean="0"/>
          </a:p>
          <a:p>
            <a:pPr algn="just" eaLnBrk="1" hangingPunct="1">
              <a:lnSpc>
                <a:spcPct val="80000"/>
              </a:lnSpc>
              <a:buFontTx/>
              <a:buNone/>
            </a:pPr>
            <a:r>
              <a:rPr lang="en-US" altLang="it-IT" sz="2000" i="1" dirty="0" smtClean="0"/>
              <a:t>	BCC Crystal</a:t>
            </a:r>
            <a:r>
              <a:rPr lang="en-US" altLang="it-IT" sz="2000" dirty="0" smtClean="0"/>
              <a:t> :	No. of atoms/unit cell = 2</a:t>
            </a:r>
          </a:p>
          <a:p>
            <a:pPr algn="just" eaLnBrk="1" hangingPunct="1">
              <a:lnSpc>
                <a:spcPct val="80000"/>
              </a:lnSpc>
              <a:buFontTx/>
              <a:buNone/>
            </a:pPr>
            <a:r>
              <a:rPr lang="en-US" altLang="it-IT" sz="2000" dirty="0" smtClean="0"/>
              <a:t>				Volume of two atoms = 2x4/3 </a:t>
            </a:r>
            <a:r>
              <a:rPr lang="en-US" altLang="it-IT" sz="2000" dirty="0" smtClean="0">
                <a:sym typeface="Symbol" pitchFamily="18" charset="2"/>
              </a:rPr>
              <a:t></a:t>
            </a:r>
            <a:r>
              <a:rPr lang="en-US" altLang="it-IT" sz="2000" dirty="0" smtClean="0"/>
              <a:t>r</a:t>
            </a:r>
            <a:r>
              <a:rPr lang="en-US" altLang="it-IT" sz="2000" baseline="30000" dirty="0" smtClean="0"/>
              <a:t>3</a:t>
            </a:r>
          </a:p>
          <a:p>
            <a:pPr algn="just" eaLnBrk="1" hangingPunct="1">
              <a:lnSpc>
                <a:spcPct val="80000"/>
              </a:lnSpc>
              <a:buFontTx/>
              <a:buNone/>
            </a:pPr>
            <a:r>
              <a:rPr lang="en-US" altLang="it-IT" sz="2000" dirty="0" smtClean="0"/>
              <a:t>				Side of the unit cell = a = 4r/</a:t>
            </a:r>
            <a:r>
              <a:rPr lang="en-US" altLang="it-IT" sz="2000" dirty="0" smtClean="0">
                <a:sym typeface="Symbol" pitchFamily="18" charset="2"/>
              </a:rPr>
              <a:t></a:t>
            </a:r>
            <a:r>
              <a:rPr lang="en-US" altLang="it-IT" sz="2000" dirty="0" smtClean="0"/>
              <a:t>3</a:t>
            </a:r>
          </a:p>
          <a:p>
            <a:pPr algn="just" eaLnBrk="1" hangingPunct="1">
              <a:lnSpc>
                <a:spcPct val="80000"/>
              </a:lnSpc>
              <a:buFontTx/>
              <a:buNone/>
            </a:pPr>
            <a:r>
              <a:rPr lang="en-US" altLang="it-IT" sz="2000" dirty="0" smtClean="0"/>
              <a:t>				Volume of the unit cell = a</a:t>
            </a:r>
            <a:r>
              <a:rPr lang="en-US" altLang="it-IT" sz="2000" baseline="30000" dirty="0" smtClean="0"/>
              <a:t>3</a:t>
            </a:r>
          </a:p>
          <a:p>
            <a:pPr algn="just" eaLnBrk="1" hangingPunct="1">
              <a:lnSpc>
                <a:spcPct val="80000"/>
              </a:lnSpc>
              <a:buFontTx/>
              <a:buNone/>
            </a:pPr>
            <a:r>
              <a:rPr lang="en-US" altLang="it-IT" sz="2000" dirty="0" smtClean="0"/>
              <a:t>				APF =  =  = </a:t>
            </a:r>
            <a:r>
              <a:rPr lang="en-US" altLang="it-IT" sz="2000" dirty="0" smtClean="0">
                <a:sym typeface="Symbol" pitchFamily="18" charset="2"/>
              </a:rPr>
              <a:t></a:t>
            </a:r>
            <a:r>
              <a:rPr lang="en-US" altLang="it-IT" sz="2000" dirty="0" smtClean="0"/>
              <a:t>3</a:t>
            </a:r>
            <a:r>
              <a:rPr lang="en-US" altLang="it-IT" sz="2000" dirty="0" smtClean="0">
                <a:sym typeface="Symbol" pitchFamily="18" charset="2"/>
              </a:rPr>
              <a:t></a:t>
            </a:r>
            <a:r>
              <a:rPr lang="en-US" altLang="it-IT" sz="2000" dirty="0" smtClean="0"/>
              <a:t>/8 = 0.68 = 68%.</a:t>
            </a:r>
            <a:endParaRPr lang="en-US" altLang="it-IT" sz="2000" i="1" dirty="0" smtClean="0"/>
          </a:p>
          <a:p>
            <a:pPr algn="just" eaLnBrk="1" hangingPunct="1">
              <a:lnSpc>
                <a:spcPct val="80000"/>
              </a:lnSpc>
              <a:buFontTx/>
              <a:buNone/>
            </a:pPr>
            <a:r>
              <a:rPr lang="en-US" altLang="it-IT" sz="2000" i="1" dirty="0" smtClean="0"/>
              <a:t>	FCC Crystal</a:t>
            </a:r>
            <a:r>
              <a:rPr lang="en-US" altLang="it-IT" sz="2000" dirty="0" smtClean="0"/>
              <a:t> :	No. of atoms/unit cell = 4</a:t>
            </a:r>
          </a:p>
          <a:p>
            <a:pPr algn="just" eaLnBrk="1" hangingPunct="1">
              <a:lnSpc>
                <a:spcPct val="80000"/>
              </a:lnSpc>
              <a:buFontTx/>
              <a:buNone/>
            </a:pPr>
            <a:r>
              <a:rPr lang="en-US" altLang="it-IT" sz="2000" dirty="0" smtClean="0"/>
              <a:t>				Volume of four atoms = 4x4/3 </a:t>
            </a:r>
            <a:r>
              <a:rPr lang="en-US" altLang="it-IT" sz="2000" dirty="0" smtClean="0">
                <a:sym typeface="Symbol" pitchFamily="18" charset="2"/>
              </a:rPr>
              <a:t></a:t>
            </a:r>
            <a:r>
              <a:rPr lang="en-US" altLang="it-IT" sz="2000" dirty="0" smtClean="0"/>
              <a:t>r</a:t>
            </a:r>
            <a:r>
              <a:rPr lang="en-US" altLang="it-IT" sz="2000" baseline="30000" dirty="0" smtClean="0"/>
              <a:t>3</a:t>
            </a:r>
          </a:p>
          <a:p>
            <a:pPr algn="just" eaLnBrk="1" hangingPunct="1">
              <a:lnSpc>
                <a:spcPct val="80000"/>
              </a:lnSpc>
              <a:buFontTx/>
              <a:buNone/>
            </a:pPr>
            <a:r>
              <a:rPr lang="en-US" altLang="it-IT" sz="2000" dirty="0" smtClean="0"/>
              <a:t>				Side of the unit cell = a = 4r/</a:t>
            </a:r>
            <a:r>
              <a:rPr lang="en-US" altLang="it-IT" sz="2000" dirty="0" smtClean="0">
                <a:sym typeface="Symbol" pitchFamily="18" charset="2"/>
              </a:rPr>
              <a:t></a:t>
            </a:r>
            <a:r>
              <a:rPr lang="en-US" altLang="it-IT" sz="2000" dirty="0" smtClean="0"/>
              <a:t>2</a:t>
            </a:r>
          </a:p>
          <a:p>
            <a:pPr algn="just" eaLnBrk="1" hangingPunct="1">
              <a:lnSpc>
                <a:spcPct val="80000"/>
              </a:lnSpc>
              <a:buFontTx/>
              <a:buNone/>
            </a:pPr>
            <a:r>
              <a:rPr lang="en-US" altLang="it-IT" sz="2000" dirty="0" smtClean="0"/>
              <a:t>				Volume of the unit cell = a</a:t>
            </a:r>
            <a:r>
              <a:rPr lang="en-US" altLang="it-IT" sz="2000" baseline="30000" dirty="0" smtClean="0"/>
              <a:t>3</a:t>
            </a:r>
          </a:p>
          <a:p>
            <a:pPr algn="just" eaLnBrk="1" hangingPunct="1">
              <a:lnSpc>
                <a:spcPct val="80000"/>
              </a:lnSpc>
              <a:buFontTx/>
              <a:buNone/>
            </a:pPr>
            <a:r>
              <a:rPr lang="en-US" altLang="it-IT" sz="2000" dirty="0" smtClean="0"/>
              <a:t>				APF =  =  = </a:t>
            </a:r>
            <a:r>
              <a:rPr lang="en-US" altLang="it-IT" sz="2000" dirty="0" smtClean="0">
                <a:sym typeface="Symbol" pitchFamily="18" charset="2"/>
              </a:rPr>
              <a:t></a:t>
            </a:r>
            <a:r>
              <a:rPr lang="en-US" altLang="it-IT" sz="2000" dirty="0" smtClean="0"/>
              <a:t>2</a:t>
            </a:r>
            <a:r>
              <a:rPr lang="en-US" altLang="it-IT" sz="2000" dirty="0" smtClean="0">
                <a:sym typeface="Symbol" pitchFamily="18" charset="2"/>
              </a:rPr>
              <a:t></a:t>
            </a:r>
            <a:r>
              <a:rPr lang="en-US" altLang="it-IT" sz="2000" dirty="0" smtClean="0"/>
              <a:t>/6 = 0.74 = 74%.</a:t>
            </a:r>
          </a:p>
        </p:txBody>
      </p:sp>
    </p:spTree>
    <p:extLst>
      <p:ext uri="{BB962C8B-B14F-4D97-AF65-F5344CB8AC3E}">
        <p14:creationId xmlns:p14="http://schemas.microsoft.com/office/powerpoint/2010/main" val="32833826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238" y="1447622"/>
            <a:ext cx="3499248" cy="2526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251520" y="188640"/>
            <a:ext cx="8496944" cy="424732"/>
          </a:xfrm>
          <a:prstGeom prst="rect">
            <a:avLst/>
          </a:prstGeom>
        </p:spPr>
        <p:txBody>
          <a:bodyPr wrap="square">
            <a:spAutoFit/>
          </a:bodyPr>
          <a:lstStyle/>
          <a:p>
            <a:pPr algn="just">
              <a:lnSpc>
                <a:spcPct val="90000"/>
              </a:lnSpc>
            </a:pPr>
            <a:r>
              <a:rPr lang="en-US" altLang="it-IT" sz="2400" b="1" dirty="0" smtClean="0">
                <a:solidFill>
                  <a:srgbClr val="FF0000"/>
                </a:solidFill>
              </a:rPr>
              <a:t>Closed Packed St</a:t>
            </a:r>
            <a:r>
              <a:rPr lang="en-US" altLang="it-IT" sz="2400" dirty="0" smtClean="0">
                <a:solidFill>
                  <a:srgbClr val="FF0000"/>
                </a:solidFill>
              </a:rPr>
              <a:t>r</a:t>
            </a:r>
            <a:r>
              <a:rPr lang="en-US" altLang="it-IT" sz="2400" b="1" dirty="0" smtClean="0">
                <a:solidFill>
                  <a:srgbClr val="FF0000"/>
                </a:solidFill>
              </a:rPr>
              <a:t>uctures</a:t>
            </a:r>
          </a:p>
        </p:txBody>
      </p:sp>
      <p:sp>
        <p:nvSpPr>
          <p:cNvPr id="5" name="Rettangolo 4"/>
          <p:cNvSpPr/>
          <p:nvPr/>
        </p:nvSpPr>
        <p:spPr>
          <a:xfrm>
            <a:off x="251520" y="692696"/>
            <a:ext cx="8496944" cy="646331"/>
          </a:xfrm>
          <a:prstGeom prst="rect">
            <a:avLst/>
          </a:prstGeom>
        </p:spPr>
        <p:txBody>
          <a:bodyPr wrap="square">
            <a:spAutoFit/>
          </a:bodyPr>
          <a:lstStyle/>
          <a:p>
            <a:r>
              <a:rPr lang="en-US" altLang="it-IT" dirty="0" smtClean="0"/>
              <a:t>In a closed packed structure the constituent atoms are so arranged as to occupy minimum possible volume, reaching the maximum density.</a:t>
            </a:r>
            <a:endParaRPr lang="en-US" dirty="0"/>
          </a:p>
        </p:txBody>
      </p:sp>
      <p:sp>
        <p:nvSpPr>
          <p:cNvPr id="6" name="CasellaDiTesto 5"/>
          <p:cNvSpPr txBox="1"/>
          <p:nvPr/>
        </p:nvSpPr>
        <p:spPr>
          <a:xfrm>
            <a:off x="653624" y="3995772"/>
            <a:ext cx="2932982" cy="369332"/>
          </a:xfrm>
          <a:prstGeom prst="rect">
            <a:avLst/>
          </a:prstGeom>
          <a:noFill/>
        </p:spPr>
        <p:txBody>
          <a:bodyPr wrap="none" rtlCol="0">
            <a:spAutoFit/>
          </a:bodyPr>
          <a:lstStyle/>
          <a:p>
            <a:r>
              <a:rPr lang="en-US" dirty="0" smtClean="0">
                <a:solidFill>
                  <a:srgbClr val="3333FF"/>
                </a:solidFill>
              </a:rPr>
              <a:t>Planar closed packed spheres</a:t>
            </a:r>
            <a:endParaRPr lang="en-US" dirty="0">
              <a:solidFill>
                <a:srgbClr val="3333FF"/>
              </a:solidFill>
            </a:endParaRPr>
          </a:p>
        </p:txBody>
      </p:sp>
      <p:pic>
        <p:nvPicPr>
          <p:cNvPr id="112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2996952"/>
            <a:ext cx="4780800" cy="3618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asellaDiTesto 10"/>
          <p:cNvSpPr txBox="1"/>
          <p:nvPr/>
        </p:nvSpPr>
        <p:spPr>
          <a:xfrm>
            <a:off x="4788024" y="2627620"/>
            <a:ext cx="3191836" cy="369332"/>
          </a:xfrm>
          <a:prstGeom prst="rect">
            <a:avLst/>
          </a:prstGeom>
          <a:noFill/>
        </p:spPr>
        <p:txBody>
          <a:bodyPr wrap="none" rtlCol="0">
            <a:spAutoFit/>
          </a:bodyPr>
          <a:lstStyle/>
          <a:p>
            <a:r>
              <a:rPr lang="en-US" dirty="0" smtClean="0">
                <a:solidFill>
                  <a:srgbClr val="3333FF"/>
                </a:solidFill>
              </a:rPr>
              <a:t>2-layers closed packed structure</a:t>
            </a:r>
            <a:endParaRPr lang="en-US" dirty="0">
              <a:solidFill>
                <a:srgbClr val="3333FF"/>
              </a:solidFill>
            </a:endParaRPr>
          </a:p>
        </p:txBody>
      </p:sp>
    </p:spTree>
    <p:extLst>
      <p:ext uri="{BB962C8B-B14F-4D97-AF65-F5344CB8AC3E}">
        <p14:creationId xmlns:p14="http://schemas.microsoft.com/office/powerpoint/2010/main" val="33679161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 name="Picture 4" descr="341px-Close_packi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548680"/>
            <a:ext cx="7200000" cy="4518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tangolo 4"/>
          <p:cNvSpPr/>
          <p:nvPr/>
        </p:nvSpPr>
        <p:spPr>
          <a:xfrm>
            <a:off x="251520" y="188640"/>
            <a:ext cx="8496944" cy="424732"/>
          </a:xfrm>
          <a:prstGeom prst="rect">
            <a:avLst/>
          </a:prstGeom>
        </p:spPr>
        <p:txBody>
          <a:bodyPr wrap="square">
            <a:spAutoFit/>
          </a:bodyPr>
          <a:lstStyle/>
          <a:p>
            <a:pPr algn="just">
              <a:lnSpc>
                <a:spcPct val="90000"/>
              </a:lnSpc>
            </a:pPr>
            <a:r>
              <a:rPr lang="en-US" altLang="it-IT" sz="2400" b="1" dirty="0" smtClean="0">
                <a:solidFill>
                  <a:srgbClr val="FF0000"/>
                </a:solidFill>
              </a:rPr>
              <a:t>Closed Packed St</a:t>
            </a:r>
            <a:r>
              <a:rPr lang="en-US" altLang="it-IT" sz="2400" dirty="0" smtClean="0">
                <a:solidFill>
                  <a:srgbClr val="FF0000"/>
                </a:solidFill>
              </a:rPr>
              <a:t>r</a:t>
            </a:r>
            <a:r>
              <a:rPr lang="en-US" altLang="it-IT" sz="2400" b="1" dirty="0" smtClean="0">
                <a:solidFill>
                  <a:srgbClr val="FF0000"/>
                </a:solidFill>
              </a:rPr>
              <a:t>uctures</a:t>
            </a:r>
          </a:p>
        </p:txBody>
      </p:sp>
      <p:sp>
        <p:nvSpPr>
          <p:cNvPr id="2" name="CasellaDiTesto 1"/>
          <p:cNvSpPr txBox="1"/>
          <p:nvPr/>
        </p:nvSpPr>
        <p:spPr>
          <a:xfrm>
            <a:off x="2195736" y="5147900"/>
            <a:ext cx="715260" cy="523220"/>
          </a:xfrm>
          <a:prstGeom prst="rect">
            <a:avLst/>
          </a:prstGeom>
          <a:noFill/>
        </p:spPr>
        <p:txBody>
          <a:bodyPr wrap="none" rtlCol="0">
            <a:spAutoFit/>
          </a:bodyPr>
          <a:lstStyle/>
          <a:p>
            <a:pPr algn="ctr"/>
            <a:r>
              <a:rPr lang="en-US" sz="2800" b="1" dirty="0" smtClean="0">
                <a:solidFill>
                  <a:srgbClr val="FF0000"/>
                </a:solidFill>
              </a:rPr>
              <a:t>hcp</a:t>
            </a:r>
            <a:endParaRPr lang="en-US" sz="2800" b="1" dirty="0">
              <a:solidFill>
                <a:srgbClr val="FF0000"/>
              </a:solidFill>
            </a:endParaRPr>
          </a:p>
        </p:txBody>
      </p:sp>
      <p:sp>
        <p:nvSpPr>
          <p:cNvPr id="6" name="CasellaDiTesto 5"/>
          <p:cNvSpPr txBox="1"/>
          <p:nvPr/>
        </p:nvSpPr>
        <p:spPr>
          <a:xfrm>
            <a:off x="5598546" y="5147900"/>
            <a:ext cx="678392" cy="523220"/>
          </a:xfrm>
          <a:prstGeom prst="rect">
            <a:avLst/>
          </a:prstGeom>
          <a:noFill/>
        </p:spPr>
        <p:txBody>
          <a:bodyPr wrap="none" rtlCol="0">
            <a:spAutoFit/>
          </a:bodyPr>
          <a:lstStyle/>
          <a:p>
            <a:pPr algn="ctr"/>
            <a:r>
              <a:rPr lang="en-US" sz="2800" b="1" dirty="0" err="1">
                <a:solidFill>
                  <a:srgbClr val="FF0000"/>
                </a:solidFill>
              </a:rPr>
              <a:t>c</a:t>
            </a:r>
            <a:r>
              <a:rPr lang="en-US" sz="2800" b="1" dirty="0" err="1" smtClean="0">
                <a:solidFill>
                  <a:srgbClr val="FF0000"/>
                </a:solidFill>
              </a:rPr>
              <a:t>cp</a:t>
            </a:r>
            <a:endParaRPr lang="en-US" sz="2800" b="1" dirty="0">
              <a:solidFill>
                <a:srgbClr val="FF0000"/>
              </a:solidFill>
            </a:endParaRPr>
          </a:p>
        </p:txBody>
      </p:sp>
      <p:sp>
        <p:nvSpPr>
          <p:cNvPr id="3" name="CasellaDiTesto 2"/>
          <p:cNvSpPr txBox="1"/>
          <p:nvPr/>
        </p:nvSpPr>
        <p:spPr>
          <a:xfrm>
            <a:off x="755576" y="5671120"/>
            <a:ext cx="2548326" cy="369332"/>
          </a:xfrm>
          <a:prstGeom prst="rect">
            <a:avLst/>
          </a:prstGeom>
          <a:noFill/>
        </p:spPr>
        <p:txBody>
          <a:bodyPr wrap="none" rtlCol="0">
            <a:spAutoFit/>
          </a:bodyPr>
          <a:lstStyle/>
          <a:p>
            <a:r>
              <a:rPr lang="en-US" dirty="0" smtClean="0">
                <a:solidFill>
                  <a:srgbClr val="3333FF"/>
                </a:solidFill>
              </a:rPr>
              <a:t>Hexagonal Closed Packed</a:t>
            </a:r>
            <a:endParaRPr lang="en-US" dirty="0">
              <a:solidFill>
                <a:srgbClr val="3333FF"/>
              </a:solidFill>
            </a:endParaRPr>
          </a:p>
        </p:txBody>
      </p:sp>
      <p:sp>
        <p:nvSpPr>
          <p:cNvPr id="9" name="CasellaDiTesto 8"/>
          <p:cNvSpPr txBox="1"/>
          <p:nvPr/>
        </p:nvSpPr>
        <p:spPr>
          <a:xfrm>
            <a:off x="5220072" y="5671120"/>
            <a:ext cx="2089483" cy="369332"/>
          </a:xfrm>
          <a:prstGeom prst="rect">
            <a:avLst/>
          </a:prstGeom>
          <a:noFill/>
        </p:spPr>
        <p:txBody>
          <a:bodyPr wrap="none" rtlCol="0">
            <a:spAutoFit/>
          </a:bodyPr>
          <a:lstStyle/>
          <a:p>
            <a:r>
              <a:rPr lang="en-US" dirty="0" smtClean="0">
                <a:solidFill>
                  <a:srgbClr val="3333FF"/>
                </a:solidFill>
              </a:rPr>
              <a:t>Cubic Closed Packed</a:t>
            </a:r>
            <a:endParaRPr lang="en-US" dirty="0">
              <a:solidFill>
                <a:srgbClr val="3333FF"/>
              </a:solidFill>
            </a:endParaRPr>
          </a:p>
        </p:txBody>
      </p:sp>
    </p:spTree>
    <p:extLst>
      <p:ext uri="{BB962C8B-B14F-4D97-AF65-F5344CB8AC3E}">
        <p14:creationId xmlns:p14="http://schemas.microsoft.com/office/powerpoint/2010/main" val="6940324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251520" y="188640"/>
            <a:ext cx="8496944" cy="424732"/>
          </a:xfrm>
          <a:prstGeom prst="rect">
            <a:avLst/>
          </a:prstGeom>
        </p:spPr>
        <p:txBody>
          <a:bodyPr wrap="square">
            <a:spAutoFit/>
          </a:bodyPr>
          <a:lstStyle/>
          <a:p>
            <a:pPr algn="just">
              <a:lnSpc>
                <a:spcPct val="90000"/>
              </a:lnSpc>
            </a:pPr>
            <a:r>
              <a:rPr lang="en-US" altLang="it-IT" sz="2400" b="1" dirty="0" smtClean="0">
                <a:solidFill>
                  <a:srgbClr val="FF0000"/>
                </a:solidFill>
              </a:rPr>
              <a:t>Closed Packed St</a:t>
            </a:r>
            <a:r>
              <a:rPr lang="en-US" altLang="it-IT" sz="2400" dirty="0" smtClean="0">
                <a:solidFill>
                  <a:srgbClr val="FF0000"/>
                </a:solidFill>
              </a:rPr>
              <a:t>r</a:t>
            </a:r>
            <a:r>
              <a:rPr lang="en-US" altLang="it-IT" sz="2400" b="1" dirty="0" smtClean="0">
                <a:solidFill>
                  <a:srgbClr val="FF0000"/>
                </a:solidFill>
              </a:rPr>
              <a:t>uctures</a:t>
            </a:r>
          </a:p>
        </p:txBody>
      </p:sp>
      <p:sp>
        <p:nvSpPr>
          <p:cNvPr id="2" name="CasellaDiTesto 1"/>
          <p:cNvSpPr txBox="1"/>
          <p:nvPr/>
        </p:nvSpPr>
        <p:spPr>
          <a:xfrm>
            <a:off x="2195736" y="5147900"/>
            <a:ext cx="715260" cy="523220"/>
          </a:xfrm>
          <a:prstGeom prst="rect">
            <a:avLst/>
          </a:prstGeom>
          <a:noFill/>
        </p:spPr>
        <p:txBody>
          <a:bodyPr wrap="none" rtlCol="0">
            <a:spAutoFit/>
          </a:bodyPr>
          <a:lstStyle/>
          <a:p>
            <a:pPr algn="ctr"/>
            <a:r>
              <a:rPr lang="en-US" sz="2800" b="1" dirty="0" smtClean="0">
                <a:solidFill>
                  <a:srgbClr val="FF0000"/>
                </a:solidFill>
              </a:rPr>
              <a:t>hcp</a:t>
            </a:r>
            <a:endParaRPr lang="en-US" sz="2800" b="1" dirty="0">
              <a:solidFill>
                <a:srgbClr val="FF0000"/>
              </a:solidFill>
            </a:endParaRPr>
          </a:p>
        </p:txBody>
      </p:sp>
      <p:sp>
        <p:nvSpPr>
          <p:cNvPr id="6" name="CasellaDiTesto 5"/>
          <p:cNvSpPr txBox="1"/>
          <p:nvPr/>
        </p:nvSpPr>
        <p:spPr>
          <a:xfrm>
            <a:off x="5598546" y="5147900"/>
            <a:ext cx="678392" cy="523220"/>
          </a:xfrm>
          <a:prstGeom prst="rect">
            <a:avLst/>
          </a:prstGeom>
          <a:noFill/>
        </p:spPr>
        <p:txBody>
          <a:bodyPr wrap="none" rtlCol="0">
            <a:spAutoFit/>
          </a:bodyPr>
          <a:lstStyle/>
          <a:p>
            <a:pPr algn="ctr"/>
            <a:r>
              <a:rPr lang="en-US" sz="2800" b="1" dirty="0" err="1">
                <a:solidFill>
                  <a:srgbClr val="FF0000"/>
                </a:solidFill>
              </a:rPr>
              <a:t>c</a:t>
            </a:r>
            <a:r>
              <a:rPr lang="en-US" sz="2800" b="1" dirty="0" err="1" smtClean="0">
                <a:solidFill>
                  <a:srgbClr val="FF0000"/>
                </a:solidFill>
              </a:rPr>
              <a:t>cp</a:t>
            </a:r>
            <a:endParaRPr lang="en-US" sz="2800" b="1" dirty="0">
              <a:solidFill>
                <a:srgbClr val="FF0000"/>
              </a:solidFill>
            </a:endParaRPr>
          </a:p>
        </p:txBody>
      </p:sp>
      <p:sp>
        <p:nvSpPr>
          <p:cNvPr id="3" name="CasellaDiTesto 2"/>
          <p:cNvSpPr txBox="1"/>
          <p:nvPr/>
        </p:nvSpPr>
        <p:spPr>
          <a:xfrm>
            <a:off x="755576" y="5671120"/>
            <a:ext cx="2548326" cy="369332"/>
          </a:xfrm>
          <a:prstGeom prst="rect">
            <a:avLst/>
          </a:prstGeom>
          <a:noFill/>
        </p:spPr>
        <p:txBody>
          <a:bodyPr wrap="none" rtlCol="0">
            <a:spAutoFit/>
          </a:bodyPr>
          <a:lstStyle/>
          <a:p>
            <a:r>
              <a:rPr lang="en-US" dirty="0" smtClean="0">
                <a:solidFill>
                  <a:srgbClr val="3333FF"/>
                </a:solidFill>
              </a:rPr>
              <a:t>Hexagonal Closed Packed</a:t>
            </a:r>
            <a:endParaRPr lang="en-US" dirty="0">
              <a:solidFill>
                <a:srgbClr val="3333FF"/>
              </a:solidFill>
            </a:endParaRPr>
          </a:p>
        </p:txBody>
      </p:sp>
      <p:sp>
        <p:nvSpPr>
          <p:cNvPr id="9" name="CasellaDiTesto 8"/>
          <p:cNvSpPr txBox="1"/>
          <p:nvPr/>
        </p:nvSpPr>
        <p:spPr>
          <a:xfrm>
            <a:off x="5220072" y="5671120"/>
            <a:ext cx="2089483" cy="369332"/>
          </a:xfrm>
          <a:prstGeom prst="rect">
            <a:avLst/>
          </a:prstGeom>
          <a:noFill/>
        </p:spPr>
        <p:txBody>
          <a:bodyPr wrap="none" rtlCol="0">
            <a:spAutoFit/>
          </a:bodyPr>
          <a:lstStyle/>
          <a:p>
            <a:r>
              <a:rPr lang="en-US" dirty="0" smtClean="0">
                <a:solidFill>
                  <a:srgbClr val="3333FF"/>
                </a:solidFill>
              </a:rPr>
              <a:t>Cubic Closed Packed</a:t>
            </a:r>
            <a:endParaRPr lang="en-US" dirty="0">
              <a:solidFill>
                <a:srgbClr val="3333FF"/>
              </a:solidFill>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908720"/>
            <a:ext cx="5400000" cy="368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76887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54309" y="3717032"/>
            <a:ext cx="5089691"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251520" y="188640"/>
            <a:ext cx="8496944" cy="424732"/>
          </a:xfrm>
          <a:prstGeom prst="rect">
            <a:avLst/>
          </a:prstGeom>
        </p:spPr>
        <p:txBody>
          <a:bodyPr wrap="square">
            <a:spAutoFit/>
          </a:bodyPr>
          <a:lstStyle/>
          <a:p>
            <a:pPr algn="just">
              <a:lnSpc>
                <a:spcPct val="90000"/>
              </a:lnSpc>
            </a:pPr>
            <a:r>
              <a:rPr lang="en-US" altLang="it-IT" sz="2400" b="1" dirty="0" err="1" smtClean="0">
                <a:solidFill>
                  <a:srgbClr val="FF0000"/>
                </a:solidFill>
              </a:rPr>
              <a:t>c.c.p</a:t>
            </a:r>
            <a:r>
              <a:rPr lang="en-US" altLang="it-IT" sz="2400" b="1" dirty="0" smtClean="0">
                <a:solidFill>
                  <a:srgbClr val="FF0000"/>
                </a:solidFill>
              </a:rPr>
              <a:t>. structure</a:t>
            </a:r>
          </a:p>
        </p:txBody>
      </p:sp>
      <p:sp>
        <p:nvSpPr>
          <p:cNvPr id="2" name="CasellaDiTesto 1"/>
          <p:cNvSpPr txBox="1"/>
          <p:nvPr/>
        </p:nvSpPr>
        <p:spPr>
          <a:xfrm>
            <a:off x="5329111" y="3524145"/>
            <a:ext cx="2757646" cy="369332"/>
          </a:xfrm>
          <a:prstGeom prst="rect">
            <a:avLst/>
          </a:prstGeom>
          <a:noFill/>
        </p:spPr>
        <p:txBody>
          <a:bodyPr wrap="square" rtlCol="0">
            <a:spAutoFit/>
          </a:bodyPr>
          <a:lstStyle/>
          <a:p>
            <a:r>
              <a:rPr lang="en-US" dirty="0" smtClean="0">
                <a:solidFill>
                  <a:srgbClr val="3333FF"/>
                </a:solidFill>
              </a:rPr>
              <a:t>(111) Of a FCC structure</a:t>
            </a:r>
            <a:endParaRPr lang="en-US" dirty="0">
              <a:solidFill>
                <a:srgbClr val="3333FF"/>
              </a:solidFill>
            </a:endParaRPr>
          </a:p>
        </p:txBody>
      </p:sp>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764704"/>
            <a:ext cx="6209386"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70559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4" descr="hcpcol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06500"/>
            <a:ext cx="8305800" cy="397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tangolo 4"/>
          <p:cNvSpPr/>
          <p:nvPr/>
        </p:nvSpPr>
        <p:spPr>
          <a:xfrm>
            <a:off x="251520" y="188640"/>
            <a:ext cx="8496944" cy="424732"/>
          </a:xfrm>
          <a:prstGeom prst="rect">
            <a:avLst/>
          </a:prstGeom>
        </p:spPr>
        <p:txBody>
          <a:bodyPr wrap="square">
            <a:spAutoFit/>
          </a:bodyPr>
          <a:lstStyle/>
          <a:p>
            <a:pPr algn="just">
              <a:lnSpc>
                <a:spcPct val="90000"/>
              </a:lnSpc>
            </a:pPr>
            <a:r>
              <a:rPr lang="en-US" altLang="it-IT" sz="2400" b="1" dirty="0" err="1" smtClean="0">
                <a:solidFill>
                  <a:srgbClr val="FF0000"/>
                </a:solidFill>
              </a:rPr>
              <a:t>h.c.p</a:t>
            </a:r>
            <a:r>
              <a:rPr lang="en-US" altLang="it-IT" sz="2400" b="1" dirty="0" smtClean="0">
                <a:solidFill>
                  <a:srgbClr val="FF0000"/>
                </a:solidFill>
              </a:rPr>
              <a:t>. structure</a:t>
            </a:r>
          </a:p>
        </p:txBody>
      </p:sp>
    </p:spTree>
    <p:extLst>
      <p:ext uri="{BB962C8B-B14F-4D97-AF65-F5344CB8AC3E}">
        <p14:creationId xmlns:p14="http://schemas.microsoft.com/office/powerpoint/2010/main" val="41023701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Picture 4" descr="HCP"/>
          <p:cNvPicPr>
            <a:picLocks noChangeAspect="1" noChangeArrowheads="1"/>
          </p:cNvPicPr>
          <p:nvPr/>
        </p:nvPicPr>
        <p:blipFill rotWithShape="1">
          <a:blip r:embed="rId3">
            <a:extLst>
              <a:ext uri="{28A0092B-C50C-407E-A947-70E740481C1C}">
                <a14:useLocalDpi xmlns:a14="http://schemas.microsoft.com/office/drawing/2010/main" val="0"/>
              </a:ext>
            </a:extLst>
          </a:blip>
          <a:srcRect b="13635"/>
          <a:stretch/>
        </p:blipFill>
        <p:spPr bwMode="auto">
          <a:xfrm>
            <a:off x="827585" y="1443311"/>
            <a:ext cx="4320480" cy="4016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Oggetto 1"/>
          <p:cNvGraphicFramePr>
            <a:graphicFrameLocks noChangeAspect="1"/>
          </p:cNvGraphicFramePr>
          <p:nvPr>
            <p:extLst>
              <p:ext uri="{D42A27DB-BD31-4B8C-83A1-F6EECF244321}">
                <p14:modId xmlns:p14="http://schemas.microsoft.com/office/powerpoint/2010/main" val="2699275651"/>
              </p:ext>
            </p:extLst>
          </p:nvPr>
        </p:nvGraphicFramePr>
        <p:xfrm>
          <a:off x="5297190" y="5229200"/>
          <a:ext cx="2166938" cy="914400"/>
        </p:xfrm>
        <a:graphic>
          <a:graphicData uri="http://schemas.openxmlformats.org/presentationml/2006/ole">
            <mc:AlternateContent xmlns:mc="http://schemas.openxmlformats.org/markup-compatibility/2006">
              <mc:Choice xmlns:v="urn:schemas-microsoft-com:vml" Requires="v">
                <p:oleObj spid="_x0000_s94221" name="Equation" r:id="rId4" imgW="1435100" imgH="609600" progId="Equation.DSMT4">
                  <p:embed/>
                </p:oleObj>
              </mc:Choice>
              <mc:Fallback>
                <p:oleObj name="Equation" r:id="rId4" imgW="1435100" imgH="6096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7190" y="5229200"/>
                        <a:ext cx="21669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ettangolo 4"/>
          <p:cNvSpPr/>
          <p:nvPr/>
        </p:nvSpPr>
        <p:spPr>
          <a:xfrm>
            <a:off x="251520" y="188640"/>
            <a:ext cx="8496944" cy="424732"/>
          </a:xfrm>
          <a:prstGeom prst="rect">
            <a:avLst/>
          </a:prstGeom>
        </p:spPr>
        <p:txBody>
          <a:bodyPr wrap="square">
            <a:spAutoFit/>
          </a:bodyPr>
          <a:lstStyle/>
          <a:p>
            <a:pPr algn="just">
              <a:lnSpc>
                <a:spcPct val="90000"/>
              </a:lnSpc>
            </a:pPr>
            <a:r>
              <a:rPr lang="en-US" altLang="it-IT" sz="2400" b="1" dirty="0" err="1" smtClean="0">
                <a:solidFill>
                  <a:srgbClr val="FF0000"/>
                </a:solidFill>
              </a:rPr>
              <a:t>h.c.p</a:t>
            </a:r>
            <a:r>
              <a:rPr lang="en-US" altLang="it-IT" sz="2400" b="1" dirty="0" smtClean="0">
                <a:solidFill>
                  <a:srgbClr val="FF0000"/>
                </a:solidFill>
              </a:rPr>
              <a:t>. structure</a:t>
            </a:r>
          </a:p>
        </p:txBody>
      </p:sp>
    </p:spTree>
    <p:extLst>
      <p:ext uri="{BB962C8B-B14F-4D97-AF65-F5344CB8AC3E}">
        <p14:creationId xmlns:p14="http://schemas.microsoft.com/office/powerpoint/2010/main" val="34866788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6"/>
          <p:cNvSpPr txBox="1">
            <a:spLocks noChangeArrowheads="1"/>
          </p:cNvSpPr>
          <p:nvPr/>
        </p:nvSpPr>
        <p:spPr>
          <a:xfrm>
            <a:off x="0" y="152400"/>
            <a:ext cx="5105400" cy="59737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90000"/>
              </a:lnSpc>
              <a:buFontTx/>
              <a:buNone/>
            </a:pPr>
            <a:r>
              <a:rPr lang="en-US" altLang="it-IT" sz="2400" b="1" dirty="0" smtClean="0">
                <a:solidFill>
                  <a:srgbClr val="FF0000"/>
                </a:solidFill>
                <a:latin typeface="Comic Sans MS" pitchFamily="66" charset="0"/>
              </a:rPr>
              <a:t>Type of unit cells</a:t>
            </a:r>
            <a:endParaRPr lang="en-US" altLang="it-IT" sz="2400" dirty="0" smtClean="0">
              <a:latin typeface="Comic Sans MS" pitchFamily="66" charset="0"/>
            </a:endParaRPr>
          </a:p>
        </p:txBody>
      </p:sp>
      <p:pic>
        <p:nvPicPr>
          <p:cNvPr id="4" name="Picture 4" descr="TheFourteenPossibleBravaisLattices"/>
          <p:cNvPicPr>
            <a:picLocks noChangeAspect="1" noChangeArrowheads="1"/>
          </p:cNvPicPr>
          <p:nvPr/>
        </p:nvPicPr>
        <p:blipFill rotWithShape="1">
          <a:blip r:embed="rId2">
            <a:extLst>
              <a:ext uri="{28A0092B-C50C-407E-A947-70E740481C1C}">
                <a14:useLocalDpi xmlns:a14="http://schemas.microsoft.com/office/drawing/2010/main" val="0"/>
              </a:ext>
            </a:extLst>
          </a:blip>
          <a:srcRect l="24563" t="71783" r="787" b="1619"/>
          <a:stretch/>
        </p:blipFill>
        <p:spPr>
          <a:xfrm>
            <a:off x="782464" y="3573016"/>
            <a:ext cx="7632848" cy="1660706"/>
          </a:xfrm>
          <a:prstGeom prst="rect">
            <a:avLst/>
          </a:prstGeom>
          <a:noFill/>
        </p:spPr>
      </p:pic>
      <p:sp>
        <p:nvSpPr>
          <p:cNvPr id="5" name="CasellaDiTesto 4"/>
          <p:cNvSpPr txBox="1"/>
          <p:nvPr/>
        </p:nvSpPr>
        <p:spPr>
          <a:xfrm>
            <a:off x="1475656" y="5500682"/>
            <a:ext cx="2797048" cy="830997"/>
          </a:xfrm>
          <a:prstGeom prst="rect">
            <a:avLst/>
          </a:prstGeom>
          <a:noFill/>
        </p:spPr>
        <p:txBody>
          <a:bodyPr wrap="none" rtlCol="0">
            <a:spAutoFit/>
          </a:bodyPr>
          <a:lstStyle/>
          <a:p>
            <a:r>
              <a:rPr lang="en-US" sz="2400" dirty="0" smtClean="0"/>
              <a:t>P 	Simple</a:t>
            </a:r>
          </a:p>
          <a:p>
            <a:r>
              <a:rPr lang="en-US" sz="2400" dirty="0" smtClean="0"/>
              <a:t>I	Body-</a:t>
            </a:r>
            <a:r>
              <a:rPr lang="en-US" sz="2400" dirty="0" err="1" smtClean="0"/>
              <a:t>centred</a:t>
            </a:r>
            <a:endParaRPr lang="en-US" sz="2400" dirty="0" smtClean="0"/>
          </a:p>
        </p:txBody>
      </p:sp>
      <p:pic>
        <p:nvPicPr>
          <p:cNvPr id="6" name="Picture 13" descr="unitce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456754"/>
            <a:ext cx="3505200" cy="311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asellaDiTesto 6"/>
          <p:cNvSpPr txBox="1"/>
          <p:nvPr/>
        </p:nvSpPr>
        <p:spPr>
          <a:xfrm>
            <a:off x="4860032" y="1322387"/>
            <a:ext cx="2966518" cy="1384995"/>
          </a:xfrm>
          <a:prstGeom prst="rect">
            <a:avLst/>
          </a:prstGeom>
          <a:noFill/>
        </p:spPr>
        <p:txBody>
          <a:bodyPr wrap="none" rtlCol="0">
            <a:spAutoFit/>
          </a:bodyPr>
          <a:lstStyle/>
          <a:p>
            <a:pPr algn="ctr"/>
            <a:r>
              <a:rPr lang="en-US" sz="2800" b="1" dirty="0" smtClean="0">
                <a:solidFill>
                  <a:srgbClr val="FF0000"/>
                </a:solidFill>
              </a:rPr>
              <a:t>Lattice parameters</a:t>
            </a:r>
          </a:p>
          <a:p>
            <a:pPr algn="ctr"/>
            <a:r>
              <a:rPr lang="en-US" sz="2800" b="1" dirty="0" smtClean="0">
                <a:solidFill>
                  <a:srgbClr val="FF0000"/>
                </a:solidFill>
              </a:rPr>
              <a:t>a, b, c </a:t>
            </a:r>
          </a:p>
          <a:p>
            <a:pPr algn="ctr"/>
            <a:r>
              <a:rPr lang="en-US" sz="2800" b="1" dirty="0" smtClean="0">
                <a:solidFill>
                  <a:srgbClr val="FF0000"/>
                </a:solidFill>
                <a:latin typeface="Symbol" panose="05050102010706020507" pitchFamily="18" charset="2"/>
              </a:rPr>
              <a:t>a</a:t>
            </a:r>
            <a:r>
              <a:rPr lang="en-US" sz="2800" b="1" dirty="0" smtClean="0">
                <a:solidFill>
                  <a:srgbClr val="FF0000"/>
                </a:solidFill>
              </a:rPr>
              <a:t>, </a:t>
            </a:r>
            <a:r>
              <a:rPr lang="en-US" sz="2800" b="1" dirty="0" smtClean="0">
                <a:solidFill>
                  <a:srgbClr val="FF0000"/>
                </a:solidFill>
                <a:latin typeface="Symbol" panose="05050102010706020507" pitchFamily="18" charset="2"/>
              </a:rPr>
              <a:t>b</a:t>
            </a:r>
            <a:r>
              <a:rPr lang="en-US" sz="2800" b="1" dirty="0" smtClean="0">
                <a:solidFill>
                  <a:srgbClr val="FF0000"/>
                </a:solidFill>
              </a:rPr>
              <a:t>, </a:t>
            </a:r>
            <a:r>
              <a:rPr lang="en-US" sz="2800" b="1" dirty="0" smtClean="0">
                <a:solidFill>
                  <a:srgbClr val="FF0000"/>
                </a:solidFill>
                <a:latin typeface="Symbol" panose="05050102010706020507" pitchFamily="18" charset="2"/>
              </a:rPr>
              <a:t>c</a:t>
            </a:r>
            <a:endParaRPr lang="en-US" sz="2800" b="1" dirty="0">
              <a:solidFill>
                <a:srgbClr val="FF0000"/>
              </a:solidFill>
              <a:latin typeface="Symbol" panose="05050102010706020507" pitchFamily="18" charset="2"/>
            </a:endParaRPr>
          </a:p>
        </p:txBody>
      </p:sp>
      <p:sp>
        <p:nvSpPr>
          <p:cNvPr id="2" name="Rettangolo 1"/>
          <p:cNvSpPr/>
          <p:nvPr/>
        </p:nvSpPr>
        <p:spPr>
          <a:xfrm>
            <a:off x="4859949" y="5500681"/>
            <a:ext cx="3447867" cy="830997"/>
          </a:xfrm>
          <a:prstGeom prst="rect">
            <a:avLst/>
          </a:prstGeom>
          <a:noFill/>
        </p:spPr>
        <p:txBody>
          <a:bodyPr wrap="none" rtlCol="0">
            <a:spAutoFit/>
          </a:bodyPr>
          <a:lstStyle/>
          <a:p>
            <a:r>
              <a:rPr lang="en-US" sz="2400" dirty="0"/>
              <a:t>F 	Face-</a:t>
            </a:r>
            <a:r>
              <a:rPr lang="en-US" sz="2400" dirty="0" err="1"/>
              <a:t>centred</a:t>
            </a:r>
            <a:endParaRPr lang="en-US" sz="2400" dirty="0"/>
          </a:p>
          <a:p>
            <a:r>
              <a:rPr lang="en-US" sz="2400" dirty="0"/>
              <a:t>C	Base(side)-</a:t>
            </a:r>
            <a:r>
              <a:rPr lang="en-US" sz="2400" dirty="0" err="1"/>
              <a:t>centred</a:t>
            </a:r>
            <a:endParaRPr lang="en-US" sz="2400" dirty="0"/>
          </a:p>
        </p:txBody>
      </p:sp>
    </p:spTree>
    <p:extLst>
      <p:ext uri="{BB962C8B-B14F-4D97-AF65-F5344CB8AC3E}">
        <p14:creationId xmlns:p14="http://schemas.microsoft.com/office/powerpoint/2010/main" val="41294863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0000">
            <a:off x="104911" y="601688"/>
            <a:ext cx="5400000" cy="2276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3536"/>
          <a:stretch/>
        </p:blipFill>
        <p:spPr bwMode="auto">
          <a:xfrm>
            <a:off x="4283968" y="2780928"/>
            <a:ext cx="4680000" cy="401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251520" y="188640"/>
            <a:ext cx="8496944" cy="424732"/>
          </a:xfrm>
          <a:prstGeom prst="rect">
            <a:avLst/>
          </a:prstGeom>
        </p:spPr>
        <p:txBody>
          <a:bodyPr wrap="square">
            <a:spAutoFit/>
          </a:bodyPr>
          <a:lstStyle/>
          <a:p>
            <a:pPr algn="just">
              <a:lnSpc>
                <a:spcPct val="90000"/>
              </a:lnSpc>
            </a:pPr>
            <a:r>
              <a:rPr lang="en-US" altLang="it-IT" sz="2400" b="1" dirty="0" smtClean="0">
                <a:solidFill>
                  <a:srgbClr val="FF0000"/>
                </a:solidFill>
              </a:rPr>
              <a:t>Interstitial sites in Closed Packed St</a:t>
            </a:r>
            <a:r>
              <a:rPr lang="en-US" altLang="it-IT" sz="2400" dirty="0" smtClean="0">
                <a:solidFill>
                  <a:srgbClr val="FF0000"/>
                </a:solidFill>
              </a:rPr>
              <a:t>r</a:t>
            </a:r>
            <a:r>
              <a:rPr lang="en-US" altLang="it-IT" sz="2400" b="1" dirty="0" smtClean="0">
                <a:solidFill>
                  <a:srgbClr val="FF0000"/>
                </a:solidFill>
              </a:rPr>
              <a:t>uctures</a:t>
            </a:r>
          </a:p>
        </p:txBody>
      </p:sp>
    </p:spTree>
    <p:extLst>
      <p:ext uri="{BB962C8B-B14F-4D97-AF65-F5344CB8AC3E}">
        <p14:creationId xmlns:p14="http://schemas.microsoft.com/office/powerpoint/2010/main" val="38772692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51520" y="188640"/>
            <a:ext cx="8496944" cy="424732"/>
          </a:xfrm>
          <a:prstGeom prst="rect">
            <a:avLst/>
          </a:prstGeom>
        </p:spPr>
        <p:txBody>
          <a:bodyPr wrap="square">
            <a:spAutoFit/>
          </a:bodyPr>
          <a:lstStyle/>
          <a:p>
            <a:pPr algn="just">
              <a:lnSpc>
                <a:spcPct val="90000"/>
              </a:lnSpc>
            </a:pPr>
            <a:r>
              <a:rPr lang="en-US" altLang="it-IT" sz="2400" b="1" dirty="0" smtClean="0">
                <a:solidFill>
                  <a:srgbClr val="FF0000"/>
                </a:solidFill>
              </a:rPr>
              <a:t>Interstitial sites in Closed Packed St</a:t>
            </a:r>
            <a:r>
              <a:rPr lang="en-US" altLang="it-IT" sz="2400" dirty="0" smtClean="0">
                <a:solidFill>
                  <a:srgbClr val="FF0000"/>
                </a:solidFill>
              </a:rPr>
              <a:t>r</a:t>
            </a:r>
            <a:r>
              <a:rPr lang="en-US" altLang="it-IT" sz="2400" b="1" dirty="0" smtClean="0">
                <a:solidFill>
                  <a:srgbClr val="FF0000"/>
                </a:solidFill>
              </a:rPr>
              <a:t>uctures</a:t>
            </a:r>
          </a:p>
        </p:txBody>
      </p:sp>
      <p:sp>
        <p:nvSpPr>
          <p:cNvPr id="2" name="Rettangolo 1"/>
          <p:cNvSpPr/>
          <p:nvPr/>
        </p:nvSpPr>
        <p:spPr>
          <a:xfrm>
            <a:off x="107504" y="692696"/>
            <a:ext cx="8856984" cy="1477328"/>
          </a:xfrm>
          <a:prstGeom prst="rect">
            <a:avLst/>
          </a:prstGeom>
        </p:spPr>
        <p:txBody>
          <a:bodyPr wrap="square">
            <a:spAutoFit/>
          </a:bodyPr>
          <a:lstStyle/>
          <a:p>
            <a:r>
              <a:rPr lang="en-US" dirty="0" smtClean="0"/>
              <a:t>Having determined what types of interstitial sites are available, we must now decide:</a:t>
            </a:r>
          </a:p>
          <a:p>
            <a:endParaRPr lang="en-US" dirty="0" smtClean="0"/>
          </a:p>
          <a:p>
            <a:r>
              <a:rPr lang="en-US" dirty="0" smtClean="0"/>
              <a:t>(a) Which sites are occupied by a given cation: this determined by the radius ratio (= </a:t>
            </a:r>
            <a:r>
              <a:rPr lang="en-US" dirty="0" err="1" smtClean="0"/>
              <a:t>r</a:t>
            </a:r>
            <a:r>
              <a:rPr lang="en-US" baseline="-25000" dirty="0" err="1" smtClean="0"/>
              <a:t>cation</a:t>
            </a:r>
            <a:r>
              <a:rPr lang="en-US" dirty="0" smtClean="0"/>
              <a:t>/</a:t>
            </a:r>
            <a:r>
              <a:rPr lang="en-US" dirty="0" err="1" smtClean="0"/>
              <a:t>r</a:t>
            </a:r>
            <a:r>
              <a:rPr lang="en-US" baseline="-25000" dirty="0" err="1" smtClean="0"/>
              <a:t>anion</a:t>
            </a:r>
            <a:r>
              <a:rPr lang="en-US" dirty="0" smtClean="0"/>
              <a:t>) </a:t>
            </a:r>
          </a:p>
          <a:p>
            <a:r>
              <a:rPr lang="en-US" dirty="0" smtClean="0"/>
              <a:t>(b) How many sites are occupied: this is determined by the stoichiometry.</a:t>
            </a:r>
            <a:endParaRPr lang="en-US"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893586"/>
            <a:ext cx="4581525" cy="173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251520" y="2533546"/>
            <a:ext cx="2277803" cy="369332"/>
          </a:xfrm>
          <a:prstGeom prst="rect">
            <a:avLst/>
          </a:prstGeom>
          <a:noFill/>
        </p:spPr>
        <p:txBody>
          <a:bodyPr wrap="none" rtlCol="0">
            <a:spAutoFit/>
          </a:bodyPr>
          <a:lstStyle/>
          <a:p>
            <a:r>
              <a:rPr lang="en-US" dirty="0" smtClean="0"/>
              <a:t>For an </a:t>
            </a:r>
            <a:r>
              <a:rPr lang="en-US" dirty="0" smtClean="0">
                <a:solidFill>
                  <a:srgbClr val="3333FF"/>
                </a:solidFill>
              </a:rPr>
              <a:t>octahedral</a:t>
            </a:r>
            <a:r>
              <a:rPr lang="en-US" dirty="0" smtClean="0"/>
              <a:t> site:</a:t>
            </a:r>
            <a:endParaRPr lang="en-US" dirty="0"/>
          </a:p>
        </p:txBody>
      </p:sp>
      <p:sp>
        <p:nvSpPr>
          <p:cNvPr id="8" name="CasellaDiTesto 7"/>
          <p:cNvSpPr txBox="1"/>
          <p:nvPr/>
        </p:nvSpPr>
        <p:spPr>
          <a:xfrm>
            <a:off x="251520" y="4797152"/>
            <a:ext cx="4034246" cy="369332"/>
          </a:xfrm>
          <a:prstGeom prst="rect">
            <a:avLst/>
          </a:prstGeom>
          <a:noFill/>
        </p:spPr>
        <p:txBody>
          <a:bodyPr wrap="none" rtlCol="0">
            <a:spAutoFit/>
          </a:bodyPr>
          <a:lstStyle/>
          <a:p>
            <a:r>
              <a:rPr lang="en-US" dirty="0" smtClean="0"/>
              <a:t>For a </a:t>
            </a:r>
            <a:r>
              <a:rPr lang="en-US" dirty="0" smtClean="0">
                <a:solidFill>
                  <a:srgbClr val="3333FF"/>
                </a:solidFill>
              </a:rPr>
              <a:t>tetrahedral</a:t>
            </a:r>
            <a:r>
              <a:rPr lang="en-US" dirty="0" smtClean="0"/>
              <a:t> site, </a:t>
            </a:r>
            <a:r>
              <a:rPr lang="it-IT" dirty="0" err="1"/>
              <a:t>r</a:t>
            </a:r>
            <a:r>
              <a:rPr lang="it-IT" baseline="-25000" dirty="0" err="1"/>
              <a:t>cation</a:t>
            </a:r>
            <a:r>
              <a:rPr lang="it-IT" dirty="0"/>
              <a:t>/</a:t>
            </a:r>
            <a:r>
              <a:rPr lang="it-IT" dirty="0" err="1"/>
              <a:t>r</a:t>
            </a:r>
            <a:r>
              <a:rPr lang="it-IT" baseline="-25000" dirty="0" err="1"/>
              <a:t>anion</a:t>
            </a:r>
            <a:r>
              <a:rPr lang="it-IT" dirty="0"/>
              <a:t> = </a:t>
            </a:r>
            <a:r>
              <a:rPr lang="it-IT" dirty="0" smtClean="0"/>
              <a:t>0.225.</a:t>
            </a:r>
            <a:endParaRPr lang="en-US" dirty="0"/>
          </a:p>
        </p:txBody>
      </p:sp>
      <p:sp>
        <p:nvSpPr>
          <p:cNvPr id="9" name="CasellaDiTesto 8"/>
          <p:cNvSpPr txBox="1"/>
          <p:nvPr/>
        </p:nvSpPr>
        <p:spPr>
          <a:xfrm>
            <a:off x="2039678" y="5377698"/>
            <a:ext cx="6935553" cy="369332"/>
          </a:xfrm>
          <a:prstGeom prst="rect">
            <a:avLst/>
          </a:prstGeom>
          <a:noFill/>
        </p:spPr>
        <p:txBody>
          <a:bodyPr wrap="none" rtlCol="0">
            <a:spAutoFit/>
          </a:bodyPr>
          <a:lstStyle/>
          <a:p>
            <a:r>
              <a:rPr lang="en-US" dirty="0" smtClean="0"/>
              <a:t>For these two values, the close packed structure of anions is maintained.</a:t>
            </a:r>
            <a:endParaRPr lang="en-US" dirty="0"/>
          </a:p>
        </p:txBody>
      </p:sp>
    </p:spTree>
    <p:extLst>
      <p:ext uri="{BB962C8B-B14F-4D97-AF65-F5344CB8AC3E}">
        <p14:creationId xmlns:p14="http://schemas.microsoft.com/office/powerpoint/2010/main" val="30904198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51520" y="188640"/>
            <a:ext cx="8496944" cy="424732"/>
          </a:xfrm>
          <a:prstGeom prst="rect">
            <a:avLst/>
          </a:prstGeom>
        </p:spPr>
        <p:txBody>
          <a:bodyPr wrap="square">
            <a:spAutoFit/>
          </a:bodyPr>
          <a:lstStyle/>
          <a:p>
            <a:pPr algn="just">
              <a:lnSpc>
                <a:spcPct val="90000"/>
              </a:lnSpc>
            </a:pPr>
            <a:r>
              <a:rPr lang="en-US" altLang="it-IT" sz="2400" b="1" dirty="0" smtClean="0">
                <a:solidFill>
                  <a:srgbClr val="FF0000"/>
                </a:solidFill>
              </a:rPr>
              <a:t>Interstitial sites in Closed Packed St</a:t>
            </a:r>
            <a:r>
              <a:rPr lang="en-US" altLang="it-IT" sz="2400" dirty="0" smtClean="0">
                <a:solidFill>
                  <a:srgbClr val="FF0000"/>
                </a:solidFill>
              </a:rPr>
              <a:t>r</a:t>
            </a:r>
            <a:r>
              <a:rPr lang="en-US" altLang="it-IT" sz="2400" b="1" dirty="0" smtClean="0">
                <a:solidFill>
                  <a:srgbClr val="FF0000"/>
                </a:solidFill>
              </a:rPr>
              <a:t>uctures</a:t>
            </a:r>
          </a:p>
        </p:txBody>
      </p:sp>
      <p:sp>
        <p:nvSpPr>
          <p:cNvPr id="5" name="Rettangolo 4"/>
          <p:cNvSpPr/>
          <p:nvPr/>
        </p:nvSpPr>
        <p:spPr>
          <a:xfrm>
            <a:off x="245422" y="836712"/>
            <a:ext cx="8719065" cy="1200329"/>
          </a:xfrm>
          <a:prstGeom prst="rect">
            <a:avLst/>
          </a:prstGeom>
        </p:spPr>
        <p:txBody>
          <a:bodyPr wrap="square">
            <a:spAutoFit/>
          </a:bodyPr>
          <a:lstStyle/>
          <a:p>
            <a:pPr algn="just"/>
            <a:r>
              <a:rPr lang="en-US" b="1" u="sng" dirty="0"/>
              <a:t>Stable Bonding Configurations in Ionic solids.</a:t>
            </a:r>
            <a:endParaRPr lang="en-US" dirty="0"/>
          </a:p>
          <a:p>
            <a:pPr algn="just"/>
            <a:r>
              <a:rPr lang="en-US" dirty="0"/>
              <a:t>In reality an ideal fit of a cation into the close packed anion </a:t>
            </a:r>
            <a:r>
              <a:rPr lang="en-US" dirty="0" smtClean="0"/>
              <a:t>arrangement almost </a:t>
            </a:r>
            <a:r>
              <a:rPr lang="en-US" dirty="0"/>
              <a:t>never </a:t>
            </a:r>
            <a:r>
              <a:rPr lang="en-US" dirty="0" smtClean="0"/>
              <a:t>occurs.</a:t>
            </a:r>
            <a:r>
              <a:rPr lang="en-US" dirty="0"/>
              <a:t>  Now consider what would be the consequence of placing a cation that is (a) larger than the ideal, (b) smaller than the ideal, into the cation sites.</a:t>
            </a: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396689"/>
            <a:ext cx="478155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ttangolo 5"/>
          <p:cNvSpPr/>
          <p:nvPr/>
        </p:nvSpPr>
        <p:spPr>
          <a:xfrm>
            <a:off x="5328592" y="2780928"/>
            <a:ext cx="3635896" cy="923330"/>
          </a:xfrm>
          <a:prstGeom prst="rect">
            <a:avLst/>
          </a:prstGeom>
        </p:spPr>
        <p:txBody>
          <a:bodyPr wrap="square">
            <a:spAutoFit/>
          </a:bodyPr>
          <a:lstStyle/>
          <a:p>
            <a:pPr algn="ctr"/>
            <a:r>
              <a:rPr lang="en-US" dirty="0" smtClean="0">
                <a:solidFill>
                  <a:srgbClr val="3333FF"/>
                </a:solidFill>
              </a:rPr>
              <a:t>For a stable coordination the bonded cation and anion must be in contact with each other.</a:t>
            </a:r>
            <a:endParaRPr lang="en-US" dirty="0">
              <a:solidFill>
                <a:srgbClr val="3333FF"/>
              </a:solidFill>
            </a:endParaRPr>
          </a:p>
        </p:txBody>
      </p:sp>
      <p:pic>
        <p:nvPicPr>
          <p:cNvPr id="20485" name="Picture 5" descr="http://www.seas.upenn.edu/~chem101/sschem/radratiocubic.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875" y="5754656"/>
            <a:ext cx="6404357" cy="696985"/>
          </a:xfrm>
          <a:prstGeom prst="rect">
            <a:avLst/>
          </a:prstGeom>
          <a:noFill/>
          <a:extLst>
            <a:ext uri="{909E8E84-426E-40DD-AFC4-6F175D3DCCD1}">
              <a14:hiddenFill xmlns:a14="http://schemas.microsoft.com/office/drawing/2010/main">
                <a:solidFill>
                  <a:srgbClr val="FFFFFF"/>
                </a:solidFill>
              </a14:hiddenFill>
            </a:ext>
          </a:extLst>
        </p:spPr>
      </p:pic>
      <p:sp>
        <p:nvSpPr>
          <p:cNvPr id="13" name="Rettangolo 12"/>
          <p:cNvSpPr/>
          <p:nvPr/>
        </p:nvSpPr>
        <p:spPr>
          <a:xfrm>
            <a:off x="5472608" y="4797152"/>
            <a:ext cx="3635896" cy="1200329"/>
          </a:xfrm>
          <a:prstGeom prst="rect">
            <a:avLst/>
          </a:prstGeom>
        </p:spPr>
        <p:txBody>
          <a:bodyPr wrap="square">
            <a:spAutoFit/>
          </a:bodyPr>
          <a:lstStyle/>
          <a:p>
            <a:pPr algn="ctr"/>
            <a:r>
              <a:rPr lang="en-US" dirty="0" smtClean="0">
                <a:solidFill>
                  <a:srgbClr val="FF0000"/>
                </a:solidFill>
              </a:rPr>
              <a:t>If </a:t>
            </a:r>
            <a:r>
              <a:rPr lang="en-US" dirty="0" err="1" smtClean="0">
                <a:solidFill>
                  <a:srgbClr val="FF0000"/>
                </a:solidFill>
              </a:rPr>
              <a:t>r</a:t>
            </a:r>
            <a:r>
              <a:rPr lang="en-US" baseline="-25000" dirty="0" err="1" smtClean="0">
                <a:solidFill>
                  <a:srgbClr val="FF0000"/>
                </a:solidFill>
              </a:rPr>
              <a:t>cation</a:t>
            </a:r>
            <a:r>
              <a:rPr lang="en-US" dirty="0" smtClean="0">
                <a:solidFill>
                  <a:srgbClr val="FF0000"/>
                </a:solidFill>
              </a:rPr>
              <a:t>/</a:t>
            </a:r>
            <a:r>
              <a:rPr lang="en-US" dirty="0" err="1" smtClean="0">
                <a:solidFill>
                  <a:srgbClr val="FF0000"/>
                </a:solidFill>
              </a:rPr>
              <a:t>r</a:t>
            </a:r>
            <a:r>
              <a:rPr lang="en-US" baseline="-25000" dirty="0" err="1" smtClean="0">
                <a:solidFill>
                  <a:srgbClr val="FF0000"/>
                </a:solidFill>
              </a:rPr>
              <a:t>anion</a:t>
            </a:r>
            <a:r>
              <a:rPr lang="en-US" dirty="0" smtClean="0">
                <a:solidFill>
                  <a:srgbClr val="FF0000"/>
                </a:solidFill>
              </a:rPr>
              <a:t> becomes too big, the close packed structure of anions is converted into a simple cubic structure</a:t>
            </a:r>
            <a:endParaRPr lang="en-US" dirty="0">
              <a:solidFill>
                <a:srgbClr val="FF0000"/>
              </a:solidFill>
            </a:endParaRPr>
          </a:p>
        </p:txBody>
      </p:sp>
    </p:spTree>
    <p:extLst>
      <p:ext uri="{BB962C8B-B14F-4D97-AF65-F5344CB8AC3E}">
        <p14:creationId xmlns:p14="http://schemas.microsoft.com/office/powerpoint/2010/main" val="22710728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51520" y="188640"/>
            <a:ext cx="8496944" cy="424732"/>
          </a:xfrm>
          <a:prstGeom prst="rect">
            <a:avLst/>
          </a:prstGeom>
        </p:spPr>
        <p:txBody>
          <a:bodyPr wrap="square">
            <a:spAutoFit/>
          </a:bodyPr>
          <a:lstStyle/>
          <a:p>
            <a:pPr algn="just">
              <a:lnSpc>
                <a:spcPct val="90000"/>
              </a:lnSpc>
            </a:pPr>
            <a:r>
              <a:rPr lang="en-US" altLang="it-IT" sz="2400" b="1" dirty="0" smtClean="0">
                <a:solidFill>
                  <a:srgbClr val="FF0000"/>
                </a:solidFill>
              </a:rPr>
              <a:t>Interstitial sites in Closed Packed St</a:t>
            </a:r>
            <a:r>
              <a:rPr lang="en-US" altLang="it-IT" sz="2400" dirty="0" smtClean="0">
                <a:solidFill>
                  <a:srgbClr val="FF0000"/>
                </a:solidFill>
              </a:rPr>
              <a:t>r</a:t>
            </a:r>
            <a:r>
              <a:rPr lang="en-US" altLang="it-IT" sz="2400" b="1" dirty="0" smtClean="0">
                <a:solidFill>
                  <a:srgbClr val="FF0000"/>
                </a:solidFill>
              </a:rPr>
              <a:t>uctures</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836712"/>
            <a:ext cx="7200000" cy="5274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46681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51520" y="188640"/>
            <a:ext cx="8496944" cy="424732"/>
          </a:xfrm>
          <a:prstGeom prst="rect">
            <a:avLst/>
          </a:prstGeom>
        </p:spPr>
        <p:txBody>
          <a:bodyPr wrap="square">
            <a:spAutoFit/>
          </a:bodyPr>
          <a:lstStyle/>
          <a:p>
            <a:pPr algn="just">
              <a:lnSpc>
                <a:spcPct val="90000"/>
              </a:lnSpc>
            </a:pPr>
            <a:r>
              <a:rPr lang="en-US" altLang="it-IT" sz="2400" b="1" dirty="0" smtClean="0">
                <a:solidFill>
                  <a:srgbClr val="FF0000"/>
                </a:solidFill>
              </a:rPr>
              <a:t>Cubic structures</a:t>
            </a: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647701"/>
            <a:ext cx="9000000" cy="3619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000" y="4725144"/>
            <a:ext cx="7200000" cy="1032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3780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251520" y="188640"/>
            <a:ext cx="8496944" cy="424732"/>
          </a:xfrm>
          <a:prstGeom prst="rect">
            <a:avLst/>
          </a:prstGeom>
        </p:spPr>
        <p:txBody>
          <a:bodyPr wrap="square">
            <a:spAutoFit/>
          </a:bodyPr>
          <a:lstStyle/>
          <a:p>
            <a:pPr algn="just">
              <a:lnSpc>
                <a:spcPct val="90000"/>
              </a:lnSpc>
            </a:pPr>
            <a:r>
              <a:rPr lang="en-US" altLang="it-IT" sz="2400" b="1" dirty="0" smtClean="0">
                <a:solidFill>
                  <a:srgbClr val="FF0000"/>
                </a:solidFill>
              </a:rPr>
              <a:t>Rock salt structure</a:t>
            </a:r>
          </a:p>
        </p:txBody>
      </p:sp>
      <p:pic>
        <p:nvPicPr>
          <p:cNvPr id="1843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766" b="6758"/>
          <a:stretch/>
        </p:blipFill>
        <p:spPr bwMode="auto">
          <a:xfrm rot="-120000">
            <a:off x="3695520" y="3847527"/>
            <a:ext cx="5400000" cy="2872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descr="Fig 12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06" y="572493"/>
            <a:ext cx="4759325"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bwMode="auto">
          <a:xfrm>
            <a:off x="5491956" y="548680"/>
            <a:ext cx="19415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Arial"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mn-ea"/>
                <a:cs typeface="+mn-cs"/>
              </a:defRPr>
            </a:lvl5pPr>
            <a:lvl6pPr marL="2286000" algn="l" defTabSz="914400" rtl="0" eaLnBrk="1" latinLnBrk="0" hangingPunct="1">
              <a:defRPr sz="2400" kern="1200">
                <a:solidFill>
                  <a:schemeClr val="tx1"/>
                </a:solidFill>
                <a:latin typeface="Arial" pitchFamily="34" charset="0"/>
                <a:ea typeface="+mn-ea"/>
                <a:cs typeface="+mn-cs"/>
              </a:defRPr>
            </a:lvl6pPr>
            <a:lvl7pPr marL="2743200" algn="l" defTabSz="914400" rtl="0" eaLnBrk="1" latinLnBrk="0" hangingPunct="1">
              <a:defRPr sz="2400" kern="1200">
                <a:solidFill>
                  <a:schemeClr val="tx1"/>
                </a:solidFill>
                <a:latin typeface="Arial" pitchFamily="34" charset="0"/>
                <a:ea typeface="+mn-ea"/>
                <a:cs typeface="+mn-cs"/>
              </a:defRPr>
            </a:lvl7pPr>
            <a:lvl8pPr marL="3200400" algn="l" defTabSz="914400" rtl="0" eaLnBrk="1" latinLnBrk="0" hangingPunct="1">
              <a:defRPr sz="2400" kern="1200">
                <a:solidFill>
                  <a:schemeClr val="tx1"/>
                </a:solidFill>
                <a:latin typeface="Arial" pitchFamily="34" charset="0"/>
                <a:ea typeface="+mn-ea"/>
                <a:cs typeface="+mn-cs"/>
              </a:defRPr>
            </a:lvl8pPr>
            <a:lvl9pPr marL="3657600" algn="l" defTabSz="914400" rtl="0" eaLnBrk="1" latinLnBrk="0" hangingPunct="1">
              <a:defRPr sz="2400" kern="1200">
                <a:solidFill>
                  <a:schemeClr val="tx1"/>
                </a:solidFill>
                <a:latin typeface="Arial" pitchFamily="34" charset="0"/>
                <a:ea typeface="+mn-ea"/>
                <a:cs typeface="+mn-cs"/>
              </a:defRPr>
            </a:lvl9pPr>
          </a:lstStyle>
          <a:p>
            <a:pPr eaLnBrk="1" hangingPunct="1">
              <a:spcBef>
                <a:spcPct val="50000"/>
              </a:spcBef>
            </a:pPr>
            <a:r>
              <a:rPr lang="en-US" altLang="zh-TW" sz="2000" i="1">
                <a:ea typeface="PMingLiU" pitchFamily="18" charset="-120"/>
              </a:rPr>
              <a:t>r</a:t>
            </a:r>
            <a:r>
              <a:rPr lang="en-US" altLang="zh-TW" sz="2000" baseline="-25000">
                <a:ea typeface="PMingLiU" pitchFamily="18" charset="-120"/>
              </a:rPr>
              <a:t>Na</a:t>
            </a:r>
            <a:r>
              <a:rPr lang="en-US" altLang="zh-TW" sz="2000">
                <a:ea typeface="PMingLiU" pitchFamily="18" charset="-120"/>
              </a:rPr>
              <a:t> = 0.102 nm</a:t>
            </a:r>
          </a:p>
        </p:txBody>
      </p:sp>
      <p:sp>
        <p:nvSpPr>
          <p:cNvPr id="7" name="Text Box 12"/>
          <p:cNvSpPr txBox="1">
            <a:spLocks noChangeArrowheads="1"/>
          </p:cNvSpPr>
          <p:nvPr/>
        </p:nvSpPr>
        <p:spPr bwMode="auto">
          <a:xfrm>
            <a:off x="5491956" y="1078905"/>
            <a:ext cx="19415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Arial"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mn-ea"/>
                <a:cs typeface="+mn-cs"/>
              </a:defRPr>
            </a:lvl5pPr>
            <a:lvl6pPr marL="2286000" algn="l" defTabSz="914400" rtl="0" eaLnBrk="1" latinLnBrk="0" hangingPunct="1">
              <a:defRPr sz="2400" kern="1200">
                <a:solidFill>
                  <a:schemeClr val="tx1"/>
                </a:solidFill>
                <a:latin typeface="Arial" pitchFamily="34" charset="0"/>
                <a:ea typeface="+mn-ea"/>
                <a:cs typeface="+mn-cs"/>
              </a:defRPr>
            </a:lvl6pPr>
            <a:lvl7pPr marL="2743200" algn="l" defTabSz="914400" rtl="0" eaLnBrk="1" latinLnBrk="0" hangingPunct="1">
              <a:defRPr sz="2400" kern="1200">
                <a:solidFill>
                  <a:schemeClr val="tx1"/>
                </a:solidFill>
                <a:latin typeface="Arial" pitchFamily="34" charset="0"/>
                <a:ea typeface="+mn-ea"/>
                <a:cs typeface="+mn-cs"/>
              </a:defRPr>
            </a:lvl7pPr>
            <a:lvl8pPr marL="3200400" algn="l" defTabSz="914400" rtl="0" eaLnBrk="1" latinLnBrk="0" hangingPunct="1">
              <a:defRPr sz="2400" kern="1200">
                <a:solidFill>
                  <a:schemeClr val="tx1"/>
                </a:solidFill>
                <a:latin typeface="Arial" pitchFamily="34" charset="0"/>
                <a:ea typeface="+mn-ea"/>
                <a:cs typeface="+mn-cs"/>
              </a:defRPr>
            </a:lvl8pPr>
            <a:lvl9pPr marL="3657600" algn="l" defTabSz="914400" rtl="0" eaLnBrk="1" latinLnBrk="0" hangingPunct="1">
              <a:defRPr sz="2400" kern="1200">
                <a:solidFill>
                  <a:schemeClr val="tx1"/>
                </a:solidFill>
                <a:latin typeface="Arial" pitchFamily="34" charset="0"/>
                <a:ea typeface="+mn-ea"/>
                <a:cs typeface="+mn-cs"/>
              </a:defRPr>
            </a:lvl9pPr>
          </a:lstStyle>
          <a:p>
            <a:pPr eaLnBrk="1" hangingPunct="1">
              <a:spcBef>
                <a:spcPct val="50000"/>
              </a:spcBef>
            </a:pPr>
            <a:r>
              <a:rPr lang="en-US" altLang="zh-TW" sz="2000" i="1">
                <a:ea typeface="PMingLiU" pitchFamily="18" charset="-120"/>
              </a:rPr>
              <a:t>r</a:t>
            </a:r>
            <a:r>
              <a:rPr lang="en-US" altLang="zh-TW" sz="2000" baseline="-25000">
                <a:ea typeface="PMingLiU" pitchFamily="18" charset="-120"/>
              </a:rPr>
              <a:t>Cl</a:t>
            </a:r>
            <a:r>
              <a:rPr lang="en-US" altLang="zh-TW" sz="2000">
                <a:ea typeface="PMingLiU" pitchFamily="18" charset="-120"/>
              </a:rPr>
              <a:t> = 0.181 nm</a:t>
            </a:r>
          </a:p>
        </p:txBody>
      </p:sp>
      <p:sp>
        <p:nvSpPr>
          <p:cNvPr id="8" name="Text Box 8"/>
          <p:cNvSpPr txBox="1">
            <a:spLocks noChangeArrowheads="1"/>
          </p:cNvSpPr>
          <p:nvPr/>
        </p:nvSpPr>
        <p:spPr bwMode="auto">
          <a:xfrm>
            <a:off x="4055269" y="1848843"/>
            <a:ext cx="45307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Arial"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mn-ea"/>
                <a:cs typeface="+mn-cs"/>
              </a:defRPr>
            </a:lvl5pPr>
            <a:lvl6pPr marL="2286000" algn="l" defTabSz="914400" rtl="0" eaLnBrk="1" latinLnBrk="0" hangingPunct="1">
              <a:defRPr sz="2400" kern="1200">
                <a:solidFill>
                  <a:schemeClr val="tx1"/>
                </a:solidFill>
                <a:latin typeface="Arial" pitchFamily="34" charset="0"/>
                <a:ea typeface="+mn-ea"/>
                <a:cs typeface="+mn-cs"/>
              </a:defRPr>
            </a:lvl6pPr>
            <a:lvl7pPr marL="2743200" algn="l" defTabSz="914400" rtl="0" eaLnBrk="1" latinLnBrk="0" hangingPunct="1">
              <a:defRPr sz="2400" kern="1200">
                <a:solidFill>
                  <a:schemeClr val="tx1"/>
                </a:solidFill>
                <a:latin typeface="Arial" pitchFamily="34" charset="0"/>
                <a:ea typeface="+mn-ea"/>
                <a:cs typeface="+mn-cs"/>
              </a:defRPr>
            </a:lvl7pPr>
            <a:lvl8pPr marL="3200400" algn="l" defTabSz="914400" rtl="0" eaLnBrk="1" latinLnBrk="0" hangingPunct="1">
              <a:defRPr sz="2400" kern="1200">
                <a:solidFill>
                  <a:schemeClr val="tx1"/>
                </a:solidFill>
                <a:latin typeface="Arial" pitchFamily="34" charset="0"/>
                <a:ea typeface="+mn-ea"/>
                <a:cs typeface="+mn-cs"/>
              </a:defRPr>
            </a:lvl8pPr>
            <a:lvl9pPr marL="3657600" algn="l" defTabSz="914400" rtl="0" eaLnBrk="1" latinLnBrk="0" hangingPunct="1">
              <a:defRPr sz="2400" kern="1200">
                <a:solidFill>
                  <a:schemeClr val="tx1"/>
                </a:solidFill>
                <a:latin typeface="Arial" pitchFamily="34" charset="0"/>
                <a:ea typeface="+mn-ea"/>
                <a:cs typeface="+mn-cs"/>
              </a:defRPr>
            </a:lvl9pPr>
          </a:lstStyle>
          <a:p>
            <a:pPr eaLnBrk="1" hangingPunct="1"/>
            <a:r>
              <a:rPr lang="en-US" altLang="zh-TW" i="1" dirty="0" err="1">
                <a:ea typeface="PMingLiU" pitchFamily="18" charset="-120"/>
              </a:rPr>
              <a:t>r</a:t>
            </a:r>
            <a:r>
              <a:rPr lang="en-US" altLang="zh-TW" baseline="-25000" dirty="0" err="1">
                <a:ea typeface="PMingLiU" pitchFamily="18" charset="-120"/>
              </a:rPr>
              <a:t>Na</a:t>
            </a:r>
            <a:r>
              <a:rPr lang="en-US" altLang="zh-TW" dirty="0">
                <a:ea typeface="PMingLiU" pitchFamily="18" charset="-120"/>
              </a:rPr>
              <a:t>/</a:t>
            </a:r>
            <a:r>
              <a:rPr lang="en-US" altLang="zh-TW" i="1" dirty="0">
                <a:ea typeface="PMingLiU" pitchFamily="18" charset="-120"/>
              </a:rPr>
              <a:t>r </a:t>
            </a:r>
            <a:r>
              <a:rPr lang="en-US" altLang="zh-TW" baseline="-25000" dirty="0">
                <a:ea typeface="PMingLiU" pitchFamily="18" charset="-120"/>
              </a:rPr>
              <a:t>Cl</a:t>
            </a:r>
            <a:r>
              <a:rPr lang="en-US" altLang="zh-TW" dirty="0">
                <a:ea typeface="PMingLiU" pitchFamily="18" charset="-120"/>
              </a:rPr>
              <a:t> = 0.564</a:t>
            </a:r>
          </a:p>
          <a:p>
            <a:pPr eaLnBrk="1" hangingPunct="1"/>
            <a:r>
              <a:rPr lang="en-US" altLang="zh-TW" dirty="0" smtClean="0">
                <a:ea typeface="PMingLiU" pitchFamily="18" charset="-120"/>
                <a:sym typeface="Symbol" pitchFamily="18" charset="2"/>
              </a:rPr>
              <a:t>  </a:t>
            </a:r>
            <a:r>
              <a:rPr lang="en-US" altLang="zh-TW" dirty="0">
                <a:ea typeface="PMingLiU" pitchFamily="18" charset="-120"/>
                <a:sym typeface="Symbol" pitchFamily="18" charset="2"/>
              </a:rPr>
              <a:t/>
            </a:r>
            <a:br>
              <a:rPr lang="en-US" altLang="zh-TW" dirty="0">
                <a:ea typeface="PMingLiU" pitchFamily="18" charset="-120"/>
                <a:sym typeface="Symbol" pitchFamily="18" charset="2"/>
              </a:rPr>
            </a:br>
            <a:r>
              <a:rPr lang="en-US" altLang="zh-TW" dirty="0">
                <a:ea typeface="PMingLiU" pitchFamily="18" charset="-120"/>
                <a:sym typeface="Symbol" pitchFamily="18" charset="2"/>
              </a:rPr>
              <a:t>     Octahedral sites preferred</a:t>
            </a:r>
          </a:p>
        </p:txBody>
      </p:sp>
    </p:spTree>
    <p:extLst>
      <p:ext uri="{BB962C8B-B14F-4D97-AF65-F5344CB8AC3E}">
        <p14:creationId xmlns:p14="http://schemas.microsoft.com/office/powerpoint/2010/main" val="6439609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51520" y="188640"/>
            <a:ext cx="8496944" cy="424732"/>
          </a:xfrm>
          <a:prstGeom prst="rect">
            <a:avLst/>
          </a:prstGeom>
        </p:spPr>
        <p:txBody>
          <a:bodyPr wrap="square">
            <a:spAutoFit/>
          </a:bodyPr>
          <a:lstStyle/>
          <a:p>
            <a:pPr algn="just">
              <a:lnSpc>
                <a:spcPct val="90000"/>
              </a:lnSpc>
            </a:pPr>
            <a:r>
              <a:rPr lang="en-US" altLang="it-IT" sz="2400" b="1" dirty="0" smtClean="0">
                <a:solidFill>
                  <a:srgbClr val="FF0000"/>
                </a:solidFill>
              </a:rPr>
              <a:t>Zinc blende structure</a:t>
            </a:r>
          </a:p>
        </p:txBody>
      </p:sp>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0000">
            <a:off x="2500062" y="4565519"/>
            <a:ext cx="6480000" cy="1923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133"/>
          <p:cNvGrpSpPr>
            <a:grpSpLocks/>
          </p:cNvGrpSpPr>
          <p:nvPr/>
        </p:nvGrpSpPr>
        <p:grpSpPr bwMode="auto">
          <a:xfrm>
            <a:off x="410469" y="808186"/>
            <a:ext cx="3211512" cy="3116262"/>
            <a:chOff x="727" y="1673"/>
            <a:chExt cx="2023" cy="1963"/>
          </a:xfrm>
        </p:grpSpPr>
        <p:sp>
          <p:nvSpPr>
            <p:cNvPr id="6" name="Oval 155"/>
            <p:cNvSpPr>
              <a:spLocks noChangeArrowheads="1"/>
            </p:cNvSpPr>
            <p:nvPr/>
          </p:nvSpPr>
          <p:spPr bwMode="auto">
            <a:xfrm rot="-81233">
              <a:off x="1444" y="2153"/>
              <a:ext cx="154" cy="170"/>
            </a:xfrm>
            <a:prstGeom prst="ellipse">
              <a:avLst/>
            </a:prstGeom>
            <a:solidFill>
              <a:srgbClr val="006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7" name="Oval 156"/>
            <p:cNvSpPr>
              <a:spLocks noChangeArrowheads="1"/>
            </p:cNvSpPr>
            <p:nvPr/>
          </p:nvSpPr>
          <p:spPr bwMode="auto">
            <a:xfrm rot="-81233">
              <a:off x="2057" y="1936"/>
              <a:ext cx="249" cy="270"/>
            </a:xfrm>
            <a:prstGeom prst="ellipse">
              <a:avLst/>
            </a:pr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8" name="Oval 157"/>
            <p:cNvSpPr>
              <a:spLocks noChangeArrowheads="1"/>
            </p:cNvSpPr>
            <p:nvPr/>
          </p:nvSpPr>
          <p:spPr bwMode="auto">
            <a:xfrm rot="-81233">
              <a:off x="2059" y="3365"/>
              <a:ext cx="247" cy="268"/>
            </a:xfrm>
            <a:prstGeom prst="ellipse">
              <a:avLst/>
            </a:pr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9" name="Oval 158"/>
            <p:cNvSpPr>
              <a:spLocks noChangeArrowheads="1"/>
            </p:cNvSpPr>
            <p:nvPr/>
          </p:nvSpPr>
          <p:spPr bwMode="auto">
            <a:xfrm rot="-81233">
              <a:off x="729" y="3365"/>
              <a:ext cx="247" cy="271"/>
            </a:xfrm>
            <a:prstGeom prst="ellipse">
              <a:avLst/>
            </a:pr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10" name="Oval 159"/>
            <p:cNvSpPr>
              <a:spLocks noChangeArrowheads="1"/>
            </p:cNvSpPr>
            <p:nvPr/>
          </p:nvSpPr>
          <p:spPr bwMode="auto">
            <a:xfrm rot="-81233">
              <a:off x="727" y="1920"/>
              <a:ext cx="249" cy="286"/>
            </a:xfrm>
            <a:prstGeom prst="ellipse">
              <a:avLst/>
            </a:pr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11" name="Oval 160"/>
            <p:cNvSpPr>
              <a:spLocks noChangeArrowheads="1"/>
            </p:cNvSpPr>
            <p:nvPr/>
          </p:nvSpPr>
          <p:spPr bwMode="auto">
            <a:xfrm rot="-81233">
              <a:off x="1171" y="1676"/>
              <a:ext cx="247" cy="268"/>
            </a:xfrm>
            <a:prstGeom prst="ellipse">
              <a:avLst/>
            </a:pr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12" name="Oval 161"/>
            <p:cNvSpPr>
              <a:spLocks noChangeArrowheads="1"/>
            </p:cNvSpPr>
            <p:nvPr/>
          </p:nvSpPr>
          <p:spPr bwMode="auto">
            <a:xfrm rot="-81233">
              <a:off x="2501" y="1673"/>
              <a:ext cx="247" cy="271"/>
            </a:xfrm>
            <a:prstGeom prst="ellipse">
              <a:avLst/>
            </a:pr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13" name="Oval 162"/>
            <p:cNvSpPr>
              <a:spLocks noChangeArrowheads="1"/>
            </p:cNvSpPr>
            <p:nvPr/>
          </p:nvSpPr>
          <p:spPr bwMode="auto">
            <a:xfrm rot="-81233">
              <a:off x="2289" y="2519"/>
              <a:ext cx="246" cy="271"/>
            </a:xfrm>
            <a:prstGeom prst="ellipse">
              <a:avLst/>
            </a:pr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14" name="Oval 163"/>
            <p:cNvSpPr>
              <a:spLocks noChangeArrowheads="1"/>
            </p:cNvSpPr>
            <p:nvPr/>
          </p:nvSpPr>
          <p:spPr bwMode="auto">
            <a:xfrm rot="-81233">
              <a:off x="1623" y="1795"/>
              <a:ext cx="246" cy="271"/>
            </a:xfrm>
            <a:prstGeom prst="ellipse">
              <a:avLst/>
            </a:pr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15" name="Oval 164"/>
            <p:cNvSpPr>
              <a:spLocks noChangeArrowheads="1"/>
            </p:cNvSpPr>
            <p:nvPr/>
          </p:nvSpPr>
          <p:spPr bwMode="auto">
            <a:xfrm rot="-81233">
              <a:off x="959" y="2522"/>
              <a:ext cx="246" cy="284"/>
            </a:xfrm>
            <a:prstGeom prst="ellipse">
              <a:avLst/>
            </a:pr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16" name="Oval 165"/>
            <p:cNvSpPr>
              <a:spLocks noChangeArrowheads="1"/>
            </p:cNvSpPr>
            <p:nvPr/>
          </p:nvSpPr>
          <p:spPr bwMode="auto">
            <a:xfrm rot="-81233">
              <a:off x="1393" y="2644"/>
              <a:ext cx="249" cy="270"/>
            </a:xfrm>
            <a:prstGeom prst="ellipse">
              <a:avLst/>
            </a:pr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17" name="Oval 166"/>
            <p:cNvSpPr>
              <a:spLocks noChangeArrowheads="1"/>
            </p:cNvSpPr>
            <p:nvPr/>
          </p:nvSpPr>
          <p:spPr bwMode="auto">
            <a:xfrm rot="-81233">
              <a:off x="1852" y="2397"/>
              <a:ext cx="246" cy="268"/>
            </a:xfrm>
            <a:prstGeom prst="ellipse">
              <a:avLst/>
            </a:pr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18" name="Oval 167"/>
            <p:cNvSpPr>
              <a:spLocks noChangeArrowheads="1"/>
            </p:cNvSpPr>
            <p:nvPr/>
          </p:nvSpPr>
          <p:spPr bwMode="auto">
            <a:xfrm rot="-81233">
              <a:off x="1623" y="3225"/>
              <a:ext cx="263" cy="286"/>
            </a:xfrm>
            <a:prstGeom prst="ellipse">
              <a:avLst/>
            </a:pr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19" name="Oval 168"/>
            <p:cNvSpPr>
              <a:spLocks noChangeArrowheads="1"/>
            </p:cNvSpPr>
            <p:nvPr/>
          </p:nvSpPr>
          <p:spPr bwMode="auto">
            <a:xfrm rot="-81233">
              <a:off x="1171" y="3103"/>
              <a:ext cx="249" cy="270"/>
            </a:xfrm>
            <a:prstGeom prst="ellipse">
              <a:avLst/>
            </a:pr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20" name="Oval 169"/>
            <p:cNvSpPr>
              <a:spLocks noChangeArrowheads="1"/>
            </p:cNvSpPr>
            <p:nvPr/>
          </p:nvSpPr>
          <p:spPr bwMode="auto">
            <a:xfrm rot="-81233">
              <a:off x="2501" y="3103"/>
              <a:ext cx="249" cy="268"/>
            </a:xfrm>
            <a:prstGeom prst="ellipse">
              <a:avLst/>
            </a:pr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21" name="Oval 170"/>
            <p:cNvSpPr>
              <a:spLocks noChangeArrowheads="1"/>
            </p:cNvSpPr>
            <p:nvPr/>
          </p:nvSpPr>
          <p:spPr bwMode="auto">
            <a:xfrm rot="-81233">
              <a:off x="1879" y="2246"/>
              <a:ext cx="171" cy="167"/>
            </a:xfrm>
            <a:prstGeom prst="ellipse">
              <a:avLst/>
            </a:prstGeom>
            <a:solidFill>
              <a:srgbClr val="006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22" name="Oval 171"/>
            <p:cNvSpPr>
              <a:spLocks noChangeArrowheads="1"/>
            </p:cNvSpPr>
            <p:nvPr/>
          </p:nvSpPr>
          <p:spPr bwMode="auto">
            <a:xfrm rot="-81233">
              <a:off x="2108" y="2827"/>
              <a:ext cx="154" cy="170"/>
            </a:xfrm>
            <a:prstGeom prst="ellipse">
              <a:avLst/>
            </a:prstGeom>
            <a:solidFill>
              <a:srgbClr val="006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23" name="Oval 172"/>
            <p:cNvSpPr>
              <a:spLocks noChangeArrowheads="1"/>
            </p:cNvSpPr>
            <p:nvPr/>
          </p:nvSpPr>
          <p:spPr bwMode="auto">
            <a:xfrm rot="-81233">
              <a:off x="1213" y="2952"/>
              <a:ext cx="170" cy="169"/>
            </a:xfrm>
            <a:prstGeom prst="ellipse">
              <a:avLst/>
            </a:prstGeom>
            <a:solidFill>
              <a:srgbClr val="006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24" name="Line 173"/>
            <p:cNvSpPr>
              <a:spLocks noChangeShapeType="1"/>
            </p:cNvSpPr>
            <p:nvPr/>
          </p:nvSpPr>
          <p:spPr bwMode="auto">
            <a:xfrm rot="-81233">
              <a:off x="1530" y="2787"/>
              <a:ext cx="219" cy="581"/>
            </a:xfrm>
            <a:prstGeom prst="line">
              <a:avLst/>
            </a:prstGeom>
            <a:noFill/>
            <a:ln w="20638">
              <a:solidFill>
                <a:srgbClr val="99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174"/>
            <p:cNvSpPr>
              <a:spLocks noChangeShapeType="1"/>
            </p:cNvSpPr>
            <p:nvPr/>
          </p:nvSpPr>
          <p:spPr bwMode="auto">
            <a:xfrm rot="-81233">
              <a:off x="1083" y="2652"/>
              <a:ext cx="430" cy="135"/>
            </a:xfrm>
            <a:prstGeom prst="line">
              <a:avLst/>
            </a:prstGeom>
            <a:noFill/>
            <a:ln w="20638">
              <a:solidFill>
                <a:srgbClr val="99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175"/>
            <p:cNvSpPr>
              <a:spLocks noChangeShapeType="1"/>
            </p:cNvSpPr>
            <p:nvPr/>
          </p:nvSpPr>
          <p:spPr bwMode="auto">
            <a:xfrm rot="21518767" flipV="1">
              <a:off x="854" y="2798"/>
              <a:ext cx="676" cy="700"/>
            </a:xfrm>
            <a:prstGeom prst="line">
              <a:avLst/>
            </a:prstGeom>
            <a:noFill/>
            <a:ln w="20638">
              <a:solidFill>
                <a:srgbClr val="99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176"/>
            <p:cNvSpPr>
              <a:spLocks noChangeShapeType="1"/>
            </p:cNvSpPr>
            <p:nvPr/>
          </p:nvSpPr>
          <p:spPr bwMode="auto">
            <a:xfrm rot="21518767" flipV="1">
              <a:off x="1152" y="2280"/>
              <a:ext cx="295" cy="268"/>
            </a:xfrm>
            <a:prstGeom prst="line">
              <a:avLst/>
            </a:prstGeom>
            <a:noFill/>
            <a:ln w="9525">
              <a:solidFill>
                <a:srgbClr val="8C8C8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 name="Line 177"/>
            <p:cNvSpPr>
              <a:spLocks noChangeShapeType="1"/>
            </p:cNvSpPr>
            <p:nvPr/>
          </p:nvSpPr>
          <p:spPr bwMode="auto">
            <a:xfrm rot="-81233">
              <a:off x="1347" y="1906"/>
              <a:ext cx="122" cy="252"/>
            </a:xfrm>
            <a:prstGeom prst="line">
              <a:avLst/>
            </a:prstGeom>
            <a:noFill/>
            <a:ln w="9525">
              <a:solidFill>
                <a:srgbClr val="8C8C8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 name="Line 178"/>
            <p:cNvSpPr>
              <a:spLocks noChangeShapeType="1"/>
            </p:cNvSpPr>
            <p:nvPr/>
          </p:nvSpPr>
          <p:spPr bwMode="auto">
            <a:xfrm rot="21518767" flipV="1">
              <a:off x="1547" y="2021"/>
              <a:ext cx="93" cy="132"/>
            </a:xfrm>
            <a:prstGeom prst="line">
              <a:avLst/>
            </a:prstGeom>
            <a:noFill/>
            <a:ln w="9525">
              <a:solidFill>
                <a:srgbClr val="8C8C8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 name="Line 179"/>
            <p:cNvSpPr>
              <a:spLocks noChangeShapeType="1"/>
            </p:cNvSpPr>
            <p:nvPr/>
          </p:nvSpPr>
          <p:spPr bwMode="auto">
            <a:xfrm rot="-81233">
              <a:off x="1586" y="2267"/>
              <a:ext cx="283" cy="191"/>
            </a:xfrm>
            <a:prstGeom prst="line">
              <a:avLst/>
            </a:prstGeom>
            <a:noFill/>
            <a:ln w="9525">
              <a:solidFill>
                <a:srgbClr val="8C8C8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 name="Line 180"/>
            <p:cNvSpPr>
              <a:spLocks noChangeShapeType="1"/>
            </p:cNvSpPr>
            <p:nvPr/>
          </p:nvSpPr>
          <p:spPr bwMode="auto">
            <a:xfrm rot="21518767" flipV="1">
              <a:off x="1603" y="2384"/>
              <a:ext cx="295" cy="286"/>
            </a:xfrm>
            <a:prstGeom prst="line">
              <a:avLst/>
            </a:prstGeom>
            <a:noFill/>
            <a:ln w="9525">
              <a:solidFill>
                <a:srgbClr val="8C8C8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 name="Line 181"/>
            <p:cNvSpPr>
              <a:spLocks noChangeShapeType="1"/>
            </p:cNvSpPr>
            <p:nvPr/>
          </p:nvSpPr>
          <p:spPr bwMode="auto">
            <a:xfrm rot="-81233">
              <a:off x="1798" y="2044"/>
              <a:ext cx="108" cy="205"/>
            </a:xfrm>
            <a:prstGeom prst="line">
              <a:avLst/>
            </a:prstGeom>
            <a:noFill/>
            <a:ln w="9525">
              <a:solidFill>
                <a:srgbClr val="8C8C8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 name="Line 182"/>
            <p:cNvSpPr>
              <a:spLocks noChangeShapeType="1"/>
            </p:cNvSpPr>
            <p:nvPr/>
          </p:nvSpPr>
          <p:spPr bwMode="auto">
            <a:xfrm rot="21518767" flipV="1">
              <a:off x="2015" y="2158"/>
              <a:ext cx="64" cy="101"/>
            </a:xfrm>
            <a:prstGeom prst="line">
              <a:avLst/>
            </a:prstGeom>
            <a:noFill/>
            <a:ln w="9525">
              <a:solidFill>
                <a:srgbClr val="8C8C8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 name="Line 183"/>
            <p:cNvSpPr>
              <a:spLocks noChangeShapeType="1"/>
            </p:cNvSpPr>
            <p:nvPr/>
          </p:nvSpPr>
          <p:spPr bwMode="auto">
            <a:xfrm rot="-81233">
              <a:off x="2040" y="2381"/>
              <a:ext cx="278" cy="212"/>
            </a:xfrm>
            <a:prstGeom prst="line">
              <a:avLst/>
            </a:prstGeom>
            <a:noFill/>
            <a:ln w="9525">
              <a:solidFill>
                <a:srgbClr val="8C8C8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 name="Line 184"/>
            <p:cNvSpPr>
              <a:spLocks noChangeShapeType="1"/>
            </p:cNvSpPr>
            <p:nvPr/>
          </p:nvSpPr>
          <p:spPr bwMode="auto">
            <a:xfrm rot="-81233">
              <a:off x="2025" y="2644"/>
              <a:ext cx="120" cy="215"/>
            </a:xfrm>
            <a:prstGeom prst="line">
              <a:avLst/>
            </a:prstGeom>
            <a:noFill/>
            <a:ln w="9525">
              <a:solidFill>
                <a:srgbClr val="8C8C8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 name="Line 185"/>
            <p:cNvSpPr>
              <a:spLocks noChangeShapeType="1"/>
            </p:cNvSpPr>
            <p:nvPr/>
          </p:nvSpPr>
          <p:spPr bwMode="auto">
            <a:xfrm rot="21518767" flipV="1">
              <a:off x="2213" y="2742"/>
              <a:ext cx="110" cy="82"/>
            </a:xfrm>
            <a:prstGeom prst="line">
              <a:avLst/>
            </a:prstGeom>
            <a:noFill/>
            <a:ln w="9525">
              <a:solidFill>
                <a:srgbClr val="8C8C8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 name="Line 186"/>
            <p:cNvSpPr>
              <a:spLocks noChangeShapeType="1"/>
            </p:cNvSpPr>
            <p:nvPr/>
          </p:nvSpPr>
          <p:spPr bwMode="auto">
            <a:xfrm rot="-81233">
              <a:off x="2250" y="2954"/>
              <a:ext cx="273" cy="210"/>
            </a:xfrm>
            <a:prstGeom prst="line">
              <a:avLst/>
            </a:prstGeom>
            <a:noFill/>
            <a:ln w="9525">
              <a:solidFill>
                <a:srgbClr val="8C8C8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 name="Line 187"/>
            <p:cNvSpPr>
              <a:spLocks noChangeShapeType="1"/>
            </p:cNvSpPr>
            <p:nvPr/>
          </p:nvSpPr>
          <p:spPr bwMode="auto">
            <a:xfrm rot="21518767" flipV="1">
              <a:off x="1818" y="2952"/>
              <a:ext cx="293" cy="283"/>
            </a:xfrm>
            <a:prstGeom prst="line">
              <a:avLst/>
            </a:prstGeom>
            <a:noFill/>
            <a:ln w="9525">
              <a:solidFill>
                <a:srgbClr val="8C8C8C"/>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9" name="Group 188"/>
            <p:cNvGrpSpPr>
              <a:grpSpLocks/>
            </p:cNvGrpSpPr>
            <p:nvPr/>
          </p:nvGrpSpPr>
          <p:grpSpPr bwMode="auto">
            <a:xfrm>
              <a:off x="851" y="1798"/>
              <a:ext cx="1794" cy="1727"/>
              <a:chOff x="3784" y="3247"/>
              <a:chExt cx="729" cy="633"/>
            </a:xfrm>
          </p:grpSpPr>
          <p:sp>
            <p:nvSpPr>
              <p:cNvPr id="43" name="Line 189"/>
              <p:cNvSpPr>
                <a:spLocks noChangeShapeType="1"/>
              </p:cNvSpPr>
              <p:nvPr/>
            </p:nvSpPr>
            <p:spPr bwMode="auto">
              <a:xfrm flipV="1">
                <a:off x="4324" y="3780"/>
                <a:ext cx="188"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44" name="Group 190"/>
              <p:cNvGrpSpPr>
                <a:grpSpLocks/>
              </p:cNvGrpSpPr>
              <p:nvPr/>
            </p:nvGrpSpPr>
            <p:grpSpPr bwMode="auto">
              <a:xfrm>
                <a:off x="3784" y="3247"/>
                <a:ext cx="729" cy="633"/>
                <a:chOff x="3784" y="3247"/>
                <a:chExt cx="729" cy="633"/>
              </a:xfrm>
            </p:grpSpPr>
            <p:sp>
              <p:nvSpPr>
                <p:cNvPr id="45" name="Line 191"/>
                <p:cNvSpPr>
                  <a:spLocks noChangeShapeType="1"/>
                </p:cNvSpPr>
                <p:nvPr/>
              </p:nvSpPr>
              <p:spPr bwMode="auto">
                <a:xfrm>
                  <a:off x="3970" y="3250"/>
                  <a:ext cx="5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 name="Line 192"/>
                <p:cNvSpPr>
                  <a:spLocks noChangeShapeType="1"/>
                </p:cNvSpPr>
                <p:nvPr/>
              </p:nvSpPr>
              <p:spPr bwMode="auto">
                <a:xfrm>
                  <a:off x="4511" y="3247"/>
                  <a:ext cx="0" cy="5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 name="Line 193"/>
                <p:cNvSpPr>
                  <a:spLocks noChangeShapeType="1"/>
                </p:cNvSpPr>
                <p:nvPr/>
              </p:nvSpPr>
              <p:spPr bwMode="auto">
                <a:xfrm flipV="1">
                  <a:off x="3785" y="3247"/>
                  <a:ext cx="188"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 name="Line 194"/>
                <p:cNvSpPr>
                  <a:spLocks noChangeShapeType="1"/>
                </p:cNvSpPr>
                <p:nvPr/>
              </p:nvSpPr>
              <p:spPr bwMode="auto">
                <a:xfrm flipV="1">
                  <a:off x="4325" y="3247"/>
                  <a:ext cx="188"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 name="Rectangle 195"/>
                <p:cNvSpPr>
                  <a:spLocks noChangeArrowheads="1"/>
                </p:cNvSpPr>
                <p:nvPr/>
              </p:nvSpPr>
              <p:spPr bwMode="auto">
                <a:xfrm>
                  <a:off x="3784" y="3344"/>
                  <a:ext cx="540" cy="5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zh-TW" altLang="en-US">
                    <a:ea typeface="PMingLiU" pitchFamily="18" charset="-120"/>
                  </a:endParaRPr>
                </a:p>
              </p:txBody>
            </p:sp>
            <p:sp>
              <p:nvSpPr>
                <p:cNvPr id="50" name="Line 196"/>
                <p:cNvSpPr>
                  <a:spLocks noChangeShapeType="1"/>
                </p:cNvSpPr>
                <p:nvPr/>
              </p:nvSpPr>
              <p:spPr bwMode="auto">
                <a:xfrm flipV="1">
                  <a:off x="3785" y="3778"/>
                  <a:ext cx="188" cy="9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1" name="Line 197"/>
                <p:cNvSpPr>
                  <a:spLocks noChangeShapeType="1"/>
                </p:cNvSpPr>
                <p:nvPr/>
              </p:nvSpPr>
              <p:spPr bwMode="auto">
                <a:xfrm>
                  <a:off x="3968" y="3247"/>
                  <a:ext cx="0" cy="53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2" name="Line 198"/>
                <p:cNvSpPr>
                  <a:spLocks noChangeShapeType="1"/>
                </p:cNvSpPr>
                <p:nvPr/>
              </p:nvSpPr>
              <p:spPr bwMode="auto">
                <a:xfrm>
                  <a:off x="3970" y="3784"/>
                  <a:ext cx="536"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40" name="Line 199"/>
            <p:cNvSpPr>
              <a:spLocks noChangeShapeType="1"/>
            </p:cNvSpPr>
            <p:nvPr/>
          </p:nvSpPr>
          <p:spPr bwMode="auto">
            <a:xfrm rot="21518767" flipH="1">
              <a:off x="844" y="2665"/>
              <a:ext cx="256" cy="846"/>
            </a:xfrm>
            <a:prstGeom prst="line">
              <a:avLst/>
            </a:prstGeom>
            <a:noFill/>
            <a:ln w="20638">
              <a:solidFill>
                <a:srgbClr val="990066"/>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41" name="Line 200"/>
            <p:cNvSpPr>
              <a:spLocks noChangeShapeType="1"/>
            </p:cNvSpPr>
            <p:nvPr/>
          </p:nvSpPr>
          <p:spPr bwMode="auto">
            <a:xfrm rot="21518767" flipH="1">
              <a:off x="849" y="3371"/>
              <a:ext cx="920" cy="127"/>
            </a:xfrm>
            <a:prstGeom prst="line">
              <a:avLst/>
            </a:prstGeom>
            <a:noFill/>
            <a:ln w="20638">
              <a:solidFill>
                <a:srgbClr val="990066"/>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42" name="Line 201"/>
            <p:cNvSpPr>
              <a:spLocks noChangeShapeType="1"/>
            </p:cNvSpPr>
            <p:nvPr/>
          </p:nvSpPr>
          <p:spPr bwMode="auto">
            <a:xfrm rot="-81233">
              <a:off x="1093" y="2662"/>
              <a:ext cx="642" cy="719"/>
            </a:xfrm>
            <a:prstGeom prst="line">
              <a:avLst/>
            </a:prstGeom>
            <a:noFill/>
            <a:ln w="20638">
              <a:solidFill>
                <a:srgbClr val="990066"/>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3" name="Oval 161"/>
          <p:cNvSpPr>
            <a:spLocks noChangeArrowheads="1"/>
          </p:cNvSpPr>
          <p:nvPr/>
        </p:nvSpPr>
        <p:spPr bwMode="auto">
          <a:xfrm rot="-81233">
            <a:off x="4693544" y="1632098"/>
            <a:ext cx="392112" cy="430213"/>
          </a:xfrm>
          <a:prstGeom prst="ellipse">
            <a:avLst/>
          </a:pr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54" name="Oval 170"/>
          <p:cNvSpPr>
            <a:spLocks noChangeArrowheads="1"/>
          </p:cNvSpPr>
          <p:nvPr/>
        </p:nvSpPr>
        <p:spPr bwMode="auto">
          <a:xfrm rot="-81233">
            <a:off x="4749106" y="1127273"/>
            <a:ext cx="271463" cy="265113"/>
          </a:xfrm>
          <a:prstGeom prst="ellipse">
            <a:avLst/>
          </a:prstGeom>
          <a:solidFill>
            <a:srgbClr val="006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55" name="Text Box 134"/>
          <p:cNvSpPr txBox="1">
            <a:spLocks noChangeArrowheads="1"/>
          </p:cNvSpPr>
          <p:nvPr/>
        </p:nvSpPr>
        <p:spPr bwMode="auto">
          <a:xfrm>
            <a:off x="5404398" y="995511"/>
            <a:ext cx="9572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Zn </a:t>
            </a:r>
            <a:r>
              <a:rPr lang="en-US" baseline="30000"/>
              <a:t>2+  </a:t>
            </a:r>
          </a:p>
        </p:txBody>
      </p:sp>
      <p:sp>
        <p:nvSpPr>
          <p:cNvPr id="56" name="Text Box 138"/>
          <p:cNvSpPr txBox="1">
            <a:spLocks noChangeArrowheads="1"/>
          </p:cNvSpPr>
          <p:nvPr/>
        </p:nvSpPr>
        <p:spPr bwMode="auto">
          <a:xfrm>
            <a:off x="5395219" y="1619398"/>
            <a:ext cx="14716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S </a:t>
            </a:r>
            <a:r>
              <a:rPr lang="en-US" baseline="30000"/>
              <a:t>2-</a:t>
            </a:r>
          </a:p>
        </p:txBody>
      </p:sp>
      <p:sp>
        <p:nvSpPr>
          <p:cNvPr id="57" name="Text Box 8"/>
          <p:cNvSpPr txBox="1">
            <a:spLocks noChangeArrowheads="1"/>
          </p:cNvSpPr>
          <p:nvPr/>
        </p:nvSpPr>
        <p:spPr bwMode="auto">
          <a:xfrm>
            <a:off x="3926781" y="2349648"/>
            <a:ext cx="45307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r>
              <a:rPr lang="en-US" altLang="zh-TW" i="1" dirty="0" err="1">
                <a:ea typeface="PMingLiU" pitchFamily="18" charset="-120"/>
              </a:rPr>
              <a:t>r</a:t>
            </a:r>
            <a:r>
              <a:rPr lang="en-US" altLang="zh-TW" baseline="-25000" dirty="0" err="1">
                <a:ea typeface="PMingLiU" pitchFamily="18" charset="-120"/>
              </a:rPr>
              <a:t>Zn</a:t>
            </a:r>
            <a:r>
              <a:rPr lang="en-US" altLang="zh-TW" dirty="0">
                <a:ea typeface="PMingLiU" pitchFamily="18" charset="-120"/>
              </a:rPr>
              <a:t>/</a:t>
            </a:r>
            <a:r>
              <a:rPr lang="en-US" altLang="zh-TW" i="1" dirty="0" err="1">
                <a:ea typeface="PMingLiU" pitchFamily="18" charset="-120"/>
              </a:rPr>
              <a:t>r</a:t>
            </a:r>
            <a:r>
              <a:rPr lang="en-US" altLang="zh-TW" baseline="-25000" dirty="0" err="1">
                <a:ea typeface="PMingLiU" pitchFamily="18" charset="-120"/>
              </a:rPr>
              <a:t>S</a:t>
            </a:r>
            <a:r>
              <a:rPr lang="en-US" altLang="zh-TW" dirty="0">
                <a:ea typeface="PMingLiU" pitchFamily="18" charset="-120"/>
              </a:rPr>
              <a:t> = 0.074/0.184= 0.402</a:t>
            </a:r>
          </a:p>
          <a:p>
            <a:pPr eaLnBrk="1" hangingPunct="1"/>
            <a:r>
              <a:rPr lang="en-US" altLang="zh-TW" dirty="0" smtClean="0">
                <a:ea typeface="PMingLiU" pitchFamily="18" charset="-120"/>
                <a:sym typeface="Symbol" pitchFamily="18" charset="2"/>
              </a:rPr>
              <a:t>  </a:t>
            </a:r>
            <a:r>
              <a:rPr lang="en-US" altLang="zh-TW" dirty="0">
                <a:ea typeface="PMingLiU" pitchFamily="18" charset="-120"/>
                <a:sym typeface="Symbol" pitchFamily="18" charset="2"/>
              </a:rPr>
              <a:t/>
            </a:r>
            <a:br>
              <a:rPr lang="en-US" altLang="zh-TW" dirty="0">
                <a:ea typeface="PMingLiU" pitchFamily="18" charset="-120"/>
                <a:sym typeface="Symbol" pitchFamily="18" charset="2"/>
              </a:rPr>
            </a:br>
            <a:r>
              <a:rPr lang="en-US" altLang="zh-TW" dirty="0">
                <a:ea typeface="PMingLiU" pitchFamily="18" charset="-120"/>
                <a:sym typeface="Symbol" pitchFamily="18" charset="2"/>
              </a:rPr>
              <a:t>     tetrahedral sites preferred</a:t>
            </a:r>
          </a:p>
        </p:txBody>
      </p:sp>
    </p:spTree>
    <p:extLst>
      <p:ext uri="{BB962C8B-B14F-4D97-AF65-F5344CB8AC3E}">
        <p14:creationId xmlns:p14="http://schemas.microsoft.com/office/powerpoint/2010/main" val="7805111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51520" y="188640"/>
            <a:ext cx="8496944" cy="424732"/>
          </a:xfrm>
          <a:prstGeom prst="rect">
            <a:avLst/>
          </a:prstGeom>
        </p:spPr>
        <p:txBody>
          <a:bodyPr wrap="square">
            <a:spAutoFit/>
          </a:bodyPr>
          <a:lstStyle/>
          <a:p>
            <a:pPr algn="just">
              <a:lnSpc>
                <a:spcPct val="90000"/>
              </a:lnSpc>
            </a:pPr>
            <a:r>
              <a:rPr lang="en-US" altLang="it-IT" sz="2400" b="1" dirty="0" smtClean="0">
                <a:solidFill>
                  <a:srgbClr val="FF0000"/>
                </a:solidFill>
              </a:rPr>
              <a:t>Fluorite and </a:t>
            </a:r>
            <a:r>
              <a:rPr lang="en-US" altLang="it-IT" sz="2400" b="1" dirty="0" err="1" smtClean="0">
                <a:solidFill>
                  <a:srgbClr val="FF0000"/>
                </a:solidFill>
              </a:rPr>
              <a:t>antifluorite</a:t>
            </a:r>
            <a:endParaRPr lang="en-US" altLang="it-IT" sz="2400" b="1" dirty="0" smtClean="0">
              <a:solidFill>
                <a:srgbClr val="FF0000"/>
              </a:solidFill>
            </a:endParaRPr>
          </a:p>
        </p:txBody>
      </p:sp>
      <p:pic>
        <p:nvPicPr>
          <p:cNvPr id="3" name="Picture 1026" descr="Fig 12_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908720"/>
            <a:ext cx="3381375" cy="363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029"/>
          <p:cNvSpPr txBox="1">
            <a:spLocks noChangeArrowheads="1"/>
          </p:cNvSpPr>
          <p:nvPr/>
        </p:nvSpPr>
        <p:spPr bwMode="auto">
          <a:xfrm>
            <a:off x="4198169" y="997620"/>
            <a:ext cx="4071938"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spcBef>
                <a:spcPct val="20000"/>
              </a:spcBef>
              <a:buFontTx/>
              <a:buChar char="•"/>
            </a:pPr>
            <a:r>
              <a:rPr lang="zh-TW" altLang="en-US" dirty="0">
                <a:ea typeface="PMingLiU" pitchFamily="18" charset="-120"/>
              </a:rPr>
              <a:t>  </a:t>
            </a:r>
            <a:r>
              <a:rPr lang="en-US" altLang="zh-TW" dirty="0">
                <a:ea typeface="PMingLiU" pitchFamily="18" charset="-120"/>
              </a:rPr>
              <a:t>Calcium Fluorite (CaF</a:t>
            </a:r>
            <a:r>
              <a:rPr lang="en-US" altLang="zh-TW" baseline="-25000" dirty="0">
                <a:ea typeface="PMingLiU" pitchFamily="18" charset="-120"/>
              </a:rPr>
              <a:t>2</a:t>
            </a:r>
            <a:r>
              <a:rPr lang="en-US" altLang="zh-TW" dirty="0">
                <a:ea typeface="PMingLiU" pitchFamily="18" charset="-120"/>
              </a:rPr>
              <a:t>)</a:t>
            </a:r>
          </a:p>
          <a:p>
            <a:pPr eaLnBrk="1" hangingPunct="1">
              <a:spcBef>
                <a:spcPct val="20000"/>
              </a:spcBef>
              <a:buFontTx/>
              <a:buChar char="•"/>
            </a:pPr>
            <a:r>
              <a:rPr lang="en-US" altLang="zh-TW" dirty="0">
                <a:ea typeface="PMingLiU" pitchFamily="18" charset="-120"/>
              </a:rPr>
              <a:t>  Cations in cubic sites</a:t>
            </a:r>
          </a:p>
          <a:p>
            <a:pPr eaLnBrk="1" hangingPunct="1">
              <a:spcBef>
                <a:spcPct val="20000"/>
              </a:spcBef>
              <a:buFontTx/>
              <a:buChar char="•"/>
            </a:pPr>
            <a:endParaRPr lang="en-US" altLang="zh-TW" dirty="0">
              <a:ea typeface="PMingLiU" pitchFamily="18" charset="-120"/>
            </a:endParaRPr>
          </a:p>
          <a:p>
            <a:pPr eaLnBrk="1" hangingPunct="1">
              <a:spcBef>
                <a:spcPct val="20000"/>
              </a:spcBef>
              <a:buFontTx/>
              <a:buChar char="•"/>
            </a:pPr>
            <a:r>
              <a:rPr lang="en-US" altLang="zh-TW" dirty="0">
                <a:ea typeface="PMingLiU" pitchFamily="18" charset="-120"/>
              </a:rPr>
              <a:t>  UO</a:t>
            </a:r>
            <a:r>
              <a:rPr lang="en-US" altLang="zh-TW" baseline="-25000" dirty="0">
                <a:ea typeface="PMingLiU" pitchFamily="18" charset="-120"/>
              </a:rPr>
              <a:t>2,</a:t>
            </a:r>
            <a:r>
              <a:rPr lang="en-US" altLang="zh-TW" dirty="0">
                <a:ea typeface="PMingLiU" pitchFamily="18" charset="-120"/>
              </a:rPr>
              <a:t> ThO</a:t>
            </a:r>
            <a:r>
              <a:rPr lang="en-US" altLang="zh-TW" baseline="-25000" dirty="0">
                <a:ea typeface="PMingLiU" pitchFamily="18" charset="-120"/>
              </a:rPr>
              <a:t>2</a:t>
            </a:r>
            <a:r>
              <a:rPr lang="en-US" altLang="zh-TW" dirty="0">
                <a:ea typeface="PMingLiU" pitchFamily="18" charset="-120"/>
              </a:rPr>
              <a:t>, ZrO</a:t>
            </a:r>
            <a:r>
              <a:rPr lang="en-US" altLang="zh-TW" baseline="-25000" dirty="0">
                <a:ea typeface="PMingLiU" pitchFamily="18" charset="-120"/>
              </a:rPr>
              <a:t>2</a:t>
            </a:r>
            <a:r>
              <a:rPr lang="en-US" altLang="zh-TW" dirty="0">
                <a:ea typeface="PMingLiU" pitchFamily="18" charset="-120"/>
              </a:rPr>
              <a:t>, CeO</a:t>
            </a:r>
            <a:r>
              <a:rPr lang="en-US" altLang="zh-TW" baseline="-25000" dirty="0">
                <a:ea typeface="PMingLiU" pitchFamily="18" charset="-120"/>
              </a:rPr>
              <a:t>2</a:t>
            </a:r>
          </a:p>
          <a:p>
            <a:pPr eaLnBrk="1" hangingPunct="1">
              <a:spcBef>
                <a:spcPct val="20000"/>
              </a:spcBef>
              <a:buFontTx/>
              <a:buChar char="•"/>
            </a:pPr>
            <a:endParaRPr lang="en-US" altLang="zh-TW" dirty="0">
              <a:ea typeface="PMingLiU" pitchFamily="18" charset="-120"/>
            </a:endParaRPr>
          </a:p>
          <a:p>
            <a:pPr eaLnBrk="1" hangingPunct="1">
              <a:spcBef>
                <a:spcPct val="20000"/>
              </a:spcBef>
              <a:buFontTx/>
              <a:buChar char="•"/>
            </a:pPr>
            <a:r>
              <a:rPr lang="en-US" altLang="zh-TW" dirty="0">
                <a:ea typeface="PMingLiU" pitchFamily="18" charset="-120"/>
              </a:rPr>
              <a:t>  </a:t>
            </a:r>
            <a:r>
              <a:rPr lang="en-US" altLang="zh-TW" dirty="0" err="1">
                <a:ea typeface="PMingLiU" pitchFamily="18" charset="-120"/>
              </a:rPr>
              <a:t>Antifluorite</a:t>
            </a:r>
            <a:r>
              <a:rPr lang="en-US" altLang="zh-TW" dirty="0">
                <a:ea typeface="PMingLiU" pitchFamily="18" charset="-120"/>
              </a:rPr>
              <a:t> structure –    </a:t>
            </a:r>
          </a:p>
          <a:p>
            <a:pPr eaLnBrk="1" hangingPunct="1">
              <a:spcBef>
                <a:spcPct val="20000"/>
              </a:spcBef>
            </a:pPr>
            <a:r>
              <a:rPr lang="en-US" altLang="zh-TW" dirty="0">
                <a:ea typeface="PMingLiU" pitchFamily="18" charset="-120"/>
              </a:rPr>
              <a:t>    positions of cations and   </a:t>
            </a:r>
            <a:br>
              <a:rPr lang="en-US" altLang="zh-TW" dirty="0">
                <a:ea typeface="PMingLiU" pitchFamily="18" charset="-120"/>
              </a:rPr>
            </a:br>
            <a:r>
              <a:rPr lang="en-US" altLang="zh-TW" dirty="0">
                <a:ea typeface="PMingLiU" pitchFamily="18" charset="-120"/>
              </a:rPr>
              <a:t>    anions reversed</a:t>
            </a:r>
            <a:endParaRPr lang="en-US" altLang="zh-TW" b="1" dirty="0">
              <a:ea typeface="PMingLiU" pitchFamily="18" charset="-120"/>
            </a:endParaRPr>
          </a:p>
        </p:txBody>
      </p:sp>
      <p:sp>
        <p:nvSpPr>
          <p:cNvPr id="5" name="Rectangle 1031"/>
          <p:cNvSpPr>
            <a:spLocks noChangeArrowheads="1"/>
          </p:cNvSpPr>
          <p:nvPr/>
        </p:nvSpPr>
        <p:spPr bwMode="auto">
          <a:xfrm>
            <a:off x="251520" y="4640932"/>
            <a:ext cx="46196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pPr>
            <a:r>
              <a:rPr lang="en-US" altLang="zh-TW" sz="2800" dirty="0">
                <a:solidFill>
                  <a:schemeClr val="accent2"/>
                </a:solidFill>
                <a:ea typeface="PMingLiU" pitchFamily="18" charset="-120"/>
              </a:rPr>
              <a:t>Fluorite</a:t>
            </a:r>
            <a:r>
              <a:rPr lang="en-US" altLang="zh-TW" sz="2800" dirty="0">
                <a:ea typeface="PMingLiU" pitchFamily="18" charset="-120"/>
              </a:rPr>
              <a:t> structure</a:t>
            </a:r>
          </a:p>
        </p:txBody>
      </p:sp>
      <p:pic>
        <p:nvPicPr>
          <p:cNvPr id="22529" name="Picture 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720"/>
          <a:stretch/>
        </p:blipFill>
        <p:spPr bwMode="auto">
          <a:xfrm rot="-60000">
            <a:off x="3635896" y="4492752"/>
            <a:ext cx="5400000" cy="2329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68655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51520" y="188640"/>
            <a:ext cx="8496944" cy="424732"/>
          </a:xfrm>
          <a:prstGeom prst="rect">
            <a:avLst/>
          </a:prstGeom>
        </p:spPr>
        <p:txBody>
          <a:bodyPr wrap="square">
            <a:spAutoFit/>
          </a:bodyPr>
          <a:lstStyle/>
          <a:p>
            <a:pPr algn="just">
              <a:lnSpc>
                <a:spcPct val="90000"/>
              </a:lnSpc>
            </a:pPr>
            <a:r>
              <a:rPr lang="en-US" altLang="it-IT" sz="2400" b="1" dirty="0" smtClean="0">
                <a:solidFill>
                  <a:srgbClr val="FF0000"/>
                </a:solidFill>
              </a:rPr>
              <a:t>Perovskite ABO</a:t>
            </a:r>
            <a:r>
              <a:rPr lang="en-US" altLang="it-IT" sz="2400" b="1" baseline="-25000" dirty="0" smtClean="0">
                <a:solidFill>
                  <a:srgbClr val="FF0000"/>
                </a:solidFill>
              </a:rPr>
              <a:t>3</a:t>
            </a:r>
          </a:p>
        </p:txBody>
      </p:sp>
      <p:pic>
        <p:nvPicPr>
          <p:cNvPr id="3" name="Picture 1026" descr="Fig 12_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9888" y="1304925"/>
            <a:ext cx="3741737" cy="423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030"/>
          <p:cNvSpPr>
            <a:spLocks noChangeArrowheads="1"/>
          </p:cNvSpPr>
          <p:nvPr/>
        </p:nvSpPr>
        <p:spPr bwMode="auto">
          <a:xfrm>
            <a:off x="696913" y="1203325"/>
            <a:ext cx="7772400"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US" altLang="zh-TW" sz="2800" dirty="0">
                <a:solidFill>
                  <a:schemeClr val="accent2"/>
                </a:solidFill>
                <a:ea typeface="PMingLiU" pitchFamily="18" charset="-120"/>
              </a:rPr>
              <a:t>Perovskite </a:t>
            </a:r>
            <a:r>
              <a:rPr lang="en-US" altLang="zh-TW" sz="2800" dirty="0">
                <a:ea typeface="PMingLiU" pitchFamily="18" charset="-120"/>
              </a:rPr>
              <a:t>structure</a:t>
            </a:r>
            <a:endParaRPr lang="en-US" altLang="zh-TW" sz="2800" dirty="0">
              <a:solidFill>
                <a:schemeClr val="accent2"/>
              </a:solidFill>
              <a:ea typeface="PMingLiU" pitchFamily="18" charset="-120"/>
            </a:endParaRPr>
          </a:p>
          <a:p>
            <a:pPr marL="342900" indent="-342900">
              <a:spcBef>
                <a:spcPct val="20000"/>
              </a:spcBef>
            </a:pPr>
            <a:endParaRPr lang="en-US" altLang="zh-TW" sz="2800" dirty="0">
              <a:ea typeface="PMingLiU" pitchFamily="18" charset="-120"/>
            </a:endParaRPr>
          </a:p>
          <a:p>
            <a:pPr marL="342900" indent="-342900">
              <a:spcBef>
                <a:spcPct val="20000"/>
              </a:spcBef>
            </a:pPr>
            <a:r>
              <a:rPr lang="en-US" altLang="zh-TW" sz="2800" dirty="0">
                <a:ea typeface="PMingLiU" pitchFamily="18" charset="-120"/>
              </a:rPr>
              <a:t>Ex:  complex oxide </a:t>
            </a:r>
          </a:p>
          <a:p>
            <a:pPr marL="342900" indent="-342900">
              <a:spcBef>
                <a:spcPct val="20000"/>
              </a:spcBef>
            </a:pPr>
            <a:r>
              <a:rPr lang="en-US" altLang="zh-TW" sz="2800" dirty="0">
                <a:ea typeface="PMingLiU" pitchFamily="18" charset="-120"/>
              </a:rPr>
              <a:t>        BaTiO</a:t>
            </a:r>
            <a:r>
              <a:rPr lang="en-US" altLang="zh-TW" sz="2800" baseline="-25000" dirty="0">
                <a:ea typeface="PMingLiU" pitchFamily="18" charset="-120"/>
              </a:rPr>
              <a:t>3</a:t>
            </a:r>
          </a:p>
        </p:txBody>
      </p:sp>
    </p:spTree>
    <p:extLst>
      <p:ext uri="{BB962C8B-B14F-4D97-AF65-F5344CB8AC3E}">
        <p14:creationId xmlns:p14="http://schemas.microsoft.com/office/powerpoint/2010/main" val="1307190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80000">
            <a:off x="329938" y="615829"/>
            <a:ext cx="5400000" cy="313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8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6619" b="6412"/>
          <a:stretch/>
        </p:blipFill>
        <p:spPr bwMode="auto">
          <a:xfrm rot="-60000">
            <a:off x="4025238" y="3414558"/>
            <a:ext cx="5042594" cy="340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251520" y="188640"/>
            <a:ext cx="8496944" cy="424732"/>
          </a:xfrm>
          <a:prstGeom prst="rect">
            <a:avLst/>
          </a:prstGeom>
        </p:spPr>
        <p:txBody>
          <a:bodyPr wrap="square">
            <a:spAutoFit/>
          </a:bodyPr>
          <a:lstStyle/>
          <a:p>
            <a:pPr algn="just">
              <a:lnSpc>
                <a:spcPct val="90000"/>
              </a:lnSpc>
            </a:pPr>
            <a:r>
              <a:rPr lang="en-US" altLang="it-IT" sz="2400" b="1" dirty="0" smtClean="0">
                <a:solidFill>
                  <a:srgbClr val="FF0000"/>
                </a:solidFill>
              </a:rPr>
              <a:t>Perovskite ABO</a:t>
            </a:r>
            <a:r>
              <a:rPr lang="en-US" altLang="it-IT" sz="2400" b="1" baseline="-25000" dirty="0" smtClean="0">
                <a:solidFill>
                  <a:srgbClr val="FF0000"/>
                </a:solidFill>
              </a:rPr>
              <a:t>3</a:t>
            </a:r>
            <a:endParaRPr lang="en-US" altLang="it-IT" sz="2400" b="1" dirty="0" smtClean="0">
              <a:solidFill>
                <a:srgbClr val="FF0000"/>
              </a:solidFill>
            </a:endParaRPr>
          </a:p>
        </p:txBody>
      </p:sp>
    </p:spTree>
    <p:extLst>
      <p:ext uri="{BB962C8B-B14F-4D97-AF65-F5344CB8AC3E}">
        <p14:creationId xmlns:p14="http://schemas.microsoft.com/office/powerpoint/2010/main" val="35016316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0" y="76200"/>
            <a:ext cx="8763000" cy="685800"/>
          </a:xfrm>
        </p:spPr>
        <p:txBody>
          <a:bodyPr/>
          <a:lstStyle/>
          <a:p>
            <a:pPr algn="l" eaLnBrk="1" hangingPunct="1"/>
            <a:r>
              <a:rPr lang="en-US" altLang="it-IT" sz="2800" b="1" smtClean="0">
                <a:solidFill>
                  <a:srgbClr val="FF0000"/>
                </a:solidFill>
                <a:latin typeface="+mn-lt"/>
              </a:rPr>
              <a:t>CRYSTAL SYSTEMS AND BRAVAIS LATTICES</a:t>
            </a:r>
          </a:p>
        </p:txBody>
      </p:sp>
      <p:sp>
        <p:nvSpPr>
          <p:cNvPr id="86019" name="Rectangle 3"/>
          <p:cNvSpPr>
            <a:spLocks noGrp="1" noChangeArrowheads="1"/>
          </p:cNvSpPr>
          <p:nvPr>
            <p:ph type="body" idx="1"/>
          </p:nvPr>
        </p:nvSpPr>
        <p:spPr>
          <a:xfrm>
            <a:off x="0" y="731838"/>
            <a:ext cx="9144000" cy="5592762"/>
          </a:xfrm>
        </p:spPr>
        <p:txBody>
          <a:bodyPr>
            <a:normAutofit/>
          </a:bodyPr>
          <a:lstStyle/>
          <a:p>
            <a:pPr algn="just" eaLnBrk="1" hangingPunct="1">
              <a:lnSpc>
                <a:spcPct val="80000"/>
              </a:lnSpc>
              <a:buFontTx/>
              <a:buNone/>
            </a:pPr>
            <a:r>
              <a:rPr lang="en-US" altLang="it-IT" sz="2400" dirty="0" smtClean="0"/>
              <a:t>Crystals of different substances have similar shapes and hence the crystals are classified into the so called  crystal systems depending upon their axial ratio and the interfacial angles </a:t>
            </a:r>
            <a:r>
              <a:rPr lang="en-US" altLang="it-IT" sz="2400" dirty="0" smtClean="0">
                <a:sym typeface="Symbol" pitchFamily="18" charset="2"/>
              </a:rPr>
              <a:t></a:t>
            </a:r>
            <a:r>
              <a:rPr lang="en-US" altLang="it-IT" sz="2400" dirty="0" smtClean="0"/>
              <a:t>, </a:t>
            </a:r>
            <a:r>
              <a:rPr lang="en-US" altLang="it-IT" sz="2400" dirty="0" smtClean="0">
                <a:sym typeface="Symbol" pitchFamily="18" charset="2"/>
              </a:rPr>
              <a:t></a:t>
            </a:r>
            <a:r>
              <a:rPr lang="en-US" altLang="it-IT" sz="2400" dirty="0" smtClean="0"/>
              <a:t> and </a:t>
            </a:r>
            <a:r>
              <a:rPr lang="en-US" altLang="it-IT" sz="2400" dirty="0" smtClean="0">
                <a:sym typeface="Symbol" pitchFamily="18" charset="2"/>
              </a:rPr>
              <a:t></a:t>
            </a:r>
            <a:r>
              <a:rPr lang="en-US" altLang="it-IT" sz="2400" dirty="0" smtClean="0"/>
              <a:t>. In three-dimension, there are 7 crystal systems. </a:t>
            </a:r>
            <a:r>
              <a:rPr lang="en-US" altLang="it-IT" sz="2400" dirty="0" err="1" smtClean="0"/>
              <a:t>Bravais</a:t>
            </a:r>
            <a:r>
              <a:rPr lang="en-US" altLang="it-IT" sz="2400" dirty="0" smtClean="0"/>
              <a:t> showed that throughout the seven crystal systems there are fourteen unique lattice types possible. These are known as </a:t>
            </a:r>
            <a:r>
              <a:rPr lang="en-US" altLang="it-IT" sz="2400" b="1" dirty="0" err="1" smtClean="0"/>
              <a:t>Bravais</a:t>
            </a:r>
            <a:r>
              <a:rPr lang="en-US" altLang="it-IT" sz="2400" dirty="0" smtClean="0"/>
              <a:t> or </a:t>
            </a:r>
            <a:r>
              <a:rPr lang="en-US" altLang="it-IT" sz="2400" b="1" dirty="0" smtClean="0"/>
              <a:t>space lattices</a:t>
            </a:r>
            <a:r>
              <a:rPr lang="en-US" altLang="it-IT" sz="2400" dirty="0" smtClean="0"/>
              <a:t>. These  seven crystal systems with examples are :</a:t>
            </a:r>
          </a:p>
          <a:p>
            <a:pPr eaLnBrk="1" hangingPunct="1">
              <a:lnSpc>
                <a:spcPct val="80000"/>
              </a:lnSpc>
            </a:pPr>
            <a:r>
              <a:rPr lang="en-US" altLang="it-IT" sz="2400" dirty="0" smtClean="0"/>
              <a:t>Cubic(</a:t>
            </a:r>
            <a:r>
              <a:rPr lang="en-US" altLang="it-IT" sz="2400" dirty="0" err="1" smtClean="0"/>
              <a:t>CsCl</a:t>
            </a:r>
            <a:r>
              <a:rPr lang="en-US" altLang="it-IT" sz="2400" dirty="0" smtClean="0"/>
              <a:t>, </a:t>
            </a:r>
            <a:r>
              <a:rPr lang="en-US" altLang="it-IT" sz="2400" dirty="0" err="1" smtClean="0"/>
              <a:t>NaCl</a:t>
            </a:r>
            <a:r>
              <a:rPr lang="en-US" altLang="it-IT" sz="2400" dirty="0" smtClean="0"/>
              <a:t>, Cu)</a:t>
            </a:r>
          </a:p>
          <a:p>
            <a:pPr eaLnBrk="1" hangingPunct="1">
              <a:lnSpc>
                <a:spcPct val="80000"/>
              </a:lnSpc>
            </a:pPr>
            <a:r>
              <a:rPr lang="en-US" altLang="it-IT" sz="2400" dirty="0" smtClean="0"/>
              <a:t>Tetragonal(SnO2)</a:t>
            </a:r>
          </a:p>
          <a:p>
            <a:pPr eaLnBrk="1" hangingPunct="1">
              <a:lnSpc>
                <a:spcPct val="80000"/>
              </a:lnSpc>
            </a:pPr>
            <a:r>
              <a:rPr lang="en-US" altLang="it-IT" sz="2400" dirty="0" smtClean="0"/>
              <a:t>Orthorhombic(PbSO4, MgSO4)</a:t>
            </a:r>
          </a:p>
          <a:p>
            <a:pPr eaLnBrk="1" hangingPunct="1">
              <a:lnSpc>
                <a:spcPct val="80000"/>
              </a:lnSpc>
            </a:pPr>
            <a:r>
              <a:rPr lang="en-US" altLang="it-IT" sz="2400" dirty="0" smtClean="0"/>
              <a:t>Monoclinic(FeSO4, LiSO4 </a:t>
            </a:r>
            <a:r>
              <a:rPr lang="en-US" altLang="it-IT" sz="2400" b="1" dirty="0" smtClean="0">
                <a:sym typeface="Symbol" pitchFamily="18" charset="2"/>
              </a:rPr>
              <a:t></a:t>
            </a:r>
            <a:r>
              <a:rPr lang="en-US" altLang="it-IT" sz="2400" dirty="0" smtClean="0"/>
              <a:t> H2O)</a:t>
            </a:r>
          </a:p>
          <a:p>
            <a:pPr eaLnBrk="1" hangingPunct="1">
              <a:lnSpc>
                <a:spcPct val="80000"/>
              </a:lnSpc>
            </a:pPr>
            <a:r>
              <a:rPr lang="en-US" altLang="it-IT" sz="2400" dirty="0" smtClean="0"/>
              <a:t>Triclinic(FeSO4 </a:t>
            </a:r>
            <a:r>
              <a:rPr lang="en-US" altLang="it-IT" sz="2400" b="1" dirty="0" smtClean="0">
                <a:sym typeface="Symbol" pitchFamily="18" charset="2"/>
              </a:rPr>
              <a:t></a:t>
            </a:r>
            <a:r>
              <a:rPr lang="en-US" altLang="it-IT" sz="2400" dirty="0" smtClean="0"/>
              <a:t> 5H2O, K2Cr2O7)</a:t>
            </a:r>
          </a:p>
          <a:p>
            <a:pPr eaLnBrk="1" hangingPunct="1">
              <a:lnSpc>
                <a:spcPct val="80000"/>
              </a:lnSpc>
            </a:pPr>
            <a:r>
              <a:rPr lang="en-US" altLang="it-IT" sz="2400" dirty="0" smtClean="0"/>
              <a:t>Trigonal (Rhombohedral)(Sb, As, CaCO3)</a:t>
            </a:r>
          </a:p>
          <a:p>
            <a:pPr eaLnBrk="1" hangingPunct="1">
              <a:lnSpc>
                <a:spcPct val="80000"/>
              </a:lnSpc>
            </a:pPr>
            <a:r>
              <a:rPr lang="en-US" altLang="it-IT" sz="2400" dirty="0" smtClean="0"/>
              <a:t>Hexagonal(Zn, Cd, Ni, As, SiO2)</a:t>
            </a:r>
          </a:p>
          <a:p>
            <a:pPr algn="just" eaLnBrk="1" hangingPunct="1">
              <a:lnSpc>
                <a:spcPct val="80000"/>
              </a:lnSpc>
              <a:buFontTx/>
              <a:buNone/>
            </a:pPr>
            <a:r>
              <a:rPr lang="en-US" altLang="it-IT" sz="2400" dirty="0" smtClean="0">
                <a:solidFill>
                  <a:srgbClr val="FF0000"/>
                </a:solidFill>
              </a:rPr>
              <a:t>The characteristics features of these crystal systems and the corresponding </a:t>
            </a:r>
            <a:r>
              <a:rPr lang="en-US" altLang="it-IT" sz="2400" dirty="0" err="1" smtClean="0">
                <a:solidFill>
                  <a:srgbClr val="FF0000"/>
                </a:solidFill>
              </a:rPr>
              <a:t>Bravais</a:t>
            </a:r>
            <a:r>
              <a:rPr lang="en-US" altLang="it-IT" sz="2400" dirty="0" smtClean="0">
                <a:solidFill>
                  <a:srgbClr val="FF0000"/>
                </a:solidFill>
              </a:rPr>
              <a:t> lattices  are as follows:</a:t>
            </a:r>
          </a:p>
        </p:txBody>
      </p:sp>
    </p:spTree>
    <p:extLst>
      <p:ext uri="{BB962C8B-B14F-4D97-AF65-F5344CB8AC3E}">
        <p14:creationId xmlns:p14="http://schemas.microsoft.com/office/powerpoint/2010/main" val="27499540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51520" y="188640"/>
            <a:ext cx="8496944" cy="424732"/>
          </a:xfrm>
          <a:prstGeom prst="rect">
            <a:avLst/>
          </a:prstGeom>
        </p:spPr>
        <p:txBody>
          <a:bodyPr wrap="square">
            <a:spAutoFit/>
          </a:bodyPr>
          <a:lstStyle/>
          <a:p>
            <a:pPr algn="just">
              <a:lnSpc>
                <a:spcPct val="90000"/>
              </a:lnSpc>
            </a:pPr>
            <a:r>
              <a:rPr lang="en-US" altLang="it-IT" sz="2400" b="1" dirty="0" err="1" smtClean="0">
                <a:solidFill>
                  <a:srgbClr val="FF0000"/>
                </a:solidFill>
              </a:rPr>
              <a:t>Spinels</a:t>
            </a:r>
            <a:endParaRPr lang="en-US" altLang="it-IT" sz="2400" b="1" dirty="0" smtClean="0">
              <a:solidFill>
                <a:srgbClr val="FF0000"/>
              </a:solidFill>
            </a:endParaRPr>
          </a:p>
        </p:txBody>
      </p:sp>
      <p:pic>
        <p:nvPicPr>
          <p:cNvPr id="808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672" y="836712"/>
            <a:ext cx="5076825" cy="2828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08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3665637"/>
            <a:ext cx="276225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9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048" y="5225380"/>
            <a:ext cx="3238500"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5741151" y="4797152"/>
            <a:ext cx="1263552" cy="523220"/>
          </a:xfrm>
          <a:prstGeom prst="rect">
            <a:avLst/>
          </a:prstGeom>
          <a:noFill/>
        </p:spPr>
        <p:txBody>
          <a:bodyPr wrap="none" rtlCol="0">
            <a:spAutoFit/>
          </a:bodyPr>
          <a:lstStyle/>
          <a:p>
            <a:pPr algn="ctr"/>
            <a:r>
              <a:rPr lang="en-US" sz="2800" b="1" dirty="0" smtClean="0">
                <a:solidFill>
                  <a:srgbClr val="3333FF"/>
                </a:solidFill>
              </a:rPr>
              <a:t>Inverse</a:t>
            </a:r>
            <a:endParaRPr lang="en-US" sz="2800" b="1" dirty="0">
              <a:solidFill>
                <a:srgbClr val="3333FF"/>
              </a:solidFill>
            </a:endParaRPr>
          </a:p>
        </p:txBody>
      </p:sp>
      <p:sp>
        <p:nvSpPr>
          <p:cNvPr id="9" name="CasellaDiTesto 8"/>
          <p:cNvSpPr txBox="1"/>
          <p:nvPr/>
        </p:nvSpPr>
        <p:spPr>
          <a:xfrm>
            <a:off x="5734994" y="3296305"/>
            <a:ext cx="1300357" cy="523220"/>
          </a:xfrm>
          <a:prstGeom prst="rect">
            <a:avLst/>
          </a:prstGeom>
          <a:noFill/>
        </p:spPr>
        <p:txBody>
          <a:bodyPr wrap="none" rtlCol="0">
            <a:spAutoFit/>
          </a:bodyPr>
          <a:lstStyle/>
          <a:p>
            <a:pPr algn="ctr"/>
            <a:r>
              <a:rPr lang="en-US" sz="2800" b="1" dirty="0" smtClean="0">
                <a:solidFill>
                  <a:srgbClr val="FF0000"/>
                </a:solidFill>
              </a:rPr>
              <a:t>Normal</a:t>
            </a:r>
            <a:endParaRPr lang="en-US" sz="2800" b="1" dirty="0">
              <a:solidFill>
                <a:srgbClr val="FF0000"/>
              </a:solidFill>
            </a:endParaRPr>
          </a:p>
        </p:txBody>
      </p:sp>
    </p:spTree>
    <p:extLst>
      <p:ext uri="{BB962C8B-B14F-4D97-AF65-F5344CB8AC3E}">
        <p14:creationId xmlns:p14="http://schemas.microsoft.com/office/powerpoint/2010/main" val="31951959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07504" y="5027692"/>
            <a:ext cx="9036496" cy="1569660"/>
          </a:xfrm>
          <a:prstGeom prst="rect">
            <a:avLst/>
          </a:prstGeom>
        </p:spPr>
        <p:txBody>
          <a:bodyPr wrap="square">
            <a:spAutoFit/>
          </a:bodyPr>
          <a:lstStyle/>
          <a:p>
            <a:r>
              <a:rPr lang="en-US" sz="1600" dirty="0" smtClean="0"/>
              <a:t>In order to explain the adoption of a particular cation distribution in a spinel structure, one must take into account the crystal field stabilization energies (CFSE) of the transition metals present. Some ions may have a distinct preference for the octahedral site depending on the d-electron count. If the A</a:t>
            </a:r>
            <a:r>
              <a:rPr lang="en-US" sz="1600" baseline="30000" dirty="0" smtClean="0"/>
              <a:t>2+</a:t>
            </a:r>
            <a:r>
              <a:rPr lang="en-US" sz="1600" dirty="0" smtClean="0"/>
              <a:t> ions have a strong preference for the octahedral site, they will displace half of the B</a:t>
            </a:r>
            <a:r>
              <a:rPr lang="en-US" sz="1600" baseline="30000" dirty="0" smtClean="0"/>
              <a:t>3+</a:t>
            </a:r>
            <a:r>
              <a:rPr lang="en-US" sz="1600" dirty="0" smtClean="0"/>
              <a:t> ions from the octahedral sites to tetrahedral sites. Similarly, if the B</a:t>
            </a:r>
            <a:r>
              <a:rPr lang="en-US" sz="1600" baseline="30000" dirty="0" smtClean="0"/>
              <a:t>3+</a:t>
            </a:r>
            <a:r>
              <a:rPr lang="en-US" sz="1600" dirty="0" smtClean="0"/>
              <a:t> ions have a low or zero octahedral site stabilization energy (OSSE), then they will occupy tetrahedral sites, leaving octahedral sites for the A</a:t>
            </a:r>
            <a:r>
              <a:rPr lang="en-US" sz="1600" baseline="30000" dirty="0" smtClean="0"/>
              <a:t>2+</a:t>
            </a:r>
            <a:r>
              <a:rPr lang="en-US" sz="1600" dirty="0" smtClean="0"/>
              <a:t> ions.</a:t>
            </a:r>
            <a:endParaRPr lang="en-US" sz="1600" dirty="0"/>
          </a:p>
        </p:txBody>
      </p:sp>
      <p:pic>
        <p:nvPicPr>
          <p:cNvPr id="819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0000">
            <a:off x="4886062" y="33300"/>
            <a:ext cx="3859252" cy="4949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251520" y="188640"/>
            <a:ext cx="8496944" cy="424732"/>
          </a:xfrm>
          <a:prstGeom prst="rect">
            <a:avLst/>
          </a:prstGeom>
        </p:spPr>
        <p:txBody>
          <a:bodyPr wrap="square">
            <a:spAutoFit/>
          </a:bodyPr>
          <a:lstStyle/>
          <a:p>
            <a:pPr algn="just">
              <a:lnSpc>
                <a:spcPct val="90000"/>
              </a:lnSpc>
            </a:pPr>
            <a:r>
              <a:rPr lang="en-US" altLang="it-IT" sz="2400" b="1" dirty="0" err="1" smtClean="0">
                <a:solidFill>
                  <a:srgbClr val="FF0000"/>
                </a:solidFill>
              </a:rPr>
              <a:t>Spinels</a:t>
            </a:r>
            <a:endParaRPr lang="en-US" altLang="it-IT" sz="2400" b="1" dirty="0" smtClean="0">
              <a:solidFill>
                <a:srgbClr val="FF0000"/>
              </a:solidFill>
            </a:endParaRPr>
          </a:p>
        </p:txBody>
      </p:sp>
      <p:pic>
        <p:nvPicPr>
          <p:cNvPr id="808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710" y="1560069"/>
            <a:ext cx="276225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9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710" y="3119812"/>
            <a:ext cx="3238500"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1481813" y="2691584"/>
            <a:ext cx="1263552" cy="523220"/>
          </a:xfrm>
          <a:prstGeom prst="rect">
            <a:avLst/>
          </a:prstGeom>
          <a:noFill/>
        </p:spPr>
        <p:txBody>
          <a:bodyPr wrap="none" rtlCol="0">
            <a:spAutoFit/>
          </a:bodyPr>
          <a:lstStyle/>
          <a:p>
            <a:pPr algn="ctr"/>
            <a:r>
              <a:rPr lang="en-US" sz="2800" b="1" dirty="0" smtClean="0">
                <a:solidFill>
                  <a:srgbClr val="3333FF"/>
                </a:solidFill>
              </a:rPr>
              <a:t>Inverse</a:t>
            </a:r>
            <a:endParaRPr lang="en-US" sz="2800" b="1" dirty="0">
              <a:solidFill>
                <a:srgbClr val="3333FF"/>
              </a:solidFill>
            </a:endParaRPr>
          </a:p>
        </p:txBody>
      </p:sp>
      <p:sp>
        <p:nvSpPr>
          <p:cNvPr id="9" name="CasellaDiTesto 8"/>
          <p:cNvSpPr txBox="1"/>
          <p:nvPr/>
        </p:nvSpPr>
        <p:spPr>
          <a:xfrm>
            <a:off x="1475656" y="1190737"/>
            <a:ext cx="1300357" cy="523220"/>
          </a:xfrm>
          <a:prstGeom prst="rect">
            <a:avLst/>
          </a:prstGeom>
          <a:noFill/>
        </p:spPr>
        <p:txBody>
          <a:bodyPr wrap="none" rtlCol="0">
            <a:spAutoFit/>
          </a:bodyPr>
          <a:lstStyle/>
          <a:p>
            <a:pPr algn="ctr"/>
            <a:r>
              <a:rPr lang="en-US" sz="2800" b="1" dirty="0" smtClean="0">
                <a:solidFill>
                  <a:srgbClr val="FF0000"/>
                </a:solidFill>
              </a:rPr>
              <a:t>Normal</a:t>
            </a:r>
            <a:endParaRPr lang="en-US" sz="2800" b="1" dirty="0">
              <a:solidFill>
                <a:srgbClr val="FF0000"/>
              </a:solidFill>
            </a:endParaRPr>
          </a:p>
        </p:txBody>
      </p:sp>
    </p:spTree>
    <p:extLst>
      <p:ext uri="{BB962C8B-B14F-4D97-AF65-F5344CB8AC3E}">
        <p14:creationId xmlns:p14="http://schemas.microsoft.com/office/powerpoint/2010/main" val="29526113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180975" y="122238"/>
            <a:ext cx="8229600" cy="487362"/>
          </a:xfrm>
        </p:spPr>
        <p:txBody>
          <a:bodyPr/>
          <a:lstStyle/>
          <a:p>
            <a:pPr algn="l" eaLnBrk="1" hangingPunct="1"/>
            <a:r>
              <a:rPr lang="en-US" altLang="it-IT" sz="2400" b="1" dirty="0" smtClean="0">
                <a:solidFill>
                  <a:srgbClr val="FF0000"/>
                </a:solidFill>
                <a:latin typeface="+mn-lt"/>
              </a:rPr>
              <a:t>DEFECTS IN SOLIDS</a:t>
            </a:r>
            <a:endParaRPr lang="en-US" altLang="it-IT" sz="2400" dirty="0" smtClean="0">
              <a:solidFill>
                <a:srgbClr val="FF0000"/>
              </a:solidFill>
              <a:latin typeface="+mn-lt"/>
            </a:endParaRPr>
          </a:p>
        </p:txBody>
      </p:sp>
      <p:sp>
        <p:nvSpPr>
          <p:cNvPr id="166915" name="Rectangle 3"/>
          <p:cNvSpPr>
            <a:spLocks noGrp="1" noChangeArrowheads="1"/>
          </p:cNvSpPr>
          <p:nvPr>
            <p:ph type="body" idx="1"/>
          </p:nvPr>
        </p:nvSpPr>
        <p:spPr>
          <a:xfrm>
            <a:off x="152400" y="838200"/>
            <a:ext cx="8839200" cy="5334000"/>
          </a:xfrm>
        </p:spPr>
        <p:txBody>
          <a:bodyPr>
            <a:noAutofit/>
          </a:bodyPr>
          <a:lstStyle/>
          <a:p>
            <a:pPr algn="just" eaLnBrk="1" hangingPunct="1">
              <a:lnSpc>
                <a:spcPct val="80000"/>
              </a:lnSpc>
              <a:buFontTx/>
              <a:buNone/>
            </a:pPr>
            <a:r>
              <a:rPr lang="en-US" altLang="it-IT" sz="2400" dirty="0" smtClean="0"/>
              <a:t>No real crystal is perfect. Real crystals feature defects or irregularities in their ideal arrangements and it is these defects that critically determine many of the electrical and mechanical properties of real materials.</a:t>
            </a:r>
          </a:p>
          <a:p>
            <a:pPr algn="just" eaLnBrk="1" hangingPunct="1">
              <a:lnSpc>
                <a:spcPct val="80000"/>
              </a:lnSpc>
              <a:buFontTx/>
              <a:buNone/>
            </a:pPr>
            <a:endParaRPr lang="en-US" altLang="it-IT" sz="2400" dirty="0" smtClean="0"/>
          </a:p>
          <a:p>
            <a:pPr algn="just" eaLnBrk="1" hangingPunct="1">
              <a:lnSpc>
                <a:spcPct val="80000"/>
              </a:lnSpc>
              <a:buFontTx/>
              <a:buNone/>
            </a:pPr>
            <a:r>
              <a:rPr lang="en-US" altLang="it-IT" sz="2400" dirty="0" smtClean="0"/>
              <a:t>Ideally a perfect crystal is the one in which atoms are arranged in perfectly regular manner in all directions. The deviations of crystals from their perfect periodicity are called </a:t>
            </a:r>
            <a:r>
              <a:rPr lang="en-US" altLang="it-IT" sz="2400" b="1" dirty="0" smtClean="0"/>
              <a:t>defects</a:t>
            </a:r>
            <a:r>
              <a:rPr lang="en-US" altLang="it-IT" sz="2400" dirty="0" smtClean="0"/>
              <a:t> or </a:t>
            </a:r>
            <a:r>
              <a:rPr lang="en-US" altLang="it-IT" sz="2400" b="1" dirty="0" smtClean="0"/>
              <a:t>imperfections</a:t>
            </a:r>
            <a:r>
              <a:rPr lang="en-US" altLang="it-IT" sz="2400" dirty="0" smtClean="0"/>
              <a:t>. </a:t>
            </a:r>
          </a:p>
          <a:p>
            <a:pPr algn="just" eaLnBrk="1" hangingPunct="1">
              <a:lnSpc>
                <a:spcPct val="80000"/>
              </a:lnSpc>
              <a:buFontTx/>
              <a:buNone/>
            </a:pPr>
            <a:endParaRPr lang="en-US" altLang="it-IT" sz="2400" dirty="0" smtClean="0"/>
          </a:p>
          <a:p>
            <a:pPr algn="just" eaLnBrk="1" hangingPunct="1">
              <a:lnSpc>
                <a:spcPct val="80000"/>
              </a:lnSpc>
              <a:buFontTx/>
              <a:buNone/>
            </a:pPr>
            <a:r>
              <a:rPr lang="en-US" altLang="it-IT" sz="2400" dirty="0" smtClean="0"/>
              <a:t>These imperfections can be of different types such as: </a:t>
            </a:r>
          </a:p>
          <a:p>
            <a:pPr algn="just" eaLnBrk="1" hangingPunct="1">
              <a:lnSpc>
                <a:spcPct val="80000"/>
              </a:lnSpc>
              <a:buFontTx/>
              <a:buNone/>
            </a:pPr>
            <a:endParaRPr lang="en-US" altLang="it-IT" sz="2400" dirty="0" smtClean="0"/>
          </a:p>
          <a:p>
            <a:pPr algn="just" eaLnBrk="1" hangingPunct="1">
              <a:lnSpc>
                <a:spcPct val="80000"/>
              </a:lnSpc>
              <a:buFontTx/>
              <a:buNone/>
            </a:pPr>
            <a:r>
              <a:rPr lang="en-US" altLang="it-IT" sz="2400" dirty="0" smtClean="0"/>
              <a:t>	point defects (zero–dimensional defects), </a:t>
            </a:r>
          </a:p>
          <a:p>
            <a:pPr algn="just" eaLnBrk="1" hangingPunct="1">
              <a:lnSpc>
                <a:spcPct val="80000"/>
              </a:lnSpc>
              <a:buFontTx/>
              <a:buNone/>
            </a:pPr>
            <a:r>
              <a:rPr lang="en-US" altLang="it-IT" sz="2400" dirty="0" smtClean="0"/>
              <a:t>	line defects (one–dimensional) </a:t>
            </a:r>
          </a:p>
          <a:p>
            <a:pPr algn="just" eaLnBrk="1" hangingPunct="1">
              <a:lnSpc>
                <a:spcPct val="80000"/>
              </a:lnSpc>
              <a:buFontTx/>
              <a:buNone/>
            </a:pPr>
            <a:r>
              <a:rPr lang="en-US" altLang="it-IT" sz="2400" dirty="0" smtClean="0"/>
              <a:t>	defects over a surface or a plane (two–dimensional) and volume defects (three–dimensional).</a:t>
            </a:r>
          </a:p>
          <a:p>
            <a:pPr algn="just" eaLnBrk="1" hangingPunct="1">
              <a:lnSpc>
                <a:spcPct val="80000"/>
              </a:lnSpc>
              <a:buFontTx/>
              <a:buNone/>
            </a:pPr>
            <a:endParaRPr lang="en-US" altLang="it-IT" sz="2400" dirty="0"/>
          </a:p>
          <a:p>
            <a:pPr algn="just" eaLnBrk="1" hangingPunct="1">
              <a:lnSpc>
                <a:spcPct val="80000"/>
              </a:lnSpc>
              <a:buFontTx/>
              <a:buNone/>
            </a:pPr>
            <a:endParaRPr lang="en-US" altLang="it-IT" sz="2400" dirty="0" smtClean="0"/>
          </a:p>
        </p:txBody>
      </p:sp>
    </p:spTree>
    <p:extLst>
      <p:ext uri="{BB962C8B-B14F-4D97-AF65-F5344CB8AC3E}">
        <p14:creationId xmlns:p14="http://schemas.microsoft.com/office/powerpoint/2010/main" val="22482619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9987" name="Rectangle 3"/>
          <p:cNvSpPr>
            <a:spLocks noGrp="1" noChangeArrowheads="1"/>
          </p:cNvSpPr>
          <p:nvPr>
            <p:ph type="body" idx="1"/>
          </p:nvPr>
        </p:nvSpPr>
        <p:spPr>
          <a:xfrm>
            <a:off x="76200" y="838200"/>
            <a:ext cx="8915400" cy="5287963"/>
          </a:xfrm>
        </p:spPr>
        <p:txBody>
          <a:bodyPr>
            <a:noAutofit/>
          </a:bodyPr>
          <a:lstStyle/>
          <a:p>
            <a:pPr algn="just" eaLnBrk="1" hangingPunct="1">
              <a:lnSpc>
                <a:spcPct val="80000"/>
              </a:lnSpc>
              <a:buFontTx/>
              <a:buNone/>
            </a:pPr>
            <a:r>
              <a:rPr lang="en-US" altLang="it-IT" sz="2400" dirty="0" smtClean="0"/>
              <a:t>A point defect is a very localized imperfection in the regularity of a lattice and it does not spread over more than one or two lattice </a:t>
            </a:r>
            <a:r>
              <a:rPr lang="en-US" altLang="it-IT" sz="2400" dirty="0" err="1" smtClean="0"/>
              <a:t>spacings</a:t>
            </a:r>
            <a:r>
              <a:rPr lang="en-US" altLang="it-IT" sz="2400" dirty="0" smtClean="0"/>
              <a:t>. These defects are observed in metallic crystals (vacancies, substitutional impurity and interstitials) as well as in ionic crystals (</a:t>
            </a:r>
            <a:r>
              <a:rPr lang="en-US" altLang="it-IT" sz="2400" dirty="0" err="1" smtClean="0"/>
              <a:t>Schottky</a:t>
            </a:r>
            <a:r>
              <a:rPr lang="en-US" altLang="it-IT" sz="2400" dirty="0" smtClean="0"/>
              <a:t> and </a:t>
            </a:r>
            <a:r>
              <a:rPr lang="en-US" altLang="it-IT" sz="2400" dirty="0" err="1" smtClean="0"/>
              <a:t>Frenkel</a:t>
            </a:r>
            <a:r>
              <a:rPr lang="en-US" altLang="it-IT" sz="2400" dirty="0" smtClean="0"/>
              <a:t>) and are discussed here in brief.</a:t>
            </a:r>
          </a:p>
          <a:p>
            <a:pPr algn="just" eaLnBrk="1" hangingPunct="1">
              <a:lnSpc>
                <a:spcPct val="80000"/>
              </a:lnSpc>
              <a:buFontTx/>
              <a:buNone/>
            </a:pPr>
            <a:endParaRPr lang="en-US" altLang="it-IT" sz="2400" dirty="0" smtClean="0"/>
          </a:p>
          <a:p>
            <a:pPr algn="just" eaLnBrk="1" hangingPunct="1">
              <a:lnSpc>
                <a:spcPct val="80000"/>
              </a:lnSpc>
              <a:buFontTx/>
              <a:buNone/>
            </a:pPr>
            <a:r>
              <a:rPr lang="en-US" altLang="it-IT" sz="2400" b="1" dirty="0" smtClean="0"/>
              <a:t>Vacancies</a:t>
            </a:r>
            <a:endParaRPr lang="en-US" altLang="it-IT" sz="2400" dirty="0" smtClean="0"/>
          </a:p>
          <a:p>
            <a:pPr algn="just" eaLnBrk="1" hangingPunct="1">
              <a:lnSpc>
                <a:spcPct val="80000"/>
              </a:lnSpc>
              <a:buFontTx/>
              <a:buNone/>
            </a:pPr>
            <a:r>
              <a:rPr lang="en-US" altLang="it-IT" sz="2400" dirty="0" smtClean="0"/>
              <a:t>	The absence of an atom or ion from a normally occupied site in a crystal is called a </a:t>
            </a:r>
            <a:r>
              <a:rPr lang="en-US" altLang="it-IT" sz="2400" b="1" dirty="0" smtClean="0"/>
              <a:t>vacancy </a:t>
            </a:r>
            <a:r>
              <a:rPr lang="en-US" altLang="it-IT" sz="2400" dirty="0" smtClean="0"/>
              <a:t>(see Fig.)</a:t>
            </a:r>
          </a:p>
          <a:p>
            <a:pPr algn="just" eaLnBrk="1" hangingPunct="1">
              <a:lnSpc>
                <a:spcPct val="80000"/>
              </a:lnSpc>
              <a:buFontTx/>
              <a:buNone/>
            </a:pPr>
            <a:endParaRPr lang="en-US" altLang="it-IT" sz="2400" b="1" dirty="0" smtClean="0"/>
          </a:p>
          <a:p>
            <a:pPr algn="just" eaLnBrk="1" hangingPunct="1">
              <a:lnSpc>
                <a:spcPct val="80000"/>
              </a:lnSpc>
              <a:buFontTx/>
              <a:buNone/>
            </a:pPr>
            <a:r>
              <a:rPr lang="en-US" altLang="it-IT" sz="2400" b="1" dirty="0" smtClean="0"/>
              <a:t>Substitutional Impurity</a:t>
            </a:r>
            <a:endParaRPr lang="en-US" altLang="it-IT" sz="2400" dirty="0" smtClean="0"/>
          </a:p>
          <a:p>
            <a:pPr algn="just" eaLnBrk="1" hangingPunct="1">
              <a:lnSpc>
                <a:spcPct val="80000"/>
              </a:lnSpc>
              <a:buFontTx/>
              <a:buNone/>
            </a:pPr>
            <a:r>
              <a:rPr lang="en-US" altLang="it-IT" sz="2400" dirty="0" smtClean="0"/>
              <a:t>	In this kind of defect, a </a:t>
            </a:r>
            <a:r>
              <a:rPr lang="en-US" altLang="it-IT" sz="2400" b="1" dirty="0" smtClean="0"/>
              <a:t>foreign atom</a:t>
            </a:r>
            <a:r>
              <a:rPr lang="en-US" altLang="it-IT" sz="2400" dirty="0" smtClean="0"/>
              <a:t> occupy a regular site in the crystal structure (see Fig.), i.e., .substitutional atom replaces the host atom from its position. For example, when a pure semiconductor crystal of Silicon or Germanium is doped with a trivalent or pentavalent impurity, we call it a substitutional impurity. </a:t>
            </a:r>
          </a:p>
          <a:p>
            <a:pPr algn="just" eaLnBrk="1" hangingPunct="1">
              <a:lnSpc>
                <a:spcPct val="80000"/>
              </a:lnSpc>
              <a:buFontTx/>
              <a:buNone/>
            </a:pPr>
            <a:endParaRPr lang="en-US" altLang="it-IT" sz="2400" dirty="0" smtClean="0"/>
          </a:p>
        </p:txBody>
      </p:sp>
      <p:sp>
        <p:nvSpPr>
          <p:cNvPr id="169988" name="Rectangle 4"/>
          <p:cNvSpPr>
            <a:spLocks noGrp="1" noChangeArrowheads="1"/>
          </p:cNvSpPr>
          <p:nvPr>
            <p:ph type="title"/>
          </p:nvPr>
        </p:nvSpPr>
        <p:spPr>
          <a:xfrm>
            <a:off x="152400" y="274638"/>
            <a:ext cx="8686800" cy="411162"/>
          </a:xfrm>
          <a:noFill/>
        </p:spPr>
        <p:txBody>
          <a:bodyPr>
            <a:normAutofit fontScale="90000"/>
          </a:bodyPr>
          <a:lstStyle/>
          <a:p>
            <a:pPr algn="l" eaLnBrk="1" hangingPunct="1"/>
            <a:r>
              <a:rPr lang="en-US" altLang="it-IT" sz="2600" b="1" dirty="0" smtClean="0">
                <a:solidFill>
                  <a:srgbClr val="FF0000"/>
                </a:solidFill>
                <a:latin typeface="+mn-lt"/>
              </a:rPr>
              <a:t>Point Defects</a:t>
            </a:r>
          </a:p>
        </p:txBody>
      </p:sp>
    </p:spTree>
    <p:extLst>
      <p:ext uri="{BB962C8B-B14F-4D97-AF65-F5344CB8AC3E}">
        <p14:creationId xmlns:p14="http://schemas.microsoft.com/office/powerpoint/2010/main" val="5809852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2035" name="Rectangle 3"/>
          <p:cNvSpPr>
            <a:spLocks noGrp="1" noChangeArrowheads="1"/>
          </p:cNvSpPr>
          <p:nvPr>
            <p:ph type="body" idx="1"/>
          </p:nvPr>
        </p:nvSpPr>
        <p:spPr>
          <a:xfrm>
            <a:off x="457200" y="838200"/>
            <a:ext cx="8229600" cy="4525963"/>
          </a:xfrm>
        </p:spPr>
        <p:txBody>
          <a:bodyPr/>
          <a:lstStyle/>
          <a:p>
            <a:pPr algn="just" eaLnBrk="1" hangingPunct="1">
              <a:lnSpc>
                <a:spcPct val="90000"/>
              </a:lnSpc>
              <a:buFontTx/>
              <a:buNone/>
            </a:pPr>
            <a:r>
              <a:rPr lang="en-US" altLang="it-IT" sz="2400" b="1" dirty="0" smtClean="0"/>
              <a:t>Interstitial Impurity</a:t>
            </a:r>
            <a:endParaRPr lang="en-US" altLang="it-IT" sz="2400" dirty="0" smtClean="0"/>
          </a:p>
          <a:p>
            <a:pPr algn="just" eaLnBrk="1" hangingPunct="1">
              <a:lnSpc>
                <a:spcPct val="90000"/>
              </a:lnSpc>
              <a:buFontTx/>
              <a:buNone/>
            </a:pPr>
            <a:r>
              <a:rPr lang="en-US" altLang="it-IT" sz="2400" dirty="0" smtClean="0"/>
              <a:t>	An </a:t>
            </a:r>
            <a:r>
              <a:rPr lang="en-US" altLang="it-IT" sz="2400" b="1" dirty="0" smtClean="0"/>
              <a:t>interstitial</a:t>
            </a:r>
            <a:r>
              <a:rPr lang="en-US" altLang="it-IT" sz="2400" dirty="0" smtClean="0"/>
              <a:t> is an atom or ion which can be inserted into the voids between the regularly occupied sites. In a closed packed arrangement of atoms the packing fraction is generally less than one. Therefore an</a:t>
            </a:r>
            <a:r>
              <a:rPr lang="en-US" altLang="it-IT" sz="2400" b="1" dirty="0" smtClean="0"/>
              <a:t> </a:t>
            </a:r>
            <a:r>
              <a:rPr lang="en-US" altLang="it-IT" sz="2400" dirty="0" smtClean="0"/>
              <a:t>extra atom, of smaller size than the parent atom, can enter the interstitial space without disturbing the regularly positioned atoms. Such an extra </a:t>
            </a:r>
            <a:r>
              <a:rPr lang="en-US" altLang="it-IT" sz="2400" b="1" dirty="0" smtClean="0"/>
              <a:t>impure</a:t>
            </a:r>
            <a:r>
              <a:rPr lang="en-US" altLang="it-IT" sz="2400" dirty="0" smtClean="0"/>
              <a:t> atom is called </a:t>
            </a:r>
            <a:r>
              <a:rPr lang="en-US" altLang="it-IT" sz="2400" b="1" dirty="0" smtClean="0"/>
              <a:t>interstitial impurity </a:t>
            </a:r>
            <a:r>
              <a:rPr lang="en-US" altLang="it-IT" sz="2400" dirty="0" smtClean="0"/>
              <a:t>while an extra atom in an interstitial position is called </a:t>
            </a:r>
            <a:r>
              <a:rPr lang="en-US" altLang="it-IT" sz="2400" b="1" dirty="0" smtClean="0"/>
              <a:t>self – interstitial atom</a:t>
            </a:r>
            <a:r>
              <a:rPr lang="en-US" altLang="it-IT" sz="2400" dirty="0" smtClean="0"/>
              <a:t>, as shown in Fig. If the size of the extra atom is not small then it will produce atomic distortion. </a:t>
            </a:r>
          </a:p>
          <a:p>
            <a:pPr algn="just" eaLnBrk="1" hangingPunct="1">
              <a:lnSpc>
                <a:spcPct val="90000"/>
              </a:lnSpc>
              <a:buFontTx/>
              <a:buNone/>
            </a:pPr>
            <a:endParaRPr lang="en-US" altLang="it-IT" sz="2400" dirty="0" smtClean="0"/>
          </a:p>
        </p:txBody>
      </p:sp>
    </p:spTree>
    <p:extLst>
      <p:ext uri="{BB962C8B-B14F-4D97-AF65-F5344CB8AC3E}">
        <p14:creationId xmlns:p14="http://schemas.microsoft.com/office/powerpoint/2010/main" val="34112166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5" name="Group 6"/>
          <p:cNvGrpSpPr>
            <a:grpSpLocks/>
          </p:cNvGrpSpPr>
          <p:nvPr/>
        </p:nvGrpSpPr>
        <p:grpSpPr bwMode="auto">
          <a:xfrm>
            <a:off x="883443" y="952500"/>
            <a:ext cx="7377113" cy="4953000"/>
            <a:chOff x="624" y="214"/>
            <a:chExt cx="4647" cy="2814"/>
          </a:xfrm>
        </p:grpSpPr>
        <p:pic>
          <p:nvPicPr>
            <p:cNvPr id="6" name="Picture 4" descr="fig 04_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 y="214"/>
              <a:ext cx="4512" cy="2814"/>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5"/>
            <p:cNvSpPr txBox="1">
              <a:spLocks noChangeArrowheads="1"/>
            </p:cNvSpPr>
            <p:nvPr/>
          </p:nvSpPr>
          <p:spPr bwMode="auto">
            <a:xfrm rot="5400000">
              <a:off x="4412" y="964"/>
              <a:ext cx="1584"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eaLnBrk="0" hangingPunct="0"/>
              <a:r>
                <a:rPr lang="en-US" altLang="it-IT" sz="800">
                  <a:latin typeface="Times New Roman" pitchFamily="18" charset="0"/>
                </a:rPr>
                <a:t>(c) 2003 Brooks/Cole Publishing / Thomson Learning</a:t>
              </a:r>
            </a:p>
          </p:txBody>
        </p:sp>
      </p:grpSp>
    </p:spTree>
    <p:extLst>
      <p:ext uri="{BB962C8B-B14F-4D97-AF65-F5344CB8AC3E}">
        <p14:creationId xmlns:p14="http://schemas.microsoft.com/office/powerpoint/2010/main" val="30118034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116" y="238230"/>
            <a:ext cx="4673600" cy="660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5436096" y="332656"/>
            <a:ext cx="1976951" cy="646331"/>
          </a:xfrm>
          <a:prstGeom prst="rect">
            <a:avLst/>
          </a:prstGeom>
          <a:noFill/>
        </p:spPr>
        <p:txBody>
          <a:bodyPr wrap="none" rtlCol="0">
            <a:spAutoFit/>
          </a:bodyPr>
          <a:lstStyle/>
          <a:p>
            <a:r>
              <a:rPr lang="en-US" b="1" dirty="0" smtClean="0">
                <a:solidFill>
                  <a:srgbClr val="00B050"/>
                </a:solidFill>
              </a:rPr>
              <a:t>Emerald</a:t>
            </a:r>
            <a:r>
              <a:rPr lang="en-US" dirty="0" smtClean="0"/>
              <a:t> and </a:t>
            </a:r>
            <a:r>
              <a:rPr lang="en-US" b="1" dirty="0" smtClean="0">
                <a:solidFill>
                  <a:srgbClr val="CC0000"/>
                </a:solidFill>
              </a:rPr>
              <a:t>Ruby</a:t>
            </a:r>
            <a:r>
              <a:rPr lang="en-US" dirty="0" smtClean="0"/>
              <a:t>:</a:t>
            </a:r>
          </a:p>
          <a:p>
            <a:r>
              <a:rPr lang="en-US" dirty="0" smtClean="0"/>
              <a:t>Cr</a:t>
            </a:r>
            <a:r>
              <a:rPr lang="en-US" baseline="30000" dirty="0" smtClean="0"/>
              <a:t>3+</a:t>
            </a:r>
            <a:r>
              <a:rPr lang="en-US" dirty="0" smtClean="0"/>
              <a:t> impurities </a:t>
            </a:r>
            <a:endParaRPr lang="en-US" dirty="0"/>
          </a:p>
        </p:txBody>
      </p:sp>
      <p:sp>
        <p:nvSpPr>
          <p:cNvPr id="5" name="CasellaDiTesto 4"/>
          <p:cNvSpPr txBox="1"/>
          <p:nvPr/>
        </p:nvSpPr>
        <p:spPr>
          <a:xfrm>
            <a:off x="5471120" y="1300118"/>
            <a:ext cx="1351845" cy="369332"/>
          </a:xfrm>
          <a:prstGeom prst="rect">
            <a:avLst/>
          </a:prstGeom>
          <a:noFill/>
        </p:spPr>
        <p:txBody>
          <a:bodyPr wrap="none" rtlCol="0">
            <a:spAutoFit/>
          </a:bodyPr>
          <a:lstStyle/>
          <a:p>
            <a:r>
              <a:rPr lang="en-US" dirty="0" smtClean="0"/>
              <a:t>Cr</a:t>
            </a:r>
            <a:r>
              <a:rPr lang="en-US" baseline="-25000" dirty="0" smtClean="0"/>
              <a:t>2</a:t>
            </a:r>
            <a:r>
              <a:rPr lang="en-US" dirty="0" smtClean="0"/>
              <a:t>O</a:t>
            </a:r>
            <a:r>
              <a:rPr lang="en-US" baseline="-25000" dirty="0" smtClean="0"/>
              <a:t>3</a:t>
            </a:r>
            <a:r>
              <a:rPr lang="en-US" dirty="0" smtClean="0"/>
              <a:t>: green</a:t>
            </a:r>
            <a:endParaRPr lang="en-US" dirty="0"/>
          </a:p>
        </p:txBody>
      </p:sp>
      <p:pic>
        <p:nvPicPr>
          <p:cNvPr id="11" name="Picture 21" descr="D:\Università\AAAB-Lezioni\AA. 16-17\Complementi di Chimica\Immagini\Chem_img1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3140969"/>
            <a:ext cx="2880000" cy="2353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5659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0649"/>
            <a:ext cx="4320000" cy="3224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31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3717032"/>
            <a:ext cx="5715000" cy="305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31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620688"/>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194925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Picture 2" descr="fig 04_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917" y="1104106"/>
            <a:ext cx="7832058" cy="3582988"/>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5"/>
          <p:cNvSpPr txBox="1">
            <a:spLocks noChangeArrowheads="1"/>
          </p:cNvSpPr>
          <p:nvPr/>
        </p:nvSpPr>
        <p:spPr bwMode="auto">
          <a:xfrm>
            <a:off x="830262" y="4837906"/>
            <a:ext cx="7864475"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eaLnBrk="0" hangingPunct="0"/>
            <a:r>
              <a:rPr lang="en-US" altLang="it-IT" b="1">
                <a:latin typeface="Verdana" pitchFamily="34" charset="0"/>
              </a:rPr>
              <a:t>When a divalent cation replaces a monovalent cation, a second monovalent cation must also be removed, creating a vacancy.</a:t>
            </a:r>
          </a:p>
        </p:txBody>
      </p:sp>
      <p:sp>
        <p:nvSpPr>
          <p:cNvPr id="2" name="CasellaDiTesto 1"/>
          <p:cNvSpPr txBox="1"/>
          <p:nvPr/>
        </p:nvSpPr>
        <p:spPr>
          <a:xfrm>
            <a:off x="179512" y="188640"/>
            <a:ext cx="5465471" cy="461665"/>
          </a:xfrm>
          <a:prstGeom prst="rect">
            <a:avLst/>
          </a:prstGeom>
          <a:noFill/>
        </p:spPr>
        <p:txBody>
          <a:bodyPr wrap="none" rtlCol="0">
            <a:spAutoFit/>
          </a:bodyPr>
          <a:lstStyle/>
          <a:p>
            <a:r>
              <a:rPr lang="en-US" sz="2400" b="1" dirty="0" smtClean="0">
                <a:solidFill>
                  <a:srgbClr val="FF0000"/>
                </a:solidFill>
              </a:rPr>
              <a:t>Charge compensation: vacancy formation</a:t>
            </a:r>
            <a:endParaRPr lang="en-US" sz="2400" b="1" dirty="0">
              <a:solidFill>
                <a:srgbClr val="FF0000"/>
              </a:solidFill>
            </a:endParaRPr>
          </a:p>
        </p:txBody>
      </p:sp>
    </p:spTree>
    <p:extLst>
      <p:ext uri="{BB962C8B-B14F-4D97-AF65-F5344CB8AC3E}">
        <p14:creationId xmlns:p14="http://schemas.microsoft.com/office/powerpoint/2010/main" val="33146883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Picture 2" descr="fig 04_03"/>
          <p:cNvPicPr>
            <a:picLocks noChangeAspect="1" noChangeArrowheads="1"/>
          </p:cNvPicPr>
          <p:nvPr/>
        </p:nvPicPr>
        <p:blipFill rotWithShape="1">
          <a:blip r:embed="rId2">
            <a:extLst>
              <a:ext uri="{28A0092B-C50C-407E-A947-70E740481C1C}">
                <a14:useLocalDpi xmlns:a14="http://schemas.microsoft.com/office/drawing/2010/main" val="0"/>
              </a:ext>
            </a:extLst>
          </a:blip>
          <a:srcRect l="18005" r="43994"/>
          <a:stretch/>
        </p:blipFill>
        <p:spPr bwMode="auto">
          <a:xfrm>
            <a:off x="2268071" y="1104106"/>
            <a:ext cx="2976282" cy="3582988"/>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5"/>
          <p:cNvSpPr txBox="1">
            <a:spLocks noChangeArrowheads="1"/>
          </p:cNvSpPr>
          <p:nvPr/>
        </p:nvSpPr>
        <p:spPr bwMode="auto">
          <a:xfrm>
            <a:off x="830262" y="4837906"/>
            <a:ext cx="786447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eaLnBrk="0" hangingPunct="0"/>
            <a:r>
              <a:rPr lang="en-US" altLang="it-IT" b="1" dirty="0">
                <a:latin typeface="Verdana" pitchFamily="34" charset="0"/>
              </a:rPr>
              <a:t>When a divalent cation replaces a monovalent cation, </a:t>
            </a:r>
            <a:r>
              <a:rPr lang="en-US" altLang="it-IT" b="1" dirty="0" smtClean="0">
                <a:latin typeface="Verdana" pitchFamily="34" charset="0"/>
              </a:rPr>
              <a:t>an anion must change its oxidation state. </a:t>
            </a:r>
            <a:endParaRPr lang="en-US" altLang="it-IT" b="1" dirty="0">
              <a:latin typeface="Verdana" pitchFamily="34" charset="0"/>
            </a:endParaRPr>
          </a:p>
        </p:txBody>
      </p:sp>
      <p:sp>
        <p:nvSpPr>
          <p:cNvPr id="2" name="CasellaDiTesto 1"/>
          <p:cNvSpPr txBox="1"/>
          <p:nvPr/>
        </p:nvSpPr>
        <p:spPr>
          <a:xfrm>
            <a:off x="179512" y="188640"/>
            <a:ext cx="6296980" cy="461665"/>
          </a:xfrm>
          <a:prstGeom prst="rect">
            <a:avLst/>
          </a:prstGeom>
          <a:noFill/>
        </p:spPr>
        <p:txBody>
          <a:bodyPr wrap="none" rtlCol="0">
            <a:spAutoFit/>
          </a:bodyPr>
          <a:lstStyle/>
          <a:p>
            <a:r>
              <a:rPr lang="en-US" sz="2400" b="1" dirty="0" smtClean="0">
                <a:solidFill>
                  <a:srgbClr val="FF0000"/>
                </a:solidFill>
              </a:rPr>
              <a:t>Charge compensation: change in oxidation state</a:t>
            </a:r>
            <a:endParaRPr lang="en-US" sz="2400" b="1" dirty="0">
              <a:solidFill>
                <a:srgbClr val="FF0000"/>
              </a:solidFill>
            </a:endParaRPr>
          </a:p>
        </p:txBody>
      </p:sp>
      <p:pic>
        <p:nvPicPr>
          <p:cNvPr id="7" name="Picture 2" descr="fig 04_03"/>
          <p:cNvPicPr>
            <a:picLocks noChangeAspect="1" noChangeArrowheads="1"/>
          </p:cNvPicPr>
          <p:nvPr/>
        </p:nvPicPr>
        <p:blipFill rotWithShape="1">
          <a:blip r:embed="rId2">
            <a:extLst>
              <a:ext uri="{28A0092B-C50C-407E-A947-70E740481C1C}">
                <a14:useLocalDpi xmlns:a14="http://schemas.microsoft.com/office/drawing/2010/main" val="0"/>
              </a:ext>
            </a:extLst>
          </a:blip>
          <a:srcRect l="73519" t="3503" r="-6639" b="-3503"/>
          <a:stretch/>
        </p:blipFill>
        <p:spPr bwMode="auto">
          <a:xfrm>
            <a:off x="5292080" y="1256506"/>
            <a:ext cx="2593975" cy="3582988"/>
          </a:xfrm>
          <a:prstGeom prst="rect">
            <a:avLst/>
          </a:prstGeom>
          <a:noFill/>
          <a:extLst>
            <a:ext uri="{909E8E84-426E-40DD-AFC4-6F175D3DCCD1}">
              <a14:hiddenFill xmlns:a14="http://schemas.microsoft.com/office/drawing/2010/main">
                <a:solidFill>
                  <a:srgbClr val="FFFFFF"/>
                </a:solidFill>
              </a14:hiddenFill>
            </a:ext>
          </a:extLst>
        </p:spPr>
      </p:pic>
      <p:cxnSp>
        <p:nvCxnSpPr>
          <p:cNvPr id="4" name="Connettore 1 3"/>
          <p:cNvCxnSpPr/>
          <p:nvPr/>
        </p:nvCxnSpPr>
        <p:spPr>
          <a:xfrm>
            <a:off x="6841966" y="2873127"/>
            <a:ext cx="17986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80781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87044" name="Group 4"/>
          <p:cNvGraphicFramePr>
            <a:graphicFrameLocks noGrp="1"/>
          </p:cNvGraphicFramePr>
          <p:nvPr/>
        </p:nvGraphicFramePr>
        <p:xfrm>
          <a:off x="228600" y="304800"/>
          <a:ext cx="8686800" cy="5974016"/>
        </p:xfrm>
        <a:graphic>
          <a:graphicData uri="http://schemas.openxmlformats.org/drawingml/2006/table">
            <a:tbl>
              <a:tblPr/>
              <a:tblGrid>
                <a:gridCol w="609600"/>
                <a:gridCol w="1752600"/>
                <a:gridCol w="1447800"/>
                <a:gridCol w="2133600"/>
                <a:gridCol w="2743200"/>
              </a:tblGrid>
              <a:tr h="7010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0000"/>
                          </a:solidFill>
                          <a:effectLst/>
                          <a:latin typeface="Arial" charset="0"/>
                        </a:rPr>
                        <a:t>No.</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FF0000"/>
                          </a:solidFill>
                          <a:effectLst/>
                          <a:latin typeface="Arial" charset="0"/>
                        </a:rPr>
                        <a:t>Crystal class</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FF0000"/>
                          </a:solidFill>
                          <a:effectLst/>
                          <a:latin typeface="Arial" charset="0"/>
                        </a:rPr>
                        <a:t>Intercepts on Axes</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0000"/>
                          </a:solidFill>
                          <a:effectLst/>
                          <a:latin typeface="Arial" charset="0"/>
                        </a:rPr>
                        <a:t>Angles between  Axes</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FF0000"/>
                          </a:solidFill>
                          <a:effectLst/>
                          <a:latin typeface="Arial" charset="0"/>
                        </a:rPr>
                        <a:t>Bravais space lattice</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10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Cubic</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a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b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c</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90</a:t>
                      </a:r>
                      <a:r>
                        <a:rPr kumimoji="0" lang="en-US" sz="2000" b="0" i="0" u="none" strike="noStrike" cap="none" normalizeH="0" baseline="30000" smtClean="0">
                          <a:ln>
                            <a:noFill/>
                          </a:ln>
                          <a:solidFill>
                            <a:schemeClr val="tx1"/>
                          </a:solidFill>
                          <a:effectLst/>
                          <a:latin typeface="Arial" charset="0"/>
                        </a:rPr>
                        <a:t>0</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Simple, body-centred, face-centred </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19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Tetragonal</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a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b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c</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90</a:t>
                      </a:r>
                      <a:r>
                        <a:rPr kumimoji="0" lang="en-US" sz="2000" b="0" i="0" u="none" strike="noStrike" cap="none" normalizeH="0" baseline="30000" smtClean="0">
                          <a:ln>
                            <a:noFill/>
                          </a:ln>
                          <a:solidFill>
                            <a:schemeClr val="tx1"/>
                          </a:solidFill>
                          <a:effectLst/>
                          <a:latin typeface="Arial" charset="0"/>
                        </a:rPr>
                        <a:t>0</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Simple, body-centred</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2770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3</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Orthorhombic</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a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b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c</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90</a:t>
                      </a:r>
                      <a:r>
                        <a:rPr kumimoji="0" lang="en-US" sz="2000" b="0" i="0" u="none" strike="noStrike" cap="none" normalizeH="0" baseline="30000" smtClean="0">
                          <a:ln>
                            <a:noFill/>
                          </a:ln>
                          <a:solidFill>
                            <a:schemeClr val="tx1"/>
                          </a:solidFill>
                          <a:effectLst/>
                          <a:latin typeface="Arial" charset="0"/>
                        </a:rPr>
                        <a:t>0</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Simple, body-</a:t>
                      </a:r>
                      <a:r>
                        <a:rPr kumimoji="0" lang="en-US" sz="2000" b="0" i="0" u="none" strike="noStrike" cap="none" normalizeH="0" baseline="0" dirty="0" err="1" smtClean="0">
                          <a:ln>
                            <a:noFill/>
                          </a:ln>
                          <a:solidFill>
                            <a:schemeClr val="tx1"/>
                          </a:solidFill>
                          <a:effectLst/>
                          <a:latin typeface="Arial" charset="0"/>
                        </a:rPr>
                        <a:t>centred</a:t>
                      </a:r>
                      <a:r>
                        <a:rPr kumimoji="0" lang="en-US" sz="2000" b="0" i="0" u="none" strike="noStrike" cap="none" normalizeH="0" baseline="0" dirty="0" smtClean="0">
                          <a:ln>
                            <a:noFill/>
                          </a:ln>
                          <a:solidFill>
                            <a:schemeClr val="tx1"/>
                          </a:solidFill>
                          <a:effectLst/>
                          <a:latin typeface="Arial" charset="0"/>
                        </a:rPr>
                        <a: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face-</a:t>
                      </a:r>
                      <a:r>
                        <a:rPr kumimoji="0" lang="en-US" sz="2000" b="0" i="0" u="none" strike="noStrike" cap="none" normalizeH="0" baseline="0" dirty="0" err="1" smtClean="0">
                          <a:ln>
                            <a:noFill/>
                          </a:ln>
                          <a:solidFill>
                            <a:schemeClr val="tx1"/>
                          </a:solidFill>
                          <a:effectLst/>
                          <a:latin typeface="Arial" charset="0"/>
                        </a:rPr>
                        <a:t>centred</a:t>
                      </a:r>
                      <a:r>
                        <a:rPr kumimoji="0" lang="en-US" sz="2000" b="0" i="0" u="none" strike="noStrike" cap="none" normalizeH="0" baseline="0" dirty="0" smtClean="0">
                          <a:ln>
                            <a:noFill/>
                          </a:ln>
                          <a:solidFill>
                            <a:schemeClr val="tx1"/>
                          </a:solidFill>
                          <a:effectLst/>
                          <a:latin typeface="Arial" charset="0"/>
                        </a:rPr>
                        <a: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Base(side)-</a:t>
                      </a:r>
                      <a:r>
                        <a:rPr kumimoji="0" lang="en-US" sz="2000" b="0" i="0" u="none" strike="noStrike" cap="none" normalizeH="0" baseline="0" dirty="0" err="1" smtClean="0">
                          <a:ln>
                            <a:noFill/>
                          </a:ln>
                          <a:solidFill>
                            <a:schemeClr val="tx1"/>
                          </a:solidFill>
                          <a:effectLst/>
                          <a:latin typeface="Arial" charset="0"/>
                        </a:rPr>
                        <a:t>centred</a:t>
                      </a:r>
                      <a:endParaRPr kumimoji="0" lang="en-US" sz="2000" b="0" i="0" u="none" strike="noStrike" cap="none" normalizeH="0" baseline="0" dirty="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19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4</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Trigonal</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a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b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c</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90</a:t>
                      </a:r>
                      <a:r>
                        <a:rPr kumimoji="0" lang="en-US" sz="2000" b="0" i="0" u="none" strike="noStrike" cap="none" normalizeH="0" baseline="30000" smtClean="0">
                          <a:ln>
                            <a:noFill/>
                          </a:ln>
                          <a:solidFill>
                            <a:schemeClr val="tx1"/>
                          </a:solidFill>
                          <a:effectLst/>
                          <a:latin typeface="Arial" charset="0"/>
                        </a:rPr>
                        <a:t>0</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Simple</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19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5</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Hexagonal</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a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b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c</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Symbol" pitchFamily="18" charset="2"/>
                        <a:buChar char="a"/>
                        <a:tabLst/>
                      </a:pPr>
                      <a:r>
                        <a:rPr kumimoji="0" lang="en-US" sz="2000" b="0" i="0" u="none" strike="noStrike" cap="none" normalizeH="0" baseline="0" smtClean="0">
                          <a:ln>
                            <a:noFill/>
                          </a:ln>
                          <a:solidFill>
                            <a:schemeClr val="tx1"/>
                          </a:solidFill>
                          <a:effectLst/>
                          <a:latin typeface="Arial" charset="0"/>
                          <a:sym typeface="Symbol" pitchFamily="18" charset="2"/>
                        </a:rPr>
                        <a:t> </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90</a:t>
                      </a:r>
                      <a:r>
                        <a:rPr kumimoji="0" lang="en-US" sz="2000" b="0" i="0" u="none" strike="noStrike" cap="none" normalizeH="0" baseline="30000" smtClean="0">
                          <a:ln>
                            <a:noFill/>
                          </a:ln>
                          <a:solidFill>
                            <a:schemeClr val="tx1"/>
                          </a:solidFill>
                          <a:effectLst/>
                          <a:latin typeface="Arial" charset="0"/>
                        </a:rPr>
                        <a:t>0</a:t>
                      </a:r>
                      <a:r>
                        <a:rPr kumimoji="0" lang="en-US" sz="2000" b="0" i="0" u="none" strike="noStrike" cap="none" normalizeH="0" baseline="0" smtClean="0">
                          <a:ln>
                            <a:noFill/>
                          </a:ln>
                          <a:solidFill>
                            <a:schemeClr val="tx1"/>
                          </a:solidFill>
                          <a:effectLst/>
                          <a:latin typeface="Arial" charset="0"/>
                        </a:rPr>
                        <a:t>, </a:t>
                      </a:r>
                    </a:p>
                    <a:p>
                      <a:pPr marL="0" marR="0" lvl="0" indent="0" algn="l" defTabSz="914400" rtl="0" eaLnBrk="1" fontAlgn="base" latinLnBrk="0" hangingPunct="1">
                        <a:lnSpc>
                          <a:spcPct val="100000"/>
                        </a:lnSpc>
                        <a:spcBef>
                          <a:spcPct val="20000"/>
                        </a:spcBef>
                        <a:spcAft>
                          <a:spcPct val="0"/>
                        </a:spcAft>
                        <a:buClrTx/>
                        <a:buSzTx/>
                        <a:buFont typeface="Symbol" pitchFamily="18" charset="2"/>
                        <a:buNone/>
                        <a:tabLst/>
                      </a:pP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120</a:t>
                      </a:r>
                      <a:r>
                        <a:rPr kumimoji="0" lang="en-US" sz="2000" b="0" i="0" u="none" strike="noStrike" cap="none" normalizeH="0" baseline="30000" smtClean="0">
                          <a:ln>
                            <a:noFill/>
                          </a:ln>
                          <a:solidFill>
                            <a:schemeClr val="tx1"/>
                          </a:solidFill>
                          <a:effectLst/>
                          <a:latin typeface="Arial" charset="0"/>
                        </a:rPr>
                        <a:t>0</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Simple</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6</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Monoclinic</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a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b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c</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90</a:t>
                      </a:r>
                      <a:r>
                        <a:rPr kumimoji="0" lang="en-US" sz="2000" b="0" i="0" u="none" strike="noStrike" cap="none" normalizeH="0" baseline="30000" smtClean="0">
                          <a:ln>
                            <a:noFill/>
                          </a:ln>
                          <a:solidFill>
                            <a:schemeClr val="tx1"/>
                          </a:solidFill>
                          <a:effectLst/>
                          <a:latin typeface="Arial" charset="0"/>
                        </a:rPr>
                        <a:t>0</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Simple, base-centred</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19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7</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Triclinic</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a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b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c</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sym typeface="Symbol" pitchFamily="18" charset="2"/>
                        </a:rPr>
                        <a:t></a:t>
                      </a:r>
                      <a:r>
                        <a:rPr kumimoji="0" lang="en-US" sz="2000" b="0" i="0" u="none" strike="noStrike" cap="none" normalizeH="0" baseline="0" dirty="0" smtClean="0">
                          <a:ln>
                            <a:noFill/>
                          </a:ln>
                          <a:solidFill>
                            <a:schemeClr val="tx1"/>
                          </a:solidFill>
                          <a:effectLst/>
                          <a:latin typeface="Arial" charset="0"/>
                        </a:rPr>
                        <a:t> </a:t>
                      </a:r>
                      <a:r>
                        <a:rPr kumimoji="0" lang="en-US" sz="2000" b="0" i="0" u="none" strike="noStrike" cap="none" normalizeH="0" baseline="0" dirty="0" smtClean="0">
                          <a:ln>
                            <a:noFill/>
                          </a:ln>
                          <a:solidFill>
                            <a:schemeClr val="tx1"/>
                          </a:solidFill>
                          <a:effectLst/>
                          <a:latin typeface="Arial" charset="0"/>
                          <a:sym typeface="Symbol" pitchFamily="18" charset="2"/>
                        </a:rPr>
                        <a:t></a:t>
                      </a:r>
                      <a:r>
                        <a:rPr kumimoji="0" lang="en-US" sz="2000" b="0" i="0" u="none" strike="noStrike" cap="none" normalizeH="0" baseline="0" dirty="0" smtClean="0">
                          <a:ln>
                            <a:noFill/>
                          </a:ln>
                          <a:solidFill>
                            <a:schemeClr val="tx1"/>
                          </a:solidFill>
                          <a:effectLst/>
                          <a:latin typeface="Arial" charset="0"/>
                        </a:rPr>
                        <a:t> </a:t>
                      </a:r>
                      <a:r>
                        <a:rPr kumimoji="0" lang="en-US" sz="2000" b="0" i="0" u="none" strike="noStrike" cap="none" normalizeH="0" baseline="0" dirty="0" smtClean="0">
                          <a:ln>
                            <a:noFill/>
                          </a:ln>
                          <a:solidFill>
                            <a:schemeClr val="tx1"/>
                          </a:solidFill>
                          <a:effectLst/>
                          <a:latin typeface="Arial" charset="0"/>
                          <a:sym typeface="Symbol" pitchFamily="18" charset="2"/>
                        </a:rPr>
                        <a:t></a:t>
                      </a:r>
                      <a:r>
                        <a:rPr kumimoji="0" lang="en-US" sz="2000" b="0" i="0" u="none" strike="noStrike" cap="none" normalizeH="0" baseline="0" dirty="0" smtClean="0">
                          <a:ln>
                            <a:noFill/>
                          </a:ln>
                          <a:solidFill>
                            <a:schemeClr val="tx1"/>
                          </a:solidFill>
                          <a:effectLst/>
                          <a:latin typeface="Arial" charset="0"/>
                        </a:rPr>
                        <a:t> </a:t>
                      </a:r>
                      <a:r>
                        <a:rPr kumimoji="0" lang="en-US" sz="2000" b="0" i="0" u="none" strike="noStrike" cap="none" normalizeH="0" baseline="0" dirty="0" smtClean="0">
                          <a:ln>
                            <a:noFill/>
                          </a:ln>
                          <a:solidFill>
                            <a:schemeClr val="tx1"/>
                          </a:solidFill>
                          <a:effectLst/>
                          <a:latin typeface="Arial" charset="0"/>
                          <a:sym typeface="Symbol" pitchFamily="18" charset="2"/>
                        </a:rPr>
                        <a:t></a:t>
                      </a:r>
                      <a:r>
                        <a:rPr kumimoji="0" lang="en-US" sz="2000" b="0" i="0" u="none" strike="noStrike" cap="none" normalizeH="0" baseline="0" dirty="0" smtClean="0">
                          <a:ln>
                            <a:noFill/>
                          </a:ln>
                          <a:solidFill>
                            <a:schemeClr val="tx1"/>
                          </a:solidFill>
                          <a:effectLst/>
                          <a:latin typeface="Arial" charset="0"/>
                        </a:rPr>
                        <a:t> </a:t>
                      </a:r>
                      <a:r>
                        <a:rPr kumimoji="0" lang="en-US" sz="2000" b="0" i="0" u="none" strike="noStrike" cap="none" normalizeH="0" baseline="0" dirty="0" smtClean="0">
                          <a:ln>
                            <a:noFill/>
                          </a:ln>
                          <a:solidFill>
                            <a:schemeClr val="tx1"/>
                          </a:solidFill>
                          <a:effectLst/>
                          <a:latin typeface="Arial" charset="0"/>
                          <a:sym typeface="Symbol" pitchFamily="18" charset="2"/>
                        </a:rPr>
                        <a:t></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Simple</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5433356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83" name="Rectangle 3"/>
          <p:cNvSpPr>
            <a:spLocks noGrp="1" noChangeArrowheads="1"/>
          </p:cNvSpPr>
          <p:nvPr>
            <p:ph type="body" idx="1"/>
          </p:nvPr>
        </p:nvSpPr>
        <p:spPr>
          <a:xfrm>
            <a:off x="76200" y="198438"/>
            <a:ext cx="8991600" cy="6126162"/>
          </a:xfrm>
        </p:spPr>
        <p:txBody>
          <a:bodyPr/>
          <a:lstStyle/>
          <a:p>
            <a:pPr marL="577850" indent="-577850" algn="just" eaLnBrk="1" hangingPunct="1">
              <a:lnSpc>
                <a:spcPct val="80000"/>
              </a:lnSpc>
              <a:buFontTx/>
              <a:buNone/>
            </a:pPr>
            <a:r>
              <a:rPr lang="en-US" altLang="it-IT" sz="2400" b="1" dirty="0" err="1" smtClean="0">
                <a:solidFill>
                  <a:srgbClr val="FF0000"/>
                </a:solidFill>
              </a:rPr>
              <a:t>Schottky</a:t>
            </a:r>
            <a:r>
              <a:rPr lang="en-US" altLang="it-IT" sz="2400" b="1" dirty="0" smtClean="0">
                <a:solidFill>
                  <a:srgbClr val="FF0000"/>
                </a:solidFill>
              </a:rPr>
              <a:t> Defect</a:t>
            </a:r>
            <a:endParaRPr lang="en-US" altLang="it-IT" sz="2400" dirty="0" smtClean="0">
              <a:solidFill>
                <a:srgbClr val="FF0000"/>
              </a:solidFill>
            </a:endParaRPr>
          </a:p>
          <a:p>
            <a:pPr marL="577850" indent="-577850" algn="just" eaLnBrk="1" hangingPunct="1">
              <a:lnSpc>
                <a:spcPct val="80000"/>
              </a:lnSpc>
              <a:buFontTx/>
              <a:buNone/>
            </a:pPr>
            <a:r>
              <a:rPr lang="en-US" altLang="it-IT" sz="2400" dirty="0" smtClean="0"/>
              <a:t>	In a metal, a vacancy is created if an atom is missing from its lattice position. In ionic crystals, a cation – anion pair will be missing from the respective lattice sites, as shown in Fig. Creation of such a pair, of one cation vacancy together with one anion vacancy, is called </a:t>
            </a:r>
            <a:r>
              <a:rPr lang="en-US" altLang="it-IT" sz="2400" b="1" dirty="0" err="1" smtClean="0"/>
              <a:t>Schottky</a:t>
            </a:r>
            <a:r>
              <a:rPr lang="en-US" altLang="it-IT" sz="2400" b="1" dirty="0" smtClean="0"/>
              <a:t> defect</a:t>
            </a:r>
            <a:r>
              <a:rPr lang="en-US" altLang="it-IT" sz="2400" dirty="0" smtClean="0"/>
              <a:t>. Thus the interior of the ionic crystals remain electrically neutral.</a:t>
            </a:r>
          </a:p>
          <a:p>
            <a:pPr marL="577850" indent="-577850" algn="just" eaLnBrk="1" hangingPunct="1">
              <a:lnSpc>
                <a:spcPct val="80000"/>
              </a:lnSpc>
              <a:buFontTx/>
              <a:buNone/>
            </a:pPr>
            <a:endParaRPr lang="en-US" altLang="it-IT" sz="2400" b="1" dirty="0" smtClean="0"/>
          </a:p>
          <a:p>
            <a:pPr marL="577850" indent="-577850" algn="just" eaLnBrk="1" hangingPunct="1">
              <a:lnSpc>
                <a:spcPct val="80000"/>
              </a:lnSpc>
              <a:buFontTx/>
              <a:buNone/>
            </a:pPr>
            <a:r>
              <a:rPr lang="en-US" altLang="it-IT" sz="2400" b="1" dirty="0" err="1" smtClean="0">
                <a:solidFill>
                  <a:srgbClr val="3333FF"/>
                </a:solidFill>
              </a:rPr>
              <a:t>Frenkel</a:t>
            </a:r>
            <a:r>
              <a:rPr lang="en-US" altLang="it-IT" sz="2400" b="1" dirty="0" smtClean="0">
                <a:solidFill>
                  <a:srgbClr val="3333FF"/>
                </a:solidFill>
              </a:rPr>
              <a:t> Defect</a:t>
            </a:r>
            <a:endParaRPr lang="en-US" altLang="it-IT" sz="2400" dirty="0" smtClean="0">
              <a:solidFill>
                <a:srgbClr val="3333FF"/>
              </a:solidFill>
            </a:endParaRPr>
          </a:p>
          <a:p>
            <a:pPr marL="577850" indent="-577850" algn="just" eaLnBrk="1" hangingPunct="1">
              <a:lnSpc>
                <a:spcPct val="80000"/>
              </a:lnSpc>
              <a:buFontTx/>
              <a:buNone/>
            </a:pPr>
            <a:r>
              <a:rPr lang="en-US" altLang="it-IT" sz="2400" dirty="0" smtClean="0"/>
              <a:t>	When an atom or ion leaves its normal position or site and is found to occupy another position in the interstice we get a </a:t>
            </a:r>
            <a:r>
              <a:rPr lang="en-US" altLang="it-IT" sz="2400" dirty="0" err="1" smtClean="0"/>
              <a:t>Frenkel</a:t>
            </a:r>
            <a:r>
              <a:rPr lang="en-US" altLang="it-IT" sz="2400" dirty="0" smtClean="0"/>
              <a:t> defect. Thus, in this case, two imperfections are created – an interstitial and a vacancy as shown in Fig. Normally anion leaves its parent site and occupy the interstitial space. These  defects are dominant in open structures such as silver halides. Also a </a:t>
            </a:r>
            <a:r>
              <a:rPr lang="en-US" altLang="it-IT" sz="2400" dirty="0" err="1" smtClean="0"/>
              <a:t>Frenkel</a:t>
            </a:r>
            <a:r>
              <a:rPr lang="en-US" altLang="it-IT" sz="2400" dirty="0" smtClean="0"/>
              <a:t> defect does not affect the electrical neutrality of a crystal.</a:t>
            </a:r>
          </a:p>
        </p:txBody>
      </p:sp>
    </p:spTree>
    <p:extLst>
      <p:ext uri="{BB962C8B-B14F-4D97-AF65-F5344CB8AC3E}">
        <p14:creationId xmlns:p14="http://schemas.microsoft.com/office/powerpoint/2010/main" val="25491992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7587" name="Picture 4"/>
          <p:cNvPicPr>
            <a:picLocks noGrp="1" noChangeAspect="1" noChangeArrowheads="1"/>
          </p:cNvPicPr>
          <p:nvPr>
            <p:ph type="body" idx="4294967295"/>
          </p:nvPr>
        </p:nvPicPr>
        <p:blipFill rotWithShape="1">
          <a:blip r:embed="rId3">
            <a:extLst>
              <a:ext uri="{28A0092B-C50C-407E-A947-70E740481C1C}">
                <a14:useLocalDpi xmlns:a14="http://schemas.microsoft.com/office/drawing/2010/main" val="0"/>
              </a:ext>
            </a:extLst>
          </a:blip>
          <a:srcRect l="1245" t="1802" r="51245" b="16476"/>
          <a:stretch/>
        </p:blipFill>
        <p:spPr>
          <a:xfrm>
            <a:off x="262467" y="745068"/>
            <a:ext cx="4199466" cy="4199466"/>
          </a:xfrm>
          <a:noFill/>
        </p:spPr>
      </p:pic>
      <p:sp>
        <p:nvSpPr>
          <p:cNvPr id="5" name="Text Box 76"/>
          <p:cNvSpPr txBox="1">
            <a:spLocks noChangeArrowheads="1"/>
          </p:cNvSpPr>
          <p:nvPr/>
        </p:nvSpPr>
        <p:spPr bwMode="auto">
          <a:xfrm>
            <a:off x="5076056" y="1700808"/>
            <a:ext cx="2880320" cy="517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r>
              <a:rPr lang="en-US" altLang="it-IT" b="1" dirty="0" err="1" smtClean="0">
                <a:solidFill>
                  <a:srgbClr val="FF0000"/>
                </a:solidFill>
                <a:latin typeface="Arial" pitchFamily="34" charset="0"/>
              </a:rPr>
              <a:t>Shottky</a:t>
            </a:r>
            <a:r>
              <a:rPr lang="en-US" altLang="it-IT" b="1" dirty="0" smtClean="0">
                <a:solidFill>
                  <a:srgbClr val="FF0000"/>
                </a:solidFill>
                <a:latin typeface="Arial" pitchFamily="34" charset="0"/>
              </a:rPr>
              <a:t> </a:t>
            </a:r>
            <a:r>
              <a:rPr lang="en-US" altLang="it-IT" b="1" dirty="0">
                <a:solidFill>
                  <a:srgbClr val="FF0000"/>
                </a:solidFill>
                <a:latin typeface="Arial" pitchFamily="34" charset="0"/>
              </a:rPr>
              <a:t>defect</a:t>
            </a:r>
            <a:endParaRPr lang="en-US" altLang="it-IT" b="1" dirty="0">
              <a:solidFill>
                <a:srgbClr val="FF0000"/>
              </a:solidFill>
            </a:endParaRPr>
          </a:p>
        </p:txBody>
      </p:sp>
      <p:graphicFrame>
        <p:nvGraphicFramePr>
          <p:cNvPr id="7" name="Object 8"/>
          <p:cNvGraphicFramePr>
            <a:graphicFrameLocks noChangeAspect="1"/>
          </p:cNvGraphicFramePr>
          <p:nvPr>
            <p:extLst>
              <p:ext uri="{D42A27DB-BD31-4B8C-83A1-F6EECF244321}">
                <p14:modId xmlns:p14="http://schemas.microsoft.com/office/powerpoint/2010/main" val="1438145586"/>
              </p:ext>
            </p:extLst>
          </p:nvPr>
        </p:nvGraphicFramePr>
        <p:xfrm>
          <a:off x="5508104" y="3356992"/>
          <a:ext cx="1619250" cy="546100"/>
        </p:xfrm>
        <a:graphic>
          <a:graphicData uri="http://schemas.openxmlformats.org/presentationml/2006/ole">
            <mc:AlternateContent xmlns:mc="http://schemas.openxmlformats.org/markup-compatibility/2006">
              <mc:Choice xmlns:v="urn:schemas-microsoft-com:vml" Requires="v">
                <p:oleObj spid="_x0000_s97289" name="Equation" r:id="rId4" imgW="761669" imgH="253890" progId="Equation.3">
                  <p:embed/>
                </p:oleObj>
              </mc:Choice>
              <mc:Fallback>
                <p:oleObj name="Equation" r:id="rId4" imgW="761669" imgH="25389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8104" y="3356992"/>
                        <a:ext cx="1619250" cy="546100"/>
                      </a:xfrm>
                      <a:prstGeom prst="rect">
                        <a:avLst/>
                      </a:prstGeom>
                      <a:noFill/>
                      <a:ln w="28575">
                        <a:solidFill>
                          <a:srgbClr val="FF0000"/>
                        </a:solidFill>
                        <a:miter lim="800000"/>
                        <a:headEnd/>
                        <a:tailEnd/>
                      </a:ln>
                    </p:spPr>
                  </p:pic>
                </p:oleObj>
              </mc:Fallback>
            </mc:AlternateContent>
          </a:graphicData>
        </a:graphic>
      </p:graphicFrame>
      <p:sp>
        <p:nvSpPr>
          <p:cNvPr id="8" name="CasellaDiTesto 7"/>
          <p:cNvSpPr txBox="1"/>
          <p:nvPr/>
        </p:nvSpPr>
        <p:spPr>
          <a:xfrm>
            <a:off x="4488385" y="4356202"/>
            <a:ext cx="4055662" cy="1200329"/>
          </a:xfrm>
          <a:prstGeom prst="rect">
            <a:avLst/>
          </a:prstGeom>
          <a:noFill/>
        </p:spPr>
        <p:txBody>
          <a:bodyPr wrap="none" rtlCol="0">
            <a:spAutoFit/>
          </a:bodyPr>
          <a:lstStyle/>
          <a:p>
            <a:r>
              <a:rPr lang="en-US" dirty="0" smtClean="0"/>
              <a:t>n = number of vacancy pairs</a:t>
            </a:r>
          </a:p>
          <a:p>
            <a:r>
              <a:rPr lang="en-US" dirty="0" smtClean="0"/>
              <a:t>N = total number of sites</a:t>
            </a:r>
          </a:p>
          <a:p>
            <a:r>
              <a:rPr lang="en-US" dirty="0" smtClean="0"/>
              <a:t>E = </a:t>
            </a:r>
            <a:r>
              <a:rPr lang="en-US" altLang="it-IT" dirty="0" smtClean="0"/>
              <a:t>energy required to produce a pair</a:t>
            </a:r>
          </a:p>
          <a:p>
            <a:r>
              <a:rPr lang="en-US" altLang="it-IT" dirty="0"/>
              <a:t> </a:t>
            </a:r>
            <a:r>
              <a:rPr lang="en-US" altLang="it-IT" dirty="0" smtClean="0"/>
              <a:t>     of vacancies in the interior of a crystal</a:t>
            </a:r>
            <a:endParaRPr lang="en-US" dirty="0"/>
          </a:p>
        </p:txBody>
      </p:sp>
    </p:spTree>
    <p:extLst>
      <p:ext uri="{BB962C8B-B14F-4D97-AF65-F5344CB8AC3E}">
        <p14:creationId xmlns:p14="http://schemas.microsoft.com/office/powerpoint/2010/main" val="35431175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52205" t="1802" r="1147" b="16476"/>
          <a:stretch/>
        </p:blipFill>
        <p:spPr>
          <a:xfrm>
            <a:off x="251520" y="525678"/>
            <a:ext cx="4123266" cy="4199466"/>
          </a:xfrm>
          <a:prstGeom prst="rect">
            <a:avLst/>
          </a:prstGeom>
          <a:noFill/>
        </p:spPr>
      </p:pic>
      <p:graphicFrame>
        <p:nvGraphicFramePr>
          <p:cNvPr id="6" name="Oggetto 5"/>
          <p:cNvGraphicFramePr>
            <a:graphicFrameLocks noChangeAspect="1"/>
          </p:cNvGraphicFramePr>
          <p:nvPr>
            <p:extLst>
              <p:ext uri="{D42A27DB-BD31-4B8C-83A1-F6EECF244321}">
                <p14:modId xmlns:p14="http://schemas.microsoft.com/office/powerpoint/2010/main" val="3958030406"/>
              </p:ext>
            </p:extLst>
          </p:nvPr>
        </p:nvGraphicFramePr>
        <p:xfrm>
          <a:off x="5076056" y="2924944"/>
          <a:ext cx="3352800" cy="692150"/>
        </p:xfrm>
        <a:graphic>
          <a:graphicData uri="http://schemas.openxmlformats.org/presentationml/2006/ole">
            <mc:AlternateContent xmlns:mc="http://schemas.openxmlformats.org/markup-compatibility/2006">
              <mc:Choice xmlns:v="urn:schemas-microsoft-com:vml" Requires="v">
                <p:oleObj spid="_x0000_s98313" name="Equation" r:id="rId4" imgW="1523339" imgH="317362" progId="Equation.3">
                  <p:embed/>
                </p:oleObj>
              </mc:Choice>
              <mc:Fallback>
                <p:oleObj name="Equation" r:id="rId4" imgW="1523339" imgH="317362"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056" y="2924944"/>
                        <a:ext cx="3352800" cy="692150"/>
                      </a:xfrm>
                      <a:prstGeom prst="rect">
                        <a:avLst/>
                      </a:prstGeom>
                      <a:noFill/>
                      <a:ln w="28575">
                        <a:solidFill>
                          <a:srgbClr val="3333FF"/>
                        </a:solidFill>
                        <a:miter lim="800000"/>
                        <a:headEnd/>
                        <a:tailEnd/>
                      </a:ln>
                    </p:spPr>
                  </p:pic>
                </p:oleObj>
              </mc:Fallback>
            </mc:AlternateContent>
          </a:graphicData>
        </a:graphic>
      </p:graphicFrame>
      <p:sp>
        <p:nvSpPr>
          <p:cNvPr id="7" name="CasellaDiTesto 6"/>
          <p:cNvSpPr txBox="1"/>
          <p:nvPr/>
        </p:nvSpPr>
        <p:spPr>
          <a:xfrm>
            <a:off x="467544" y="4725144"/>
            <a:ext cx="7285008" cy="1200329"/>
          </a:xfrm>
          <a:prstGeom prst="rect">
            <a:avLst/>
          </a:prstGeom>
          <a:noFill/>
        </p:spPr>
        <p:txBody>
          <a:bodyPr wrap="none" rtlCol="0">
            <a:spAutoFit/>
          </a:bodyPr>
          <a:lstStyle/>
          <a:p>
            <a:r>
              <a:rPr lang="en-US" dirty="0" smtClean="0"/>
              <a:t>n = number of vacancies = number of atoms in interstitial sites</a:t>
            </a:r>
          </a:p>
          <a:p>
            <a:r>
              <a:rPr lang="en-US" dirty="0" smtClean="0"/>
              <a:t>N = total number of sites</a:t>
            </a:r>
          </a:p>
          <a:p>
            <a:r>
              <a:rPr lang="en-US" dirty="0" smtClean="0"/>
              <a:t>N</a:t>
            </a:r>
            <a:r>
              <a:rPr lang="en-US" baseline="-25000" dirty="0" smtClean="0"/>
              <a:t>i</a:t>
            </a:r>
            <a:r>
              <a:rPr lang="en-US" dirty="0" smtClean="0"/>
              <a:t> = </a:t>
            </a:r>
            <a:r>
              <a:rPr lang="en-US" altLang="it-IT" dirty="0" smtClean="0">
                <a:latin typeface="+mn-lt"/>
              </a:rPr>
              <a:t>number of interstitial positions in the crystal</a:t>
            </a:r>
            <a:endParaRPr lang="en-US" dirty="0" smtClean="0"/>
          </a:p>
          <a:p>
            <a:r>
              <a:rPr lang="en-US" dirty="0" err="1" smtClean="0"/>
              <a:t>E</a:t>
            </a:r>
            <a:r>
              <a:rPr lang="en-US" baseline="-25000" dirty="0" err="1" smtClean="0"/>
              <a:t>i</a:t>
            </a:r>
            <a:r>
              <a:rPr lang="en-US" dirty="0" smtClean="0"/>
              <a:t> = </a:t>
            </a:r>
            <a:r>
              <a:rPr lang="en-US" altLang="it-IT" dirty="0" smtClean="0"/>
              <a:t>energy required to produce a pair of vacancies in the interior of a crystal</a:t>
            </a:r>
            <a:endParaRPr lang="en-US" dirty="0"/>
          </a:p>
        </p:txBody>
      </p:sp>
      <p:sp>
        <p:nvSpPr>
          <p:cNvPr id="9" name="Text Box 77"/>
          <p:cNvSpPr txBox="1">
            <a:spLocks noChangeArrowheads="1"/>
          </p:cNvSpPr>
          <p:nvPr/>
        </p:nvSpPr>
        <p:spPr bwMode="auto">
          <a:xfrm>
            <a:off x="5652120" y="1484784"/>
            <a:ext cx="2439616" cy="517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r>
              <a:rPr lang="en-US" altLang="it-IT" b="1" dirty="0" err="1" smtClean="0">
                <a:solidFill>
                  <a:srgbClr val="3333FF"/>
                </a:solidFill>
                <a:latin typeface="Arial" pitchFamily="34" charset="0"/>
              </a:rPr>
              <a:t>Frenkel</a:t>
            </a:r>
            <a:r>
              <a:rPr lang="en-US" altLang="it-IT" b="1" dirty="0" smtClean="0">
                <a:solidFill>
                  <a:srgbClr val="3333FF"/>
                </a:solidFill>
                <a:latin typeface="Arial" pitchFamily="34" charset="0"/>
              </a:rPr>
              <a:t> </a:t>
            </a:r>
            <a:r>
              <a:rPr lang="en-US" altLang="it-IT" b="1" dirty="0">
                <a:solidFill>
                  <a:srgbClr val="3333FF"/>
                </a:solidFill>
                <a:latin typeface="Arial" pitchFamily="34" charset="0"/>
              </a:rPr>
              <a:t>defect</a:t>
            </a:r>
            <a:endParaRPr lang="en-US" altLang="it-IT" b="1" dirty="0">
              <a:solidFill>
                <a:srgbClr val="3333FF"/>
              </a:solidFill>
            </a:endParaRPr>
          </a:p>
        </p:txBody>
      </p:sp>
    </p:spTree>
    <p:extLst>
      <p:ext uri="{BB962C8B-B14F-4D97-AF65-F5344CB8AC3E}">
        <p14:creationId xmlns:p14="http://schemas.microsoft.com/office/powerpoint/2010/main" val="7900090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4048"/>
            <a:ext cx="5143972" cy="523220"/>
          </a:xfrm>
          <a:prstGeom prst="rect">
            <a:avLst/>
          </a:prstGeom>
          <a:noFill/>
        </p:spPr>
        <p:txBody>
          <a:bodyPr wrap="none" rtlCol="0">
            <a:spAutoFit/>
          </a:bodyPr>
          <a:lstStyle/>
          <a:p>
            <a:r>
              <a:rPr lang="en-US" sz="2800" b="1" dirty="0" smtClean="0">
                <a:solidFill>
                  <a:srgbClr val="FF0000"/>
                </a:solidFill>
              </a:rPr>
              <a:t>Electronic properties of materials</a:t>
            </a:r>
            <a:endParaRPr lang="en-US" sz="2800" b="1" dirty="0">
              <a:solidFill>
                <a:srgbClr val="FF0000"/>
              </a:solidFill>
            </a:endParaRPr>
          </a:p>
        </p:txBody>
      </p:sp>
      <p:sp>
        <p:nvSpPr>
          <p:cNvPr id="5" name="CasellaDiTesto 4"/>
          <p:cNvSpPr txBox="1"/>
          <p:nvPr/>
        </p:nvSpPr>
        <p:spPr>
          <a:xfrm>
            <a:off x="899592" y="1124744"/>
            <a:ext cx="3202159" cy="923330"/>
          </a:xfrm>
          <a:prstGeom prst="rect">
            <a:avLst/>
          </a:prstGeom>
          <a:noFill/>
        </p:spPr>
        <p:txBody>
          <a:bodyPr wrap="none" rtlCol="0">
            <a:spAutoFit/>
          </a:bodyPr>
          <a:lstStyle/>
          <a:p>
            <a:r>
              <a:rPr lang="en-US" dirty="0" smtClean="0"/>
              <a:t>Justify:</a:t>
            </a:r>
          </a:p>
          <a:p>
            <a:pPr marL="285750" indent="-285750">
              <a:buFontTx/>
              <a:buChar char="-"/>
            </a:pPr>
            <a:r>
              <a:rPr lang="en-US" dirty="0" smtClean="0"/>
              <a:t>Electron transport properties</a:t>
            </a:r>
          </a:p>
          <a:p>
            <a:pPr marL="285750" indent="-285750">
              <a:buFontTx/>
              <a:buChar char="-"/>
            </a:pPr>
            <a:r>
              <a:rPr lang="en-US" dirty="0" smtClean="0"/>
              <a:t>Optical properties</a:t>
            </a:r>
            <a:endParaRPr lang="en-US" dirty="0"/>
          </a:p>
        </p:txBody>
      </p:sp>
    </p:spTree>
    <p:extLst>
      <p:ext uri="{BB962C8B-B14F-4D97-AF65-F5344CB8AC3E}">
        <p14:creationId xmlns:p14="http://schemas.microsoft.com/office/powerpoint/2010/main" val="19943037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4048"/>
            <a:ext cx="4245842" cy="523220"/>
          </a:xfrm>
          <a:prstGeom prst="rect">
            <a:avLst/>
          </a:prstGeom>
          <a:noFill/>
        </p:spPr>
        <p:txBody>
          <a:bodyPr wrap="none" rtlCol="0">
            <a:spAutoFit/>
          </a:bodyPr>
          <a:lstStyle/>
          <a:p>
            <a:r>
              <a:rPr lang="en-US" sz="2800" b="1" dirty="0" smtClean="0">
                <a:solidFill>
                  <a:srgbClr val="FF0000"/>
                </a:solidFill>
              </a:rPr>
              <a:t>Metallic bond: LCAO model</a:t>
            </a:r>
            <a:endParaRPr lang="en-US" sz="2800" b="1" dirty="0">
              <a:solidFill>
                <a:srgbClr val="FF0000"/>
              </a:solidFill>
            </a:endParaRPr>
          </a:p>
        </p:txBody>
      </p:sp>
      <p:pic>
        <p:nvPicPr>
          <p:cNvPr id="829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7647" y="2232212"/>
            <a:ext cx="4320000" cy="4488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9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196752"/>
            <a:ext cx="4680000" cy="2281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323528" y="827420"/>
            <a:ext cx="3009927" cy="369332"/>
          </a:xfrm>
          <a:prstGeom prst="rect">
            <a:avLst/>
          </a:prstGeom>
          <a:noFill/>
        </p:spPr>
        <p:txBody>
          <a:bodyPr wrap="none" rtlCol="0">
            <a:spAutoFit/>
          </a:bodyPr>
          <a:lstStyle/>
          <a:p>
            <a:r>
              <a:rPr lang="en-US" dirty="0" smtClean="0">
                <a:solidFill>
                  <a:srgbClr val="3333FF"/>
                </a:solidFill>
              </a:rPr>
              <a:t>Molecular orbital for N atoms:</a:t>
            </a:r>
            <a:endParaRPr lang="en-US" dirty="0">
              <a:solidFill>
                <a:srgbClr val="3333FF"/>
              </a:solidFill>
            </a:endParaRPr>
          </a:p>
        </p:txBody>
      </p:sp>
      <p:sp>
        <p:nvSpPr>
          <p:cNvPr id="6" name="CasellaDiTesto 5"/>
          <p:cNvSpPr txBox="1"/>
          <p:nvPr/>
        </p:nvSpPr>
        <p:spPr>
          <a:xfrm>
            <a:off x="6791456" y="1829912"/>
            <a:ext cx="1927900" cy="646331"/>
          </a:xfrm>
          <a:prstGeom prst="rect">
            <a:avLst/>
          </a:prstGeom>
          <a:noFill/>
        </p:spPr>
        <p:txBody>
          <a:bodyPr wrap="none" rtlCol="0">
            <a:spAutoFit/>
          </a:bodyPr>
          <a:lstStyle/>
          <a:p>
            <a:r>
              <a:rPr lang="en-US" dirty="0" smtClean="0">
                <a:solidFill>
                  <a:srgbClr val="3333FF"/>
                </a:solidFill>
              </a:rPr>
              <a:t>In the case of Na</a:t>
            </a:r>
          </a:p>
          <a:p>
            <a:r>
              <a:rPr lang="en-US" dirty="0" smtClean="0">
                <a:solidFill>
                  <a:srgbClr val="3333FF"/>
                </a:solidFill>
              </a:rPr>
              <a:t>(and other metals)</a:t>
            </a:r>
            <a:endParaRPr lang="en-US" dirty="0">
              <a:solidFill>
                <a:srgbClr val="3333FF"/>
              </a:solidFill>
            </a:endParaRPr>
          </a:p>
        </p:txBody>
      </p:sp>
      <p:sp>
        <p:nvSpPr>
          <p:cNvPr id="4" name="CasellaDiTesto 3"/>
          <p:cNvSpPr txBox="1"/>
          <p:nvPr/>
        </p:nvSpPr>
        <p:spPr>
          <a:xfrm>
            <a:off x="107504" y="4014593"/>
            <a:ext cx="4824016" cy="1477328"/>
          </a:xfrm>
          <a:prstGeom prst="rect">
            <a:avLst/>
          </a:prstGeom>
          <a:noFill/>
        </p:spPr>
        <p:txBody>
          <a:bodyPr wrap="square" rtlCol="0">
            <a:spAutoFit/>
          </a:bodyPr>
          <a:lstStyle/>
          <a:p>
            <a:r>
              <a:rPr lang="en-US" b="1" dirty="0" smtClean="0">
                <a:solidFill>
                  <a:srgbClr val="FF0000"/>
                </a:solidFill>
              </a:rPr>
              <a:t>Metallic bond</a:t>
            </a:r>
          </a:p>
          <a:p>
            <a:r>
              <a:rPr lang="en-US" dirty="0" smtClean="0"/>
              <a:t>Overlapping of the energy states deriving for higher occupied and lowest unoccupied atomic orbitals: electrons are allowed to spread around over all the atoms in the “molecule” (= crystal).</a:t>
            </a:r>
            <a:endParaRPr lang="en-US" dirty="0"/>
          </a:p>
        </p:txBody>
      </p:sp>
    </p:spTree>
    <p:extLst>
      <p:ext uri="{BB962C8B-B14F-4D97-AF65-F5344CB8AC3E}">
        <p14:creationId xmlns:p14="http://schemas.microsoft.com/office/powerpoint/2010/main" val="9302702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4048"/>
            <a:ext cx="4245842" cy="523220"/>
          </a:xfrm>
          <a:prstGeom prst="rect">
            <a:avLst/>
          </a:prstGeom>
          <a:noFill/>
        </p:spPr>
        <p:txBody>
          <a:bodyPr wrap="none" rtlCol="0">
            <a:spAutoFit/>
          </a:bodyPr>
          <a:lstStyle/>
          <a:p>
            <a:r>
              <a:rPr lang="en-US" sz="2800" b="1" dirty="0" smtClean="0">
                <a:solidFill>
                  <a:srgbClr val="FF0000"/>
                </a:solidFill>
              </a:rPr>
              <a:t>Metallic bond: LCAO model</a:t>
            </a:r>
            <a:endParaRPr lang="en-US" sz="2800" b="1" dirty="0">
              <a:solidFill>
                <a:srgbClr val="FF0000"/>
              </a:solidFill>
            </a:endParaRPr>
          </a:p>
        </p:txBody>
      </p:sp>
      <p:pic>
        <p:nvPicPr>
          <p:cNvPr id="870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556792"/>
            <a:ext cx="5870575" cy="3519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asellaDiTesto 8"/>
          <p:cNvSpPr txBox="1"/>
          <p:nvPr/>
        </p:nvSpPr>
        <p:spPr>
          <a:xfrm>
            <a:off x="302525" y="929502"/>
            <a:ext cx="1741439" cy="369332"/>
          </a:xfrm>
          <a:prstGeom prst="rect">
            <a:avLst/>
          </a:prstGeom>
          <a:noFill/>
        </p:spPr>
        <p:txBody>
          <a:bodyPr wrap="none" rtlCol="0">
            <a:spAutoFit/>
          </a:bodyPr>
          <a:lstStyle/>
          <a:p>
            <a:r>
              <a:rPr lang="en-US" b="1" dirty="0" smtClean="0">
                <a:solidFill>
                  <a:srgbClr val="3333FF"/>
                </a:solidFill>
              </a:rPr>
              <a:t>In the case of Si:</a:t>
            </a:r>
          </a:p>
        </p:txBody>
      </p:sp>
      <p:sp>
        <p:nvSpPr>
          <p:cNvPr id="5" name="CasellaDiTesto 4"/>
          <p:cNvSpPr txBox="1"/>
          <p:nvPr/>
        </p:nvSpPr>
        <p:spPr>
          <a:xfrm>
            <a:off x="7202215" y="3402378"/>
            <a:ext cx="391454" cy="369332"/>
          </a:xfrm>
          <a:prstGeom prst="rect">
            <a:avLst/>
          </a:prstGeom>
          <a:noFill/>
        </p:spPr>
        <p:txBody>
          <a:bodyPr wrap="none" rtlCol="0">
            <a:spAutoFit/>
          </a:bodyPr>
          <a:lstStyle/>
          <a:p>
            <a:r>
              <a:rPr lang="en-US" dirty="0" smtClean="0"/>
              <a:t>3s</a:t>
            </a:r>
            <a:endParaRPr lang="en-US" dirty="0"/>
          </a:p>
        </p:txBody>
      </p:sp>
      <p:sp>
        <p:nvSpPr>
          <p:cNvPr id="11" name="CasellaDiTesto 10"/>
          <p:cNvSpPr txBox="1"/>
          <p:nvPr/>
        </p:nvSpPr>
        <p:spPr>
          <a:xfrm>
            <a:off x="7202215" y="2780928"/>
            <a:ext cx="423514" cy="369332"/>
          </a:xfrm>
          <a:prstGeom prst="rect">
            <a:avLst/>
          </a:prstGeom>
          <a:noFill/>
        </p:spPr>
        <p:txBody>
          <a:bodyPr wrap="none" rtlCol="0">
            <a:spAutoFit/>
          </a:bodyPr>
          <a:lstStyle/>
          <a:p>
            <a:r>
              <a:rPr lang="en-US" dirty="0" smtClean="0"/>
              <a:t>3p</a:t>
            </a:r>
            <a:endParaRPr lang="en-US" dirty="0"/>
          </a:p>
        </p:txBody>
      </p:sp>
    </p:spTree>
    <p:extLst>
      <p:ext uri="{BB962C8B-B14F-4D97-AF65-F5344CB8AC3E}">
        <p14:creationId xmlns:p14="http://schemas.microsoft.com/office/powerpoint/2010/main" val="21691945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0000">
            <a:off x="274753" y="692629"/>
            <a:ext cx="5400000" cy="2709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107504" y="184048"/>
            <a:ext cx="3196324" cy="523220"/>
          </a:xfrm>
          <a:prstGeom prst="rect">
            <a:avLst/>
          </a:prstGeom>
          <a:noFill/>
        </p:spPr>
        <p:txBody>
          <a:bodyPr wrap="none" rtlCol="0">
            <a:spAutoFit/>
          </a:bodyPr>
          <a:lstStyle/>
          <a:p>
            <a:r>
              <a:rPr lang="en-US" sz="2800" b="1" dirty="0" smtClean="0">
                <a:solidFill>
                  <a:srgbClr val="FF0000"/>
                </a:solidFill>
              </a:rPr>
              <a:t>Free Electron Model</a:t>
            </a:r>
            <a:endParaRPr lang="en-US" sz="2800" b="1" dirty="0">
              <a:solidFill>
                <a:srgbClr val="FF0000"/>
              </a:solidFill>
            </a:endParaRPr>
          </a:p>
        </p:txBody>
      </p:sp>
      <mc:AlternateContent xmlns:mc="http://schemas.openxmlformats.org/markup-compatibility/2006" xmlns:a14="http://schemas.microsoft.com/office/drawing/2010/main">
        <mc:Choice Requires="a14">
          <p:sp>
            <p:nvSpPr>
              <p:cNvPr id="5" name="CasellaDiTesto 4"/>
              <p:cNvSpPr txBox="1"/>
              <p:nvPr/>
            </p:nvSpPr>
            <p:spPr>
              <a:xfrm>
                <a:off x="416042" y="3716156"/>
                <a:ext cx="2824171" cy="69493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it-IT" b="0" i="1" smtClean="0">
                          <a:latin typeface="Cambria Math"/>
                        </a:rPr>
                        <m:t>−</m:t>
                      </m:r>
                      <m:f>
                        <m:fPr>
                          <m:ctrlPr>
                            <a:rPr lang="it-IT" b="0" i="1" smtClean="0">
                              <a:latin typeface="Cambria Math"/>
                            </a:rPr>
                          </m:ctrlPr>
                        </m:fPr>
                        <m:num>
                          <m:r>
                            <a:rPr lang="it-IT" b="0" i="1" smtClean="0">
                              <a:latin typeface="Cambria Math"/>
                            </a:rPr>
                            <m:t>h</m:t>
                          </m:r>
                        </m:num>
                        <m:den>
                          <m:r>
                            <a:rPr lang="it-IT" b="0" i="1" smtClean="0">
                              <a:latin typeface="Cambria Math"/>
                            </a:rPr>
                            <m:t>8</m:t>
                          </m:r>
                          <m:sSup>
                            <m:sSupPr>
                              <m:ctrlPr>
                                <a:rPr lang="it-IT" b="0" i="1" smtClean="0">
                                  <a:latin typeface="Cambria Math"/>
                                </a:rPr>
                              </m:ctrlPr>
                            </m:sSupPr>
                            <m:e>
                              <m:r>
                                <a:rPr lang="it-IT" b="0" i="1" smtClean="0">
                                  <a:latin typeface="Cambria Math"/>
                                  <a:ea typeface="Cambria Math"/>
                                </a:rPr>
                                <m:t>𝜋</m:t>
                              </m:r>
                            </m:e>
                            <m:sup>
                              <m:r>
                                <a:rPr lang="it-IT" b="0" i="1" smtClean="0">
                                  <a:latin typeface="Cambria Math"/>
                                </a:rPr>
                                <m:t>2</m:t>
                              </m:r>
                            </m:sup>
                          </m:sSup>
                          <m:sSub>
                            <m:sSubPr>
                              <m:ctrlPr>
                                <a:rPr lang="it-IT" b="0" i="1" smtClean="0">
                                  <a:latin typeface="Cambria Math"/>
                                </a:rPr>
                              </m:ctrlPr>
                            </m:sSubPr>
                            <m:e>
                              <m:r>
                                <a:rPr lang="it-IT" b="0" i="1" smtClean="0">
                                  <a:latin typeface="Cambria Math"/>
                                </a:rPr>
                                <m:t>𝑚</m:t>
                              </m:r>
                            </m:e>
                            <m:sub>
                              <m:r>
                                <a:rPr lang="it-IT" b="0" i="1" smtClean="0">
                                  <a:latin typeface="Cambria Math"/>
                                </a:rPr>
                                <m:t>𝑒</m:t>
                              </m:r>
                            </m:sub>
                          </m:sSub>
                        </m:den>
                      </m:f>
                      <m:f>
                        <m:fPr>
                          <m:ctrlPr>
                            <a:rPr lang="en-US" i="1" smtClean="0">
                              <a:latin typeface="Cambria Math"/>
                            </a:rPr>
                          </m:ctrlPr>
                        </m:fPr>
                        <m:num>
                          <m:sSup>
                            <m:sSupPr>
                              <m:ctrlPr>
                                <a:rPr lang="en-US" i="1" smtClean="0">
                                  <a:latin typeface="Cambria Math"/>
                                </a:rPr>
                              </m:ctrlPr>
                            </m:sSupPr>
                            <m:e>
                              <m:r>
                                <a:rPr lang="it-IT" b="0" i="1" smtClean="0">
                                  <a:latin typeface="Cambria Math"/>
                                </a:rPr>
                                <m:t>𝑑</m:t>
                              </m:r>
                            </m:e>
                            <m:sup>
                              <m:r>
                                <a:rPr lang="it-IT" b="0" i="1" smtClean="0">
                                  <a:latin typeface="Cambria Math"/>
                                </a:rPr>
                                <m:t>2</m:t>
                              </m:r>
                            </m:sup>
                          </m:sSup>
                          <m:r>
                            <m:rPr>
                              <m:sty m:val="p"/>
                            </m:rPr>
                            <a:rPr lang="el-GR" i="1" smtClean="0">
                              <a:latin typeface="Cambria Math"/>
                              <a:ea typeface="Cambria Math"/>
                            </a:rPr>
                            <m:t>Ψ</m:t>
                          </m:r>
                        </m:num>
                        <m:den>
                          <m:r>
                            <a:rPr lang="it-IT" b="0" i="1" smtClean="0">
                              <a:latin typeface="Cambria Math"/>
                            </a:rPr>
                            <m:t>𝑑</m:t>
                          </m:r>
                          <m:sSup>
                            <m:sSupPr>
                              <m:ctrlPr>
                                <a:rPr lang="it-IT" b="0" i="1" smtClean="0">
                                  <a:latin typeface="Cambria Math"/>
                                </a:rPr>
                              </m:ctrlPr>
                            </m:sSupPr>
                            <m:e>
                              <m:r>
                                <a:rPr lang="it-IT" b="0" i="1" smtClean="0">
                                  <a:latin typeface="Cambria Math"/>
                                </a:rPr>
                                <m:t>𝑥</m:t>
                              </m:r>
                            </m:e>
                            <m:sup>
                              <m:r>
                                <a:rPr lang="it-IT" b="0" i="1" smtClean="0">
                                  <a:latin typeface="Cambria Math"/>
                                </a:rPr>
                                <m:t>2</m:t>
                              </m:r>
                            </m:sup>
                          </m:sSup>
                        </m:den>
                      </m:f>
                      <m:r>
                        <a:rPr lang="it-IT" b="0" i="0" smtClean="0">
                          <a:latin typeface="Cambria Math"/>
                        </a:rPr>
                        <m:t>=(</m:t>
                      </m:r>
                      <m:r>
                        <m:rPr>
                          <m:sty m:val="p"/>
                        </m:rPr>
                        <a:rPr lang="it-IT" b="0" i="0" smtClean="0">
                          <a:latin typeface="Cambria Math"/>
                        </a:rPr>
                        <m:t>E</m:t>
                      </m:r>
                      <m:r>
                        <a:rPr lang="it-IT" b="0" i="0" smtClean="0">
                          <a:latin typeface="Cambria Math"/>
                        </a:rPr>
                        <m:t>−</m:t>
                      </m:r>
                      <m:r>
                        <m:rPr>
                          <m:sty m:val="p"/>
                        </m:rPr>
                        <a:rPr lang="it-IT" b="0" i="0" smtClean="0">
                          <a:latin typeface="Cambria Math"/>
                        </a:rPr>
                        <m:t>V</m:t>
                      </m:r>
                      <m:r>
                        <a:rPr lang="it-IT" b="0" i="0" smtClean="0">
                          <a:latin typeface="Cambria Math"/>
                        </a:rPr>
                        <m:t>)</m:t>
                      </m:r>
                      <m:r>
                        <m:rPr>
                          <m:sty m:val="p"/>
                        </m:rPr>
                        <a:rPr lang="el-GR" b="0" i="1" smtClean="0">
                          <a:latin typeface="Cambria Math"/>
                          <a:ea typeface="Cambria Math"/>
                        </a:rPr>
                        <m:t>Ψ</m:t>
                      </m:r>
                    </m:oMath>
                  </m:oMathPara>
                </a14:m>
                <a:endParaRPr lang="en-US" dirty="0"/>
              </a:p>
            </p:txBody>
          </p:sp>
        </mc:Choice>
        <mc:Fallback xmlns="">
          <p:sp>
            <p:nvSpPr>
              <p:cNvPr id="5" name="CasellaDiTesto 4"/>
              <p:cNvSpPr txBox="1">
                <a:spLocks noRot="1" noChangeAspect="1" noMove="1" noResize="1" noEditPoints="1" noAdjustHandles="1" noChangeArrowheads="1" noChangeShapeType="1" noTextEdit="1"/>
              </p:cNvSpPr>
              <p:nvPr/>
            </p:nvSpPr>
            <p:spPr>
              <a:xfrm>
                <a:off x="416042" y="3716156"/>
                <a:ext cx="2824171" cy="694934"/>
              </a:xfrm>
              <a:prstGeom prst="rect">
                <a:avLst/>
              </a:prstGeom>
              <a:blipFill rotWithShape="1">
                <a:blip r:embed="rId3"/>
                <a:stretch>
                  <a:fillRect/>
                </a:stretch>
              </a:blipFill>
            </p:spPr>
            <p:txBody>
              <a:bodyPr/>
              <a:lstStyle/>
              <a:p>
                <a:r>
                  <a:rPr lang="en-US">
                    <a:noFill/>
                  </a:rPr>
                  <a:t> </a:t>
                </a:r>
              </a:p>
            </p:txBody>
          </p:sp>
        </mc:Fallback>
      </mc:AlternateContent>
      <p:sp>
        <p:nvSpPr>
          <p:cNvPr id="6" name="CasellaDiTesto 5"/>
          <p:cNvSpPr txBox="1"/>
          <p:nvPr/>
        </p:nvSpPr>
        <p:spPr>
          <a:xfrm>
            <a:off x="416042" y="3356992"/>
            <a:ext cx="1874231" cy="369332"/>
          </a:xfrm>
          <a:prstGeom prst="rect">
            <a:avLst/>
          </a:prstGeom>
          <a:noFill/>
        </p:spPr>
        <p:txBody>
          <a:bodyPr wrap="none" rtlCol="0">
            <a:spAutoFit/>
          </a:bodyPr>
          <a:lstStyle/>
          <a:p>
            <a:r>
              <a:rPr lang="en-US" dirty="0" smtClean="0"/>
              <a:t>In one dimension:</a:t>
            </a:r>
            <a:endParaRPr lang="en-US" dirty="0"/>
          </a:p>
        </p:txBody>
      </p:sp>
      <mc:AlternateContent xmlns:mc="http://schemas.openxmlformats.org/markup-compatibility/2006" xmlns:a14="http://schemas.microsoft.com/office/drawing/2010/main">
        <mc:Choice Requires="a14">
          <p:sp>
            <p:nvSpPr>
              <p:cNvPr id="8" name="CasellaDiTesto 7"/>
              <p:cNvSpPr txBox="1"/>
              <p:nvPr/>
            </p:nvSpPr>
            <p:spPr>
              <a:xfrm>
                <a:off x="484904" y="5013176"/>
                <a:ext cx="248984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it-IT" b="0" i="1" smtClean="0">
                          <a:latin typeface="Cambria Math"/>
                        </a:rPr>
                        <m:t>𝑉</m:t>
                      </m:r>
                      <m:r>
                        <a:rPr lang="it-IT" b="0" i="1" smtClean="0">
                          <a:latin typeface="Cambria Math"/>
                        </a:rPr>
                        <m:t>=0; </m:t>
                      </m:r>
                      <m:sSub>
                        <m:sSubPr>
                          <m:ctrlPr>
                            <a:rPr lang="it-IT" b="0" i="1" smtClean="0">
                              <a:latin typeface="Cambria Math"/>
                            </a:rPr>
                          </m:ctrlPr>
                        </m:sSubPr>
                        <m:e>
                          <m:r>
                            <m:rPr>
                              <m:sty m:val="p"/>
                            </m:rPr>
                            <a:rPr lang="el-GR" b="0" i="1" smtClean="0">
                              <a:latin typeface="Cambria Math"/>
                              <a:ea typeface="Cambria Math"/>
                            </a:rPr>
                            <m:t>Ψ</m:t>
                          </m:r>
                        </m:e>
                        <m:sub>
                          <m:r>
                            <a:rPr lang="it-IT" b="0" i="1" smtClean="0">
                              <a:latin typeface="Cambria Math"/>
                            </a:rPr>
                            <m:t>𝑥</m:t>
                          </m:r>
                          <m:r>
                            <a:rPr lang="it-IT" b="0" i="1" smtClean="0">
                              <a:latin typeface="Cambria Math"/>
                            </a:rPr>
                            <m:t>=0</m:t>
                          </m:r>
                        </m:sub>
                      </m:sSub>
                      <m:r>
                        <a:rPr lang="it-IT" b="0" i="1" smtClean="0">
                          <a:latin typeface="Cambria Math"/>
                        </a:rPr>
                        <m:t>=0;</m:t>
                      </m:r>
                      <m:sSub>
                        <m:sSubPr>
                          <m:ctrlPr>
                            <a:rPr lang="it-IT" i="1">
                              <a:latin typeface="Cambria Math"/>
                            </a:rPr>
                          </m:ctrlPr>
                        </m:sSubPr>
                        <m:e>
                          <m:r>
                            <m:rPr>
                              <m:sty m:val="p"/>
                            </m:rPr>
                            <a:rPr lang="el-GR" i="1">
                              <a:latin typeface="Cambria Math"/>
                              <a:ea typeface="Cambria Math"/>
                            </a:rPr>
                            <m:t>Ψ</m:t>
                          </m:r>
                        </m:e>
                        <m:sub>
                          <m:r>
                            <a:rPr lang="it-IT" i="1">
                              <a:latin typeface="Cambria Math"/>
                            </a:rPr>
                            <m:t>𝑥</m:t>
                          </m:r>
                          <m:r>
                            <a:rPr lang="it-IT" i="1">
                              <a:latin typeface="Cambria Math"/>
                            </a:rPr>
                            <m:t>=</m:t>
                          </m:r>
                          <m:r>
                            <a:rPr lang="it-IT" b="0" i="1" smtClean="0">
                              <a:latin typeface="Cambria Math"/>
                            </a:rPr>
                            <m:t>𝑎</m:t>
                          </m:r>
                        </m:sub>
                      </m:sSub>
                    </m:oMath>
                  </m:oMathPara>
                </a14:m>
                <a:endParaRPr lang="en-US" dirty="0"/>
              </a:p>
            </p:txBody>
          </p:sp>
        </mc:Choice>
        <mc:Fallback xmlns="">
          <p:sp>
            <p:nvSpPr>
              <p:cNvPr id="8" name="CasellaDiTesto 7"/>
              <p:cNvSpPr txBox="1">
                <a:spLocks noRot="1" noChangeAspect="1" noMove="1" noResize="1" noEditPoints="1" noAdjustHandles="1" noChangeArrowheads="1" noChangeShapeType="1" noTextEdit="1"/>
              </p:cNvSpPr>
              <p:nvPr/>
            </p:nvSpPr>
            <p:spPr>
              <a:xfrm>
                <a:off x="484904" y="5013176"/>
                <a:ext cx="2489849" cy="369332"/>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ttangolo 9"/>
              <p:cNvSpPr/>
              <p:nvPr/>
            </p:nvSpPr>
            <p:spPr>
              <a:xfrm>
                <a:off x="484904" y="5733256"/>
                <a:ext cx="1412951" cy="69493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it-IT" i="1" smtClean="0">
                          <a:latin typeface="Cambria Math"/>
                        </a:rPr>
                        <m:t>𝐸</m:t>
                      </m:r>
                      <m:r>
                        <a:rPr lang="it-IT" i="1" smtClean="0">
                          <a:latin typeface="Cambria Math"/>
                        </a:rPr>
                        <m:t>= </m:t>
                      </m:r>
                      <m:f>
                        <m:fPr>
                          <m:ctrlPr>
                            <a:rPr lang="it-IT" i="1">
                              <a:latin typeface="Cambria Math"/>
                            </a:rPr>
                          </m:ctrlPr>
                        </m:fPr>
                        <m:num>
                          <m:sSup>
                            <m:sSupPr>
                              <m:ctrlPr>
                                <a:rPr lang="it-IT" i="1">
                                  <a:latin typeface="Cambria Math"/>
                                </a:rPr>
                              </m:ctrlPr>
                            </m:sSupPr>
                            <m:e>
                              <m:r>
                                <a:rPr lang="it-IT" i="1">
                                  <a:latin typeface="Cambria Math"/>
                                </a:rPr>
                                <m:t>𝑛</m:t>
                              </m:r>
                            </m:e>
                            <m:sup>
                              <m:r>
                                <a:rPr lang="it-IT" i="1">
                                  <a:latin typeface="Cambria Math"/>
                                </a:rPr>
                                <m:t>2</m:t>
                              </m:r>
                            </m:sup>
                          </m:sSup>
                          <m:sSup>
                            <m:sSupPr>
                              <m:ctrlPr>
                                <a:rPr lang="it-IT" i="1">
                                  <a:latin typeface="Cambria Math"/>
                                </a:rPr>
                              </m:ctrlPr>
                            </m:sSupPr>
                            <m:e>
                              <m:r>
                                <a:rPr lang="it-IT" i="1">
                                  <a:latin typeface="Cambria Math"/>
                                </a:rPr>
                                <m:t>h</m:t>
                              </m:r>
                            </m:e>
                            <m:sup>
                              <m:r>
                                <a:rPr lang="it-IT" i="1">
                                  <a:latin typeface="Cambria Math"/>
                                </a:rPr>
                                <m:t>2</m:t>
                              </m:r>
                            </m:sup>
                          </m:sSup>
                        </m:num>
                        <m:den>
                          <m:r>
                            <a:rPr lang="it-IT" b="0" i="1" smtClean="0">
                              <a:latin typeface="Cambria Math"/>
                            </a:rPr>
                            <m:t>8</m:t>
                          </m:r>
                          <m:sSub>
                            <m:sSubPr>
                              <m:ctrlPr>
                                <a:rPr lang="it-IT" b="0" i="1" smtClean="0">
                                  <a:latin typeface="Cambria Math"/>
                                </a:rPr>
                              </m:ctrlPr>
                            </m:sSubPr>
                            <m:e>
                              <m:r>
                                <a:rPr lang="it-IT" b="0" i="1" smtClean="0">
                                  <a:latin typeface="Cambria Math"/>
                                </a:rPr>
                                <m:t>𝑚</m:t>
                              </m:r>
                            </m:e>
                            <m:sub>
                              <m:r>
                                <a:rPr lang="it-IT" b="0" i="1" smtClean="0">
                                  <a:latin typeface="Cambria Math"/>
                                </a:rPr>
                                <m:t>𝑒</m:t>
                              </m:r>
                            </m:sub>
                          </m:sSub>
                          <m:sSup>
                            <m:sSupPr>
                              <m:ctrlPr>
                                <a:rPr lang="it-IT" b="0" i="1" smtClean="0">
                                  <a:latin typeface="Cambria Math"/>
                                </a:rPr>
                              </m:ctrlPr>
                            </m:sSupPr>
                            <m:e>
                              <m:r>
                                <a:rPr lang="it-IT" b="0" i="1" smtClean="0">
                                  <a:latin typeface="Cambria Math"/>
                                </a:rPr>
                                <m:t>𝑎</m:t>
                              </m:r>
                            </m:e>
                            <m:sup>
                              <m:r>
                                <a:rPr lang="it-IT" b="0" i="1" smtClean="0">
                                  <a:latin typeface="Cambria Math"/>
                                </a:rPr>
                                <m:t>2</m:t>
                              </m:r>
                            </m:sup>
                          </m:sSup>
                        </m:den>
                      </m:f>
                    </m:oMath>
                  </m:oMathPara>
                </a14:m>
                <a:endParaRPr lang="en-US" dirty="0"/>
              </a:p>
            </p:txBody>
          </p:sp>
        </mc:Choice>
        <mc:Fallback xmlns="">
          <p:sp>
            <p:nvSpPr>
              <p:cNvPr id="10" name="Rettangolo 9"/>
              <p:cNvSpPr>
                <a:spLocks noRot="1" noChangeAspect="1" noMove="1" noResize="1" noEditPoints="1" noAdjustHandles="1" noChangeArrowheads="1" noChangeShapeType="1" noTextEdit="1"/>
              </p:cNvSpPr>
              <p:nvPr/>
            </p:nvSpPr>
            <p:spPr>
              <a:xfrm>
                <a:off x="484904" y="5733256"/>
                <a:ext cx="1412951" cy="694934"/>
              </a:xfrm>
              <a:prstGeom prst="rect">
                <a:avLst/>
              </a:prstGeom>
              <a:blipFill rotWithShape="1">
                <a:blip r:embed="rId5"/>
                <a:stretch>
                  <a:fillRect/>
                </a:stretch>
              </a:blipFill>
            </p:spPr>
            <p:txBody>
              <a:bodyPr/>
              <a:lstStyle/>
              <a:p>
                <a:r>
                  <a:rPr lang="en-US">
                    <a:noFill/>
                  </a:rPr>
                  <a:t> </a:t>
                </a:r>
              </a:p>
            </p:txBody>
          </p:sp>
        </mc:Fallback>
      </mc:AlternateContent>
      <p:sp>
        <p:nvSpPr>
          <p:cNvPr id="14" name="CasellaDiTesto 13"/>
          <p:cNvSpPr txBox="1"/>
          <p:nvPr/>
        </p:nvSpPr>
        <p:spPr>
          <a:xfrm>
            <a:off x="4760870" y="3356992"/>
            <a:ext cx="1539268" cy="369332"/>
          </a:xfrm>
          <a:prstGeom prst="rect">
            <a:avLst/>
          </a:prstGeom>
          <a:noFill/>
        </p:spPr>
        <p:txBody>
          <a:bodyPr wrap="none" rtlCol="0">
            <a:spAutoFit/>
          </a:bodyPr>
          <a:lstStyle/>
          <a:p>
            <a:r>
              <a:rPr lang="en-US" dirty="0" smtClean="0"/>
              <a:t>In 3D (crystal):</a:t>
            </a:r>
            <a:endParaRPr lang="en-US" dirty="0"/>
          </a:p>
        </p:txBody>
      </p:sp>
      <mc:AlternateContent xmlns:mc="http://schemas.openxmlformats.org/markup-compatibility/2006" xmlns:a14="http://schemas.microsoft.com/office/drawing/2010/main">
        <mc:Choice Requires="a14">
          <p:sp>
            <p:nvSpPr>
              <p:cNvPr id="15" name="Rettangolo 14"/>
              <p:cNvSpPr/>
              <p:nvPr/>
            </p:nvSpPr>
            <p:spPr>
              <a:xfrm>
                <a:off x="4760870" y="3737900"/>
                <a:ext cx="3028714" cy="72757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it-IT" i="1" smtClean="0">
                          <a:latin typeface="Cambria Math"/>
                        </a:rPr>
                        <m:t>𝐸</m:t>
                      </m:r>
                      <m:r>
                        <a:rPr lang="it-IT" i="1" smtClean="0">
                          <a:latin typeface="Cambria Math"/>
                        </a:rPr>
                        <m:t>= </m:t>
                      </m:r>
                      <m:f>
                        <m:fPr>
                          <m:ctrlPr>
                            <a:rPr lang="it-IT" i="1">
                              <a:latin typeface="Cambria Math"/>
                            </a:rPr>
                          </m:ctrlPr>
                        </m:fPr>
                        <m:num>
                          <m:sSup>
                            <m:sSupPr>
                              <m:ctrlPr>
                                <a:rPr lang="it-IT" i="1">
                                  <a:latin typeface="Cambria Math"/>
                                </a:rPr>
                              </m:ctrlPr>
                            </m:sSupPr>
                            <m:e>
                              <m:r>
                                <a:rPr lang="it-IT" i="1">
                                  <a:latin typeface="Cambria Math"/>
                                </a:rPr>
                                <m:t>h</m:t>
                              </m:r>
                            </m:e>
                            <m:sup>
                              <m:r>
                                <a:rPr lang="it-IT" i="1">
                                  <a:latin typeface="Cambria Math"/>
                                </a:rPr>
                                <m:t>2</m:t>
                              </m:r>
                            </m:sup>
                          </m:sSup>
                        </m:num>
                        <m:den>
                          <m:r>
                            <a:rPr lang="it-IT" b="0" i="1" smtClean="0">
                              <a:latin typeface="Cambria Math"/>
                            </a:rPr>
                            <m:t>8</m:t>
                          </m:r>
                          <m:sSub>
                            <m:sSubPr>
                              <m:ctrlPr>
                                <a:rPr lang="it-IT" b="0" i="1" smtClean="0">
                                  <a:latin typeface="Cambria Math"/>
                                </a:rPr>
                              </m:ctrlPr>
                            </m:sSubPr>
                            <m:e>
                              <m:r>
                                <a:rPr lang="it-IT" b="0" i="1" smtClean="0">
                                  <a:latin typeface="Cambria Math"/>
                                </a:rPr>
                                <m:t>𝑚</m:t>
                              </m:r>
                            </m:e>
                            <m:sub>
                              <m:r>
                                <a:rPr lang="it-IT" b="0" i="1" smtClean="0">
                                  <a:latin typeface="Cambria Math"/>
                                </a:rPr>
                                <m:t>𝑒</m:t>
                              </m:r>
                            </m:sub>
                          </m:sSub>
                        </m:den>
                      </m:f>
                      <m:d>
                        <m:dPr>
                          <m:ctrlPr>
                            <a:rPr lang="it-IT" i="1" smtClean="0">
                              <a:latin typeface="Cambria Math"/>
                            </a:rPr>
                          </m:ctrlPr>
                        </m:dPr>
                        <m:e>
                          <m:f>
                            <m:fPr>
                              <m:ctrlPr>
                                <a:rPr lang="it-IT" i="1" smtClean="0">
                                  <a:latin typeface="Cambria Math"/>
                                </a:rPr>
                              </m:ctrlPr>
                            </m:fPr>
                            <m:num>
                              <m:sSubSup>
                                <m:sSubSupPr>
                                  <m:ctrlPr>
                                    <a:rPr lang="it-IT" i="1">
                                      <a:latin typeface="Cambria Math"/>
                                    </a:rPr>
                                  </m:ctrlPr>
                                </m:sSubSupPr>
                                <m:e>
                                  <m:r>
                                    <a:rPr lang="en-GB" i="1">
                                      <a:latin typeface="Cambria Math"/>
                                    </a:rPr>
                                    <m:t>𝑛</m:t>
                                  </m:r>
                                </m:e>
                                <m:sub>
                                  <m:r>
                                    <a:rPr lang="en-GB" i="1">
                                      <a:latin typeface="Cambria Math"/>
                                    </a:rPr>
                                    <m:t>𝑎</m:t>
                                  </m:r>
                                </m:sub>
                                <m:sup>
                                  <m:r>
                                    <a:rPr lang="en-GB" i="1">
                                      <a:latin typeface="Cambria Math"/>
                                    </a:rPr>
                                    <m:t>2</m:t>
                                  </m:r>
                                </m:sup>
                              </m:sSubSup>
                              <m:r>
                                <m:rPr>
                                  <m:nor/>
                                </m:rPr>
                                <a:rPr lang="it-IT"/>
                                <m:t> </m:t>
                              </m:r>
                            </m:num>
                            <m:den>
                              <m:sSup>
                                <m:sSupPr>
                                  <m:ctrlPr>
                                    <a:rPr lang="it-IT" i="1" smtClean="0">
                                      <a:latin typeface="Cambria Math"/>
                                    </a:rPr>
                                  </m:ctrlPr>
                                </m:sSupPr>
                                <m:e>
                                  <m:r>
                                    <a:rPr lang="it-IT" b="0" i="1" smtClean="0">
                                      <a:latin typeface="Cambria Math"/>
                                    </a:rPr>
                                    <m:t>𝑎</m:t>
                                  </m:r>
                                </m:e>
                                <m:sup>
                                  <m:r>
                                    <a:rPr lang="it-IT" b="0" i="1" smtClean="0">
                                      <a:latin typeface="Cambria Math"/>
                                    </a:rPr>
                                    <m:t>2</m:t>
                                  </m:r>
                                </m:sup>
                              </m:sSup>
                            </m:den>
                          </m:f>
                          <m:r>
                            <a:rPr lang="it-IT" b="0" i="1" smtClean="0">
                              <a:latin typeface="Cambria Math"/>
                            </a:rPr>
                            <m:t>+</m:t>
                          </m:r>
                          <m:f>
                            <m:fPr>
                              <m:ctrlPr>
                                <a:rPr lang="it-IT" i="1">
                                  <a:latin typeface="Cambria Math"/>
                                </a:rPr>
                              </m:ctrlPr>
                            </m:fPr>
                            <m:num>
                              <m:sSubSup>
                                <m:sSubSupPr>
                                  <m:ctrlPr>
                                    <a:rPr lang="it-IT" i="1">
                                      <a:latin typeface="Cambria Math"/>
                                    </a:rPr>
                                  </m:ctrlPr>
                                </m:sSubSupPr>
                                <m:e>
                                  <m:r>
                                    <a:rPr lang="en-GB" i="1">
                                      <a:latin typeface="Cambria Math"/>
                                    </a:rPr>
                                    <m:t>𝑛</m:t>
                                  </m:r>
                                </m:e>
                                <m:sub>
                                  <m:r>
                                    <a:rPr lang="it-IT" b="0" i="1" smtClean="0">
                                      <a:latin typeface="Cambria Math"/>
                                    </a:rPr>
                                    <m:t>𝑏</m:t>
                                  </m:r>
                                </m:sub>
                                <m:sup>
                                  <m:r>
                                    <a:rPr lang="en-GB" i="1">
                                      <a:latin typeface="Cambria Math"/>
                                    </a:rPr>
                                    <m:t>2</m:t>
                                  </m:r>
                                </m:sup>
                              </m:sSubSup>
                              <m:r>
                                <m:rPr>
                                  <m:nor/>
                                </m:rPr>
                                <a:rPr lang="it-IT"/>
                                <m:t> </m:t>
                              </m:r>
                            </m:num>
                            <m:den>
                              <m:sSup>
                                <m:sSupPr>
                                  <m:ctrlPr>
                                    <a:rPr lang="it-IT" i="1">
                                      <a:latin typeface="Cambria Math"/>
                                    </a:rPr>
                                  </m:ctrlPr>
                                </m:sSupPr>
                                <m:e>
                                  <m:r>
                                    <a:rPr lang="it-IT" b="0" i="1" smtClean="0">
                                      <a:latin typeface="Cambria Math"/>
                                    </a:rPr>
                                    <m:t>𝑏</m:t>
                                  </m:r>
                                </m:e>
                                <m:sup>
                                  <m:r>
                                    <a:rPr lang="it-IT" i="1">
                                      <a:latin typeface="Cambria Math"/>
                                    </a:rPr>
                                    <m:t>2</m:t>
                                  </m:r>
                                </m:sup>
                              </m:sSup>
                            </m:den>
                          </m:f>
                          <m:r>
                            <a:rPr lang="it-IT" i="1">
                              <a:latin typeface="Cambria Math"/>
                            </a:rPr>
                            <m:t>+</m:t>
                          </m:r>
                          <m:f>
                            <m:fPr>
                              <m:ctrlPr>
                                <a:rPr lang="it-IT" i="1">
                                  <a:latin typeface="Cambria Math"/>
                                </a:rPr>
                              </m:ctrlPr>
                            </m:fPr>
                            <m:num>
                              <m:sSubSup>
                                <m:sSubSupPr>
                                  <m:ctrlPr>
                                    <a:rPr lang="it-IT" i="1">
                                      <a:latin typeface="Cambria Math"/>
                                    </a:rPr>
                                  </m:ctrlPr>
                                </m:sSubSupPr>
                                <m:e>
                                  <m:r>
                                    <a:rPr lang="en-GB" i="1">
                                      <a:latin typeface="Cambria Math"/>
                                    </a:rPr>
                                    <m:t>𝑛</m:t>
                                  </m:r>
                                </m:e>
                                <m:sub>
                                  <m:r>
                                    <a:rPr lang="it-IT" b="0" i="1" smtClean="0">
                                      <a:latin typeface="Cambria Math"/>
                                    </a:rPr>
                                    <m:t>𝑐</m:t>
                                  </m:r>
                                </m:sub>
                                <m:sup>
                                  <m:r>
                                    <a:rPr lang="en-GB" i="1">
                                      <a:latin typeface="Cambria Math"/>
                                    </a:rPr>
                                    <m:t>2</m:t>
                                  </m:r>
                                </m:sup>
                              </m:sSubSup>
                              <m:r>
                                <m:rPr>
                                  <m:nor/>
                                </m:rPr>
                                <a:rPr lang="it-IT"/>
                                <m:t> </m:t>
                              </m:r>
                            </m:num>
                            <m:den>
                              <m:sSup>
                                <m:sSupPr>
                                  <m:ctrlPr>
                                    <a:rPr lang="it-IT" i="1">
                                      <a:latin typeface="Cambria Math"/>
                                    </a:rPr>
                                  </m:ctrlPr>
                                </m:sSupPr>
                                <m:e>
                                  <m:r>
                                    <a:rPr lang="it-IT" b="0" i="1" smtClean="0">
                                      <a:latin typeface="Cambria Math"/>
                                    </a:rPr>
                                    <m:t>𝑐</m:t>
                                  </m:r>
                                </m:e>
                                <m:sup>
                                  <m:r>
                                    <a:rPr lang="it-IT" i="1">
                                      <a:latin typeface="Cambria Math"/>
                                    </a:rPr>
                                    <m:t>2</m:t>
                                  </m:r>
                                </m:sup>
                              </m:sSup>
                            </m:den>
                          </m:f>
                        </m:e>
                      </m:d>
                    </m:oMath>
                  </m:oMathPara>
                </a14:m>
                <a:endParaRPr lang="en-US" dirty="0"/>
              </a:p>
            </p:txBody>
          </p:sp>
        </mc:Choice>
        <mc:Fallback xmlns="">
          <p:sp>
            <p:nvSpPr>
              <p:cNvPr id="15" name="Rettangolo 14"/>
              <p:cNvSpPr>
                <a:spLocks noRot="1" noChangeAspect="1" noMove="1" noResize="1" noEditPoints="1" noAdjustHandles="1" noChangeArrowheads="1" noChangeShapeType="1" noTextEdit="1"/>
              </p:cNvSpPr>
              <p:nvPr/>
            </p:nvSpPr>
            <p:spPr>
              <a:xfrm>
                <a:off x="4760870" y="3737900"/>
                <a:ext cx="3028714" cy="727571"/>
              </a:xfrm>
              <a:prstGeom prst="rect">
                <a:avLst/>
              </a:prstGeom>
              <a:blipFill rotWithShape="1">
                <a:blip r:embed="rId6"/>
                <a:stretch>
                  <a:fillRect/>
                </a:stretch>
              </a:blipFill>
            </p:spPr>
            <p:txBody>
              <a:bodyPr/>
              <a:lstStyle/>
              <a:p>
                <a:r>
                  <a:rPr lang="en-US">
                    <a:noFill/>
                  </a:rPr>
                  <a:t> </a:t>
                </a:r>
              </a:p>
            </p:txBody>
          </p:sp>
        </mc:Fallback>
      </mc:AlternateContent>
      <p:sp>
        <p:nvSpPr>
          <p:cNvPr id="13" name="CasellaDiTesto 12"/>
          <p:cNvSpPr txBox="1"/>
          <p:nvPr/>
        </p:nvSpPr>
        <p:spPr>
          <a:xfrm>
            <a:off x="4860032" y="4509120"/>
            <a:ext cx="3703450" cy="369332"/>
          </a:xfrm>
          <a:prstGeom prst="rect">
            <a:avLst/>
          </a:prstGeom>
          <a:noFill/>
        </p:spPr>
        <p:txBody>
          <a:bodyPr wrap="none" rtlCol="0">
            <a:spAutoFit/>
          </a:bodyPr>
          <a:lstStyle/>
          <a:p>
            <a:r>
              <a:rPr lang="en-US" dirty="0" smtClean="0">
                <a:solidFill>
                  <a:srgbClr val="FF0000"/>
                </a:solidFill>
              </a:rPr>
              <a:t>Many states with the same energy!!!!</a:t>
            </a:r>
            <a:endParaRPr lang="en-US" dirty="0">
              <a:solidFill>
                <a:srgbClr val="FF0000"/>
              </a:solidFill>
            </a:endParaRPr>
          </a:p>
        </p:txBody>
      </p:sp>
    </p:spTree>
    <p:extLst>
      <p:ext uri="{BB962C8B-B14F-4D97-AF65-F5344CB8AC3E}">
        <p14:creationId xmlns:p14="http://schemas.microsoft.com/office/powerpoint/2010/main" val="3079825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po 12"/>
          <p:cNvGrpSpPr/>
          <p:nvPr/>
        </p:nvGrpSpPr>
        <p:grpSpPr>
          <a:xfrm>
            <a:off x="4334780" y="445658"/>
            <a:ext cx="4629708" cy="3806197"/>
            <a:chOff x="3904002" y="445658"/>
            <a:chExt cx="4629708" cy="3806197"/>
          </a:xfrm>
        </p:grpSpPr>
        <p:grpSp>
          <p:nvGrpSpPr>
            <p:cNvPr id="7" name="Gruppo 6"/>
            <p:cNvGrpSpPr/>
            <p:nvPr/>
          </p:nvGrpSpPr>
          <p:grpSpPr>
            <a:xfrm>
              <a:off x="3904002" y="445658"/>
              <a:ext cx="4629708" cy="3806197"/>
              <a:chOff x="3923928" y="2852936"/>
              <a:chExt cx="4629708" cy="3806197"/>
            </a:xfrm>
          </p:grpSpPr>
          <p:pic>
            <p:nvPicPr>
              <p:cNvPr id="849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3928" y="3129553"/>
                <a:ext cx="4629708" cy="3529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ttangolo 5"/>
              <p:cNvSpPr/>
              <p:nvPr/>
            </p:nvSpPr>
            <p:spPr>
              <a:xfrm>
                <a:off x="4756785" y="2852936"/>
                <a:ext cx="247263"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igura a mano libera 10"/>
            <p:cNvSpPr/>
            <p:nvPr/>
          </p:nvSpPr>
          <p:spPr>
            <a:xfrm>
              <a:off x="4659630" y="933450"/>
              <a:ext cx="3501390" cy="2160270"/>
            </a:xfrm>
            <a:custGeom>
              <a:avLst/>
              <a:gdLst>
                <a:gd name="connsiteX0" fmla="*/ 0 w 3501390"/>
                <a:gd name="connsiteY0" fmla="*/ 2160270 h 2160270"/>
                <a:gd name="connsiteX1" fmla="*/ 925830 w 3501390"/>
                <a:gd name="connsiteY1" fmla="*/ 1337310 h 2160270"/>
                <a:gd name="connsiteX2" fmla="*/ 1931670 w 3501390"/>
                <a:gd name="connsiteY2" fmla="*/ 689610 h 2160270"/>
                <a:gd name="connsiteX3" fmla="*/ 2594610 w 3501390"/>
                <a:gd name="connsiteY3" fmla="*/ 342900 h 2160270"/>
                <a:gd name="connsiteX4" fmla="*/ 3501390 w 3501390"/>
                <a:gd name="connsiteY4" fmla="*/ 0 h 2160270"/>
                <a:gd name="connsiteX0" fmla="*/ 0 w 3501390"/>
                <a:gd name="connsiteY0" fmla="*/ 2160270 h 2160270"/>
                <a:gd name="connsiteX1" fmla="*/ 430530 w 3501390"/>
                <a:gd name="connsiteY1" fmla="*/ 1756410 h 2160270"/>
                <a:gd name="connsiteX2" fmla="*/ 925830 w 3501390"/>
                <a:gd name="connsiteY2" fmla="*/ 1337310 h 2160270"/>
                <a:gd name="connsiteX3" fmla="*/ 1931670 w 3501390"/>
                <a:gd name="connsiteY3" fmla="*/ 689610 h 2160270"/>
                <a:gd name="connsiteX4" fmla="*/ 2594610 w 3501390"/>
                <a:gd name="connsiteY4" fmla="*/ 342900 h 2160270"/>
                <a:gd name="connsiteX5" fmla="*/ 3501390 w 3501390"/>
                <a:gd name="connsiteY5" fmla="*/ 0 h 2160270"/>
                <a:gd name="connsiteX0" fmla="*/ 0 w 3501390"/>
                <a:gd name="connsiteY0" fmla="*/ 2160270 h 2160270"/>
                <a:gd name="connsiteX1" fmla="*/ 407670 w 3501390"/>
                <a:gd name="connsiteY1" fmla="*/ 1737360 h 2160270"/>
                <a:gd name="connsiteX2" fmla="*/ 925830 w 3501390"/>
                <a:gd name="connsiteY2" fmla="*/ 1337310 h 2160270"/>
                <a:gd name="connsiteX3" fmla="*/ 1931670 w 3501390"/>
                <a:gd name="connsiteY3" fmla="*/ 689610 h 2160270"/>
                <a:gd name="connsiteX4" fmla="*/ 2594610 w 3501390"/>
                <a:gd name="connsiteY4" fmla="*/ 342900 h 2160270"/>
                <a:gd name="connsiteX5" fmla="*/ 3501390 w 3501390"/>
                <a:gd name="connsiteY5" fmla="*/ 0 h 2160270"/>
                <a:gd name="connsiteX0" fmla="*/ 0 w 3501390"/>
                <a:gd name="connsiteY0" fmla="*/ 2160270 h 2160270"/>
                <a:gd name="connsiteX1" fmla="*/ 407670 w 3501390"/>
                <a:gd name="connsiteY1" fmla="*/ 1737360 h 2160270"/>
                <a:gd name="connsiteX2" fmla="*/ 925830 w 3501390"/>
                <a:gd name="connsiteY2" fmla="*/ 1337310 h 2160270"/>
                <a:gd name="connsiteX3" fmla="*/ 1268730 w 3501390"/>
                <a:gd name="connsiteY3" fmla="*/ 1123950 h 2160270"/>
                <a:gd name="connsiteX4" fmla="*/ 1931670 w 3501390"/>
                <a:gd name="connsiteY4" fmla="*/ 689610 h 2160270"/>
                <a:gd name="connsiteX5" fmla="*/ 2594610 w 3501390"/>
                <a:gd name="connsiteY5" fmla="*/ 342900 h 2160270"/>
                <a:gd name="connsiteX6" fmla="*/ 3501390 w 3501390"/>
                <a:gd name="connsiteY6" fmla="*/ 0 h 2160270"/>
                <a:gd name="connsiteX0" fmla="*/ 0 w 3501390"/>
                <a:gd name="connsiteY0" fmla="*/ 2160270 h 2160270"/>
                <a:gd name="connsiteX1" fmla="*/ 407670 w 3501390"/>
                <a:gd name="connsiteY1" fmla="*/ 1737360 h 2160270"/>
                <a:gd name="connsiteX2" fmla="*/ 925830 w 3501390"/>
                <a:gd name="connsiteY2" fmla="*/ 1337310 h 2160270"/>
                <a:gd name="connsiteX3" fmla="*/ 1242060 w 3501390"/>
                <a:gd name="connsiteY3" fmla="*/ 1108710 h 2160270"/>
                <a:gd name="connsiteX4" fmla="*/ 1931670 w 3501390"/>
                <a:gd name="connsiteY4" fmla="*/ 689610 h 2160270"/>
                <a:gd name="connsiteX5" fmla="*/ 2594610 w 3501390"/>
                <a:gd name="connsiteY5" fmla="*/ 342900 h 2160270"/>
                <a:gd name="connsiteX6" fmla="*/ 3501390 w 3501390"/>
                <a:gd name="connsiteY6" fmla="*/ 0 h 216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1390" h="2160270">
                  <a:moveTo>
                    <a:pt x="0" y="2160270"/>
                  </a:moveTo>
                  <a:cubicBezTo>
                    <a:pt x="71755" y="2092960"/>
                    <a:pt x="253365" y="1874520"/>
                    <a:pt x="407670" y="1737360"/>
                  </a:cubicBezTo>
                  <a:cubicBezTo>
                    <a:pt x="561975" y="1600200"/>
                    <a:pt x="786765" y="1442085"/>
                    <a:pt x="925830" y="1337310"/>
                  </a:cubicBezTo>
                  <a:cubicBezTo>
                    <a:pt x="1064895" y="1232535"/>
                    <a:pt x="1074420" y="1216660"/>
                    <a:pt x="1242060" y="1108710"/>
                  </a:cubicBezTo>
                  <a:cubicBezTo>
                    <a:pt x="1409700" y="1000760"/>
                    <a:pt x="1706245" y="817245"/>
                    <a:pt x="1931670" y="689610"/>
                  </a:cubicBezTo>
                  <a:cubicBezTo>
                    <a:pt x="2157095" y="561975"/>
                    <a:pt x="2332990" y="457835"/>
                    <a:pt x="2594610" y="342900"/>
                  </a:cubicBezTo>
                  <a:cubicBezTo>
                    <a:pt x="2856230" y="227965"/>
                    <a:pt x="3178810" y="113982"/>
                    <a:pt x="3501390" y="0"/>
                  </a:cubicBezTo>
                </a:path>
              </a:pathLst>
            </a:custGeom>
            <a:no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igura a mano libera 11"/>
            <p:cNvSpPr/>
            <p:nvPr/>
          </p:nvSpPr>
          <p:spPr>
            <a:xfrm>
              <a:off x="6705600" y="1562100"/>
              <a:ext cx="487680" cy="1611630"/>
            </a:xfrm>
            <a:custGeom>
              <a:avLst/>
              <a:gdLst>
                <a:gd name="connsiteX0" fmla="*/ 0 w 487680"/>
                <a:gd name="connsiteY0" fmla="*/ 0 h 1611630"/>
                <a:gd name="connsiteX1" fmla="*/ 118110 w 487680"/>
                <a:gd name="connsiteY1" fmla="*/ 80010 h 1611630"/>
                <a:gd name="connsiteX2" fmla="*/ 186690 w 487680"/>
                <a:gd name="connsiteY2" fmla="*/ 220980 h 1611630"/>
                <a:gd name="connsiteX3" fmla="*/ 201930 w 487680"/>
                <a:gd name="connsiteY3" fmla="*/ 613410 h 1611630"/>
                <a:gd name="connsiteX4" fmla="*/ 186690 w 487680"/>
                <a:gd name="connsiteY4" fmla="*/ 1257300 h 1611630"/>
                <a:gd name="connsiteX5" fmla="*/ 285750 w 487680"/>
                <a:gd name="connsiteY5" fmla="*/ 1489710 h 1611630"/>
                <a:gd name="connsiteX6" fmla="*/ 396240 w 487680"/>
                <a:gd name="connsiteY6" fmla="*/ 1584960 h 1611630"/>
                <a:gd name="connsiteX7" fmla="*/ 487680 w 487680"/>
                <a:gd name="connsiteY7" fmla="*/ 1611630 h 161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7680" h="1611630">
                  <a:moveTo>
                    <a:pt x="0" y="0"/>
                  </a:moveTo>
                  <a:cubicBezTo>
                    <a:pt x="43497" y="21590"/>
                    <a:pt x="86995" y="43180"/>
                    <a:pt x="118110" y="80010"/>
                  </a:cubicBezTo>
                  <a:cubicBezTo>
                    <a:pt x="149225" y="116840"/>
                    <a:pt x="172720" y="132080"/>
                    <a:pt x="186690" y="220980"/>
                  </a:cubicBezTo>
                  <a:cubicBezTo>
                    <a:pt x="200660" y="309880"/>
                    <a:pt x="201930" y="440690"/>
                    <a:pt x="201930" y="613410"/>
                  </a:cubicBezTo>
                  <a:cubicBezTo>
                    <a:pt x="201930" y="786130"/>
                    <a:pt x="172720" y="1111250"/>
                    <a:pt x="186690" y="1257300"/>
                  </a:cubicBezTo>
                  <a:cubicBezTo>
                    <a:pt x="200660" y="1403350"/>
                    <a:pt x="250825" y="1435100"/>
                    <a:pt x="285750" y="1489710"/>
                  </a:cubicBezTo>
                  <a:cubicBezTo>
                    <a:pt x="320675" y="1544320"/>
                    <a:pt x="362585" y="1564640"/>
                    <a:pt x="396240" y="1584960"/>
                  </a:cubicBezTo>
                  <a:cubicBezTo>
                    <a:pt x="429895" y="1605280"/>
                    <a:pt x="458787" y="1608455"/>
                    <a:pt x="487680" y="161163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asellaDiTesto 2"/>
          <p:cNvSpPr txBox="1"/>
          <p:nvPr/>
        </p:nvSpPr>
        <p:spPr>
          <a:xfrm>
            <a:off x="107504" y="184048"/>
            <a:ext cx="3196324" cy="523220"/>
          </a:xfrm>
          <a:prstGeom prst="rect">
            <a:avLst/>
          </a:prstGeom>
          <a:noFill/>
        </p:spPr>
        <p:txBody>
          <a:bodyPr wrap="none" rtlCol="0">
            <a:spAutoFit/>
          </a:bodyPr>
          <a:lstStyle/>
          <a:p>
            <a:r>
              <a:rPr lang="en-US" sz="2800" b="1" dirty="0" smtClean="0">
                <a:solidFill>
                  <a:srgbClr val="FF0000"/>
                </a:solidFill>
              </a:rPr>
              <a:t>Free Electron Model</a:t>
            </a:r>
            <a:endParaRPr lang="en-US" sz="2800" b="1" dirty="0">
              <a:solidFill>
                <a:srgbClr val="FF0000"/>
              </a:solidFill>
            </a:endParaRPr>
          </a:p>
        </p:txBody>
      </p:sp>
      <p:graphicFrame>
        <p:nvGraphicFramePr>
          <p:cNvPr id="2" name="Oggetto 1"/>
          <p:cNvGraphicFramePr>
            <a:graphicFrameLocks noChangeAspect="1"/>
          </p:cNvGraphicFramePr>
          <p:nvPr>
            <p:extLst>
              <p:ext uri="{D42A27DB-BD31-4B8C-83A1-F6EECF244321}">
                <p14:modId xmlns:p14="http://schemas.microsoft.com/office/powerpoint/2010/main" val="3444197773"/>
              </p:ext>
            </p:extLst>
          </p:nvPr>
        </p:nvGraphicFramePr>
        <p:xfrm>
          <a:off x="286561" y="3743543"/>
          <a:ext cx="3371850" cy="1468438"/>
        </p:xfrm>
        <a:graphic>
          <a:graphicData uri="http://schemas.openxmlformats.org/presentationml/2006/ole">
            <mc:AlternateContent xmlns:mc="http://schemas.openxmlformats.org/markup-compatibility/2006">
              <mc:Choice xmlns:v="urn:schemas-microsoft-com:vml" Requires="v">
                <p:oleObj spid="_x0000_s96269" name="Equation" r:id="rId4" imgW="1282680" imgH="558720" progId="Equation.DSMT4">
                  <p:embed/>
                </p:oleObj>
              </mc:Choice>
              <mc:Fallback>
                <p:oleObj name="Equation" r:id="rId4" imgW="1282680" imgH="55872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561" y="3743543"/>
                        <a:ext cx="3371850" cy="1468438"/>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 name="CasellaDiTesto 3"/>
          <p:cNvSpPr txBox="1"/>
          <p:nvPr/>
        </p:nvSpPr>
        <p:spPr>
          <a:xfrm>
            <a:off x="540908" y="3239487"/>
            <a:ext cx="2933239" cy="369332"/>
          </a:xfrm>
          <a:prstGeom prst="rect">
            <a:avLst/>
          </a:prstGeom>
          <a:noFill/>
        </p:spPr>
        <p:txBody>
          <a:bodyPr wrap="none" rtlCol="0">
            <a:spAutoFit/>
          </a:bodyPr>
          <a:lstStyle/>
          <a:p>
            <a:pPr algn="ctr"/>
            <a:r>
              <a:rPr lang="en-US" b="1" dirty="0" smtClean="0">
                <a:solidFill>
                  <a:srgbClr val="FF0000"/>
                </a:solidFill>
              </a:rPr>
              <a:t>Fermi-Dirac “filling” function</a:t>
            </a:r>
            <a:endParaRPr lang="en-US" b="1" dirty="0">
              <a:solidFill>
                <a:srgbClr val="FF0000"/>
              </a:solidFill>
            </a:endParaRPr>
          </a:p>
        </p:txBody>
      </p:sp>
      <p:sp>
        <p:nvSpPr>
          <p:cNvPr id="8" name="CasellaDiTesto 7"/>
          <p:cNvSpPr txBox="1"/>
          <p:nvPr/>
        </p:nvSpPr>
        <p:spPr>
          <a:xfrm>
            <a:off x="107504" y="719808"/>
            <a:ext cx="2308324" cy="461665"/>
          </a:xfrm>
          <a:prstGeom prst="rect">
            <a:avLst/>
          </a:prstGeom>
          <a:noFill/>
        </p:spPr>
        <p:txBody>
          <a:bodyPr wrap="none" rtlCol="0">
            <a:spAutoFit/>
          </a:bodyPr>
          <a:lstStyle/>
          <a:p>
            <a:r>
              <a:rPr lang="en-US" sz="2400" b="1" dirty="0" smtClean="0">
                <a:solidFill>
                  <a:srgbClr val="3333FF"/>
                </a:solidFill>
              </a:rPr>
              <a:t>Density of states</a:t>
            </a:r>
            <a:endParaRPr lang="en-US" sz="2400" b="1" dirty="0">
              <a:solidFill>
                <a:srgbClr val="3333FF"/>
              </a:solidFill>
            </a:endParaRPr>
          </a:p>
        </p:txBody>
      </p:sp>
      <mc:AlternateContent xmlns:mc="http://schemas.openxmlformats.org/markup-compatibility/2006" xmlns:a14="http://schemas.microsoft.com/office/drawing/2010/main">
        <mc:Choice Requires="a14">
          <p:sp>
            <p:nvSpPr>
              <p:cNvPr id="9" name="CasellaDiTesto 8"/>
              <p:cNvSpPr txBox="1"/>
              <p:nvPr/>
            </p:nvSpPr>
            <p:spPr>
              <a:xfrm>
                <a:off x="107504" y="1185476"/>
                <a:ext cx="4208844" cy="848309"/>
              </a:xfrm>
              <a:prstGeom prst="rect">
                <a:avLst/>
              </a:prstGeom>
              <a:noFill/>
              <a:ln w="28575">
                <a:solidFill>
                  <a:srgbClr val="3333FF"/>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a:rPr>
                          </m:ctrlPr>
                        </m:sSubPr>
                        <m:e>
                          <m:r>
                            <a:rPr lang="it-IT" sz="2400" b="0" i="1" smtClean="0">
                              <a:latin typeface="Cambria Math"/>
                            </a:rPr>
                            <m:t>𝑁</m:t>
                          </m:r>
                        </m:e>
                        <m:sub>
                          <m:d>
                            <m:dPr>
                              <m:ctrlPr>
                                <a:rPr lang="en-US" sz="2400" i="1" smtClean="0">
                                  <a:latin typeface="Cambria Math"/>
                                </a:rPr>
                              </m:ctrlPr>
                            </m:dPr>
                            <m:e>
                              <m:r>
                                <a:rPr lang="it-IT" sz="2400" b="0" i="1" smtClean="0">
                                  <a:latin typeface="Cambria Math"/>
                                </a:rPr>
                                <m:t>𝐸</m:t>
                              </m:r>
                            </m:e>
                          </m:d>
                        </m:sub>
                      </m:sSub>
                      <m:r>
                        <a:rPr lang="it-IT" sz="2400" b="0" i="1" smtClean="0">
                          <a:latin typeface="Cambria Math"/>
                        </a:rPr>
                        <m:t>𝑑𝐸</m:t>
                      </m:r>
                      <m:r>
                        <a:rPr lang="it-IT" sz="2400" b="0" i="1" smtClean="0">
                          <a:latin typeface="Cambria Math"/>
                        </a:rPr>
                        <m:t>=</m:t>
                      </m:r>
                      <m:f>
                        <m:fPr>
                          <m:ctrlPr>
                            <a:rPr lang="it-IT" sz="2400" b="0" i="1" smtClean="0">
                              <a:latin typeface="Cambria Math"/>
                            </a:rPr>
                          </m:ctrlPr>
                        </m:fPr>
                        <m:num>
                          <m:r>
                            <a:rPr lang="it-IT" sz="2400" b="0" i="1" smtClean="0">
                              <a:latin typeface="Cambria Math"/>
                            </a:rPr>
                            <m:t>2</m:t>
                          </m:r>
                          <m:sSup>
                            <m:sSupPr>
                              <m:ctrlPr>
                                <a:rPr lang="it-IT" sz="2400" b="0" i="1" smtClean="0">
                                  <a:latin typeface="Cambria Math"/>
                                </a:rPr>
                              </m:ctrlPr>
                            </m:sSupPr>
                            <m:e>
                              <m:d>
                                <m:dPr>
                                  <m:ctrlPr>
                                    <a:rPr lang="it-IT" sz="2400" b="0" i="1" smtClean="0">
                                      <a:latin typeface="Cambria Math"/>
                                    </a:rPr>
                                  </m:ctrlPr>
                                </m:dPr>
                                <m:e>
                                  <m:r>
                                    <a:rPr lang="it-IT" sz="2400" b="0" i="1" smtClean="0">
                                      <a:latin typeface="Cambria Math"/>
                                    </a:rPr>
                                    <m:t>2</m:t>
                                  </m:r>
                                  <m:sSub>
                                    <m:sSubPr>
                                      <m:ctrlPr>
                                        <a:rPr lang="it-IT" sz="2400" b="0" i="1" smtClean="0">
                                          <a:latin typeface="Cambria Math"/>
                                        </a:rPr>
                                      </m:ctrlPr>
                                    </m:sSubPr>
                                    <m:e>
                                      <m:r>
                                        <a:rPr lang="it-IT" sz="2400" b="0" i="1" smtClean="0">
                                          <a:latin typeface="Cambria Math"/>
                                        </a:rPr>
                                        <m:t>𝑚</m:t>
                                      </m:r>
                                    </m:e>
                                    <m:sub>
                                      <m:r>
                                        <a:rPr lang="it-IT" sz="2400" b="0" i="1" smtClean="0">
                                          <a:latin typeface="Cambria Math"/>
                                        </a:rPr>
                                        <m:t>𝑒</m:t>
                                      </m:r>
                                    </m:sub>
                                  </m:sSub>
                                </m:e>
                              </m:d>
                            </m:e>
                            <m:sup>
                              <m:r>
                                <a:rPr lang="it-IT" sz="2400" b="0" i="1" smtClean="0">
                                  <a:latin typeface="Cambria Math"/>
                                </a:rPr>
                                <m:t>3/2</m:t>
                              </m:r>
                            </m:sup>
                          </m:sSup>
                          <m:r>
                            <a:rPr lang="it-IT" sz="2400" b="0" i="1" smtClean="0">
                              <a:latin typeface="Cambria Math"/>
                            </a:rPr>
                            <m:t>𝑉</m:t>
                          </m:r>
                          <m:sSup>
                            <m:sSupPr>
                              <m:ctrlPr>
                                <a:rPr lang="it-IT" sz="2400" b="0" i="1" smtClean="0">
                                  <a:latin typeface="Cambria Math"/>
                                </a:rPr>
                              </m:ctrlPr>
                            </m:sSupPr>
                            <m:e>
                              <m:r>
                                <a:rPr lang="it-IT" sz="2400" b="0" i="1" smtClean="0">
                                  <a:latin typeface="Cambria Math"/>
                                </a:rPr>
                                <m:t>𝐸</m:t>
                              </m:r>
                            </m:e>
                            <m:sup>
                              <m:r>
                                <a:rPr lang="it-IT" sz="2400" b="0" i="1" smtClean="0">
                                  <a:latin typeface="Cambria Math"/>
                                </a:rPr>
                                <m:t>1/2</m:t>
                              </m:r>
                            </m:sup>
                          </m:sSup>
                        </m:num>
                        <m:den>
                          <m:sSup>
                            <m:sSupPr>
                              <m:ctrlPr>
                                <a:rPr lang="it-IT" sz="2400" b="0" i="1" smtClean="0">
                                  <a:latin typeface="Cambria Math"/>
                                </a:rPr>
                              </m:ctrlPr>
                            </m:sSupPr>
                            <m:e>
                              <m:r>
                                <a:rPr lang="it-IT" sz="2400" b="0" i="1" smtClean="0">
                                  <a:latin typeface="Cambria Math"/>
                                  <a:ea typeface="Cambria Math"/>
                                </a:rPr>
                                <m:t>𝜋</m:t>
                              </m:r>
                            </m:e>
                            <m:sup>
                              <m:r>
                                <a:rPr lang="it-IT" sz="2400" b="0" i="1" smtClean="0">
                                  <a:latin typeface="Cambria Math"/>
                                </a:rPr>
                                <m:t>2</m:t>
                              </m:r>
                            </m:sup>
                          </m:sSup>
                          <m:sSup>
                            <m:sSupPr>
                              <m:ctrlPr>
                                <a:rPr lang="it-IT" sz="2400" b="0" i="1" smtClean="0">
                                  <a:latin typeface="Cambria Math"/>
                                </a:rPr>
                              </m:ctrlPr>
                            </m:sSupPr>
                            <m:e>
                              <m:r>
                                <a:rPr lang="it-IT" sz="2400" b="0" i="1" smtClean="0">
                                  <a:latin typeface="Cambria Math"/>
                                  <a:ea typeface="Cambria Math"/>
                                </a:rPr>
                                <m:t>ℏ</m:t>
                              </m:r>
                            </m:e>
                            <m:sup>
                              <m:r>
                                <a:rPr lang="it-IT" sz="2400" b="0" i="1" smtClean="0">
                                  <a:latin typeface="Cambria Math"/>
                                </a:rPr>
                                <m:t>3</m:t>
                              </m:r>
                            </m:sup>
                          </m:sSup>
                        </m:den>
                      </m:f>
                      <m:r>
                        <a:rPr lang="it-IT" sz="2400" b="0" i="1" smtClean="0">
                          <a:latin typeface="Cambria Math"/>
                        </a:rPr>
                        <m:t>𝑑𝐸</m:t>
                      </m:r>
                    </m:oMath>
                  </m:oMathPara>
                </a14:m>
                <a:endParaRPr lang="en-US" dirty="0"/>
              </a:p>
            </p:txBody>
          </p:sp>
        </mc:Choice>
        <mc:Fallback xmlns="">
          <p:sp>
            <p:nvSpPr>
              <p:cNvPr id="9" name="CasellaDiTesto 8"/>
              <p:cNvSpPr txBox="1">
                <a:spLocks noRot="1" noChangeAspect="1" noMove="1" noResize="1" noEditPoints="1" noAdjustHandles="1" noChangeArrowheads="1" noChangeShapeType="1" noTextEdit="1"/>
              </p:cNvSpPr>
              <p:nvPr/>
            </p:nvSpPr>
            <p:spPr>
              <a:xfrm>
                <a:off x="107504" y="1185476"/>
                <a:ext cx="4208844" cy="848309"/>
              </a:xfrm>
              <a:prstGeom prst="rect">
                <a:avLst/>
              </a:prstGeom>
              <a:blipFill rotWithShape="1">
                <a:blip r:embed="rId6"/>
                <a:stretch>
                  <a:fillRect/>
                </a:stretch>
              </a:blipFill>
              <a:ln w="28575">
                <a:solidFill>
                  <a:srgbClr val="3333FF"/>
                </a:solidFill>
              </a:ln>
            </p:spPr>
            <p:txBody>
              <a:bodyPr/>
              <a:lstStyle/>
              <a:p>
                <a:r>
                  <a:rPr lang="en-US">
                    <a:noFill/>
                  </a:rPr>
                  <a:t> </a:t>
                </a:r>
              </a:p>
            </p:txBody>
          </p:sp>
        </mc:Fallback>
      </mc:AlternateContent>
      <p:sp>
        <p:nvSpPr>
          <p:cNvPr id="14" name="CasellaDiTesto 13"/>
          <p:cNvSpPr txBox="1"/>
          <p:nvPr/>
        </p:nvSpPr>
        <p:spPr>
          <a:xfrm>
            <a:off x="5724847" y="4653136"/>
            <a:ext cx="2449710" cy="1200329"/>
          </a:xfrm>
          <a:prstGeom prst="rect">
            <a:avLst/>
          </a:prstGeom>
          <a:noFill/>
        </p:spPr>
        <p:txBody>
          <a:bodyPr wrap="none" rtlCol="0">
            <a:spAutoFit/>
          </a:bodyPr>
          <a:lstStyle/>
          <a:p>
            <a:r>
              <a:rPr lang="en-US" sz="3200" b="1" dirty="0" smtClean="0">
                <a:solidFill>
                  <a:srgbClr val="00B050"/>
                </a:solidFill>
              </a:rPr>
              <a:t>E</a:t>
            </a:r>
            <a:r>
              <a:rPr lang="en-US" sz="3200" b="1" baseline="-25000" dirty="0" smtClean="0">
                <a:solidFill>
                  <a:srgbClr val="00B050"/>
                </a:solidFill>
              </a:rPr>
              <a:t>F</a:t>
            </a:r>
            <a:r>
              <a:rPr lang="en-US" sz="2000" dirty="0" smtClean="0"/>
              <a:t> = Fermi Level</a:t>
            </a:r>
          </a:p>
          <a:p>
            <a:r>
              <a:rPr lang="en-US" sz="2000" dirty="0" smtClean="0"/>
              <a:t>Energy of the highest </a:t>
            </a:r>
          </a:p>
          <a:p>
            <a:r>
              <a:rPr lang="en-US" sz="2000" dirty="0" smtClean="0"/>
              <a:t>occupied state at 0 K</a:t>
            </a:r>
            <a:endParaRPr lang="en-US" sz="2000" dirty="0"/>
          </a:p>
        </p:txBody>
      </p:sp>
    </p:spTree>
    <p:extLst>
      <p:ext uri="{BB962C8B-B14F-4D97-AF65-F5344CB8AC3E}">
        <p14:creationId xmlns:p14="http://schemas.microsoft.com/office/powerpoint/2010/main" val="40444065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36965"/>
            <a:ext cx="5400000" cy="1772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107504" y="184048"/>
            <a:ext cx="3416256" cy="523220"/>
          </a:xfrm>
          <a:prstGeom prst="rect">
            <a:avLst/>
          </a:prstGeom>
          <a:noFill/>
        </p:spPr>
        <p:txBody>
          <a:bodyPr wrap="none" rtlCol="0">
            <a:spAutoFit/>
          </a:bodyPr>
          <a:lstStyle/>
          <a:p>
            <a:r>
              <a:rPr lang="en-US" sz="2800" b="1" dirty="0" smtClean="0">
                <a:solidFill>
                  <a:srgbClr val="FF0000"/>
                </a:solidFill>
              </a:rPr>
              <a:t>Band structure model</a:t>
            </a:r>
            <a:endParaRPr lang="en-US" sz="2800" b="1" dirty="0">
              <a:solidFill>
                <a:srgbClr val="FF0000"/>
              </a:solidFill>
            </a:endParaRPr>
          </a:p>
        </p:txBody>
      </p:sp>
      <p:pic>
        <p:nvPicPr>
          <p:cNvPr id="860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2708920"/>
            <a:ext cx="5400000" cy="3155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2102155" y="5939988"/>
            <a:ext cx="6163226" cy="369332"/>
          </a:xfrm>
          <a:prstGeom prst="rect">
            <a:avLst/>
          </a:prstGeom>
          <a:noFill/>
        </p:spPr>
        <p:txBody>
          <a:bodyPr wrap="none" rtlCol="0">
            <a:spAutoFit/>
          </a:bodyPr>
          <a:lstStyle/>
          <a:p>
            <a:r>
              <a:rPr lang="en-US" dirty="0" smtClean="0">
                <a:solidFill>
                  <a:srgbClr val="3333FF"/>
                </a:solidFill>
              </a:rPr>
              <a:t>Electrical properties of a material depend on the filling of bands</a:t>
            </a:r>
            <a:endParaRPr lang="en-US" dirty="0">
              <a:solidFill>
                <a:srgbClr val="3333FF"/>
              </a:solidFill>
            </a:endParaRPr>
          </a:p>
        </p:txBody>
      </p:sp>
    </p:spTree>
    <p:extLst>
      <p:ext uri="{BB962C8B-B14F-4D97-AF65-F5344CB8AC3E}">
        <p14:creationId xmlns:p14="http://schemas.microsoft.com/office/powerpoint/2010/main" val="7469426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4048"/>
            <a:ext cx="4455450" cy="523220"/>
          </a:xfrm>
          <a:prstGeom prst="rect">
            <a:avLst/>
          </a:prstGeom>
          <a:noFill/>
        </p:spPr>
        <p:txBody>
          <a:bodyPr wrap="none" rtlCol="0">
            <a:spAutoFit/>
          </a:bodyPr>
          <a:lstStyle/>
          <a:p>
            <a:r>
              <a:rPr lang="en-US" sz="2800" b="1" dirty="0" smtClean="0">
                <a:solidFill>
                  <a:srgbClr val="FF0000"/>
                </a:solidFill>
              </a:rPr>
              <a:t>Band structure model: metal</a:t>
            </a:r>
            <a:endParaRPr lang="en-US" sz="2800" b="1" dirty="0">
              <a:solidFill>
                <a:srgbClr val="FF0000"/>
              </a:solidFill>
            </a:endParaRPr>
          </a:p>
        </p:txBody>
      </p:sp>
      <p:pic>
        <p:nvPicPr>
          <p:cNvPr id="870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20000">
            <a:off x="955726" y="695840"/>
            <a:ext cx="5389611" cy="594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28151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2948" name="Picture 4" descr="TheFourteenPossibleBravaisLattices"/>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228600" y="609600"/>
            <a:ext cx="8610600" cy="5257800"/>
          </a:xfrm>
          <a:noFill/>
        </p:spPr>
      </p:pic>
    </p:spTree>
    <p:extLst>
      <p:ext uri="{BB962C8B-B14F-4D97-AF65-F5344CB8AC3E}">
        <p14:creationId xmlns:p14="http://schemas.microsoft.com/office/powerpoint/2010/main" val="28242226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4048"/>
            <a:ext cx="4917821" cy="523220"/>
          </a:xfrm>
          <a:prstGeom prst="rect">
            <a:avLst/>
          </a:prstGeom>
          <a:noFill/>
        </p:spPr>
        <p:txBody>
          <a:bodyPr wrap="none" rtlCol="0">
            <a:spAutoFit/>
          </a:bodyPr>
          <a:lstStyle/>
          <a:p>
            <a:r>
              <a:rPr lang="en-US" sz="2800" b="1" dirty="0" smtClean="0">
                <a:solidFill>
                  <a:srgbClr val="FF0000"/>
                </a:solidFill>
              </a:rPr>
              <a:t>Band structure model: insulator</a:t>
            </a:r>
            <a:endParaRPr lang="en-US" sz="2800" b="1" dirty="0">
              <a:solidFill>
                <a:srgbClr val="FF0000"/>
              </a:solidFill>
            </a:endParaRPr>
          </a:p>
        </p:txBody>
      </p:sp>
      <p:pic>
        <p:nvPicPr>
          <p:cNvPr id="880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0000">
            <a:off x="1225939" y="1180039"/>
            <a:ext cx="6375396" cy="4446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3" name="CasellaDiTesto 2"/>
              <p:cNvSpPr txBox="1"/>
              <p:nvPr/>
            </p:nvSpPr>
            <p:spPr>
              <a:xfrm>
                <a:off x="5076056" y="1052736"/>
                <a:ext cx="3508268" cy="8592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sz="2400" i="0" smtClean="0">
                          <a:latin typeface="Cambria Math"/>
                          <a:ea typeface="Cambria Math"/>
                        </a:rPr>
                        <m:t>λ</m:t>
                      </m:r>
                      <m:r>
                        <m:rPr>
                          <m:nor/>
                        </m:rPr>
                        <a:rPr lang="it-IT" sz="2400" b="0" i="0" smtClean="0">
                          <a:latin typeface="Cambria Math"/>
                          <a:ea typeface="Cambria Math"/>
                        </a:rPr>
                        <m:t> </m:t>
                      </m:r>
                      <m:d>
                        <m:dPr>
                          <m:ctrlPr>
                            <a:rPr lang="it-IT" sz="2400" b="0" i="1" smtClean="0">
                              <a:latin typeface="Cambria Math"/>
                              <a:ea typeface="Cambria Math"/>
                            </a:rPr>
                          </m:ctrlPr>
                        </m:dPr>
                        <m:e>
                          <m:r>
                            <m:rPr>
                              <m:nor/>
                            </m:rPr>
                            <a:rPr lang="it-IT" sz="2400" b="0" i="0" smtClean="0">
                              <a:latin typeface="Cambria Math"/>
                              <a:ea typeface="Cambria Math"/>
                            </a:rPr>
                            <m:t>nm</m:t>
                          </m:r>
                        </m:e>
                      </m:d>
                      <m:r>
                        <m:rPr>
                          <m:nor/>
                        </m:rPr>
                        <a:rPr lang="it-IT" sz="2400" b="0" i="0" smtClean="0">
                          <a:latin typeface="Cambria Math"/>
                          <a:ea typeface="Cambria Math"/>
                        </a:rPr>
                        <m:t>= </m:t>
                      </m:r>
                      <m:f>
                        <m:fPr>
                          <m:ctrlPr>
                            <a:rPr lang="it-IT" sz="2400" b="0" i="1" smtClean="0">
                              <a:latin typeface="Cambria Math"/>
                              <a:ea typeface="Cambria Math"/>
                            </a:rPr>
                          </m:ctrlPr>
                        </m:fPr>
                        <m:num>
                          <m:r>
                            <m:rPr>
                              <m:nor/>
                            </m:rPr>
                            <a:rPr lang="it-IT" sz="2400" b="0" i="0" smtClean="0">
                              <a:latin typeface="Cambria Math"/>
                              <a:ea typeface="Cambria Math"/>
                            </a:rPr>
                            <m:t>hc</m:t>
                          </m:r>
                        </m:num>
                        <m:den>
                          <m:r>
                            <m:rPr>
                              <m:nor/>
                            </m:rPr>
                            <a:rPr lang="it-IT" sz="2400" b="0" i="0" smtClean="0">
                              <a:latin typeface="Cambria Math"/>
                              <a:ea typeface="Cambria Math"/>
                            </a:rPr>
                            <m:t>E</m:t>
                          </m:r>
                          <m:r>
                            <m:rPr>
                              <m:nor/>
                            </m:rPr>
                            <a:rPr lang="it-IT" sz="2400" b="0" i="0" smtClean="0">
                              <a:latin typeface="Cambria Math"/>
                              <a:ea typeface="Cambria Math"/>
                            </a:rPr>
                            <m:t> (</m:t>
                          </m:r>
                          <m:r>
                            <m:rPr>
                              <m:nor/>
                            </m:rPr>
                            <a:rPr lang="it-IT" sz="2400" b="0" i="0" smtClean="0">
                              <a:latin typeface="Cambria Math"/>
                              <a:ea typeface="Cambria Math"/>
                            </a:rPr>
                            <m:t>eV</m:t>
                          </m:r>
                          <m:r>
                            <m:rPr>
                              <m:nor/>
                            </m:rPr>
                            <a:rPr lang="it-IT" sz="2400" b="0" i="0" smtClean="0">
                              <a:latin typeface="Cambria Math"/>
                              <a:ea typeface="Cambria Math"/>
                            </a:rPr>
                            <m:t>)</m:t>
                          </m:r>
                        </m:den>
                      </m:f>
                      <m:r>
                        <m:rPr>
                          <m:nor/>
                        </m:rPr>
                        <a:rPr lang="it-IT" sz="2400" b="0" i="0" smtClean="0">
                          <a:latin typeface="Cambria Math"/>
                          <a:ea typeface="Cambria Math"/>
                        </a:rPr>
                        <m:t>=</m:t>
                      </m:r>
                      <m:f>
                        <m:fPr>
                          <m:ctrlPr>
                            <a:rPr lang="it-IT" sz="2400" b="0" i="1" smtClean="0">
                              <a:latin typeface="Cambria Math"/>
                              <a:ea typeface="Cambria Math"/>
                            </a:rPr>
                          </m:ctrlPr>
                        </m:fPr>
                        <m:num>
                          <m:r>
                            <m:rPr>
                              <m:nor/>
                            </m:rPr>
                            <a:rPr lang="it-IT" sz="2400" b="0" i="0" smtClean="0">
                              <a:latin typeface="Cambria Math"/>
                              <a:ea typeface="Cambria Math"/>
                            </a:rPr>
                            <m:t>1240</m:t>
                          </m:r>
                        </m:num>
                        <m:den>
                          <m:r>
                            <m:rPr>
                              <m:nor/>
                            </m:rPr>
                            <a:rPr lang="it-IT" sz="2400" b="0" i="0" smtClean="0">
                              <a:latin typeface="Cambria Math"/>
                              <a:ea typeface="Cambria Math"/>
                            </a:rPr>
                            <m:t>E</m:t>
                          </m:r>
                          <m:r>
                            <m:rPr>
                              <m:nor/>
                            </m:rPr>
                            <a:rPr lang="it-IT" sz="2400" b="0" i="0" smtClean="0">
                              <a:latin typeface="Cambria Math"/>
                              <a:ea typeface="Cambria Math"/>
                            </a:rPr>
                            <m:t> (</m:t>
                          </m:r>
                          <m:r>
                            <m:rPr>
                              <m:nor/>
                            </m:rPr>
                            <a:rPr lang="it-IT" sz="2400" b="0" i="0" smtClean="0">
                              <a:latin typeface="Cambria Math"/>
                              <a:ea typeface="Cambria Math"/>
                            </a:rPr>
                            <m:t>eV</m:t>
                          </m:r>
                          <m:r>
                            <m:rPr>
                              <m:nor/>
                            </m:rPr>
                            <a:rPr lang="it-IT" sz="2400" b="0" i="0" smtClean="0">
                              <a:latin typeface="Cambria Math"/>
                              <a:ea typeface="Cambria Math"/>
                            </a:rPr>
                            <m:t>)</m:t>
                          </m:r>
                        </m:den>
                      </m:f>
                    </m:oMath>
                  </m:oMathPara>
                </a14:m>
                <a:endParaRPr lang="en-US" sz="2400" dirty="0"/>
              </a:p>
            </p:txBody>
          </p:sp>
        </mc:Choice>
        <mc:Fallback xmlns="">
          <p:sp>
            <p:nvSpPr>
              <p:cNvPr id="3" name="CasellaDiTesto 2"/>
              <p:cNvSpPr txBox="1">
                <a:spLocks noRot="1" noChangeAspect="1" noMove="1" noResize="1" noEditPoints="1" noAdjustHandles="1" noChangeArrowheads="1" noChangeShapeType="1" noTextEdit="1"/>
              </p:cNvSpPr>
              <p:nvPr/>
            </p:nvSpPr>
            <p:spPr>
              <a:xfrm>
                <a:off x="5076056" y="1052736"/>
                <a:ext cx="3508268" cy="859210"/>
              </a:xfrm>
              <a:prstGeom prst="rect">
                <a:avLst/>
              </a:prstGeom>
              <a:blipFill rotWithShape="1">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3643321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4048"/>
            <a:ext cx="3681842" cy="523220"/>
          </a:xfrm>
          <a:prstGeom prst="rect">
            <a:avLst/>
          </a:prstGeom>
          <a:noFill/>
        </p:spPr>
        <p:txBody>
          <a:bodyPr wrap="none" rtlCol="0">
            <a:spAutoFit/>
          </a:bodyPr>
          <a:lstStyle/>
          <a:p>
            <a:r>
              <a:rPr lang="en-US" sz="2800" b="1" dirty="0" smtClean="0">
                <a:solidFill>
                  <a:srgbClr val="FF0000"/>
                </a:solidFill>
              </a:rPr>
              <a:t>Intrinsic semiconductor</a:t>
            </a:r>
            <a:endParaRPr lang="en-US" sz="2800" b="1" dirty="0">
              <a:solidFill>
                <a:srgbClr val="FF0000"/>
              </a:solidFill>
            </a:endParaRPr>
          </a:p>
        </p:txBody>
      </p:sp>
      <p:pic>
        <p:nvPicPr>
          <p:cNvPr id="890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1268760"/>
            <a:ext cx="4256087" cy="388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8" name="Connettore 2 17"/>
          <p:cNvCxnSpPr/>
          <p:nvPr/>
        </p:nvCxnSpPr>
        <p:spPr>
          <a:xfrm>
            <a:off x="2123728" y="2132856"/>
            <a:ext cx="0" cy="2088232"/>
          </a:xfrm>
          <a:prstGeom prst="straightConnector1">
            <a:avLst/>
          </a:prstGeom>
          <a:ln w="28575">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9" name="CasellaDiTesto 18"/>
          <p:cNvSpPr txBox="1"/>
          <p:nvPr/>
        </p:nvSpPr>
        <p:spPr>
          <a:xfrm>
            <a:off x="220011" y="2853806"/>
            <a:ext cx="1734257" cy="923330"/>
          </a:xfrm>
          <a:prstGeom prst="rect">
            <a:avLst/>
          </a:prstGeom>
          <a:noFill/>
        </p:spPr>
        <p:txBody>
          <a:bodyPr wrap="none" rtlCol="0">
            <a:spAutoFit/>
          </a:bodyPr>
          <a:lstStyle/>
          <a:p>
            <a:pPr algn="ctr"/>
            <a:r>
              <a:rPr lang="en-US" dirty="0" err="1" smtClean="0">
                <a:solidFill>
                  <a:srgbClr val="FF0000"/>
                </a:solidFill>
              </a:rPr>
              <a:t>Eg</a:t>
            </a:r>
            <a:endParaRPr lang="en-US" dirty="0" smtClean="0">
              <a:solidFill>
                <a:srgbClr val="FF0000"/>
              </a:solidFill>
            </a:endParaRPr>
          </a:p>
          <a:p>
            <a:pPr algn="ctr"/>
            <a:r>
              <a:rPr lang="en-US" dirty="0" smtClean="0">
                <a:solidFill>
                  <a:srgbClr val="FF0000"/>
                </a:solidFill>
              </a:rPr>
              <a:t>Band Gap</a:t>
            </a:r>
          </a:p>
          <a:p>
            <a:pPr algn="ctr"/>
            <a:r>
              <a:rPr lang="en-US" dirty="0" smtClean="0">
                <a:solidFill>
                  <a:srgbClr val="FF0000"/>
                </a:solidFill>
              </a:rPr>
              <a:t>max 3.2 – 3.3 eV</a:t>
            </a:r>
            <a:endParaRPr lang="en-US" dirty="0">
              <a:solidFill>
                <a:srgbClr val="FF0000"/>
              </a:solidFill>
            </a:endParaRPr>
          </a:p>
        </p:txBody>
      </p:sp>
    </p:spTree>
    <p:extLst>
      <p:ext uri="{BB962C8B-B14F-4D97-AF65-F5344CB8AC3E}">
        <p14:creationId xmlns:p14="http://schemas.microsoft.com/office/powerpoint/2010/main" val="3596183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4048"/>
            <a:ext cx="3736472" cy="523220"/>
          </a:xfrm>
          <a:prstGeom prst="rect">
            <a:avLst/>
          </a:prstGeom>
          <a:noFill/>
        </p:spPr>
        <p:txBody>
          <a:bodyPr wrap="none" rtlCol="0">
            <a:spAutoFit/>
          </a:bodyPr>
          <a:lstStyle/>
          <a:p>
            <a:r>
              <a:rPr lang="en-US" sz="2800" b="1" dirty="0" smtClean="0">
                <a:solidFill>
                  <a:srgbClr val="FF0000"/>
                </a:solidFill>
              </a:rPr>
              <a:t>Extrinsic semiconductor</a:t>
            </a:r>
            <a:endParaRPr lang="en-US" sz="2800" b="1" dirty="0">
              <a:solidFill>
                <a:srgbClr val="FF0000"/>
              </a:solidFill>
            </a:endParaRPr>
          </a:p>
        </p:txBody>
      </p:sp>
      <p:pic>
        <p:nvPicPr>
          <p:cNvPr id="901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532126"/>
            <a:ext cx="3600000" cy="32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1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3421068"/>
            <a:ext cx="3600000" cy="3392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11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8308" y="619817"/>
            <a:ext cx="6896100" cy="2638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251520" y="1484784"/>
            <a:ext cx="822661" cy="369332"/>
          </a:xfrm>
          <a:prstGeom prst="rect">
            <a:avLst/>
          </a:prstGeom>
          <a:noFill/>
        </p:spPr>
        <p:txBody>
          <a:bodyPr wrap="none" rtlCol="0">
            <a:spAutoFit/>
          </a:bodyPr>
          <a:lstStyle/>
          <a:p>
            <a:r>
              <a:rPr lang="en-US" b="1" dirty="0" smtClean="0">
                <a:solidFill>
                  <a:srgbClr val="3333FF"/>
                </a:solidFill>
              </a:rPr>
              <a:t>n-type</a:t>
            </a:r>
            <a:endParaRPr lang="en-US" b="1" dirty="0">
              <a:solidFill>
                <a:srgbClr val="3333FF"/>
              </a:solidFill>
            </a:endParaRPr>
          </a:p>
        </p:txBody>
      </p:sp>
      <p:sp>
        <p:nvSpPr>
          <p:cNvPr id="26" name="CasellaDiTesto 25"/>
          <p:cNvSpPr txBox="1"/>
          <p:nvPr/>
        </p:nvSpPr>
        <p:spPr>
          <a:xfrm>
            <a:off x="8020050" y="1484784"/>
            <a:ext cx="822661" cy="369332"/>
          </a:xfrm>
          <a:prstGeom prst="rect">
            <a:avLst/>
          </a:prstGeom>
          <a:noFill/>
        </p:spPr>
        <p:txBody>
          <a:bodyPr wrap="none" rtlCol="0">
            <a:spAutoFit/>
          </a:bodyPr>
          <a:lstStyle/>
          <a:p>
            <a:r>
              <a:rPr lang="en-US" b="1" dirty="0" smtClean="0">
                <a:solidFill>
                  <a:srgbClr val="3333FF"/>
                </a:solidFill>
              </a:rPr>
              <a:t>p-type</a:t>
            </a:r>
            <a:endParaRPr lang="en-US" b="1" dirty="0">
              <a:solidFill>
                <a:srgbClr val="3333FF"/>
              </a:solidFill>
            </a:endParaRPr>
          </a:p>
        </p:txBody>
      </p:sp>
    </p:spTree>
    <p:extLst>
      <p:ext uri="{BB962C8B-B14F-4D97-AF65-F5344CB8AC3E}">
        <p14:creationId xmlns:p14="http://schemas.microsoft.com/office/powerpoint/2010/main" val="23164356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p:cNvPicPr>
            <a:picLocks noChangeAspect="1"/>
          </p:cNvPicPr>
          <p:nvPr/>
        </p:nvPicPr>
        <p:blipFill rotWithShape="1">
          <a:blip r:embed="rId2" cstate="print">
            <a:extLst>
              <a:ext uri="{28A0092B-C50C-407E-A947-70E740481C1C}">
                <a14:useLocalDpi xmlns:a14="http://schemas.microsoft.com/office/drawing/2010/main" val="0"/>
              </a:ext>
            </a:extLst>
          </a:blip>
          <a:srcRect t="10527" b="22265"/>
          <a:stretch/>
        </p:blipFill>
        <p:spPr>
          <a:xfrm>
            <a:off x="1115616" y="1124744"/>
            <a:ext cx="5358168" cy="3801036"/>
          </a:xfrm>
          <a:prstGeom prst="rect">
            <a:avLst/>
          </a:prstGeom>
        </p:spPr>
      </p:pic>
      <p:sp>
        <p:nvSpPr>
          <p:cNvPr id="3" name="CasellaDiTesto 2"/>
          <p:cNvSpPr txBox="1"/>
          <p:nvPr/>
        </p:nvSpPr>
        <p:spPr>
          <a:xfrm>
            <a:off x="107504" y="184048"/>
            <a:ext cx="3746667" cy="523220"/>
          </a:xfrm>
          <a:prstGeom prst="rect">
            <a:avLst/>
          </a:prstGeom>
          <a:noFill/>
        </p:spPr>
        <p:txBody>
          <a:bodyPr wrap="none" rtlCol="0">
            <a:spAutoFit/>
          </a:bodyPr>
          <a:lstStyle/>
          <a:p>
            <a:r>
              <a:rPr lang="en-US" sz="2800" b="1" dirty="0" smtClean="0">
                <a:solidFill>
                  <a:srgbClr val="FF0000"/>
                </a:solidFill>
              </a:rPr>
              <a:t>Electron-hole formation</a:t>
            </a:r>
            <a:endParaRPr lang="en-US" sz="2800" b="1" dirty="0">
              <a:solidFill>
                <a:srgbClr val="FF0000"/>
              </a:solidFill>
            </a:endParaRPr>
          </a:p>
        </p:txBody>
      </p:sp>
    </p:spTree>
    <p:extLst>
      <p:ext uri="{BB962C8B-B14F-4D97-AF65-F5344CB8AC3E}">
        <p14:creationId xmlns:p14="http://schemas.microsoft.com/office/powerpoint/2010/main" val="14718097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12\nphoton.2013.65-f2.jpg"/>
          <p:cNvPicPr>
            <a:picLocks noChangeAspect="1" noChangeArrowheads="1"/>
          </p:cNvPicPr>
          <p:nvPr/>
        </p:nvPicPr>
        <p:blipFill>
          <a:blip r:embed="rId2"/>
          <a:srcRect/>
          <a:stretch>
            <a:fillRect/>
          </a:stretch>
        </p:blipFill>
        <p:spPr bwMode="auto">
          <a:xfrm>
            <a:off x="116723" y="723002"/>
            <a:ext cx="4318000" cy="3510643"/>
          </a:xfrm>
          <a:prstGeom prst="rect">
            <a:avLst/>
          </a:prstGeom>
          <a:noFill/>
        </p:spPr>
      </p:pic>
      <p:sp>
        <p:nvSpPr>
          <p:cNvPr id="3" name="CasellaDiTesto 2"/>
          <p:cNvSpPr txBox="1"/>
          <p:nvPr/>
        </p:nvSpPr>
        <p:spPr>
          <a:xfrm>
            <a:off x="107504" y="184048"/>
            <a:ext cx="2532488" cy="523220"/>
          </a:xfrm>
          <a:prstGeom prst="rect">
            <a:avLst/>
          </a:prstGeom>
          <a:noFill/>
        </p:spPr>
        <p:txBody>
          <a:bodyPr wrap="none" rtlCol="0">
            <a:spAutoFit/>
          </a:bodyPr>
          <a:lstStyle/>
          <a:p>
            <a:r>
              <a:rPr lang="en-US" sz="2800" b="1" dirty="0" smtClean="0">
                <a:solidFill>
                  <a:srgbClr val="FF0000"/>
                </a:solidFill>
              </a:rPr>
              <a:t>Direct band gap</a:t>
            </a:r>
            <a:endParaRPr lang="en-US" sz="2800" b="1" dirty="0">
              <a:solidFill>
                <a:srgbClr val="FF0000"/>
              </a:solidFill>
            </a:endParaRPr>
          </a:p>
        </p:txBody>
      </p:sp>
      <p:pic>
        <p:nvPicPr>
          <p:cNvPr id="4" name="Picture 3" descr="I:\12\nphoton.2013.65-f2 - Copy - Copy.jpg"/>
          <p:cNvPicPr>
            <a:picLocks noChangeAspect="1" noChangeArrowheads="1"/>
          </p:cNvPicPr>
          <p:nvPr/>
        </p:nvPicPr>
        <p:blipFill>
          <a:blip r:embed="rId3"/>
          <a:srcRect/>
          <a:stretch>
            <a:fillRect/>
          </a:stretch>
        </p:blipFill>
        <p:spPr bwMode="auto">
          <a:xfrm>
            <a:off x="5076056" y="3573016"/>
            <a:ext cx="3609163" cy="2971800"/>
          </a:xfrm>
          <a:prstGeom prst="rect">
            <a:avLst/>
          </a:prstGeom>
          <a:noFill/>
        </p:spPr>
      </p:pic>
      <p:sp>
        <p:nvSpPr>
          <p:cNvPr id="5" name="CasellaDiTesto 4"/>
          <p:cNvSpPr txBox="1"/>
          <p:nvPr/>
        </p:nvSpPr>
        <p:spPr>
          <a:xfrm>
            <a:off x="5436096" y="2852936"/>
            <a:ext cx="2861104" cy="523220"/>
          </a:xfrm>
          <a:prstGeom prst="rect">
            <a:avLst/>
          </a:prstGeom>
          <a:noFill/>
        </p:spPr>
        <p:txBody>
          <a:bodyPr wrap="none" rtlCol="0">
            <a:spAutoFit/>
          </a:bodyPr>
          <a:lstStyle/>
          <a:p>
            <a:r>
              <a:rPr lang="en-US" sz="2800" b="1" dirty="0" smtClean="0">
                <a:solidFill>
                  <a:srgbClr val="3333FF"/>
                </a:solidFill>
              </a:rPr>
              <a:t>Indirect band gap</a:t>
            </a:r>
            <a:endParaRPr lang="en-US" sz="2800" b="1" dirty="0">
              <a:solidFill>
                <a:srgbClr val="3333FF"/>
              </a:solidFill>
            </a:endParaRPr>
          </a:p>
        </p:txBody>
      </p:sp>
    </p:spTree>
    <p:extLst>
      <p:ext uri="{BB962C8B-B14F-4D97-AF65-F5344CB8AC3E}">
        <p14:creationId xmlns:p14="http://schemas.microsoft.com/office/powerpoint/2010/main" val="14870129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4048"/>
            <a:ext cx="1536062" cy="523220"/>
          </a:xfrm>
          <a:prstGeom prst="rect">
            <a:avLst/>
          </a:prstGeom>
          <a:noFill/>
        </p:spPr>
        <p:txBody>
          <a:bodyPr wrap="none" rtlCol="0">
            <a:spAutoFit/>
          </a:bodyPr>
          <a:lstStyle/>
          <a:p>
            <a:r>
              <a:rPr lang="en-US" sz="2800" b="1" dirty="0" err="1" smtClean="0">
                <a:solidFill>
                  <a:srgbClr val="FF0000"/>
                </a:solidFill>
              </a:rPr>
              <a:t>Tauc</a:t>
            </a:r>
            <a:r>
              <a:rPr lang="en-US" sz="2800" b="1" dirty="0" smtClean="0">
                <a:solidFill>
                  <a:srgbClr val="FF0000"/>
                </a:solidFill>
              </a:rPr>
              <a:t> plot</a:t>
            </a:r>
            <a:endParaRPr lang="en-US" sz="2800" b="1" dirty="0">
              <a:solidFill>
                <a:srgbClr val="FF0000"/>
              </a:solidFill>
            </a:endParaRPr>
          </a:p>
        </p:txBody>
      </p:sp>
      <mc:AlternateContent xmlns:mc="http://schemas.openxmlformats.org/markup-compatibility/2006" xmlns:a14="http://schemas.microsoft.com/office/drawing/2010/main">
        <mc:Choice Requires="a14">
          <p:sp>
            <p:nvSpPr>
              <p:cNvPr id="3" name="CasellaDiTesto 2"/>
              <p:cNvSpPr txBox="1"/>
              <p:nvPr/>
            </p:nvSpPr>
            <p:spPr>
              <a:xfrm>
                <a:off x="323528" y="980728"/>
                <a:ext cx="2834622" cy="561051"/>
              </a:xfrm>
              <a:prstGeom prst="rect">
                <a:avLst/>
              </a:prstGeom>
              <a:noFill/>
              <a:ln w="28575">
                <a:solidFill>
                  <a:srgbClr val="3333FF"/>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a:ea typeface="Cambria Math"/>
                        </a:rPr>
                        <m:t>𝛼</m:t>
                      </m:r>
                      <m:r>
                        <a:rPr lang="it-IT" sz="2400" b="0" i="1" smtClean="0">
                          <a:latin typeface="Cambria Math"/>
                          <a:ea typeface="Cambria Math"/>
                        </a:rPr>
                        <m:t>h</m:t>
                      </m:r>
                      <m:r>
                        <a:rPr lang="it-IT" sz="2400" b="0" i="1" smtClean="0">
                          <a:latin typeface="Cambria Math"/>
                          <a:ea typeface="Cambria Math"/>
                        </a:rPr>
                        <m:t>𝜐</m:t>
                      </m:r>
                      <m:r>
                        <a:rPr lang="it-IT" sz="2400" b="0" i="1" smtClean="0">
                          <a:latin typeface="Cambria Math"/>
                          <a:ea typeface="Cambria Math"/>
                        </a:rPr>
                        <m:t>=</m:t>
                      </m:r>
                      <m:r>
                        <a:rPr lang="it-IT" sz="2400" b="0" i="1" smtClean="0">
                          <a:latin typeface="Cambria Math"/>
                          <a:ea typeface="Cambria Math"/>
                        </a:rPr>
                        <m:t>𝐴</m:t>
                      </m:r>
                      <m:sSup>
                        <m:sSupPr>
                          <m:ctrlPr>
                            <a:rPr lang="it-IT" sz="2400" b="0" i="1" smtClean="0">
                              <a:latin typeface="Cambria Math"/>
                              <a:ea typeface="Cambria Math"/>
                            </a:rPr>
                          </m:ctrlPr>
                        </m:sSupPr>
                        <m:e>
                          <m:d>
                            <m:dPr>
                              <m:ctrlPr>
                                <a:rPr lang="it-IT" sz="2400" b="0" i="1" smtClean="0">
                                  <a:latin typeface="Cambria Math"/>
                                  <a:ea typeface="Cambria Math"/>
                                </a:rPr>
                              </m:ctrlPr>
                            </m:dPr>
                            <m:e>
                              <m:r>
                                <a:rPr lang="it-IT" sz="2400" b="0" i="1" smtClean="0">
                                  <a:latin typeface="Cambria Math"/>
                                  <a:ea typeface="Cambria Math"/>
                                </a:rPr>
                                <m:t>h</m:t>
                              </m:r>
                              <m:r>
                                <a:rPr lang="it-IT" sz="2400" b="0" i="1" smtClean="0">
                                  <a:latin typeface="Cambria Math"/>
                                  <a:ea typeface="Cambria Math"/>
                                </a:rPr>
                                <m:t>𝜐</m:t>
                              </m:r>
                              <m:r>
                                <a:rPr lang="it-IT" sz="2400" b="0" i="1" smtClean="0">
                                  <a:latin typeface="Cambria Math"/>
                                  <a:ea typeface="Cambria Math"/>
                                </a:rPr>
                                <m:t>−</m:t>
                              </m:r>
                              <m:sSub>
                                <m:sSubPr>
                                  <m:ctrlPr>
                                    <a:rPr lang="it-IT" sz="2400" b="0" i="1" smtClean="0">
                                      <a:latin typeface="Cambria Math"/>
                                      <a:ea typeface="Cambria Math"/>
                                    </a:rPr>
                                  </m:ctrlPr>
                                </m:sSubPr>
                                <m:e>
                                  <m:r>
                                    <a:rPr lang="it-IT" sz="2400" b="0" i="1" smtClean="0">
                                      <a:latin typeface="Cambria Math"/>
                                      <a:ea typeface="Cambria Math"/>
                                    </a:rPr>
                                    <m:t>𝐸</m:t>
                                  </m:r>
                                </m:e>
                                <m:sub>
                                  <m:r>
                                    <a:rPr lang="it-IT" sz="2400" b="0" i="1" smtClean="0">
                                      <a:latin typeface="Cambria Math"/>
                                      <a:ea typeface="Cambria Math"/>
                                    </a:rPr>
                                    <m:t>𝑔</m:t>
                                  </m:r>
                                </m:sub>
                              </m:sSub>
                            </m:e>
                          </m:d>
                        </m:e>
                        <m:sup>
                          <m:r>
                            <a:rPr lang="it-IT" sz="2400" b="0" i="1" smtClean="0">
                              <a:latin typeface="Cambria Math"/>
                              <a:ea typeface="Cambria Math"/>
                            </a:rPr>
                            <m:t>𝑛</m:t>
                          </m:r>
                        </m:sup>
                      </m:sSup>
                    </m:oMath>
                  </m:oMathPara>
                </a14:m>
                <a:endParaRPr lang="en-US" sz="2400" dirty="0"/>
              </a:p>
            </p:txBody>
          </p:sp>
        </mc:Choice>
        <mc:Fallback xmlns="">
          <p:sp>
            <p:nvSpPr>
              <p:cNvPr id="3" name="CasellaDiTesto 2"/>
              <p:cNvSpPr txBox="1">
                <a:spLocks noRot="1" noChangeAspect="1" noMove="1" noResize="1" noEditPoints="1" noAdjustHandles="1" noChangeArrowheads="1" noChangeShapeType="1" noTextEdit="1"/>
              </p:cNvSpPr>
              <p:nvPr/>
            </p:nvSpPr>
            <p:spPr>
              <a:xfrm>
                <a:off x="323528" y="980728"/>
                <a:ext cx="2834622" cy="561051"/>
              </a:xfrm>
              <a:prstGeom prst="rect">
                <a:avLst/>
              </a:prstGeom>
              <a:blipFill rotWithShape="1">
                <a:blip r:embed="rId2"/>
                <a:stretch>
                  <a:fillRect/>
                </a:stretch>
              </a:blipFill>
              <a:ln w="28575">
                <a:solidFill>
                  <a:srgbClr val="3333FF"/>
                </a:solidFill>
              </a:ln>
            </p:spPr>
            <p:txBody>
              <a:bodyPr/>
              <a:lstStyle/>
              <a:p>
                <a:r>
                  <a:rPr lang="en-US">
                    <a:noFill/>
                  </a:rPr>
                  <a:t> </a:t>
                </a:r>
              </a:p>
            </p:txBody>
          </p:sp>
        </mc:Fallback>
      </mc:AlternateContent>
      <p:sp>
        <p:nvSpPr>
          <p:cNvPr id="4" name="CasellaDiTesto 3"/>
          <p:cNvSpPr txBox="1"/>
          <p:nvPr/>
        </p:nvSpPr>
        <p:spPr>
          <a:xfrm>
            <a:off x="3635896" y="938087"/>
            <a:ext cx="3601114" cy="646331"/>
          </a:xfrm>
          <a:prstGeom prst="rect">
            <a:avLst/>
          </a:prstGeom>
          <a:noFill/>
        </p:spPr>
        <p:txBody>
          <a:bodyPr wrap="none" rtlCol="0">
            <a:spAutoFit/>
          </a:bodyPr>
          <a:lstStyle/>
          <a:p>
            <a:r>
              <a:rPr lang="en-US" dirty="0" smtClean="0"/>
              <a:t>n = 1/2 for direct allowed transitions</a:t>
            </a:r>
          </a:p>
          <a:p>
            <a:r>
              <a:rPr lang="en-US" dirty="0" smtClean="0"/>
              <a:t>n = 2 for indirect allowed transitions</a:t>
            </a:r>
            <a:endParaRPr lang="en-US" dirty="0"/>
          </a:p>
        </p:txBody>
      </p:sp>
      <p:pic>
        <p:nvPicPr>
          <p:cNvPr id="880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425" y="2062163"/>
            <a:ext cx="6915150" cy="273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7" name="Tabella 6"/>
          <p:cNvGraphicFramePr>
            <a:graphicFrameLocks noGrp="1"/>
          </p:cNvGraphicFramePr>
          <p:nvPr>
            <p:extLst>
              <p:ext uri="{D42A27DB-BD31-4B8C-83A1-F6EECF244321}">
                <p14:modId xmlns:p14="http://schemas.microsoft.com/office/powerpoint/2010/main" val="35221685"/>
              </p:ext>
            </p:extLst>
          </p:nvPr>
        </p:nvGraphicFramePr>
        <p:xfrm>
          <a:off x="1893912" y="4941168"/>
          <a:ext cx="5486400" cy="1737360"/>
        </p:xfrm>
        <a:graphic>
          <a:graphicData uri="http://schemas.openxmlformats.org/drawingml/2006/table">
            <a:tbl>
              <a:tblPr/>
              <a:tblGrid>
                <a:gridCol w="432048"/>
                <a:gridCol w="1296144"/>
                <a:gridCol w="1563648"/>
                <a:gridCol w="1097280"/>
                <a:gridCol w="1097280"/>
              </a:tblGrid>
              <a:tr h="0">
                <a:tc>
                  <a:txBody>
                    <a:bodyPr/>
                    <a:lstStyle/>
                    <a:p>
                      <a:pPr algn="ctr" fontAlgn="t"/>
                      <a:endParaRPr lang="it-IT" sz="1400" b="0" dirty="0">
                        <a:effectLst/>
                        <a:latin typeface="Arial"/>
                      </a:endParaRPr>
                    </a:p>
                  </a:txBody>
                  <a:tcPr>
                    <a:lnL w="7620" cap="flat" cmpd="sng" algn="ctr">
                      <a:solidFill>
                        <a:srgbClr val="F9FBFC"/>
                      </a:solidFill>
                      <a:prstDash val="solid"/>
                      <a:round/>
                      <a:headEnd type="none" w="med" len="med"/>
                      <a:tailEnd type="none" w="med" len="med"/>
                    </a:lnL>
                    <a:lnR w="7620" cap="flat" cmpd="sng" algn="ctr">
                      <a:solidFill>
                        <a:srgbClr val="F9FBFC"/>
                      </a:solidFill>
                      <a:prstDash val="solid"/>
                      <a:round/>
                      <a:headEnd type="none" w="med" len="med"/>
                      <a:tailEnd type="none" w="med" len="med"/>
                    </a:lnR>
                    <a:lnT w="7620" cap="flat" cmpd="sng" algn="ctr">
                      <a:solidFill>
                        <a:srgbClr val="F9FBFC"/>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9FBFC"/>
                    </a:solidFill>
                  </a:tcPr>
                </a:tc>
                <a:tc>
                  <a:txBody>
                    <a:bodyPr/>
                    <a:lstStyle/>
                    <a:p>
                      <a:pPr algn="ctr" fontAlgn="t"/>
                      <a:r>
                        <a:rPr lang="it-IT" sz="1400" b="0" dirty="0" err="1" smtClean="0">
                          <a:effectLst/>
                          <a:latin typeface="Arial"/>
                        </a:rPr>
                        <a:t>Material</a:t>
                      </a:r>
                      <a:endParaRPr lang="it-IT" sz="1400" b="0" dirty="0">
                        <a:effectLst/>
                        <a:latin typeface="Arial"/>
                      </a:endParaRPr>
                    </a:p>
                  </a:txBody>
                  <a:tcPr anchor="ctr">
                    <a:lnL w="7620" cap="flat" cmpd="sng" algn="ctr">
                      <a:solidFill>
                        <a:srgbClr val="F9FBFC"/>
                      </a:solidFill>
                      <a:prstDash val="solid"/>
                      <a:round/>
                      <a:headEnd type="none" w="med" len="med"/>
                      <a:tailEnd type="none" w="med" len="med"/>
                    </a:lnL>
                    <a:lnR w="7620" cap="flat" cmpd="sng" algn="ctr">
                      <a:solidFill>
                        <a:srgbClr val="F9FBFC"/>
                      </a:solidFill>
                      <a:prstDash val="solid"/>
                      <a:round/>
                      <a:headEnd type="none" w="med" len="med"/>
                      <a:tailEnd type="none" w="med" len="med"/>
                    </a:lnR>
                    <a:lnT w="7620" cap="flat" cmpd="sng" algn="ctr">
                      <a:solidFill>
                        <a:srgbClr val="F9FBFC"/>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9FBFC"/>
                    </a:solidFill>
                  </a:tcPr>
                </a:tc>
                <a:tc>
                  <a:txBody>
                    <a:bodyPr/>
                    <a:lstStyle/>
                    <a:p>
                      <a:pPr algn="ctr" fontAlgn="t"/>
                      <a:r>
                        <a:rPr lang="it-IT" sz="1400" b="0" dirty="0" err="1">
                          <a:effectLst/>
                          <a:latin typeface="Arial"/>
                        </a:rPr>
                        <a:t>Colour</a:t>
                      </a:r>
                      <a:endParaRPr lang="it-IT" sz="1400" b="0" dirty="0">
                        <a:effectLst/>
                        <a:latin typeface="Arial"/>
                      </a:endParaRPr>
                    </a:p>
                  </a:txBody>
                  <a:tcPr anchor="ctr">
                    <a:lnL w="7620" cap="flat" cmpd="sng" algn="ctr">
                      <a:solidFill>
                        <a:srgbClr val="F9FBFC"/>
                      </a:solidFill>
                      <a:prstDash val="solid"/>
                      <a:round/>
                      <a:headEnd type="none" w="med" len="med"/>
                      <a:tailEnd type="none" w="med" len="med"/>
                    </a:lnL>
                    <a:lnR w="7620" cap="flat" cmpd="sng" algn="ctr">
                      <a:solidFill>
                        <a:srgbClr val="F9FBFC"/>
                      </a:solidFill>
                      <a:prstDash val="solid"/>
                      <a:round/>
                      <a:headEnd type="none" w="med" len="med"/>
                      <a:tailEnd type="none" w="med" len="med"/>
                    </a:lnR>
                    <a:lnT w="7620" cap="flat" cmpd="sng" algn="ctr">
                      <a:solidFill>
                        <a:srgbClr val="F9FBFC"/>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9FBFC"/>
                    </a:solidFill>
                  </a:tcPr>
                </a:tc>
                <a:tc>
                  <a:txBody>
                    <a:bodyPr/>
                    <a:lstStyle/>
                    <a:p>
                      <a:pPr algn="ctr" fontAlgn="t"/>
                      <a:r>
                        <a:rPr lang="it-IT" sz="1400" b="0">
                          <a:effectLst/>
                          <a:latin typeface="Arial"/>
                        </a:rPr>
                        <a:t>Direct </a:t>
                      </a:r>
                      <a:r>
                        <a:rPr lang="it-IT" sz="1400" b="0" i="1">
                          <a:effectLst/>
                          <a:latin typeface="Arial"/>
                        </a:rPr>
                        <a:t>E</a:t>
                      </a:r>
                      <a:r>
                        <a:rPr lang="it-IT" sz="1400" b="0" baseline="-25000">
                          <a:effectLst/>
                          <a:latin typeface="Arial"/>
                        </a:rPr>
                        <a:t>g</a:t>
                      </a:r>
                      <a:r>
                        <a:rPr lang="it-IT" sz="1400" b="0">
                          <a:effectLst/>
                          <a:latin typeface="Arial"/>
                        </a:rPr>
                        <a:t/>
                      </a:r>
                      <a:br>
                        <a:rPr lang="it-IT" sz="1400" b="0">
                          <a:effectLst/>
                          <a:latin typeface="Arial"/>
                        </a:rPr>
                      </a:br>
                      <a:r>
                        <a:rPr lang="it-IT" sz="1400" b="0">
                          <a:effectLst/>
                          <a:latin typeface="Arial"/>
                        </a:rPr>
                        <a:t>(eV)</a:t>
                      </a:r>
                    </a:p>
                  </a:txBody>
                  <a:tcPr anchor="ctr">
                    <a:lnL w="7620" cap="flat" cmpd="sng" algn="ctr">
                      <a:solidFill>
                        <a:srgbClr val="F9FBFC"/>
                      </a:solidFill>
                      <a:prstDash val="solid"/>
                      <a:round/>
                      <a:headEnd type="none" w="med" len="med"/>
                      <a:tailEnd type="none" w="med" len="med"/>
                    </a:lnL>
                    <a:lnR w="7620" cap="flat" cmpd="sng" algn="ctr">
                      <a:solidFill>
                        <a:srgbClr val="F9FBFC"/>
                      </a:solidFill>
                      <a:prstDash val="solid"/>
                      <a:round/>
                      <a:headEnd type="none" w="med" len="med"/>
                      <a:tailEnd type="none" w="med" len="med"/>
                    </a:lnR>
                    <a:lnT w="7620" cap="flat" cmpd="sng" algn="ctr">
                      <a:solidFill>
                        <a:srgbClr val="F9FBFC"/>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9FBFC"/>
                    </a:solidFill>
                  </a:tcPr>
                </a:tc>
                <a:tc>
                  <a:txBody>
                    <a:bodyPr/>
                    <a:lstStyle/>
                    <a:p>
                      <a:pPr algn="ctr" fontAlgn="t"/>
                      <a:r>
                        <a:rPr lang="it-IT" sz="1400" b="0">
                          <a:effectLst/>
                          <a:latin typeface="Arial"/>
                        </a:rPr>
                        <a:t>Indirect </a:t>
                      </a:r>
                      <a:r>
                        <a:rPr lang="it-IT" sz="1400" b="0" i="1">
                          <a:effectLst/>
                          <a:latin typeface="Arial"/>
                        </a:rPr>
                        <a:t>E</a:t>
                      </a:r>
                      <a:r>
                        <a:rPr lang="it-IT" sz="1400" b="0" baseline="-25000">
                          <a:effectLst/>
                          <a:latin typeface="Arial"/>
                        </a:rPr>
                        <a:t>g</a:t>
                      </a:r>
                      <a:r>
                        <a:rPr lang="it-IT" sz="1400" b="0">
                          <a:effectLst/>
                          <a:latin typeface="Arial"/>
                        </a:rPr>
                        <a:t/>
                      </a:r>
                      <a:br>
                        <a:rPr lang="it-IT" sz="1400" b="0">
                          <a:effectLst/>
                          <a:latin typeface="Arial"/>
                        </a:rPr>
                      </a:br>
                      <a:r>
                        <a:rPr lang="it-IT" sz="1400" b="0">
                          <a:effectLst/>
                          <a:latin typeface="Arial"/>
                        </a:rPr>
                        <a:t>(eV)</a:t>
                      </a:r>
                    </a:p>
                  </a:txBody>
                  <a:tcPr anchor="ctr">
                    <a:lnL w="7620" cap="flat" cmpd="sng" algn="ctr">
                      <a:solidFill>
                        <a:srgbClr val="F9FBFC"/>
                      </a:solidFill>
                      <a:prstDash val="solid"/>
                      <a:round/>
                      <a:headEnd type="none" w="med" len="med"/>
                      <a:tailEnd type="none" w="med" len="med"/>
                    </a:lnL>
                    <a:lnR w="7620" cap="flat" cmpd="sng" algn="ctr">
                      <a:solidFill>
                        <a:srgbClr val="F9FBFC"/>
                      </a:solidFill>
                      <a:prstDash val="solid"/>
                      <a:round/>
                      <a:headEnd type="none" w="med" len="med"/>
                      <a:tailEnd type="none" w="med" len="med"/>
                    </a:lnR>
                    <a:lnT w="7620" cap="flat" cmpd="sng" algn="ctr">
                      <a:solidFill>
                        <a:srgbClr val="F9FBFC"/>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9FBFC"/>
                    </a:solidFill>
                  </a:tcPr>
                </a:tc>
              </a:tr>
              <a:tr h="0">
                <a:tc>
                  <a:txBody>
                    <a:bodyPr/>
                    <a:lstStyle/>
                    <a:p>
                      <a:pPr algn="ctr" fontAlgn="t"/>
                      <a:r>
                        <a:rPr lang="it-IT" sz="1400" b="0" dirty="0" smtClean="0">
                          <a:effectLst/>
                          <a:latin typeface="Arial"/>
                        </a:rPr>
                        <a:t>a</a:t>
                      </a:r>
                      <a:endParaRPr lang="it-IT" sz="1400" b="0" dirty="0">
                        <a:effectLst/>
                        <a:latin typeface="Arial"/>
                      </a:endParaRPr>
                    </a:p>
                  </a:txBody>
                  <a:tcP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tc>
                  <a:txBody>
                    <a:bodyPr/>
                    <a:lstStyle/>
                    <a:p>
                      <a:pPr algn="ctr" fontAlgn="t"/>
                      <a:r>
                        <a:rPr lang="it-IT" sz="1400" b="0" dirty="0">
                          <a:effectLst/>
                          <a:latin typeface="Arial"/>
                        </a:rPr>
                        <a:t>CoWO</a:t>
                      </a:r>
                      <a:r>
                        <a:rPr lang="it-IT" sz="1400" b="0" baseline="-25000" dirty="0">
                          <a:effectLst/>
                          <a:latin typeface="Arial"/>
                        </a:rPr>
                        <a:t>4</a:t>
                      </a:r>
                      <a:endParaRPr lang="it-IT" sz="1400" b="0" dirty="0">
                        <a:effectLst/>
                        <a:latin typeface="Arial"/>
                      </a:endParaRPr>
                    </a:p>
                  </a:txBody>
                  <a:tcPr anchor="ct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tc>
                  <a:txBody>
                    <a:bodyPr/>
                    <a:lstStyle/>
                    <a:p>
                      <a:pPr algn="ctr" fontAlgn="t"/>
                      <a:r>
                        <a:rPr lang="it-IT" sz="1400" b="0" dirty="0">
                          <a:effectLst/>
                          <a:latin typeface="Arial"/>
                        </a:rPr>
                        <a:t>Blue</a:t>
                      </a:r>
                    </a:p>
                  </a:txBody>
                  <a:tcPr anchor="ct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tc>
                  <a:txBody>
                    <a:bodyPr/>
                    <a:lstStyle/>
                    <a:p>
                      <a:pPr algn="ctr" fontAlgn="t"/>
                      <a:r>
                        <a:rPr lang="it-IT" sz="1400" b="0">
                          <a:effectLst/>
                          <a:latin typeface="Arial"/>
                        </a:rPr>
                        <a:t>2.68</a:t>
                      </a:r>
                    </a:p>
                  </a:txBody>
                  <a:tcPr anchor="ct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tc>
                  <a:txBody>
                    <a:bodyPr/>
                    <a:lstStyle/>
                    <a:p>
                      <a:pPr algn="ctr" fontAlgn="t"/>
                      <a:r>
                        <a:rPr lang="it-IT" sz="1400" b="0">
                          <a:effectLst/>
                          <a:latin typeface="Arial"/>
                        </a:rPr>
                        <a:t>1.80</a:t>
                      </a:r>
                    </a:p>
                  </a:txBody>
                  <a:tcPr anchor="ct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tr>
              <a:tr h="0">
                <a:tc>
                  <a:txBody>
                    <a:bodyPr/>
                    <a:lstStyle/>
                    <a:p>
                      <a:pPr algn="ctr" fontAlgn="t"/>
                      <a:r>
                        <a:rPr lang="it-IT" sz="1400" b="0" dirty="0" smtClean="0">
                          <a:effectLst/>
                          <a:latin typeface="Arial"/>
                        </a:rPr>
                        <a:t>b</a:t>
                      </a:r>
                      <a:endParaRPr lang="it-IT" sz="1400" b="0" dirty="0">
                        <a:effectLst/>
                        <a:latin typeface="Arial"/>
                      </a:endParaRPr>
                    </a:p>
                  </a:txBody>
                  <a:tcP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tc>
                  <a:txBody>
                    <a:bodyPr/>
                    <a:lstStyle/>
                    <a:p>
                      <a:pPr algn="ctr" fontAlgn="t"/>
                      <a:r>
                        <a:rPr lang="it-IT" sz="1400" b="0" dirty="0">
                          <a:effectLst/>
                          <a:latin typeface="Arial"/>
                        </a:rPr>
                        <a:t>NiWO</a:t>
                      </a:r>
                      <a:r>
                        <a:rPr lang="it-IT" sz="1400" b="0" baseline="-25000" dirty="0">
                          <a:effectLst/>
                          <a:latin typeface="Arial"/>
                        </a:rPr>
                        <a:t>4</a:t>
                      </a:r>
                      <a:endParaRPr lang="it-IT" sz="1400" b="0" dirty="0">
                        <a:effectLst/>
                        <a:latin typeface="Arial"/>
                      </a:endParaRPr>
                    </a:p>
                  </a:txBody>
                  <a:tcPr anchor="ct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tc>
                  <a:txBody>
                    <a:bodyPr/>
                    <a:lstStyle/>
                    <a:p>
                      <a:pPr algn="ctr" fontAlgn="t"/>
                      <a:r>
                        <a:rPr lang="it-IT" sz="1400" b="0" dirty="0" err="1">
                          <a:effectLst/>
                          <a:latin typeface="Arial"/>
                        </a:rPr>
                        <a:t>Ochre</a:t>
                      </a:r>
                      <a:endParaRPr lang="it-IT" sz="1400" b="0" dirty="0">
                        <a:effectLst/>
                        <a:latin typeface="Arial"/>
                      </a:endParaRPr>
                    </a:p>
                  </a:txBody>
                  <a:tcPr anchor="ct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tc>
                  <a:txBody>
                    <a:bodyPr/>
                    <a:lstStyle/>
                    <a:p>
                      <a:pPr algn="ctr" fontAlgn="t"/>
                      <a:r>
                        <a:rPr lang="it-IT" sz="1400" b="0" dirty="0">
                          <a:effectLst/>
                          <a:latin typeface="Arial"/>
                        </a:rPr>
                        <a:t>2.95</a:t>
                      </a:r>
                    </a:p>
                  </a:txBody>
                  <a:tcPr anchor="ct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tc>
                  <a:txBody>
                    <a:bodyPr/>
                    <a:lstStyle/>
                    <a:p>
                      <a:pPr algn="ctr" fontAlgn="t"/>
                      <a:r>
                        <a:rPr lang="it-IT" sz="1400" b="0">
                          <a:effectLst/>
                          <a:latin typeface="Arial"/>
                        </a:rPr>
                        <a:t>1.82</a:t>
                      </a:r>
                    </a:p>
                  </a:txBody>
                  <a:tcPr anchor="ct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tr>
              <a:tr h="0">
                <a:tc>
                  <a:txBody>
                    <a:bodyPr/>
                    <a:lstStyle/>
                    <a:p>
                      <a:pPr algn="ctr" fontAlgn="t"/>
                      <a:r>
                        <a:rPr lang="it-IT" sz="1400" b="0" dirty="0" smtClean="0">
                          <a:effectLst/>
                          <a:latin typeface="Arial"/>
                        </a:rPr>
                        <a:t>c</a:t>
                      </a:r>
                      <a:endParaRPr lang="it-IT" sz="1400" b="0" dirty="0">
                        <a:effectLst/>
                        <a:latin typeface="Arial"/>
                      </a:endParaRPr>
                    </a:p>
                  </a:txBody>
                  <a:tcP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tc>
                  <a:txBody>
                    <a:bodyPr/>
                    <a:lstStyle/>
                    <a:p>
                      <a:pPr algn="ctr" fontAlgn="t"/>
                      <a:r>
                        <a:rPr lang="it-IT" sz="1400" b="0" dirty="0">
                          <a:effectLst/>
                          <a:latin typeface="Arial"/>
                        </a:rPr>
                        <a:t>CuWO</a:t>
                      </a:r>
                      <a:r>
                        <a:rPr lang="it-IT" sz="1400" b="0" baseline="-25000" dirty="0">
                          <a:effectLst/>
                          <a:latin typeface="Arial"/>
                        </a:rPr>
                        <a:t>4</a:t>
                      </a:r>
                      <a:endParaRPr lang="it-IT" sz="1400" b="0" dirty="0">
                        <a:effectLst/>
                        <a:latin typeface="Arial"/>
                      </a:endParaRPr>
                    </a:p>
                  </a:txBody>
                  <a:tcPr anchor="ct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tc>
                  <a:txBody>
                    <a:bodyPr/>
                    <a:lstStyle/>
                    <a:p>
                      <a:pPr algn="ctr" fontAlgn="t"/>
                      <a:r>
                        <a:rPr lang="it-IT" sz="1400" b="0">
                          <a:effectLst/>
                          <a:latin typeface="Arial"/>
                        </a:rPr>
                        <a:t>Brown-Green</a:t>
                      </a:r>
                    </a:p>
                  </a:txBody>
                  <a:tcPr anchor="ct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tc>
                  <a:txBody>
                    <a:bodyPr/>
                    <a:lstStyle/>
                    <a:p>
                      <a:pPr algn="ctr" fontAlgn="t"/>
                      <a:r>
                        <a:rPr lang="it-IT" sz="1400" b="0" dirty="0">
                          <a:effectLst/>
                          <a:latin typeface="Arial"/>
                        </a:rPr>
                        <a:t>2.41</a:t>
                      </a:r>
                    </a:p>
                  </a:txBody>
                  <a:tcPr anchor="ct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tc>
                  <a:txBody>
                    <a:bodyPr/>
                    <a:lstStyle/>
                    <a:p>
                      <a:pPr algn="ctr" fontAlgn="t"/>
                      <a:r>
                        <a:rPr lang="it-IT" sz="1400" b="0" dirty="0">
                          <a:effectLst/>
                          <a:latin typeface="Arial"/>
                        </a:rPr>
                        <a:t>1.78</a:t>
                      </a:r>
                    </a:p>
                  </a:txBody>
                  <a:tcPr anchor="ct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tr>
              <a:tr h="0">
                <a:tc>
                  <a:txBody>
                    <a:bodyPr/>
                    <a:lstStyle/>
                    <a:p>
                      <a:pPr algn="ctr" fontAlgn="t"/>
                      <a:r>
                        <a:rPr lang="it-IT" sz="1400" b="0" dirty="0" smtClean="0">
                          <a:effectLst/>
                          <a:latin typeface="Arial"/>
                        </a:rPr>
                        <a:t>d</a:t>
                      </a:r>
                      <a:endParaRPr lang="it-IT" sz="1400" b="0" dirty="0">
                        <a:effectLst/>
                        <a:latin typeface="Arial"/>
                      </a:endParaRPr>
                    </a:p>
                  </a:txBody>
                  <a:tcP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tc>
                  <a:txBody>
                    <a:bodyPr/>
                    <a:lstStyle/>
                    <a:p>
                      <a:pPr algn="ctr" fontAlgn="t"/>
                      <a:r>
                        <a:rPr lang="it-IT" sz="1400" b="0" dirty="0">
                          <a:effectLst/>
                          <a:latin typeface="Arial"/>
                        </a:rPr>
                        <a:t>ZnWO</a:t>
                      </a:r>
                      <a:r>
                        <a:rPr lang="it-IT" sz="1400" b="0" baseline="-25000" dirty="0">
                          <a:effectLst/>
                          <a:latin typeface="Arial"/>
                        </a:rPr>
                        <a:t>4</a:t>
                      </a:r>
                      <a:endParaRPr lang="it-IT" sz="1400" b="0" dirty="0">
                        <a:effectLst/>
                        <a:latin typeface="Arial"/>
                      </a:endParaRPr>
                    </a:p>
                  </a:txBody>
                  <a:tcPr anchor="ct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tc>
                  <a:txBody>
                    <a:bodyPr/>
                    <a:lstStyle/>
                    <a:p>
                      <a:pPr algn="ctr" fontAlgn="t"/>
                      <a:r>
                        <a:rPr lang="it-IT" sz="1400" b="0">
                          <a:effectLst/>
                          <a:latin typeface="Arial"/>
                        </a:rPr>
                        <a:t>White</a:t>
                      </a:r>
                    </a:p>
                  </a:txBody>
                  <a:tcPr anchor="ct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tc>
                  <a:txBody>
                    <a:bodyPr/>
                    <a:lstStyle/>
                    <a:p>
                      <a:pPr algn="ctr" fontAlgn="t"/>
                      <a:r>
                        <a:rPr lang="it-IT" sz="1400" b="0">
                          <a:effectLst/>
                          <a:latin typeface="Arial"/>
                        </a:rPr>
                        <a:t>5.85</a:t>
                      </a:r>
                    </a:p>
                  </a:txBody>
                  <a:tcPr anchor="ct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tc>
                  <a:txBody>
                    <a:bodyPr/>
                    <a:lstStyle/>
                    <a:p>
                      <a:pPr algn="ctr" fontAlgn="t"/>
                      <a:r>
                        <a:rPr lang="it-IT" sz="1400" b="0" dirty="0">
                          <a:effectLst/>
                          <a:latin typeface="Arial"/>
                        </a:rPr>
                        <a:t>3.14</a:t>
                      </a:r>
                    </a:p>
                  </a:txBody>
                  <a:tcPr anchor="ct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tr>
            </a:tbl>
          </a:graphicData>
        </a:graphic>
      </p:graphicFrame>
      <p:sp>
        <p:nvSpPr>
          <p:cNvPr id="8" name="CasellaDiTesto 7"/>
          <p:cNvSpPr txBox="1"/>
          <p:nvPr/>
        </p:nvSpPr>
        <p:spPr>
          <a:xfrm>
            <a:off x="2483768" y="1720006"/>
            <a:ext cx="747512" cy="369332"/>
          </a:xfrm>
          <a:prstGeom prst="rect">
            <a:avLst/>
          </a:prstGeom>
          <a:noFill/>
        </p:spPr>
        <p:txBody>
          <a:bodyPr wrap="none" rtlCol="0">
            <a:spAutoFit/>
          </a:bodyPr>
          <a:lstStyle/>
          <a:p>
            <a:r>
              <a:rPr lang="en-US" dirty="0" smtClean="0"/>
              <a:t>Direct</a:t>
            </a:r>
            <a:endParaRPr lang="en-US" dirty="0"/>
          </a:p>
        </p:txBody>
      </p:sp>
      <p:sp>
        <p:nvSpPr>
          <p:cNvPr id="11" name="CasellaDiTesto 10"/>
          <p:cNvSpPr txBox="1"/>
          <p:nvPr/>
        </p:nvSpPr>
        <p:spPr>
          <a:xfrm>
            <a:off x="6300192" y="1720006"/>
            <a:ext cx="906210" cy="369332"/>
          </a:xfrm>
          <a:prstGeom prst="rect">
            <a:avLst/>
          </a:prstGeom>
          <a:noFill/>
        </p:spPr>
        <p:txBody>
          <a:bodyPr wrap="none" rtlCol="0">
            <a:spAutoFit/>
          </a:bodyPr>
          <a:lstStyle/>
          <a:p>
            <a:r>
              <a:rPr lang="en-US" dirty="0" smtClean="0"/>
              <a:t>Indirect</a:t>
            </a:r>
            <a:endParaRPr lang="en-US" dirty="0"/>
          </a:p>
        </p:txBody>
      </p:sp>
    </p:spTree>
    <p:extLst>
      <p:ext uri="{BB962C8B-B14F-4D97-AF65-F5344CB8AC3E}">
        <p14:creationId xmlns:p14="http://schemas.microsoft.com/office/powerpoint/2010/main" val="244672852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4048"/>
            <a:ext cx="1611147" cy="584775"/>
          </a:xfrm>
          <a:prstGeom prst="rect">
            <a:avLst/>
          </a:prstGeom>
          <a:noFill/>
        </p:spPr>
        <p:txBody>
          <a:bodyPr wrap="none" rtlCol="0">
            <a:spAutoFit/>
          </a:bodyPr>
          <a:lstStyle/>
          <a:p>
            <a:r>
              <a:rPr lang="en-US" sz="3200" b="1" dirty="0" smtClean="0">
                <a:solidFill>
                  <a:srgbClr val="FF0000"/>
                </a:solidFill>
              </a:rPr>
              <a:t>Surfaces</a:t>
            </a:r>
            <a:endParaRPr lang="en-US" sz="3200" b="1" dirty="0">
              <a:solidFill>
                <a:srgbClr val="FF0000"/>
              </a:solidFill>
            </a:endParaRPr>
          </a:p>
        </p:txBody>
      </p:sp>
      <p:sp>
        <p:nvSpPr>
          <p:cNvPr id="3" name="CasellaDiTesto 2"/>
          <p:cNvSpPr txBox="1"/>
          <p:nvPr/>
        </p:nvSpPr>
        <p:spPr>
          <a:xfrm>
            <a:off x="467543" y="768823"/>
            <a:ext cx="6717545" cy="369332"/>
          </a:xfrm>
          <a:prstGeom prst="rect">
            <a:avLst/>
          </a:prstGeom>
          <a:noFill/>
        </p:spPr>
        <p:txBody>
          <a:bodyPr wrap="none" rtlCol="0">
            <a:spAutoFit/>
          </a:bodyPr>
          <a:lstStyle/>
          <a:p>
            <a:r>
              <a:rPr lang="en-US" dirty="0" smtClean="0"/>
              <a:t>Represent the place in which the solid interacts with the environment.</a:t>
            </a:r>
            <a:endParaRPr lang="en-US" dirty="0"/>
          </a:p>
        </p:txBody>
      </p:sp>
      <p:pic>
        <p:nvPicPr>
          <p:cNvPr id="911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3" y="1392729"/>
            <a:ext cx="3048000" cy="2628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3923927" y="2203123"/>
            <a:ext cx="4752529" cy="646331"/>
          </a:xfrm>
          <a:prstGeom prst="rect">
            <a:avLst/>
          </a:prstGeom>
          <a:noFill/>
        </p:spPr>
        <p:txBody>
          <a:bodyPr wrap="square" rtlCol="0">
            <a:spAutoFit/>
          </a:bodyPr>
          <a:lstStyle/>
          <a:p>
            <a:r>
              <a:rPr lang="en-US" dirty="0" smtClean="0"/>
              <a:t>Atoms on the surface have different chemical environment with respect to those in the bulk.</a:t>
            </a:r>
            <a:endParaRPr lang="en-US" dirty="0"/>
          </a:p>
        </p:txBody>
      </p:sp>
      <p:sp>
        <p:nvSpPr>
          <p:cNvPr id="6" name="Ovale 5"/>
          <p:cNvSpPr/>
          <p:nvPr/>
        </p:nvSpPr>
        <p:spPr>
          <a:xfrm>
            <a:off x="1759724" y="2592472"/>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e 7"/>
          <p:cNvSpPr/>
          <p:nvPr/>
        </p:nvSpPr>
        <p:spPr>
          <a:xfrm>
            <a:off x="2188984" y="3064912"/>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e 8"/>
          <p:cNvSpPr/>
          <p:nvPr/>
        </p:nvSpPr>
        <p:spPr>
          <a:xfrm>
            <a:off x="1744484" y="3501792"/>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e 9"/>
          <p:cNvSpPr/>
          <p:nvPr/>
        </p:nvSpPr>
        <p:spPr>
          <a:xfrm>
            <a:off x="1310144" y="3009032"/>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e 10"/>
          <p:cNvSpPr/>
          <p:nvPr/>
        </p:nvSpPr>
        <p:spPr>
          <a:xfrm>
            <a:off x="1889264" y="2053992"/>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e 11"/>
          <p:cNvSpPr/>
          <p:nvPr/>
        </p:nvSpPr>
        <p:spPr>
          <a:xfrm>
            <a:off x="2448064" y="2028592"/>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e 12"/>
          <p:cNvSpPr/>
          <p:nvPr/>
        </p:nvSpPr>
        <p:spPr>
          <a:xfrm>
            <a:off x="2872244" y="2506112"/>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e 13"/>
          <p:cNvSpPr/>
          <p:nvPr/>
        </p:nvSpPr>
        <p:spPr>
          <a:xfrm>
            <a:off x="2752864" y="3036972"/>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e 14"/>
          <p:cNvSpPr/>
          <p:nvPr/>
        </p:nvSpPr>
        <p:spPr>
          <a:xfrm>
            <a:off x="2084596" y="2048468"/>
            <a:ext cx="72008" cy="720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e 15"/>
          <p:cNvSpPr/>
          <p:nvPr/>
        </p:nvSpPr>
        <p:spPr>
          <a:xfrm>
            <a:off x="2260992" y="2034012"/>
            <a:ext cx="72008" cy="720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e 16"/>
          <p:cNvSpPr/>
          <p:nvPr/>
        </p:nvSpPr>
        <p:spPr>
          <a:xfrm>
            <a:off x="1853188" y="2235456"/>
            <a:ext cx="72008" cy="720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e 17"/>
          <p:cNvSpPr/>
          <p:nvPr/>
        </p:nvSpPr>
        <p:spPr>
          <a:xfrm>
            <a:off x="1897504" y="3351300"/>
            <a:ext cx="72008" cy="720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e 18"/>
          <p:cNvSpPr/>
          <p:nvPr/>
        </p:nvSpPr>
        <p:spPr>
          <a:xfrm>
            <a:off x="1604516" y="3336948"/>
            <a:ext cx="72008" cy="720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e 19"/>
          <p:cNvSpPr/>
          <p:nvPr/>
        </p:nvSpPr>
        <p:spPr>
          <a:xfrm>
            <a:off x="1463928" y="3182896"/>
            <a:ext cx="72008" cy="720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e 20"/>
          <p:cNvSpPr/>
          <p:nvPr/>
        </p:nvSpPr>
        <p:spPr>
          <a:xfrm>
            <a:off x="2052320" y="2894224"/>
            <a:ext cx="72008" cy="720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e 21"/>
          <p:cNvSpPr/>
          <p:nvPr/>
        </p:nvSpPr>
        <p:spPr>
          <a:xfrm>
            <a:off x="1904112" y="2742712"/>
            <a:ext cx="72008" cy="720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e 22"/>
          <p:cNvSpPr/>
          <p:nvPr/>
        </p:nvSpPr>
        <p:spPr>
          <a:xfrm>
            <a:off x="1468884" y="2862980"/>
            <a:ext cx="72008" cy="720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e 23"/>
          <p:cNvSpPr/>
          <p:nvPr/>
        </p:nvSpPr>
        <p:spPr>
          <a:xfrm>
            <a:off x="1610236" y="2721628"/>
            <a:ext cx="72008" cy="720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e 24"/>
          <p:cNvSpPr/>
          <p:nvPr/>
        </p:nvSpPr>
        <p:spPr>
          <a:xfrm>
            <a:off x="1804928" y="2407556"/>
            <a:ext cx="72008" cy="720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e 25"/>
          <p:cNvSpPr/>
          <p:nvPr/>
        </p:nvSpPr>
        <p:spPr>
          <a:xfrm>
            <a:off x="2833896" y="2691550"/>
            <a:ext cx="72008" cy="720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e 26"/>
          <p:cNvSpPr/>
          <p:nvPr/>
        </p:nvSpPr>
        <p:spPr>
          <a:xfrm>
            <a:off x="2794628" y="2867416"/>
            <a:ext cx="72008" cy="720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e 27"/>
          <p:cNvSpPr/>
          <p:nvPr/>
        </p:nvSpPr>
        <p:spPr>
          <a:xfrm>
            <a:off x="2564860" y="3050902"/>
            <a:ext cx="72008" cy="720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e 28"/>
          <p:cNvSpPr/>
          <p:nvPr/>
        </p:nvSpPr>
        <p:spPr>
          <a:xfrm>
            <a:off x="2388432" y="3062938"/>
            <a:ext cx="72008" cy="720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e 29"/>
          <p:cNvSpPr/>
          <p:nvPr/>
        </p:nvSpPr>
        <p:spPr>
          <a:xfrm>
            <a:off x="2044364" y="3204514"/>
            <a:ext cx="72008" cy="720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e 30"/>
          <p:cNvSpPr/>
          <p:nvPr/>
        </p:nvSpPr>
        <p:spPr>
          <a:xfrm>
            <a:off x="2737478" y="2349256"/>
            <a:ext cx="72008" cy="720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e 31"/>
          <p:cNvSpPr/>
          <p:nvPr/>
        </p:nvSpPr>
        <p:spPr>
          <a:xfrm>
            <a:off x="2600318" y="2189236"/>
            <a:ext cx="72008" cy="720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e 32"/>
          <p:cNvSpPr/>
          <p:nvPr/>
        </p:nvSpPr>
        <p:spPr>
          <a:xfrm>
            <a:off x="2097802" y="2740818"/>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e 33"/>
          <p:cNvSpPr/>
          <p:nvPr/>
        </p:nvSpPr>
        <p:spPr>
          <a:xfrm>
            <a:off x="1907706" y="3067610"/>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e 34"/>
          <p:cNvSpPr/>
          <p:nvPr/>
        </p:nvSpPr>
        <p:spPr>
          <a:xfrm>
            <a:off x="2228145" y="2896646"/>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e 35"/>
          <p:cNvSpPr/>
          <p:nvPr/>
        </p:nvSpPr>
        <p:spPr>
          <a:xfrm>
            <a:off x="2700585" y="2527076"/>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e 36"/>
          <p:cNvSpPr/>
          <p:nvPr/>
        </p:nvSpPr>
        <p:spPr>
          <a:xfrm>
            <a:off x="2411025" y="2210846"/>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e 37"/>
          <p:cNvSpPr/>
          <p:nvPr/>
        </p:nvSpPr>
        <p:spPr>
          <a:xfrm>
            <a:off x="1614696" y="3037860"/>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e 38"/>
          <p:cNvSpPr/>
          <p:nvPr/>
        </p:nvSpPr>
        <p:spPr>
          <a:xfrm>
            <a:off x="1961367" y="2573284"/>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e 39"/>
          <p:cNvSpPr/>
          <p:nvPr/>
        </p:nvSpPr>
        <p:spPr>
          <a:xfrm>
            <a:off x="1753737" y="3201126"/>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e 40"/>
          <p:cNvSpPr/>
          <p:nvPr/>
        </p:nvSpPr>
        <p:spPr>
          <a:xfrm>
            <a:off x="2428361" y="2885068"/>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e 41"/>
          <p:cNvSpPr/>
          <p:nvPr/>
        </p:nvSpPr>
        <p:spPr>
          <a:xfrm>
            <a:off x="2348605" y="2561390"/>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e 42"/>
          <p:cNvSpPr/>
          <p:nvPr/>
        </p:nvSpPr>
        <p:spPr>
          <a:xfrm>
            <a:off x="2512689" y="2534892"/>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e 43"/>
          <p:cNvSpPr/>
          <p:nvPr/>
        </p:nvSpPr>
        <p:spPr>
          <a:xfrm>
            <a:off x="2230573" y="2203594"/>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e 44"/>
          <p:cNvSpPr/>
          <p:nvPr/>
        </p:nvSpPr>
        <p:spPr>
          <a:xfrm>
            <a:off x="2459857" y="2710496"/>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e 45"/>
          <p:cNvSpPr/>
          <p:nvPr/>
        </p:nvSpPr>
        <p:spPr>
          <a:xfrm>
            <a:off x="1751451" y="2897358"/>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e 46"/>
          <p:cNvSpPr/>
          <p:nvPr/>
        </p:nvSpPr>
        <p:spPr>
          <a:xfrm>
            <a:off x="2146675" y="2557580"/>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e 47"/>
          <p:cNvSpPr/>
          <p:nvPr/>
        </p:nvSpPr>
        <p:spPr>
          <a:xfrm>
            <a:off x="2287645" y="2725220"/>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e 48"/>
          <p:cNvSpPr/>
          <p:nvPr/>
        </p:nvSpPr>
        <p:spPr>
          <a:xfrm>
            <a:off x="2657215" y="2706170"/>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e 49"/>
          <p:cNvSpPr/>
          <p:nvPr/>
        </p:nvSpPr>
        <p:spPr>
          <a:xfrm>
            <a:off x="2611495" y="2862380"/>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e 50"/>
          <p:cNvSpPr/>
          <p:nvPr/>
        </p:nvSpPr>
        <p:spPr>
          <a:xfrm>
            <a:off x="1998163" y="2386474"/>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e 51"/>
          <p:cNvSpPr/>
          <p:nvPr/>
        </p:nvSpPr>
        <p:spPr>
          <a:xfrm>
            <a:off x="2169613" y="2386474"/>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e 52"/>
          <p:cNvSpPr/>
          <p:nvPr/>
        </p:nvSpPr>
        <p:spPr>
          <a:xfrm>
            <a:off x="2367733" y="2371234"/>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e 53"/>
          <p:cNvSpPr/>
          <p:nvPr/>
        </p:nvSpPr>
        <p:spPr>
          <a:xfrm>
            <a:off x="2558233" y="2348374"/>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e 54"/>
          <p:cNvSpPr/>
          <p:nvPr/>
        </p:nvSpPr>
        <p:spPr>
          <a:xfrm>
            <a:off x="2032453" y="2222644"/>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e 55"/>
          <p:cNvSpPr/>
          <p:nvPr/>
        </p:nvSpPr>
        <p:spPr>
          <a:xfrm>
            <a:off x="4104983" y="3081684"/>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e 56"/>
          <p:cNvSpPr/>
          <p:nvPr/>
        </p:nvSpPr>
        <p:spPr>
          <a:xfrm>
            <a:off x="4104983" y="3435362"/>
            <a:ext cx="72008" cy="720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e 57"/>
          <p:cNvSpPr/>
          <p:nvPr/>
        </p:nvSpPr>
        <p:spPr>
          <a:xfrm>
            <a:off x="4104983" y="3789040"/>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ttangolo 6"/>
          <p:cNvSpPr/>
          <p:nvPr/>
        </p:nvSpPr>
        <p:spPr>
          <a:xfrm>
            <a:off x="4427984" y="2934388"/>
            <a:ext cx="785984" cy="369332"/>
          </a:xfrm>
          <a:prstGeom prst="rect">
            <a:avLst/>
          </a:prstGeom>
        </p:spPr>
        <p:txBody>
          <a:bodyPr wrap="none">
            <a:spAutoFit/>
          </a:bodyPr>
          <a:lstStyle/>
          <a:p>
            <a:r>
              <a:rPr lang="en-US" dirty="0" smtClean="0"/>
              <a:t>Vertex</a:t>
            </a:r>
            <a:endParaRPr lang="en-US" dirty="0"/>
          </a:p>
        </p:txBody>
      </p:sp>
      <p:sp>
        <p:nvSpPr>
          <p:cNvPr id="60" name="Rettangolo 59"/>
          <p:cNvSpPr/>
          <p:nvPr/>
        </p:nvSpPr>
        <p:spPr>
          <a:xfrm>
            <a:off x="4427984" y="3640378"/>
            <a:ext cx="683777" cy="369332"/>
          </a:xfrm>
          <a:prstGeom prst="rect">
            <a:avLst/>
          </a:prstGeom>
        </p:spPr>
        <p:txBody>
          <a:bodyPr wrap="none">
            <a:spAutoFit/>
          </a:bodyPr>
          <a:lstStyle/>
          <a:p>
            <a:r>
              <a:rPr lang="en-US" dirty="0" smtClean="0"/>
              <a:t>Facet</a:t>
            </a:r>
            <a:endParaRPr lang="en-US" dirty="0"/>
          </a:p>
        </p:txBody>
      </p:sp>
      <p:sp>
        <p:nvSpPr>
          <p:cNvPr id="61" name="Rettangolo 60"/>
          <p:cNvSpPr/>
          <p:nvPr/>
        </p:nvSpPr>
        <p:spPr>
          <a:xfrm>
            <a:off x="4427984" y="3300276"/>
            <a:ext cx="827471" cy="369332"/>
          </a:xfrm>
          <a:prstGeom prst="rect">
            <a:avLst/>
          </a:prstGeom>
        </p:spPr>
        <p:txBody>
          <a:bodyPr wrap="none">
            <a:spAutoFit/>
          </a:bodyPr>
          <a:lstStyle/>
          <a:p>
            <a:r>
              <a:rPr lang="en-US" dirty="0" smtClean="0"/>
              <a:t>Corner</a:t>
            </a:r>
            <a:endParaRPr lang="en-US" dirty="0"/>
          </a:p>
        </p:txBody>
      </p:sp>
      <p:sp>
        <p:nvSpPr>
          <p:cNvPr id="63" name="Rettangolo 62"/>
          <p:cNvSpPr/>
          <p:nvPr/>
        </p:nvSpPr>
        <p:spPr>
          <a:xfrm>
            <a:off x="5610356" y="3300276"/>
            <a:ext cx="3064172" cy="369332"/>
          </a:xfrm>
          <a:prstGeom prst="rect">
            <a:avLst/>
          </a:prstGeom>
        </p:spPr>
        <p:txBody>
          <a:bodyPr wrap="none">
            <a:spAutoFit/>
          </a:bodyPr>
          <a:lstStyle/>
          <a:p>
            <a:r>
              <a:rPr lang="en-US" dirty="0" smtClean="0"/>
              <a:t>Different coordination number</a:t>
            </a:r>
            <a:endParaRPr lang="en-US" dirty="0"/>
          </a:p>
        </p:txBody>
      </p:sp>
      <p:sp>
        <p:nvSpPr>
          <p:cNvPr id="62" name="Parentesi graffa chiusa 61"/>
          <p:cNvSpPr/>
          <p:nvPr/>
        </p:nvSpPr>
        <p:spPr>
          <a:xfrm>
            <a:off x="5342585" y="2852936"/>
            <a:ext cx="180641" cy="1264012"/>
          </a:xfrm>
          <a:prstGeom prst="rightBrace">
            <a:avLst>
              <a:gd name="adj1" fmla="val 79201"/>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CasellaDiTesto 65"/>
          <p:cNvSpPr txBox="1"/>
          <p:nvPr/>
        </p:nvSpPr>
        <p:spPr>
          <a:xfrm>
            <a:off x="1924470" y="5191654"/>
            <a:ext cx="2005421" cy="369332"/>
          </a:xfrm>
          <a:prstGeom prst="rect">
            <a:avLst/>
          </a:prstGeom>
          <a:noFill/>
        </p:spPr>
        <p:txBody>
          <a:bodyPr wrap="none" rtlCol="0">
            <a:spAutoFit/>
          </a:bodyPr>
          <a:lstStyle/>
          <a:p>
            <a:r>
              <a:rPr lang="en-US" b="1" dirty="0" smtClean="0">
                <a:solidFill>
                  <a:srgbClr val="3333FF"/>
                </a:solidFill>
              </a:rPr>
              <a:t>Metal dispersion </a:t>
            </a:r>
            <a:r>
              <a:rPr lang="en-US" dirty="0" smtClean="0"/>
              <a:t>= </a:t>
            </a:r>
            <a:endParaRPr lang="en-US" dirty="0"/>
          </a:p>
        </p:txBody>
      </p:sp>
      <p:sp>
        <p:nvSpPr>
          <p:cNvPr id="67" name="CasellaDiTesto 66"/>
          <p:cNvSpPr txBox="1"/>
          <p:nvPr/>
        </p:nvSpPr>
        <p:spPr>
          <a:xfrm>
            <a:off x="3957370" y="4975630"/>
            <a:ext cx="2854115" cy="369332"/>
          </a:xfrm>
          <a:prstGeom prst="rect">
            <a:avLst/>
          </a:prstGeom>
          <a:noFill/>
        </p:spPr>
        <p:txBody>
          <a:bodyPr wrap="none" rtlCol="0">
            <a:spAutoFit/>
          </a:bodyPr>
          <a:lstStyle/>
          <a:p>
            <a:r>
              <a:rPr lang="en-US" dirty="0" smtClean="0"/>
              <a:t>Number of superficial atoms</a:t>
            </a:r>
            <a:endParaRPr lang="en-US" dirty="0"/>
          </a:p>
        </p:txBody>
      </p:sp>
      <p:sp>
        <p:nvSpPr>
          <p:cNvPr id="68" name="CasellaDiTesto 67"/>
          <p:cNvSpPr txBox="1"/>
          <p:nvPr/>
        </p:nvSpPr>
        <p:spPr>
          <a:xfrm>
            <a:off x="4228726" y="5407678"/>
            <a:ext cx="2311402" cy="369332"/>
          </a:xfrm>
          <a:prstGeom prst="rect">
            <a:avLst/>
          </a:prstGeom>
          <a:noFill/>
        </p:spPr>
        <p:txBody>
          <a:bodyPr wrap="none" rtlCol="0">
            <a:spAutoFit/>
          </a:bodyPr>
          <a:lstStyle/>
          <a:p>
            <a:r>
              <a:rPr lang="en-US" dirty="0" smtClean="0"/>
              <a:t>Total number of atoms</a:t>
            </a:r>
            <a:endParaRPr lang="en-US" dirty="0"/>
          </a:p>
        </p:txBody>
      </p:sp>
      <p:cxnSp>
        <p:nvCxnSpPr>
          <p:cNvPr id="69" name="Connettore 1 68"/>
          <p:cNvCxnSpPr/>
          <p:nvPr/>
        </p:nvCxnSpPr>
        <p:spPr>
          <a:xfrm>
            <a:off x="3823453" y="5376320"/>
            <a:ext cx="312194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687279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4048"/>
            <a:ext cx="1611147" cy="584775"/>
          </a:xfrm>
          <a:prstGeom prst="rect">
            <a:avLst/>
          </a:prstGeom>
          <a:noFill/>
        </p:spPr>
        <p:txBody>
          <a:bodyPr wrap="none" rtlCol="0">
            <a:spAutoFit/>
          </a:bodyPr>
          <a:lstStyle/>
          <a:p>
            <a:r>
              <a:rPr lang="en-US" sz="3200" b="1" dirty="0" smtClean="0">
                <a:solidFill>
                  <a:srgbClr val="FF0000"/>
                </a:solidFill>
              </a:rPr>
              <a:t>Surfaces</a:t>
            </a:r>
            <a:endParaRPr lang="en-US" sz="3200" b="1" dirty="0">
              <a:solidFill>
                <a:srgbClr val="FF0000"/>
              </a:solidFill>
            </a:endParaRPr>
          </a:p>
        </p:txBody>
      </p:sp>
      <p:sp>
        <p:nvSpPr>
          <p:cNvPr id="4" name="CasellaDiTesto 3"/>
          <p:cNvSpPr txBox="1"/>
          <p:nvPr/>
        </p:nvSpPr>
        <p:spPr>
          <a:xfrm>
            <a:off x="107504" y="1052736"/>
            <a:ext cx="1640577" cy="369332"/>
          </a:xfrm>
          <a:prstGeom prst="rect">
            <a:avLst/>
          </a:prstGeom>
          <a:noFill/>
        </p:spPr>
        <p:txBody>
          <a:bodyPr wrap="none" rtlCol="0">
            <a:spAutoFit/>
          </a:bodyPr>
          <a:lstStyle/>
          <a:p>
            <a:r>
              <a:rPr lang="en-US" b="1" dirty="0" smtClean="0">
                <a:solidFill>
                  <a:srgbClr val="3333FF"/>
                </a:solidFill>
              </a:rPr>
              <a:t>Surface energy</a:t>
            </a:r>
            <a:endParaRPr lang="en-US" b="1" dirty="0">
              <a:solidFill>
                <a:srgbClr val="3333FF"/>
              </a:solidFill>
            </a:endParaRPr>
          </a:p>
        </p:txBody>
      </p:sp>
      <mc:AlternateContent xmlns:mc="http://schemas.openxmlformats.org/markup-compatibility/2006" xmlns:a14="http://schemas.microsoft.com/office/drawing/2010/main">
        <mc:Choice Requires="a14">
          <p:sp>
            <p:nvSpPr>
              <p:cNvPr id="5" name="CasellaDiTesto 4"/>
              <p:cNvSpPr txBox="1"/>
              <p:nvPr/>
            </p:nvSpPr>
            <p:spPr>
              <a:xfrm>
                <a:off x="2051720" y="782270"/>
                <a:ext cx="1374607" cy="91159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a:ea typeface="Cambria Math"/>
                        </a:rPr>
                        <m:t>𝛾</m:t>
                      </m:r>
                      <m:r>
                        <a:rPr lang="it-IT" sz="2800" b="0" i="1" smtClean="0">
                          <a:latin typeface="Cambria Math"/>
                          <a:ea typeface="Cambria Math"/>
                        </a:rPr>
                        <m:t>=</m:t>
                      </m:r>
                      <m:f>
                        <m:fPr>
                          <m:ctrlPr>
                            <a:rPr lang="it-IT" sz="2800" b="0" i="1" smtClean="0">
                              <a:latin typeface="Cambria Math"/>
                              <a:ea typeface="Cambria Math"/>
                            </a:rPr>
                          </m:ctrlPr>
                        </m:fPr>
                        <m:num>
                          <m:r>
                            <a:rPr lang="it-IT" sz="2800" b="0" i="1" smtClean="0">
                              <a:latin typeface="Cambria Math"/>
                              <a:ea typeface="Cambria Math"/>
                            </a:rPr>
                            <m:t>𝜕</m:t>
                          </m:r>
                          <m:r>
                            <a:rPr lang="it-IT" sz="2800" b="0" i="1" smtClean="0">
                              <a:latin typeface="Cambria Math"/>
                              <a:ea typeface="Cambria Math"/>
                            </a:rPr>
                            <m:t>𝐺</m:t>
                          </m:r>
                        </m:num>
                        <m:den>
                          <m:r>
                            <a:rPr lang="it-IT" sz="2800" b="0" i="1" smtClean="0">
                              <a:latin typeface="Cambria Math"/>
                              <a:ea typeface="Cambria Math"/>
                            </a:rPr>
                            <m:t>𝜕</m:t>
                          </m:r>
                          <m:r>
                            <a:rPr lang="it-IT" sz="2800" b="0" i="1" smtClean="0">
                              <a:latin typeface="Cambria Math"/>
                              <a:ea typeface="Cambria Math"/>
                            </a:rPr>
                            <m:t>𝐴</m:t>
                          </m:r>
                        </m:den>
                      </m:f>
                    </m:oMath>
                  </m:oMathPara>
                </a14:m>
                <a:endParaRPr lang="en-US" sz="2800" dirty="0"/>
              </a:p>
            </p:txBody>
          </p:sp>
        </mc:Choice>
        <mc:Fallback xmlns="">
          <p:sp>
            <p:nvSpPr>
              <p:cNvPr id="5" name="CasellaDiTesto 4"/>
              <p:cNvSpPr txBox="1">
                <a:spLocks noRot="1" noChangeAspect="1" noMove="1" noResize="1" noEditPoints="1" noAdjustHandles="1" noChangeArrowheads="1" noChangeShapeType="1" noTextEdit="1"/>
              </p:cNvSpPr>
              <p:nvPr/>
            </p:nvSpPr>
            <p:spPr>
              <a:xfrm>
                <a:off x="2051720" y="782270"/>
                <a:ext cx="1374607" cy="911596"/>
              </a:xfrm>
              <a:prstGeom prst="rect">
                <a:avLst/>
              </a:prstGeom>
              <a:blipFill rotWithShape="1">
                <a:blip r:embed="rId2"/>
                <a:stretch>
                  <a:fillRect/>
                </a:stretch>
              </a:blipFill>
            </p:spPr>
            <p:txBody>
              <a:bodyPr/>
              <a:lstStyle/>
              <a:p>
                <a:r>
                  <a:rPr lang="en-US">
                    <a:noFill/>
                  </a:rPr>
                  <a:t> </a:t>
                </a:r>
              </a:p>
            </p:txBody>
          </p:sp>
        </mc:Fallback>
      </mc:AlternateContent>
      <p:sp>
        <p:nvSpPr>
          <p:cNvPr id="6" name="Rettangolo 5"/>
          <p:cNvSpPr/>
          <p:nvPr/>
        </p:nvSpPr>
        <p:spPr>
          <a:xfrm>
            <a:off x="3923928" y="1033652"/>
            <a:ext cx="4572000" cy="646331"/>
          </a:xfrm>
          <a:prstGeom prst="rect">
            <a:avLst/>
          </a:prstGeom>
        </p:spPr>
        <p:txBody>
          <a:bodyPr>
            <a:spAutoFit/>
          </a:bodyPr>
          <a:lstStyle/>
          <a:p>
            <a:r>
              <a:rPr lang="en-US" dirty="0"/>
              <a:t>quantifies the disruption of intermolecular bonds that occur when a surface is created.</a:t>
            </a:r>
          </a:p>
        </p:txBody>
      </p:sp>
      <mc:AlternateContent xmlns:mc="http://schemas.openxmlformats.org/markup-compatibility/2006" xmlns:a14="http://schemas.microsoft.com/office/drawing/2010/main">
        <mc:Choice Requires="a14">
          <p:sp>
            <p:nvSpPr>
              <p:cNvPr id="7" name="CasellaDiTesto 6"/>
              <p:cNvSpPr txBox="1"/>
              <p:nvPr/>
            </p:nvSpPr>
            <p:spPr>
              <a:xfrm>
                <a:off x="320092" y="2348880"/>
                <a:ext cx="2245679" cy="81689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a:rPr>
                          </m:ctrlPr>
                        </m:sSubPr>
                        <m:e>
                          <m:r>
                            <m:rPr>
                              <m:sty m:val="p"/>
                            </m:rPr>
                            <a:rPr lang="el-GR" sz="2400" i="1" smtClean="0">
                              <a:latin typeface="Cambria Math"/>
                              <a:ea typeface="Cambria Math"/>
                            </a:rPr>
                            <m:t>Δ</m:t>
                          </m:r>
                          <m:r>
                            <a:rPr lang="it-IT" sz="2400" b="0" i="1" smtClean="0">
                              <a:latin typeface="Cambria Math"/>
                              <a:ea typeface="Cambria Math"/>
                            </a:rPr>
                            <m:t>𝐺</m:t>
                          </m:r>
                        </m:e>
                        <m:sub>
                          <m:r>
                            <a:rPr lang="it-IT" sz="2400" b="0" i="1" smtClean="0">
                              <a:latin typeface="Cambria Math"/>
                            </a:rPr>
                            <m:t>𝑖</m:t>
                          </m:r>
                        </m:sub>
                      </m:sSub>
                      <m:r>
                        <a:rPr lang="it-IT" sz="2400" b="0" i="1" smtClean="0">
                          <a:latin typeface="Cambria Math"/>
                        </a:rPr>
                        <m:t>=</m:t>
                      </m:r>
                      <m:nary>
                        <m:naryPr>
                          <m:chr m:val="∑"/>
                          <m:limLoc m:val="subSup"/>
                          <m:supHide m:val="on"/>
                          <m:ctrlPr>
                            <a:rPr lang="it-IT" sz="2400" b="0" i="1" smtClean="0">
                              <a:latin typeface="Cambria Math"/>
                            </a:rPr>
                          </m:ctrlPr>
                        </m:naryPr>
                        <m:sub>
                          <m:r>
                            <m:rPr>
                              <m:brk m:alnAt="9"/>
                            </m:rPr>
                            <a:rPr lang="it-IT" sz="2400" b="0" i="1" smtClean="0">
                              <a:latin typeface="Cambria Math"/>
                            </a:rPr>
                            <m:t>𝑗</m:t>
                          </m:r>
                        </m:sub>
                        <m:sup/>
                        <m:e>
                          <m:sSub>
                            <m:sSubPr>
                              <m:ctrlPr>
                                <a:rPr lang="it-IT" sz="2400" b="0" i="1" smtClean="0">
                                  <a:latin typeface="Cambria Math"/>
                                </a:rPr>
                              </m:ctrlPr>
                            </m:sSubPr>
                            <m:e>
                              <m:r>
                                <a:rPr lang="it-IT" sz="2400" b="0" i="1" smtClean="0">
                                  <a:latin typeface="Cambria Math"/>
                                  <a:ea typeface="Cambria Math"/>
                                </a:rPr>
                                <m:t>𝛾</m:t>
                              </m:r>
                            </m:e>
                            <m:sub>
                              <m:r>
                                <a:rPr lang="it-IT" sz="2400" b="0" i="1" smtClean="0">
                                  <a:latin typeface="Cambria Math"/>
                                </a:rPr>
                                <m:t>𝑗</m:t>
                              </m:r>
                            </m:sub>
                          </m:sSub>
                          <m:sSub>
                            <m:sSubPr>
                              <m:ctrlPr>
                                <a:rPr lang="it-IT" sz="2400" i="1" smtClean="0">
                                  <a:latin typeface="Cambria Math"/>
                                </a:rPr>
                              </m:ctrlPr>
                            </m:sSubPr>
                            <m:e>
                              <m:r>
                                <a:rPr lang="it-IT" sz="2400" b="0" i="1" smtClean="0">
                                  <a:latin typeface="Cambria Math"/>
                                  <a:ea typeface="Cambria Math"/>
                                </a:rPr>
                                <m:t>𝑂</m:t>
                              </m:r>
                            </m:e>
                            <m:sub>
                              <m:r>
                                <a:rPr lang="it-IT" sz="2400" i="1">
                                  <a:latin typeface="Cambria Math"/>
                                </a:rPr>
                                <m:t>𝑗</m:t>
                              </m:r>
                            </m:sub>
                          </m:sSub>
                        </m:e>
                      </m:nary>
                    </m:oMath>
                  </m:oMathPara>
                </a14:m>
                <a:endParaRPr lang="en-US" sz="2400" dirty="0"/>
              </a:p>
            </p:txBody>
          </p:sp>
        </mc:Choice>
        <mc:Fallback xmlns="">
          <p:sp>
            <p:nvSpPr>
              <p:cNvPr id="7" name="CasellaDiTesto 6"/>
              <p:cNvSpPr txBox="1">
                <a:spLocks noRot="1" noChangeAspect="1" noMove="1" noResize="1" noEditPoints="1" noAdjustHandles="1" noChangeArrowheads="1" noChangeShapeType="1" noTextEdit="1"/>
              </p:cNvSpPr>
              <p:nvPr/>
            </p:nvSpPr>
            <p:spPr>
              <a:xfrm>
                <a:off x="320092" y="2348880"/>
                <a:ext cx="2245679" cy="816890"/>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ttangolo 7"/>
              <p:cNvSpPr/>
              <p:nvPr/>
            </p:nvSpPr>
            <p:spPr>
              <a:xfrm>
                <a:off x="320092" y="3306815"/>
                <a:ext cx="8356364" cy="1477328"/>
              </a:xfrm>
              <a:prstGeom prst="rect">
                <a:avLst/>
              </a:prstGeom>
            </p:spPr>
            <p:txBody>
              <a:bodyPr wrap="square">
                <a:spAutoFit/>
              </a:bodyPr>
              <a:lstStyle/>
              <a:p>
                <a:r>
                  <a:rPr lang="en-US" dirty="0"/>
                  <a:t>represents the difference in energy between a real crystal composed of </a:t>
                </a:r>
                <a:r>
                  <a:rPr lang="en-US" i="1" dirty="0" err="1" smtClean="0"/>
                  <a:t>i</a:t>
                </a:r>
                <a:r>
                  <a:rPr lang="en-US" dirty="0" smtClean="0"/>
                  <a:t> </a:t>
                </a:r>
                <a:r>
                  <a:rPr lang="en-US" dirty="0"/>
                  <a:t>molecules with a surface and a similar configuration of</a:t>
                </a:r>
                <a:r>
                  <a:rPr lang="en-US" i="1" dirty="0"/>
                  <a:t> </a:t>
                </a:r>
                <a:r>
                  <a:rPr lang="en-US" i="1" dirty="0" err="1" smtClean="0"/>
                  <a:t>i</a:t>
                </a:r>
                <a:r>
                  <a:rPr lang="en-US" i="1" dirty="0" smtClean="0"/>
                  <a:t> </a:t>
                </a:r>
                <a:r>
                  <a:rPr lang="en-US" dirty="0"/>
                  <a:t>molecules located inside an infinitely large crystal. This quantity is therefore the energy associated with the </a:t>
                </a:r>
                <a:r>
                  <a:rPr lang="en-US" dirty="0" smtClean="0"/>
                  <a:t>surface.</a:t>
                </a:r>
              </a:p>
              <a:p>
                <a:endParaRPr lang="en-US" dirty="0"/>
              </a:p>
              <a:p>
                <a:r>
                  <a:rPr lang="en-US" dirty="0" smtClean="0"/>
                  <a:t>The </a:t>
                </a:r>
                <a:r>
                  <a:rPr lang="en-US" dirty="0"/>
                  <a:t>equilibrium shape of the crystal will then be that which minimizes the value of </a:t>
                </a:r>
                <a14:m>
                  <m:oMath xmlns:m="http://schemas.openxmlformats.org/officeDocument/2006/math">
                    <m:sSub>
                      <m:sSubPr>
                        <m:ctrlPr>
                          <a:rPr lang="en-US" i="1">
                            <a:latin typeface="Cambria Math"/>
                          </a:rPr>
                        </m:ctrlPr>
                      </m:sSubPr>
                      <m:e>
                        <m:r>
                          <m:rPr>
                            <m:sty m:val="p"/>
                          </m:rPr>
                          <a:rPr lang="el-GR" i="1">
                            <a:latin typeface="Cambria Math"/>
                            <a:ea typeface="Cambria Math"/>
                          </a:rPr>
                          <m:t>Δ</m:t>
                        </m:r>
                        <m:r>
                          <a:rPr lang="it-IT" i="1">
                            <a:latin typeface="Cambria Math"/>
                            <a:ea typeface="Cambria Math"/>
                          </a:rPr>
                          <m:t>𝐺</m:t>
                        </m:r>
                      </m:e>
                      <m:sub>
                        <m:r>
                          <a:rPr lang="it-IT" i="1">
                            <a:latin typeface="Cambria Math"/>
                          </a:rPr>
                          <m:t>𝑖</m:t>
                        </m:r>
                      </m:sub>
                    </m:sSub>
                  </m:oMath>
                </a14:m>
                <a:r>
                  <a:rPr lang="en-US" dirty="0" smtClean="0"/>
                  <a:t>.</a:t>
                </a:r>
                <a:endParaRPr lang="en-US" dirty="0"/>
              </a:p>
            </p:txBody>
          </p:sp>
        </mc:Choice>
        <mc:Fallback xmlns="">
          <p:sp>
            <p:nvSpPr>
              <p:cNvPr id="8" name="Rettangolo 7"/>
              <p:cNvSpPr>
                <a:spLocks noRot="1" noChangeAspect="1" noMove="1" noResize="1" noEditPoints="1" noAdjustHandles="1" noChangeArrowheads="1" noChangeShapeType="1" noTextEdit="1"/>
              </p:cNvSpPr>
              <p:nvPr/>
            </p:nvSpPr>
            <p:spPr>
              <a:xfrm>
                <a:off x="320092" y="3306815"/>
                <a:ext cx="8356364" cy="1477328"/>
              </a:xfrm>
              <a:prstGeom prst="rect">
                <a:avLst/>
              </a:prstGeom>
              <a:blipFill rotWithShape="1">
                <a:blip r:embed="rId4"/>
                <a:stretch>
                  <a:fillRect l="-657" t="-2058" r="-1168" b="-5350"/>
                </a:stretch>
              </a:blipFill>
            </p:spPr>
            <p:txBody>
              <a:bodyPr/>
              <a:lstStyle/>
              <a:p>
                <a:r>
                  <a:rPr lang="en-US">
                    <a:noFill/>
                  </a:rPr>
                  <a:t> </a:t>
                </a:r>
              </a:p>
            </p:txBody>
          </p:sp>
        </mc:Fallback>
      </mc:AlternateContent>
    </p:spTree>
    <p:extLst>
      <p:ext uri="{BB962C8B-B14F-4D97-AF65-F5344CB8AC3E}">
        <p14:creationId xmlns:p14="http://schemas.microsoft.com/office/powerpoint/2010/main" val="330631640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4048"/>
            <a:ext cx="2678297" cy="584775"/>
          </a:xfrm>
          <a:prstGeom prst="rect">
            <a:avLst/>
          </a:prstGeom>
          <a:noFill/>
        </p:spPr>
        <p:txBody>
          <a:bodyPr wrap="none" rtlCol="0">
            <a:spAutoFit/>
          </a:bodyPr>
          <a:lstStyle/>
          <a:p>
            <a:r>
              <a:rPr lang="en-US" sz="3200" b="1" dirty="0" smtClean="0">
                <a:solidFill>
                  <a:srgbClr val="FF0000"/>
                </a:solidFill>
              </a:rPr>
              <a:t>Metal surfaces</a:t>
            </a:r>
            <a:endParaRPr lang="en-US" sz="3200" b="1" dirty="0">
              <a:solidFill>
                <a:srgbClr val="FF0000"/>
              </a:solidFill>
            </a:endParaRPr>
          </a:p>
        </p:txBody>
      </p:sp>
      <p:graphicFrame>
        <p:nvGraphicFramePr>
          <p:cNvPr id="3" name="Oggetto 2"/>
          <p:cNvGraphicFramePr>
            <a:graphicFrameLocks noChangeAspect="1"/>
          </p:cNvGraphicFramePr>
          <p:nvPr>
            <p:extLst>
              <p:ext uri="{D42A27DB-BD31-4B8C-83A1-F6EECF244321}">
                <p14:modId xmlns:p14="http://schemas.microsoft.com/office/powerpoint/2010/main" val="217762973"/>
              </p:ext>
            </p:extLst>
          </p:nvPr>
        </p:nvGraphicFramePr>
        <p:xfrm>
          <a:off x="228600" y="819870"/>
          <a:ext cx="4953000" cy="4983162"/>
        </p:xfrm>
        <a:graphic>
          <a:graphicData uri="http://schemas.openxmlformats.org/presentationml/2006/ole">
            <mc:AlternateContent xmlns:mc="http://schemas.openxmlformats.org/markup-compatibility/2006">
              <mc:Choice xmlns:v="urn:schemas-microsoft-com:vml" Requires="v">
                <p:oleObj spid="_x0000_s92222" name="Image" r:id="rId3" imgW="6219512" imgH="7432927" progId="Photoshop.Image.5">
                  <p:embed/>
                </p:oleObj>
              </mc:Choice>
              <mc:Fallback>
                <p:oleObj name="Image" r:id="rId3" imgW="6219512" imgH="7432927" progId="Photoshop.Image.5">
                  <p:embed/>
                  <p:pic>
                    <p:nvPicPr>
                      <p:cNvPr id="0" name="Object 9"/>
                      <p:cNvPicPr>
                        <a:picLocks noChangeAspect="1" noChangeArrowheads="1"/>
                      </p:cNvPicPr>
                      <p:nvPr/>
                    </p:nvPicPr>
                    <p:blipFill>
                      <a:blip r:embed="rId4">
                        <a:lum bright="6000"/>
                        <a:extLst>
                          <a:ext uri="{28A0092B-C50C-407E-A947-70E740481C1C}">
                            <a14:useLocalDpi xmlns:a14="http://schemas.microsoft.com/office/drawing/2010/main" val="0"/>
                          </a:ext>
                        </a:extLst>
                      </a:blip>
                      <a:srcRect l="4564" t="3618" r="24846" b="41602"/>
                      <a:stretch>
                        <a:fillRect/>
                      </a:stretch>
                    </p:blipFill>
                    <p:spPr bwMode="auto">
                      <a:xfrm>
                        <a:off x="228600" y="819870"/>
                        <a:ext cx="4953000" cy="498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 name="Oggetto 3"/>
          <p:cNvGraphicFramePr>
            <a:graphicFrameLocks noChangeAspect="1"/>
          </p:cNvGraphicFramePr>
          <p:nvPr>
            <p:extLst>
              <p:ext uri="{D42A27DB-BD31-4B8C-83A1-F6EECF244321}">
                <p14:modId xmlns:p14="http://schemas.microsoft.com/office/powerpoint/2010/main" val="3056356353"/>
              </p:ext>
            </p:extLst>
          </p:nvPr>
        </p:nvGraphicFramePr>
        <p:xfrm>
          <a:off x="4962525" y="1916832"/>
          <a:ext cx="4168775" cy="1914525"/>
        </p:xfrm>
        <a:graphic>
          <a:graphicData uri="http://schemas.openxmlformats.org/presentationml/2006/ole">
            <mc:AlternateContent xmlns:mc="http://schemas.openxmlformats.org/markup-compatibility/2006">
              <mc:Choice xmlns:v="urn:schemas-microsoft-com:vml" Requires="v">
                <p:oleObj spid="_x0000_s92223" name="Image" r:id="rId5" imgW="6219512" imgH="7432927" progId="Photoshop.Image.5">
                  <p:embed/>
                </p:oleObj>
              </mc:Choice>
              <mc:Fallback>
                <p:oleObj name="Image" r:id="rId5" imgW="6219512" imgH="7432927" progId="Photoshop.Image.5">
                  <p:embed/>
                  <p:pic>
                    <p:nvPicPr>
                      <p:cNvPr id="0" name="Object 10"/>
                      <p:cNvPicPr>
                        <a:picLocks noChangeAspect="1" noChangeArrowheads="1"/>
                      </p:cNvPicPr>
                      <p:nvPr/>
                    </p:nvPicPr>
                    <p:blipFill>
                      <a:blip r:embed="rId4">
                        <a:lum bright="6000"/>
                        <a:extLst>
                          <a:ext uri="{28A0092B-C50C-407E-A947-70E740481C1C}">
                            <a14:useLocalDpi xmlns:a14="http://schemas.microsoft.com/office/drawing/2010/main" val="0"/>
                          </a:ext>
                        </a:extLst>
                      </a:blip>
                      <a:srcRect t="64053" b="2354"/>
                      <a:stretch>
                        <a:fillRect/>
                      </a:stretch>
                    </p:blipFill>
                    <p:spPr bwMode="auto">
                      <a:xfrm>
                        <a:off x="4962525" y="1916832"/>
                        <a:ext cx="4168775"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26060990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4048"/>
            <a:ext cx="2678297" cy="584775"/>
          </a:xfrm>
          <a:prstGeom prst="rect">
            <a:avLst/>
          </a:prstGeom>
          <a:noFill/>
        </p:spPr>
        <p:txBody>
          <a:bodyPr wrap="none" rtlCol="0">
            <a:spAutoFit/>
          </a:bodyPr>
          <a:lstStyle/>
          <a:p>
            <a:r>
              <a:rPr lang="en-US" sz="3200" b="1" dirty="0">
                <a:solidFill>
                  <a:srgbClr val="FF0000"/>
                </a:solidFill>
              </a:rPr>
              <a:t>Metal </a:t>
            </a:r>
            <a:r>
              <a:rPr lang="en-US" sz="3200" b="1" dirty="0" smtClean="0">
                <a:solidFill>
                  <a:srgbClr val="FF0000"/>
                </a:solidFill>
              </a:rPr>
              <a:t>surfaces</a:t>
            </a:r>
            <a:endParaRPr lang="en-US" sz="3200" b="1" dirty="0">
              <a:solidFill>
                <a:srgbClr val="FF0000"/>
              </a:solidFill>
            </a:endParaRPr>
          </a:p>
        </p:txBody>
      </p:sp>
      <p:pic>
        <p:nvPicPr>
          <p:cNvPr id="3" name="Picture 3" descr="Fig2_9"/>
          <p:cNvPicPr>
            <a:picLocks noChangeAspect="1" noChangeArrowheads="1"/>
          </p:cNvPicPr>
          <p:nvPr/>
        </p:nvPicPr>
        <p:blipFill>
          <a:blip r:embed="rId2">
            <a:lum contrast="18000"/>
            <a:extLst>
              <a:ext uri="{28A0092B-C50C-407E-A947-70E740481C1C}">
                <a14:useLocalDpi xmlns:a14="http://schemas.microsoft.com/office/drawing/2010/main" val="0"/>
              </a:ext>
            </a:extLst>
          </a:blip>
          <a:srcRect l="4030" r="23857" b="41478"/>
          <a:stretch>
            <a:fillRect/>
          </a:stretch>
        </p:blipFill>
        <p:spPr bwMode="auto">
          <a:xfrm>
            <a:off x="79992" y="1658938"/>
            <a:ext cx="4694238" cy="431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ig2_9"/>
          <p:cNvPicPr>
            <a:picLocks noChangeAspect="1" noChangeArrowheads="1"/>
          </p:cNvPicPr>
          <p:nvPr/>
        </p:nvPicPr>
        <p:blipFill>
          <a:blip r:embed="rId2">
            <a:extLst>
              <a:ext uri="{28A0092B-C50C-407E-A947-70E740481C1C}">
                <a14:useLocalDpi xmlns:a14="http://schemas.microsoft.com/office/drawing/2010/main" val="0"/>
              </a:ext>
            </a:extLst>
          </a:blip>
          <a:srcRect l="1663" t="63036" r="1407"/>
          <a:stretch>
            <a:fillRect/>
          </a:stretch>
        </p:blipFill>
        <p:spPr bwMode="auto">
          <a:xfrm>
            <a:off x="4754563" y="2578100"/>
            <a:ext cx="4108450" cy="177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08877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3" name="Picture 7" descr="FourteenBravais_Continued"/>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304800" y="838200"/>
            <a:ext cx="8610600" cy="4529138"/>
          </a:xfrm>
          <a:noFill/>
        </p:spPr>
      </p:pic>
    </p:spTree>
    <p:extLst>
      <p:ext uri="{BB962C8B-B14F-4D97-AF65-F5344CB8AC3E}">
        <p14:creationId xmlns:p14="http://schemas.microsoft.com/office/powerpoint/2010/main" val="10025501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4048"/>
            <a:ext cx="5034135" cy="584775"/>
          </a:xfrm>
          <a:prstGeom prst="rect">
            <a:avLst/>
          </a:prstGeom>
          <a:noFill/>
        </p:spPr>
        <p:txBody>
          <a:bodyPr wrap="none" rtlCol="0">
            <a:spAutoFit/>
          </a:bodyPr>
          <a:lstStyle/>
          <a:p>
            <a:r>
              <a:rPr lang="en-US" sz="3200" b="1" dirty="0">
                <a:solidFill>
                  <a:srgbClr val="FF0000"/>
                </a:solidFill>
              </a:rPr>
              <a:t>Metal </a:t>
            </a:r>
            <a:r>
              <a:rPr lang="en-US" sz="3200" b="1" dirty="0" smtClean="0">
                <a:solidFill>
                  <a:srgbClr val="FF0000"/>
                </a:solidFill>
              </a:rPr>
              <a:t>surfaces - </a:t>
            </a:r>
            <a:r>
              <a:rPr lang="en-US" sz="3200" b="1" dirty="0" err="1" smtClean="0">
                <a:solidFill>
                  <a:srgbClr val="FF0000"/>
                </a:solidFill>
              </a:rPr>
              <a:t>Superlattice</a:t>
            </a:r>
            <a:endParaRPr lang="en-US" sz="3200" b="1" dirty="0">
              <a:solidFill>
                <a:srgbClr val="FF0000"/>
              </a:solidFill>
            </a:endParaRPr>
          </a:p>
        </p:txBody>
      </p:sp>
      <p:pic>
        <p:nvPicPr>
          <p:cNvPr id="3" name="Picture 5"/>
          <p:cNvPicPr>
            <a:picLocks noChangeAspect="1" noChangeArrowheads="1"/>
          </p:cNvPicPr>
          <p:nvPr/>
        </p:nvPicPr>
        <p:blipFill>
          <a:blip r:embed="rId2">
            <a:lum contrast="18000"/>
            <a:extLst>
              <a:ext uri="{28A0092B-C50C-407E-A947-70E740481C1C}">
                <a14:useLocalDpi xmlns:a14="http://schemas.microsoft.com/office/drawing/2010/main" val="0"/>
              </a:ext>
            </a:extLst>
          </a:blip>
          <a:srcRect l="2563" r="4274"/>
          <a:stretch>
            <a:fillRect/>
          </a:stretch>
        </p:blipFill>
        <p:spPr bwMode="auto">
          <a:xfrm>
            <a:off x="0" y="1828800"/>
            <a:ext cx="90678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12"/>
          <p:cNvSpPr txBox="1">
            <a:spLocks noChangeArrowheads="1"/>
          </p:cNvSpPr>
          <p:nvPr/>
        </p:nvSpPr>
        <p:spPr bwMode="auto">
          <a:xfrm>
            <a:off x="1676400" y="1295400"/>
            <a:ext cx="168642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ko-KR" dirty="0" err="1" smtClean="0">
                <a:ea typeface="굴림" pitchFamily="50" charset="-127"/>
              </a:rPr>
              <a:t>fcc</a:t>
            </a:r>
            <a:r>
              <a:rPr lang="en-US" altLang="ko-KR" dirty="0" smtClean="0">
                <a:ea typeface="굴림" pitchFamily="50" charset="-127"/>
              </a:rPr>
              <a:t> </a:t>
            </a:r>
            <a:r>
              <a:rPr lang="en-US" altLang="ko-KR" dirty="0">
                <a:ea typeface="굴림" pitchFamily="50" charset="-127"/>
              </a:rPr>
              <a:t>(100) – (2x2)</a:t>
            </a:r>
          </a:p>
        </p:txBody>
      </p:sp>
    </p:spTree>
    <p:extLst>
      <p:ext uri="{BB962C8B-B14F-4D97-AF65-F5344CB8AC3E}">
        <p14:creationId xmlns:p14="http://schemas.microsoft.com/office/powerpoint/2010/main" val="103323699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4048"/>
            <a:ext cx="5034135" cy="1077218"/>
          </a:xfrm>
          <a:prstGeom prst="rect">
            <a:avLst/>
          </a:prstGeom>
          <a:noFill/>
        </p:spPr>
        <p:txBody>
          <a:bodyPr wrap="none" rtlCol="0">
            <a:spAutoFit/>
          </a:bodyPr>
          <a:lstStyle/>
          <a:p>
            <a:r>
              <a:rPr lang="en-US" sz="3200" b="1" dirty="0">
                <a:solidFill>
                  <a:srgbClr val="FF0000"/>
                </a:solidFill>
              </a:rPr>
              <a:t>Metal surfaces - </a:t>
            </a:r>
            <a:r>
              <a:rPr lang="en-US" sz="3200" b="1" dirty="0" err="1">
                <a:solidFill>
                  <a:srgbClr val="FF0000"/>
                </a:solidFill>
              </a:rPr>
              <a:t>Superlattice</a:t>
            </a:r>
            <a:endParaRPr lang="en-US" sz="3200" b="1" dirty="0">
              <a:solidFill>
                <a:srgbClr val="FF0000"/>
              </a:solidFill>
            </a:endParaRPr>
          </a:p>
          <a:p>
            <a:endParaRPr lang="en-US" sz="3200" b="1" dirty="0">
              <a:solidFill>
                <a:srgbClr val="FF0000"/>
              </a:solidFill>
            </a:endParaRPr>
          </a:p>
        </p:txBody>
      </p:sp>
      <p:pic>
        <p:nvPicPr>
          <p:cNvPr id="3" name="Picture 3"/>
          <p:cNvPicPr>
            <a:picLocks noChangeAspect="1" noChangeArrowheads="1"/>
          </p:cNvPicPr>
          <p:nvPr/>
        </p:nvPicPr>
        <p:blipFill>
          <a:blip r:embed="rId2">
            <a:lum contrast="30000"/>
            <a:extLst>
              <a:ext uri="{28A0092B-C50C-407E-A947-70E740481C1C}">
                <a14:useLocalDpi xmlns:a14="http://schemas.microsoft.com/office/drawing/2010/main" val="0"/>
              </a:ext>
            </a:extLst>
          </a:blip>
          <a:srcRect l="4608" r="4292"/>
          <a:stretch>
            <a:fillRect/>
          </a:stretch>
        </p:blipFill>
        <p:spPr bwMode="auto">
          <a:xfrm>
            <a:off x="444500" y="1772816"/>
            <a:ext cx="8186738" cy="433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10"/>
          <p:cNvSpPr txBox="1">
            <a:spLocks noChangeArrowheads="1"/>
          </p:cNvSpPr>
          <p:nvPr/>
        </p:nvSpPr>
        <p:spPr bwMode="auto">
          <a:xfrm>
            <a:off x="1676400" y="1295400"/>
            <a:ext cx="168642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ko-KR" dirty="0" err="1" smtClean="0">
                <a:ea typeface="굴림" pitchFamily="50" charset="-127"/>
              </a:rPr>
              <a:t>fcc</a:t>
            </a:r>
            <a:r>
              <a:rPr lang="en-US" altLang="ko-KR" dirty="0" smtClean="0">
                <a:ea typeface="굴림" pitchFamily="50" charset="-127"/>
              </a:rPr>
              <a:t> </a:t>
            </a:r>
            <a:r>
              <a:rPr lang="en-US" altLang="ko-KR" dirty="0">
                <a:ea typeface="굴림" pitchFamily="50" charset="-127"/>
              </a:rPr>
              <a:t>(111) – (2x2)</a:t>
            </a:r>
          </a:p>
        </p:txBody>
      </p:sp>
    </p:spTree>
    <p:extLst>
      <p:ext uri="{BB962C8B-B14F-4D97-AF65-F5344CB8AC3E}">
        <p14:creationId xmlns:p14="http://schemas.microsoft.com/office/powerpoint/2010/main" val="212156921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4048"/>
            <a:ext cx="5034135" cy="1077218"/>
          </a:xfrm>
          <a:prstGeom prst="rect">
            <a:avLst/>
          </a:prstGeom>
          <a:noFill/>
        </p:spPr>
        <p:txBody>
          <a:bodyPr wrap="none" rtlCol="0">
            <a:spAutoFit/>
          </a:bodyPr>
          <a:lstStyle/>
          <a:p>
            <a:r>
              <a:rPr lang="en-US" sz="3200" b="1" dirty="0">
                <a:solidFill>
                  <a:srgbClr val="FF0000"/>
                </a:solidFill>
              </a:rPr>
              <a:t>Metal surfaces - </a:t>
            </a:r>
            <a:r>
              <a:rPr lang="en-US" sz="3200" b="1" dirty="0" err="1">
                <a:solidFill>
                  <a:srgbClr val="FF0000"/>
                </a:solidFill>
              </a:rPr>
              <a:t>Superlattice</a:t>
            </a:r>
            <a:endParaRPr lang="en-US" sz="3200" b="1" dirty="0">
              <a:solidFill>
                <a:srgbClr val="FF0000"/>
              </a:solidFill>
            </a:endParaRPr>
          </a:p>
          <a:p>
            <a:endParaRPr lang="en-US" sz="3200" b="1" dirty="0">
              <a:solidFill>
                <a:srgbClr val="FF0000"/>
              </a:solidFill>
            </a:endParaRPr>
          </a:p>
        </p:txBody>
      </p:sp>
      <p:grpSp>
        <p:nvGrpSpPr>
          <p:cNvPr id="5" name="Group 10"/>
          <p:cNvGrpSpPr>
            <a:grpSpLocks/>
          </p:cNvGrpSpPr>
          <p:nvPr/>
        </p:nvGrpSpPr>
        <p:grpSpPr bwMode="auto">
          <a:xfrm>
            <a:off x="2152650" y="910269"/>
            <a:ext cx="4852988" cy="5319712"/>
            <a:chOff x="1371" y="747"/>
            <a:chExt cx="3057" cy="3351"/>
          </a:xfrm>
        </p:grpSpPr>
        <p:pic>
          <p:nvPicPr>
            <p:cNvPr id="6" name="Picture 8" descr="68 copy1"/>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1401" y="747"/>
              <a:ext cx="2957" cy="28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9" descr="68 copy2"/>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t="20525"/>
            <a:stretch>
              <a:fillRect/>
            </a:stretch>
          </p:blipFill>
          <p:spPr bwMode="auto">
            <a:xfrm>
              <a:off x="1371" y="3552"/>
              <a:ext cx="3057" cy="5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2366710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4048"/>
            <a:ext cx="5554277" cy="584775"/>
          </a:xfrm>
          <a:prstGeom prst="rect">
            <a:avLst/>
          </a:prstGeom>
          <a:noFill/>
        </p:spPr>
        <p:txBody>
          <a:bodyPr wrap="none" rtlCol="0">
            <a:spAutoFit/>
          </a:bodyPr>
          <a:lstStyle/>
          <a:p>
            <a:r>
              <a:rPr lang="en-US" sz="3200" b="1" dirty="0">
                <a:solidFill>
                  <a:srgbClr val="FF0000"/>
                </a:solidFill>
              </a:rPr>
              <a:t>Metal surfaces - </a:t>
            </a:r>
            <a:r>
              <a:rPr lang="en-US" sz="3200" b="1" dirty="0" smtClean="0">
                <a:solidFill>
                  <a:srgbClr val="FF0000"/>
                </a:solidFill>
              </a:rPr>
              <a:t>Reconstruction</a:t>
            </a:r>
            <a:endParaRPr lang="en-US" sz="3200" b="1" dirty="0">
              <a:solidFill>
                <a:srgbClr val="FF0000"/>
              </a:solidFill>
            </a:endParaRPr>
          </a:p>
        </p:txBody>
      </p:sp>
      <p:pic>
        <p:nvPicPr>
          <p:cNvPr id="931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340768"/>
            <a:ext cx="7620000" cy="2676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31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4323490"/>
            <a:ext cx="4867275" cy="178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467544" y="1196752"/>
            <a:ext cx="913392" cy="369332"/>
          </a:xfrm>
          <a:prstGeom prst="rect">
            <a:avLst/>
          </a:prstGeom>
          <a:noFill/>
        </p:spPr>
        <p:txBody>
          <a:bodyPr wrap="none" rtlCol="0">
            <a:spAutoFit/>
          </a:bodyPr>
          <a:lstStyle/>
          <a:p>
            <a:r>
              <a:rPr lang="en-US" dirty="0" err="1" smtClean="0"/>
              <a:t>Pd</a:t>
            </a:r>
            <a:r>
              <a:rPr lang="en-US" dirty="0" smtClean="0"/>
              <a:t>(110)</a:t>
            </a:r>
            <a:endParaRPr lang="en-US" dirty="0"/>
          </a:p>
        </p:txBody>
      </p:sp>
    </p:spTree>
    <p:extLst>
      <p:ext uri="{BB962C8B-B14F-4D97-AF65-F5344CB8AC3E}">
        <p14:creationId xmlns:p14="http://schemas.microsoft.com/office/powerpoint/2010/main" val="16425869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4048"/>
            <a:ext cx="5554277" cy="584775"/>
          </a:xfrm>
          <a:prstGeom prst="rect">
            <a:avLst/>
          </a:prstGeom>
          <a:noFill/>
        </p:spPr>
        <p:txBody>
          <a:bodyPr wrap="none" rtlCol="0">
            <a:spAutoFit/>
          </a:bodyPr>
          <a:lstStyle/>
          <a:p>
            <a:r>
              <a:rPr lang="en-US" sz="3200" b="1" dirty="0">
                <a:solidFill>
                  <a:srgbClr val="FF0000"/>
                </a:solidFill>
              </a:rPr>
              <a:t>Metal surfaces - </a:t>
            </a:r>
            <a:r>
              <a:rPr lang="en-US" sz="3200" b="1" dirty="0" smtClean="0">
                <a:solidFill>
                  <a:srgbClr val="FF0000"/>
                </a:solidFill>
              </a:rPr>
              <a:t>Reconstruction</a:t>
            </a:r>
            <a:endParaRPr lang="en-US" sz="3200" b="1" dirty="0">
              <a:solidFill>
                <a:srgbClr val="FF0000"/>
              </a:solidFill>
            </a:endParaRPr>
          </a:p>
        </p:txBody>
      </p:sp>
      <p:pic>
        <p:nvPicPr>
          <p:cNvPr id="942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6888" y="768823"/>
            <a:ext cx="5610225" cy="5895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010562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4048"/>
            <a:ext cx="5554277" cy="584775"/>
          </a:xfrm>
          <a:prstGeom prst="rect">
            <a:avLst/>
          </a:prstGeom>
          <a:noFill/>
        </p:spPr>
        <p:txBody>
          <a:bodyPr wrap="none" rtlCol="0">
            <a:spAutoFit/>
          </a:bodyPr>
          <a:lstStyle/>
          <a:p>
            <a:r>
              <a:rPr lang="en-US" sz="3200" b="1" dirty="0">
                <a:solidFill>
                  <a:srgbClr val="FF0000"/>
                </a:solidFill>
              </a:rPr>
              <a:t>Metal surfaces - </a:t>
            </a:r>
            <a:r>
              <a:rPr lang="en-US" sz="3200" b="1" dirty="0" smtClean="0">
                <a:solidFill>
                  <a:srgbClr val="FF0000"/>
                </a:solidFill>
              </a:rPr>
              <a:t>Reconstruction</a:t>
            </a:r>
            <a:endParaRPr lang="en-US" sz="3200" b="1" dirty="0">
              <a:solidFill>
                <a:srgbClr val="FF0000"/>
              </a:solidFill>
            </a:endParaRPr>
          </a:p>
        </p:txBody>
      </p:sp>
      <p:pic>
        <p:nvPicPr>
          <p:cNvPr id="3"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944216"/>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5548" y="1570037"/>
            <a:ext cx="4851400" cy="4030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1033"/>
          <p:cNvSpPr txBox="1">
            <a:spLocks noChangeArrowheads="1"/>
          </p:cNvSpPr>
          <p:nvPr/>
        </p:nvSpPr>
        <p:spPr bwMode="auto">
          <a:xfrm>
            <a:off x="3746004" y="5913437"/>
            <a:ext cx="51704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altLang="it-IT" sz="2000"/>
              <a:t>19 dangling bonds of (7x7) reconstructed surface</a:t>
            </a:r>
          </a:p>
          <a:p>
            <a:r>
              <a:rPr lang="en-US" altLang="it-IT" sz="2000"/>
              <a:t> (12 adatom, 6 rest atom, 1 corner hole)</a:t>
            </a:r>
          </a:p>
        </p:txBody>
      </p:sp>
      <p:sp>
        <p:nvSpPr>
          <p:cNvPr id="6" name="Text Box 1031"/>
          <p:cNvSpPr txBox="1">
            <a:spLocks noChangeArrowheads="1"/>
          </p:cNvSpPr>
          <p:nvPr/>
        </p:nvSpPr>
        <p:spPr bwMode="auto">
          <a:xfrm>
            <a:off x="395536" y="1173162"/>
            <a:ext cx="36718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altLang="it-IT" sz="2000" b="1"/>
              <a:t>(7x7) Reconstruction of Si (111) </a:t>
            </a:r>
          </a:p>
        </p:txBody>
      </p:sp>
    </p:spTree>
    <p:extLst>
      <p:ext uri="{BB962C8B-B14F-4D97-AF65-F5344CB8AC3E}">
        <p14:creationId xmlns:p14="http://schemas.microsoft.com/office/powerpoint/2010/main" val="356545821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4048"/>
            <a:ext cx="8899167" cy="584775"/>
          </a:xfrm>
          <a:prstGeom prst="rect">
            <a:avLst/>
          </a:prstGeom>
          <a:noFill/>
        </p:spPr>
        <p:txBody>
          <a:bodyPr wrap="none" rtlCol="0">
            <a:spAutoFit/>
          </a:bodyPr>
          <a:lstStyle/>
          <a:p>
            <a:r>
              <a:rPr lang="en-US" sz="3200" b="1" dirty="0">
                <a:solidFill>
                  <a:srgbClr val="FF0000"/>
                </a:solidFill>
              </a:rPr>
              <a:t>Metal surfaces – High-Miller-Index Stepped Surface</a:t>
            </a:r>
          </a:p>
        </p:txBody>
      </p:sp>
      <p:pic>
        <p:nvPicPr>
          <p:cNvPr id="3" name="Picture 2" descr="fig2_13"/>
          <p:cNvPicPr>
            <a:picLocks noChangeAspect="1" noChangeArrowheads="1"/>
          </p:cNvPicPr>
          <p:nvPr/>
        </p:nvPicPr>
        <p:blipFill rotWithShape="1">
          <a:blip r:embed="rId2">
            <a:extLst>
              <a:ext uri="{28A0092B-C50C-407E-A947-70E740481C1C}">
                <a14:useLocalDpi xmlns:a14="http://schemas.microsoft.com/office/drawing/2010/main" val="0"/>
              </a:ext>
            </a:extLst>
          </a:blip>
          <a:srcRect b="34687"/>
          <a:stretch/>
        </p:blipFill>
        <p:spPr bwMode="auto">
          <a:xfrm>
            <a:off x="195700" y="1851834"/>
            <a:ext cx="8438276" cy="4385478"/>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1"/>
          <p:cNvSpPr txBox="1">
            <a:spLocks noChangeArrowheads="1"/>
          </p:cNvSpPr>
          <p:nvPr/>
        </p:nvSpPr>
        <p:spPr bwMode="auto">
          <a:xfrm>
            <a:off x="4010348" y="1354279"/>
            <a:ext cx="1371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ko-KR" sz="1600" b="1" dirty="0">
                <a:ea typeface="굴림" pitchFamily="50" charset="-127"/>
              </a:rPr>
              <a:t>6(111) x (100)</a:t>
            </a:r>
          </a:p>
        </p:txBody>
      </p:sp>
      <p:sp>
        <p:nvSpPr>
          <p:cNvPr id="5" name="Text Box 12"/>
          <p:cNvSpPr txBox="1">
            <a:spLocks noChangeArrowheads="1"/>
          </p:cNvSpPr>
          <p:nvPr/>
        </p:nvSpPr>
        <p:spPr bwMode="auto">
          <a:xfrm>
            <a:off x="6660232" y="1354279"/>
            <a:ext cx="1371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ko-KR" sz="1600" b="1" dirty="0">
                <a:ea typeface="굴림" pitchFamily="50" charset="-127"/>
              </a:rPr>
              <a:t>4(111) x (100)</a:t>
            </a:r>
          </a:p>
        </p:txBody>
      </p:sp>
      <p:sp>
        <p:nvSpPr>
          <p:cNvPr id="6" name="Text Box 11"/>
          <p:cNvSpPr txBox="1">
            <a:spLocks noChangeArrowheads="1"/>
          </p:cNvSpPr>
          <p:nvPr/>
        </p:nvSpPr>
        <p:spPr bwMode="auto">
          <a:xfrm>
            <a:off x="1268851" y="1354279"/>
            <a:ext cx="1371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ko-KR" sz="1600" b="1" dirty="0" smtClean="0">
                <a:ea typeface="굴림" pitchFamily="50" charset="-127"/>
              </a:rPr>
              <a:t>8(111</a:t>
            </a:r>
            <a:r>
              <a:rPr lang="en-US" altLang="ko-KR" sz="1600" b="1" dirty="0">
                <a:ea typeface="굴림" pitchFamily="50" charset="-127"/>
              </a:rPr>
              <a:t>) x (100)</a:t>
            </a:r>
          </a:p>
        </p:txBody>
      </p:sp>
    </p:spTree>
    <p:extLst>
      <p:ext uri="{BB962C8B-B14F-4D97-AF65-F5344CB8AC3E}">
        <p14:creationId xmlns:p14="http://schemas.microsoft.com/office/powerpoint/2010/main" val="101198034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524000"/>
            <a:ext cx="3454400" cy="325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9"/>
          <p:cNvSpPr txBox="1">
            <a:spLocks noChangeArrowheads="1"/>
          </p:cNvSpPr>
          <p:nvPr/>
        </p:nvSpPr>
        <p:spPr bwMode="auto">
          <a:xfrm>
            <a:off x="244475" y="260648"/>
            <a:ext cx="582403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sz="3200" b="1" dirty="0">
                <a:solidFill>
                  <a:srgbClr val="FF0000"/>
                </a:solidFill>
              </a:rPr>
              <a:t>Coverage of adsorbate molecules</a:t>
            </a:r>
          </a:p>
        </p:txBody>
      </p:sp>
      <p:sp>
        <p:nvSpPr>
          <p:cNvPr id="4" name="Text Box 10"/>
          <p:cNvSpPr txBox="1">
            <a:spLocks noChangeArrowheads="1"/>
          </p:cNvSpPr>
          <p:nvPr/>
        </p:nvSpPr>
        <p:spPr bwMode="auto">
          <a:xfrm>
            <a:off x="381000" y="5410200"/>
            <a:ext cx="8382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it-IT" sz="2000" dirty="0"/>
              <a:t>Definition of coverage: one monolayer corresponds to one adsorbate atom or molecules for each unit cell of the clean, unreconstructed substrate surface.</a:t>
            </a:r>
          </a:p>
          <a:p>
            <a:r>
              <a:rPr lang="en-US" altLang="it-IT" sz="2000" dirty="0"/>
              <a:t>For example, the surface coverage of atom on  </a:t>
            </a:r>
            <a:r>
              <a:rPr lang="en-US" altLang="it-IT" sz="2000" dirty="0" err="1"/>
              <a:t>fcc</a:t>
            </a:r>
            <a:r>
              <a:rPr lang="en-US" altLang="it-IT" sz="2000" dirty="0"/>
              <a:t>(100) is one-half a monolayer. </a:t>
            </a:r>
          </a:p>
        </p:txBody>
      </p:sp>
      <p:grpSp>
        <p:nvGrpSpPr>
          <p:cNvPr id="5" name="Group 17"/>
          <p:cNvGrpSpPr>
            <a:grpSpLocks/>
          </p:cNvGrpSpPr>
          <p:nvPr/>
        </p:nvGrpSpPr>
        <p:grpSpPr bwMode="auto">
          <a:xfrm>
            <a:off x="4114800" y="1676400"/>
            <a:ext cx="3048000" cy="3048000"/>
            <a:chOff x="336" y="1056"/>
            <a:chExt cx="2081" cy="2028"/>
          </a:xfrm>
        </p:grpSpPr>
        <p:pic>
          <p:nvPicPr>
            <p:cNvPr id="6" name="Picture 18"/>
            <p:cNvPicPr>
              <a:picLocks noChangeAspect="1" noChangeArrowheads="1"/>
            </p:cNvPicPr>
            <p:nvPr/>
          </p:nvPicPr>
          <p:blipFill>
            <a:blip r:embed="rId3">
              <a:extLst>
                <a:ext uri="{28A0092B-C50C-407E-A947-70E740481C1C}">
                  <a14:useLocalDpi xmlns:a14="http://schemas.microsoft.com/office/drawing/2010/main" val="0"/>
                </a:ext>
              </a:extLst>
            </a:blip>
            <a:srcRect t="1907"/>
            <a:stretch>
              <a:fillRect/>
            </a:stretch>
          </p:blipFill>
          <p:spPr bwMode="auto">
            <a:xfrm>
              <a:off x="336" y="1056"/>
              <a:ext cx="2081" cy="2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19"/>
            <p:cNvSpPr>
              <a:spLocks noChangeArrowheads="1"/>
            </p:cNvSpPr>
            <p:nvPr/>
          </p:nvSpPr>
          <p:spPr bwMode="auto">
            <a:xfrm>
              <a:off x="803" y="2326"/>
              <a:ext cx="364" cy="364"/>
            </a:xfrm>
            <a:prstGeom prst="ellipse">
              <a:avLst/>
            </a:prstGeom>
            <a:solidFill>
              <a:srgbClr val="0000FF"/>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Oval 20"/>
            <p:cNvSpPr>
              <a:spLocks noChangeArrowheads="1"/>
            </p:cNvSpPr>
            <p:nvPr/>
          </p:nvSpPr>
          <p:spPr bwMode="auto">
            <a:xfrm>
              <a:off x="797" y="1507"/>
              <a:ext cx="364" cy="364"/>
            </a:xfrm>
            <a:prstGeom prst="ellipse">
              <a:avLst/>
            </a:prstGeom>
            <a:solidFill>
              <a:srgbClr val="0000FF"/>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Oval 21"/>
            <p:cNvSpPr>
              <a:spLocks noChangeArrowheads="1"/>
            </p:cNvSpPr>
            <p:nvPr/>
          </p:nvSpPr>
          <p:spPr bwMode="auto">
            <a:xfrm>
              <a:off x="1630" y="1502"/>
              <a:ext cx="364" cy="364"/>
            </a:xfrm>
            <a:prstGeom prst="ellipse">
              <a:avLst/>
            </a:prstGeom>
            <a:solidFill>
              <a:srgbClr val="0000FF"/>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Oval 22"/>
            <p:cNvSpPr>
              <a:spLocks noChangeArrowheads="1"/>
            </p:cNvSpPr>
            <p:nvPr/>
          </p:nvSpPr>
          <p:spPr bwMode="auto">
            <a:xfrm>
              <a:off x="1615" y="2326"/>
              <a:ext cx="364" cy="364"/>
            </a:xfrm>
            <a:prstGeom prst="ellipse">
              <a:avLst/>
            </a:prstGeom>
            <a:solidFill>
              <a:srgbClr val="0000FF"/>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199946441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jypark lbl 08232009 Laptop\Sept09\Lecture second week\scan tiffs\Fig2_22.jpg"/>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1078706" y="623202"/>
            <a:ext cx="6705600" cy="52959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8"/>
          <p:cNvSpPr txBox="1">
            <a:spLocks noChangeArrowheads="1"/>
          </p:cNvSpPr>
          <p:nvPr/>
        </p:nvSpPr>
        <p:spPr bwMode="auto">
          <a:xfrm>
            <a:off x="899592" y="1268760"/>
            <a:ext cx="249138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altLang="it-IT" sz="2000" b="1" dirty="0" smtClean="0"/>
              <a:t>Ni </a:t>
            </a:r>
            <a:r>
              <a:rPr lang="en-US" altLang="it-IT" sz="2000" b="1" dirty="0"/>
              <a:t>(100) – c(2x2) </a:t>
            </a:r>
            <a:r>
              <a:rPr lang="en-US" altLang="it-IT" sz="2000" b="1" dirty="0" smtClean="0"/>
              <a:t>– C</a:t>
            </a:r>
            <a:endParaRPr lang="en-US" altLang="it-IT" sz="2000" b="1" dirty="0"/>
          </a:p>
        </p:txBody>
      </p:sp>
      <p:sp>
        <p:nvSpPr>
          <p:cNvPr id="4" name="Text Box 9"/>
          <p:cNvSpPr txBox="1">
            <a:spLocks noChangeArrowheads="1"/>
          </p:cNvSpPr>
          <p:nvPr/>
        </p:nvSpPr>
        <p:spPr bwMode="auto">
          <a:xfrm>
            <a:off x="116681" y="5709444"/>
            <a:ext cx="89106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altLang="it-IT" sz="2000"/>
              <a:t>Carbon chemisorption induced restructuring of the Ni (100) surface. </a:t>
            </a:r>
          </a:p>
          <a:p>
            <a:r>
              <a:rPr lang="en-US" altLang="it-IT" sz="2000"/>
              <a:t>Four Ni atoms surrounding each carbon atom rotate to form reconstructed substrate.</a:t>
            </a:r>
          </a:p>
        </p:txBody>
      </p:sp>
      <p:sp>
        <p:nvSpPr>
          <p:cNvPr id="6" name="CasellaDiTesto 5"/>
          <p:cNvSpPr txBox="1"/>
          <p:nvPr/>
        </p:nvSpPr>
        <p:spPr>
          <a:xfrm>
            <a:off x="35496" y="184048"/>
            <a:ext cx="9193735" cy="584775"/>
          </a:xfrm>
          <a:prstGeom prst="rect">
            <a:avLst/>
          </a:prstGeom>
          <a:noFill/>
        </p:spPr>
        <p:txBody>
          <a:bodyPr wrap="none" rtlCol="0">
            <a:spAutoFit/>
          </a:bodyPr>
          <a:lstStyle/>
          <a:p>
            <a:r>
              <a:rPr lang="en-US" sz="3200" b="1" dirty="0">
                <a:solidFill>
                  <a:srgbClr val="FF0000"/>
                </a:solidFill>
              </a:rPr>
              <a:t>Metal surfaces – </a:t>
            </a:r>
            <a:r>
              <a:rPr lang="en-US" sz="3200" b="1" dirty="0" smtClean="0">
                <a:solidFill>
                  <a:srgbClr val="FF0000"/>
                </a:solidFill>
              </a:rPr>
              <a:t>Adsorbate induced </a:t>
            </a:r>
            <a:r>
              <a:rPr lang="en-US" sz="3200" b="1" dirty="0" err="1" smtClean="0">
                <a:solidFill>
                  <a:srgbClr val="FF0000"/>
                </a:solidFill>
              </a:rPr>
              <a:t>reconstructuring</a:t>
            </a:r>
            <a:endParaRPr lang="en-US" sz="3200" b="1" dirty="0">
              <a:solidFill>
                <a:srgbClr val="FF0000"/>
              </a:solidFill>
            </a:endParaRPr>
          </a:p>
        </p:txBody>
      </p:sp>
    </p:spTree>
    <p:extLst>
      <p:ext uri="{BB962C8B-B14F-4D97-AF65-F5344CB8AC3E}">
        <p14:creationId xmlns:p14="http://schemas.microsoft.com/office/powerpoint/2010/main" val="321723574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35496" y="184048"/>
            <a:ext cx="9193735" cy="584775"/>
          </a:xfrm>
          <a:prstGeom prst="rect">
            <a:avLst/>
          </a:prstGeom>
          <a:noFill/>
        </p:spPr>
        <p:txBody>
          <a:bodyPr wrap="none" rtlCol="0">
            <a:spAutoFit/>
          </a:bodyPr>
          <a:lstStyle/>
          <a:p>
            <a:r>
              <a:rPr lang="en-US" sz="3200" b="1" dirty="0">
                <a:solidFill>
                  <a:srgbClr val="FF0000"/>
                </a:solidFill>
              </a:rPr>
              <a:t>Metal surfaces – </a:t>
            </a:r>
            <a:r>
              <a:rPr lang="en-US" sz="3200" b="1" dirty="0" smtClean="0">
                <a:solidFill>
                  <a:srgbClr val="FF0000"/>
                </a:solidFill>
              </a:rPr>
              <a:t>Adsorbate induced </a:t>
            </a:r>
            <a:r>
              <a:rPr lang="en-US" sz="3200" b="1" dirty="0" err="1" smtClean="0">
                <a:solidFill>
                  <a:srgbClr val="FF0000"/>
                </a:solidFill>
              </a:rPr>
              <a:t>reconstructuring</a:t>
            </a:r>
            <a:endParaRPr lang="en-US" sz="3200" b="1" dirty="0">
              <a:solidFill>
                <a:srgbClr val="FF0000"/>
              </a:solidFill>
            </a:endParaRPr>
          </a:p>
        </p:txBody>
      </p:sp>
      <p:pic>
        <p:nvPicPr>
          <p:cNvPr id="7" name="Picture 2" descr="C:\jypark lbl 08232009 Laptop\Sept09\Lecture second week\scan tiffs\Fig2_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2894" y="966788"/>
            <a:ext cx="5943600" cy="4816475"/>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9"/>
          <p:cNvSpPr txBox="1">
            <a:spLocks noChangeArrowheads="1"/>
          </p:cNvSpPr>
          <p:nvPr/>
        </p:nvSpPr>
        <p:spPr bwMode="auto">
          <a:xfrm>
            <a:off x="107504" y="2132856"/>
            <a:ext cx="20989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altLang="it-IT" sz="2000" b="1" dirty="0" smtClean="0"/>
              <a:t>Fe </a:t>
            </a:r>
            <a:r>
              <a:rPr lang="en-US" altLang="it-IT" sz="2000" b="1" dirty="0"/>
              <a:t>(110) – (2x2)-S</a:t>
            </a:r>
          </a:p>
        </p:txBody>
      </p:sp>
      <p:sp>
        <p:nvSpPr>
          <p:cNvPr id="9" name="Text Box 10"/>
          <p:cNvSpPr txBox="1">
            <a:spLocks noChangeArrowheads="1"/>
          </p:cNvSpPr>
          <p:nvPr/>
        </p:nvSpPr>
        <p:spPr bwMode="auto">
          <a:xfrm>
            <a:off x="388144" y="5843588"/>
            <a:ext cx="83677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altLang="it-IT" sz="2000"/>
              <a:t>S-Fe (110), Sulfur-chemisorption-induced restructuring of the Fe(110) surface. </a:t>
            </a:r>
          </a:p>
        </p:txBody>
      </p:sp>
    </p:spTree>
    <p:extLst>
      <p:ext uri="{BB962C8B-B14F-4D97-AF65-F5344CB8AC3E}">
        <p14:creationId xmlns:p14="http://schemas.microsoft.com/office/powerpoint/2010/main" val="19075553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52400" y="152400"/>
            <a:ext cx="8229600" cy="457200"/>
          </a:xfrm>
        </p:spPr>
        <p:txBody>
          <a:bodyPr>
            <a:normAutofit fontScale="90000"/>
          </a:bodyPr>
          <a:lstStyle/>
          <a:p>
            <a:pPr algn="l" eaLnBrk="1" hangingPunct="1"/>
            <a:r>
              <a:rPr lang="en-US" altLang="it-IT" sz="2800" b="1" smtClean="0">
                <a:solidFill>
                  <a:srgbClr val="FF0000"/>
                </a:solidFill>
                <a:latin typeface="+mn-lt"/>
              </a:rPr>
              <a:t>MILLER INDICES</a:t>
            </a:r>
            <a:endParaRPr lang="en-US" altLang="it-IT" sz="2800" smtClean="0">
              <a:solidFill>
                <a:srgbClr val="FF0000"/>
              </a:solidFill>
              <a:latin typeface="+mn-lt"/>
            </a:endParaRPr>
          </a:p>
        </p:txBody>
      </p:sp>
      <p:sp>
        <p:nvSpPr>
          <p:cNvPr id="66563" name="Rectangle 3"/>
          <p:cNvSpPr>
            <a:spLocks noGrp="1" noChangeArrowheads="1"/>
          </p:cNvSpPr>
          <p:nvPr>
            <p:ph type="body" idx="1"/>
          </p:nvPr>
        </p:nvSpPr>
        <p:spPr>
          <a:xfrm>
            <a:off x="76200" y="762000"/>
            <a:ext cx="8839200" cy="2286000"/>
          </a:xfrm>
        </p:spPr>
        <p:txBody>
          <a:bodyPr>
            <a:normAutofit/>
          </a:bodyPr>
          <a:lstStyle/>
          <a:p>
            <a:pPr marL="0" indent="0" algn="just" eaLnBrk="1" hangingPunct="1">
              <a:buFontTx/>
              <a:buNone/>
            </a:pPr>
            <a:r>
              <a:rPr lang="en-US" altLang="it-IT" sz="2000" dirty="0" smtClean="0"/>
              <a:t>The crystal structure may be regarded as made up of an aggregate of  a set of parallel equidistant planes passing through at least one lattice point or a number of lattice points. These planes are known as </a:t>
            </a:r>
            <a:r>
              <a:rPr lang="en-US" altLang="it-IT" sz="2000" b="1" dirty="0" smtClean="0"/>
              <a:t>Lattice Planes</a:t>
            </a:r>
            <a:r>
              <a:rPr lang="en-US" altLang="it-IT" sz="2000" dirty="0" smtClean="0"/>
              <a:t>. For a given crystal, lattice planes can be chosen in different ways as shown in Fig.</a:t>
            </a:r>
          </a:p>
        </p:txBody>
      </p:sp>
      <p:pic>
        <p:nvPicPr>
          <p:cNvPr id="66565" name="Picture 5" descr="pla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2060848"/>
            <a:ext cx="5486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a:xfrm>
            <a:off x="107504" y="5013176"/>
            <a:ext cx="8856984" cy="1200329"/>
          </a:xfrm>
          <a:prstGeom prst="rect">
            <a:avLst/>
          </a:prstGeom>
        </p:spPr>
        <p:txBody>
          <a:bodyPr wrap="square">
            <a:spAutoFit/>
          </a:bodyPr>
          <a:lstStyle/>
          <a:p>
            <a:r>
              <a:rPr lang="en-US" sz="2400" dirty="0">
                <a:solidFill>
                  <a:srgbClr val="FF0000"/>
                </a:solidFill>
              </a:rPr>
              <a:t>Miller Indices are the three smallest possible integers, which have the same ratio as the reciprocals of intercepts of the plane concerned on the three axis. </a:t>
            </a:r>
          </a:p>
        </p:txBody>
      </p:sp>
    </p:spTree>
    <p:extLst>
      <p:ext uri="{BB962C8B-B14F-4D97-AF65-F5344CB8AC3E}">
        <p14:creationId xmlns:p14="http://schemas.microsoft.com/office/powerpoint/2010/main" val="8109214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35496" y="184048"/>
            <a:ext cx="9193735" cy="584775"/>
          </a:xfrm>
          <a:prstGeom prst="rect">
            <a:avLst/>
          </a:prstGeom>
          <a:noFill/>
        </p:spPr>
        <p:txBody>
          <a:bodyPr wrap="none" rtlCol="0">
            <a:spAutoFit/>
          </a:bodyPr>
          <a:lstStyle/>
          <a:p>
            <a:r>
              <a:rPr lang="en-US" sz="3200" b="1" dirty="0">
                <a:solidFill>
                  <a:srgbClr val="FF0000"/>
                </a:solidFill>
              </a:rPr>
              <a:t>Metal surfaces – </a:t>
            </a:r>
            <a:r>
              <a:rPr lang="en-US" sz="3200" b="1" dirty="0" smtClean="0">
                <a:solidFill>
                  <a:srgbClr val="FF0000"/>
                </a:solidFill>
              </a:rPr>
              <a:t>Adsorbate induced </a:t>
            </a:r>
            <a:r>
              <a:rPr lang="en-US" sz="3200" b="1" dirty="0" err="1" smtClean="0">
                <a:solidFill>
                  <a:srgbClr val="FF0000"/>
                </a:solidFill>
              </a:rPr>
              <a:t>reconstructuring</a:t>
            </a:r>
            <a:endParaRPr lang="en-US" sz="3200" b="1" dirty="0">
              <a:solidFill>
                <a:srgbClr val="FF0000"/>
              </a:solidFill>
            </a:endParaRPr>
          </a:p>
        </p:txBody>
      </p:sp>
      <p:pic>
        <p:nvPicPr>
          <p:cNvPr id="10" name="Picture 2" descr="C:\jypark lbl 08232009 Laptop\Sept09\Lecture second week\scan tiffs\Fig2_25.jpg"/>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1074738" y="1183853"/>
            <a:ext cx="6248400" cy="4506913"/>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8"/>
          <p:cNvSpPr txBox="1">
            <a:spLocks noChangeArrowheads="1"/>
          </p:cNvSpPr>
          <p:nvPr/>
        </p:nvSpPr>
        <p:spPr bwMode="auto">
          <a:xfrm>
            <a:off x="769938" y="834604"/>
            <a:ext cx="7620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altLang="it-IT" sz="2000" b="1"/>
              <a:t>Sulfur-chemisorption-induced restructuring of the Ir (110) surface</a:t>
            </a:r>
          </a:p>
        </p:txBody>
      </p:sp>
      <p:sp>
        <p:nvSpPr>
          <p:cNvPr id="12" name="Text Box 9"/>
          <p:cNvSpPr txBox="1">
            <a:spLocks noChangeArrowheads="1"/>
          </p:cNvSpPr>
          <p:nvPr/>
        </p:nvSpPr>
        <p:spPr bwMode="auto">
          <a:xfrm>
            <a:off x="144463" y="5679653"/>
            <a:ext cx="88550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altLang="it-IT" sz="2000" dirty="0" err="1" smtClean="0"/>
              <a:t>fcc</a:t>
            </a:r>
            <a:r>
              <a:rPr lang="en-US" altLang="it-IT" sz="2000" dirty="0" smtClean="0"/>
              <a:t>(110) </a:t>
            </a:r>
            <a:r>
              <a:rPr lang="en-US" altLang="it-IT" sz="2000" dirty="0"/>
              <a:t>surface </a:t>
            </a:r>
            <a:r>
              <a:rPr lang="en-US" altLang="it-IT" sz="2000" dirty="0" smtClean="0"/>
              <a:t>restructures </a:t>
            </a:r>
            <a:r>
              <a:rPr lang="en-US" altLang="it-IT" sz="2000" dirty="0"/>
              <a:t>more frequently upon chemisorption than do the closer-packed crystal faces. </a:t>
            </a:r>
          </a:p>
        </p:txBody>
      </p:sp>
    </p:spTree>
    <p:extLst>
      <p:ext uri="{BB962C8B-B14F-4D97-AF65-F5344CB8AC3E}">
        <p14:creationId xmlns:p14="http://schemas.microsoft.com/office/powerpoint/2010/main" val="429250949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980728"/>
            <a:ext cx="4823635" cy="3907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179512" y="260648"/>
            <a:ext cx="4107856" cy="584775"/>
          </a:xfrm>
          <a:prstGeom prst="rect">
            <a:avLst/>
          </a:prstGeom>
        </p:spPr>
        <p:txBody>
          <a:bodyPr wrap="none">
            <a:spAutoFit/>
          </a:bodyPr>
          <a:lstStyle/>
          <a:p>
            <a:r>
              <a:rPr lang="en-US" sz="3200" b="1" dirty="0" smtClean="0">
                <a:solidFill>
                  <a:srgbClr val="FF0000"/>
                </a:solidFill>
              </a:rPr>
              <a:t>Ionic material surfaces </a:t>
            </a:r>
            <a:endParaRPr lang="en-US" sz="3200" dirty="0"/>
          </a:p>
        </p:txBody>
      </p:sp>
      <p:sp>
        <p:nvSpPr>
          <p:cNvPr id="4" name="CasellaDiTesto 3"/>
          <p:cNvSpPr txBox="1"/>
          <p:nvPr/>
        </p:nvSpPr>
        <p:spPr>
          <a:xfrm>
            <a:off x="2555776" y="1340768"/>
            <a:ext cx="1246623" cy="584775"/>
          </a:xfrm>
          <a:prstGeom prst="rect">
            <a:avLst/>
          </a:prstGeom>
          <a:noFill/>
        </p:spPr>
        <p:txBody>
          <a:bodyPr wrap="none" rtlCol="0">
            <a:spAutoFit/>
          </a:bodyPr>
          <a:lstStyle/>
          <a:p>
            <a:pPr algn="ctr"/>
            <a:r>
              <a:rPr lang="en-US" sz="3200" b="1" dirty="0" smtClean="0">
                <a:solidFill>
                  <a:srgbClr val="00B050"/>
                </a:solidFill>
              </a:rPr>
              <a:t>Stable</a:t>
            </a:r>
            <a:endParaRPr lang="en-US" sz="3200" b="1" dirty="0">
              <a:solidFill>
                <a:srgbClr val="00B050"/>
              </a:solidFill>
            </a:endParaRPr>
          </a:p>
        </p:txBody>
      </p:sp>
      <p:sp>
        <p:nvSpPr>
          <p:cNvPr id="19" name="CasellaDiTesto 18"/>
          <p:cNvSpPr txBox="1"/>
          <p:nvPr/>
        </p:nvSpPr>
        <p:spPr>
          <a:xfrm>
            <a:off x="6581298" y="2852936"/>
            <a:ext cx="1939313" cy="584775"/>
          </a:xfrm>
          <a:prstGeom prst="rect">
            <a:avLst/>
          </a:prstGeom>
          <a:noFill/>
        </p:spPr>
        <p:txBody>
          <a:bodyPr wrap="none" rtlCol="0">
            <a:spAutoFit/>
          </a:bodyPr>
          <a:lstStyle/>
          <a:p>
            <a:pPr algn="ctr"/>
            <a:r>
              <a:rPr lang="en-US" sz="3200" b="1" dirty="0" smtClean="0">
                <a:solidFill>
                  <a:srgbClr val="FF0000"/>
                </a:solidFill>
              </a:rPr>
              <a:t>Not stable</a:t>
            </a:r>
            <a:endParaRPr lang="en-US" sz="3200" b="1" dirty="0">
              <a:solidFill>
                <a:srgbClr val="FF0000"/>
              </a:solidFill>
            </a:endParaRPr>
          </a:p>
        </p:txBody>
      </p:sp>
      <p:sp>
        <p:nvSpPr>
          <p:cNvPr id="21" name="Rettangolo 20"/>
          <p:cNvSpPr/>
          <p:nvPr/>
        </p:nvSpPr>
        <p:spPr>
          <a:xfrm>
            <a:off x="0" y="4941168"/>
            <a:ext cx="9144000" cy="1754326"/>
          </a:xfrm>
          <a:prstGeom prst="rect">
            <a:avLst/>
          </a:prstGeom>
        </p:spPr>
        <p:txBody>
          <a:bodyPr wrap="square">
            <a:spAutoFit/>
          </a:bodyPr>
          <a:lstStyle/>
          <a:p>
            <a:pPr algn="just"/>
            <a:r>
              <a:rPr lang="en-US" dirty="0" smtClean="0"/>
              <a:t>Type </a:t>
            </a:r>
            <a:r>
              <a:rPr lang="en-US" dirty="0"/>
              <a:t>1 is neutral with equal numbers of anions and cations on each plane and type 2 is charged but there is no dipole moment perpendicular to the surface because of the symmetrical stacking sequence. Both these surfaces should have modest surface energies and may be stable with only limited relaxations of the ions in the surface region. The type 3 surface is charged and has a dipole moment in the repeat unit perpendicular to the surface. This surface can only be </a:t>
            </a:r>
            <a:r>
              <a:rPr lang="en-US" dirty="0" smtClean="0"/>
              <a:t>stabilized </a:t>
            </a:r>
            <a:r>
              <a:rPr lang="en-US" dirty="0"/>
              <a:t>by substantial reconstruction.</a:t>
            </a:r>
          </a:p>
        </p:txBody>
      </p:sp>
    </p:spTree>
    <p:extLst>
      <p:ext uri="{BB962C8B-B14F-4D97-AF65-F5344CB8AC3E}">
        <p14:creationId xmlns:p14="http://schemas.microsoft.com/office/powerpoint/2010/main" val="36325139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9512" y="260648"/>
            <a:ext cx="4107856" cy="584775"/>
          </a:xfrm>
          <a:prstGeom prst="rect">
            <a:avLst/>
          </a:prstGeom>
        </p:spPr>
        <p:txBody>
          <a:bodyPr wrap="none">
            <a:spAutoFit/>
          </a:bodyPr>
          <a:lstStyle/>
          <a:p>
            <a:r>
              <a:rPr lang="en-US" sz="3200" b="1" dirty="0" smtClean="0">
                <a:solidFill>
                  <a:srgbClr val="FF0000"/>
                </a:solidFill>
              </a:rPr>
              <a:t>Ionic material surfaces </a:t>
            </a:r>
            <a:endParaRPr lang="en-US" sz="3200" dirty="0"/>
          </a:p>
        </p:txBody>
      </p:sp>
      <p:pic>
        <p:nvPicPr>
          <p:cNvPr id="972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4247" y="3194920"/>
            <a:ext cx="5268286" cy="3209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Immagine 3"/>
          <p:cNvPicPr/>
          <p:nvPr/>
        </p:nvPicPr>
        <p:blipFill rotWithShape="1">
          <a:blip r:embed="rId3"/>
          <a:srcRect r="54692" b="40476"/>
          <a:stretch/>
        </p:blipFill>
        <p:spPr bwMode="auto">
          <a:xfrm>
            <a:off x="569105" y="1124744"/>
            <a:ext cx="3066791" cy="397945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1590083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3" y="2132856"/>
            <a:ext cx="4120265" cy="4057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tangolo 2"/>
          <p:cNvSpPr/>
          <p:nvPr/>
        </p:nvSpPr>
        <p:spPr>
          <a:xfrm>
            <a:off x="179512" y="260648"/>
            <a:ext cx="4107856" cy="584775"/>
          </a:xfrm>
          <a:prstGeom prst="rect">
            <a:avLst/>
          </a:prstGeom>
        </p:spPr>
        <p:txBody>
          <a:bodyPr wrap="none">
            <a:spAutoFit/>
          </a:bodyPr>
          <a:lstStyle/>
          <a:p>
            <a:r>
              <a:rPr lang="en-US" sz="3200" b="1" dirty="0" smtClean="0">
                <a:solidFill>
                  <a:srgbClr val="FF0000"/>
                </a:solidFill>
              </a:rPr>
              <a:t>Ionic material surfaces </a:t>
            </a:r>
            <a:endParaRPr lang="en-US" sz="3200" dirty="0"/>
          </a:p>
        </p:txBody>
      </p:sp>
      <p:pic>
        <p:nvPicPr>
          <p:cNvPr id="9830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6136" y="279321"/>
            <a:ext cx="2589585" cy="6272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469378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41313" y="228600"/>
            <a:ext cx="8458200" cy="609600"/>
          </a:xfrm>
        </p:spPr>
        <p:txBody>
          <a:bodyPr/>
          <a:lstStyle/>
          <a:p>
            <a:r>
              <a:rPr lang="en-US" altLang="en-US" sz="3200" dirty="0" err="1">
                <a:solidFill>
                  <a:srgbClr val="FF0000"/>
                </a:solidFill>
                <a:latin typeface="Arial" panose="020B0604020202020204" pitchFamily="34" charset="0"/>
                <a:cs typeface="Arial" panose="020B0604020202020204" pitchFamily="34" charset="0"/>
              </a:rPr>
              <a:t>Microscopia</a:t>
            </a:r>
            <a:r>
              <a:rPr lang="en-US" altLang="en-US" sz="3200" dirty="0">
                <a:solidFill>
                  <a:srgbClr val="FF0000"/>
                </a:solidFill>
                <a:latin typeface="Arial" panose="020B0604020202020204" pitchFamily="34" charset="0"/>
                <a:cs typeface="Arial" panose="020B0604020202020204" pitchFamily="34" charset="0"/>
              </a:rPr>
              <a:t> a </a:t>
            </a:r>
            <a:r>
              <a:rPr lang="en-US" altLang="en-US" sz="3200" dirty="0" err="1">
                <a:solidFill>
                  <a:srgbClr val="FF0000"/>
                </a:solidFill>
                <a:latin typeface="Arial" panose="020B0604020202020204" pitchFamily="34" charset="0"/>
                <a:cs typeface="Arial" panose="020B0604020202020204" pitchFamily="34" charset="0"/>
              </a:rPr>
              <a:t>scansione</a:t>
            </a:r>
            <a:r>
              <a:rPr lang="en-US" altLang="en-US" sz="3200" dirty="0">
                <a:solidFill>
                  <a:srgbClr val="FF0000"/>
                </a:solidFill>
                <a:latin typeface="Arial" panose="020B0604020202020204" pitchFamily="34" charset="0"/>
                <a:cs typeface="Arial" panose="020B0604020202020204" pitchFamily="34" charset="0"/>
              </a:rPr>
              <a:t> ad </a:t>
            </a:r>
            <a:r>
              <a:rPr lang="en-US" altLang="en-US" sz="3200" dirty="0" err="1">
                <a:solidFill>
                  <a:srgbClr val="FF0000"/>
                </a:solidFill>
                <a:latin typeface="Arial" panose="020B0604020202020204" pitchFamily="34" charset="0"/>
                <a:cs typeface="Arial" panose="020B0604020202020204" pitchFamily="34" charset="0"/>
              </a:rPr>
              <a:t>effetto</a:t>
            </a:r>
            <a:r>
              <a:rPr lang="en-US" altLang="en-US" sz="3200" dirty="0">
                <a:solidFill>
                  <a:srgbClr val="FF0000"/>
                </a:solidFill>
                <a:latin typeface="Arial" panose="020B0604020202020204" pitchFamily="34" charset="0"/>
                <a:cs typeface="Arial" panose="020B0604020202020204" pitchFamily="34" charset="0"/>
              </a:rPr>
              <a:t> tunnel</a:t>
            </a:r>
          </a:p>
        </p:txBody>
      </p:sp>
      <p:grpSp>
        <p:nvGrpSpPr>
          <p:cNvPr id="3075" name="Group 3"/>
          <p:cNvGrpSpPr>
            <a:grpSpLocks/>
          </p:cNvGrpSpPr>
          <p:nvPr/>
        </p:nvGrpSpPr>
        <p:grpSpPr bwMode="auto">
          <a:xfrm>
            <a:off x="2030413" y="1447800"/>
            <a:ext cx="5080000" cy="3733800"/>
            <a:chOff x="5472" y="5280"/>
            <a:chExt cx="3200" cy="2352"/>
          </a:xfrm>
        </p:grpSpPr>
        <p:pic>
          <p:nvPicPr>
            <p:cNvPr id="3076" name="Picture 4" descr=" tunn2.GIF                                                      0009249FMac-stm2                       B3E1B0E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5952" y="5280"/>
              <a:ext cx="2720" cy="2352"/>
            </a:xfrm>
            <a:prstGeom prst="rect">
              <a:avLst/>
            </a:prstGeom>
            <a:noFill/>
            <a:extLst>
              <a:ext uri="{909E8E84-426E-40DD-AFC4-6F175D3DCCD1}">
                <a14:hiddenFill xmlns:a14="http://schemas.microsoft.com/office/drawing/2010/main">
                  <a:solidFill>
                    <a:srgbClr val="FFFFFF"/>
                  </a:solidFill>
                </a14:hiddenFill>
              </a:ext>
            </a:extLst>
          </p:spPr>
        </p:pic>
        <p:sp>
          <p:nvSpPr>
            <p:cNvPr id="3077" name="Text Box 5"/>
            <p:cNvSpPr txBox="1">
              <a:spLocks noChangeArrowheads="1"/>
            </p:cNvSpPr>
            <p:nvPr/>
          </p:nvSpPr>
          <p:spPr bwMode="auto">
            <a:xfrm>
              <a:off x="7688" y="5664"/>
              <a:ext cx="6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smtClean="0">
                  <a:solidFill>
                    <a:srgbClr val="000000"/>
                  </a:solidFill>
                  <a:latin typeface="Comic Sans MS" pitchFamily="66" charset="0"/>
                </a:rPr>
                <a:t>Punta</a:t>
              </a:r>
            </a:p>
          </p:txBody>
        </p:sp>
        <p:grpSp>
          <p:nvGrpSpPr>
            <p:cNvPr id="3078" name="Group 6"/>
            <p:cNvGrpSpPr>
              <a:grpSpLocks/>
            </p:cNvGrpSpPr>
            <p:nvPr/>
          </p:nvGrpSpPr>
          <p:grpSpPr bwMode="auto">
            <a:xfrm>
              <a:off x="5472" y="6336"/>
              <a:ext cx="1728" cy="768"/>
              <a:chOff x="3072" y="6336"/>
              <a:chExt cx="1728" cy="768"/>
            </a:xfrm>
          </p:grpSpPr>
          <p:sp>
            <p:nvSpPr>
              <p:cNvPr id="3079" name="AutoShape 7"/>
              <p:cNvSpPr>
                <a:spLocks noChangeArrowheads="1"/>
              </p:cNvSpPr>
              <p:nvPr/>
            </p:nvSpPr>
            <p:spPr bwMode="auto">
              <a:xfrm>
                <a:off x="3072" y="6336"/>
                <a:ext cx="1728" cy="768"/>
              </a:xfrm>
              <a:prstGeom prst="irregularSeal1">
                <a:avLst/>
              </a:prstGeom>
              <a:solidFill>
                <a:srgbClr val="FF7C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FFFFFF"/>
                  </a:solidFill>
                </a:endParaRPr>
              </a:p>
            </p:txBody>
          </p:sp>
          <p:sp>
            <p:nvSpPr>
              <p:cNvPr id="3080" name="Text Box 8"/>
              <p:cNvSpPr txBox="1">
                <a:spLocks noChangeArrowheads="1"/>
              </p:cNvSpPr>
              <p:nvPr/>
            </p:nvSpPr>
            <p:spPr bwMode="auto">
              <a:xfrm>
                <a:off x="3360" y="6528"/>
                <a:ext cx="1164"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smtClean="0">
                    <a:solidFill>
                      <a:srgbClr val="FFFFFF"/>
                    </a:solidFill>
                    <a:latin typeface="Comic Sans MS" pitchFamily="66" charset="0"/>
                  </a:rPr>
                  <a:t>CORRENTE</a:t>
                </a:r>
              </a:p>
            </p:txBody>
          </p:sp>
        </p:grpSp>
      </p:grpSp>
      <p:sp>
        <p:nvSpPr>
          <p:cNvPr id="3081" name="Text Box 9"/>
          <p:cNvSpPr txBox="1">
            <a:spLocks noChangeArrowheads="1"/>
          </p:cNvSpPr>
          <p:nvPr/>
        </p:nvSpPr>
        <p:spPr bwMode="auto">
          <a:xfrm>
            <a:off x="990600" y="1295400"/>
            <a:ext cx="148149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800" dirty="0" smtClean="0">
                <a:solidFill>
                  <a:srgbClr val="000000"/>
                </a:solidFill>
                <a:latin typeface="Arial" panose="020B0604020202020204" pitchFamily="34" charset="0"/>
                <a:cs typeface="Arial" panose="020B0604020202020204" pitchFamily="34" charset="0"/>
              </a:rPr>
              <a:t>COS’È?</a:t>
            </a:r>
          </a:p>
        </p:txBody>
      </p:sp>
      <p:sp>
        <p:nvSpPr>
          <p:cNvPr id="3082" name="Text Box 10"/>
          <p:cNvSpPr txBox="1">
            <a:spLocks noChangeArrowheads="1"/>
          </p:cNvSpPr>
          <p:nvPr/>
        </p:nvSpPr>
        <p:spPr bwMode="auto">
          <a:xfrm>
            <a:off x="150813" y="5562600"/>
            <a:ext cx="8839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pPr>
            <a:r>
              <a:rPr lang="en-US" altLang="en-US" sz="2000" dirty="0" smtClean="0">
                <a:solidFill>
                  <a:srgbClr val="000000"/>
                </a:solidFill>
                <a:latin typeface="Arial" panose="020B0604020202020204" pitchFamily="34" charset="0"/>
                <a:cs typeface="Arial" panose="020B0604020202020204" pitchFamily="34" charset="0"/>
              </a:rPr>
              <a:t>Se </a:t>
            </a:r>
            <a:r>
              <a:rPr lang="en-US" altLang="en-US" sz="2000" dirty="0" err="1" smtClean="0">
                <a:solidFill>
                  <a:srgbClr val="000000"/>
                </a:solidFill>
                <a:latin typeface="Arial" panose="020B0604020202020204" pitchFamily="34" charset="0"/>
                <a:cs typeface="Arial" panose="020B0604020202020204" pitchFamily="34" charset="0"/>
              </a:rPr>
              <a:t>sulla</a:t>
            </a:r>
            <a:r>
              <a:rPr lang="en-US" altLang="en-US" sz="2000" dirty="0" smtClean="0">
                <a:solidFill>
                  <a:srgbClr val="000000"/>
                </a:solidFill>
                <a:latin typeface="Arial" panose="020B0604020202020204" pitchFamily="34" charset="0"/>
                <a:cs typeface="Arial" panose="020B0604020202020204" pitchFamily="34" charset="0"/>
              </a:rPr>
              <a:t> </a:t>
            </a:r>
            <a:r>
              <a:rPr lang="en-US" altLang="en-US" sz="2000" dirty="0" err="1" smtClean="0">
                <a:solidFill>
                  <a:srgbClr val="000000"/>
                </a:solidFill>
                <a:latin typeface="Arial" panose="020B0604020202020204" pitchFamily="34" charset="0"/>
                <a:cs typeface="Arial" panose="020B0604020202020204" pitchFamily="34" charset="0"/>
              </a:rPr>
              <a:t>superficie</a:t>
            </a:r>
            <a:r>
              <a:rPr lang="en-US" altLang="en-US" sz="2000" dirty="0" smtClean="0">
                <a:solidFill>
                  <a:srgbClr val="000000"/>
                </a:solidFill>
                <a:latin typeface="Arial" panose="020B0604020202020204" pitchFamily="34" charset="0"/>
                <a:cs typeface="Arial" panose="020B0604020202020204" pitchFamily="34" charset="0"/>
              </a:rPr>
              <a:t> ci </a:t>
            </a:r>
            <a:r>
              <a:rPr lang="en-US" altLang="en-US" sz="2000" dirty="0" err="1" smtClean="0">
                <a:solidFill>
                  <a:srgbClr val="000000"/>
                </a:solidFill>
                <a:latin typeface="Arial" panose="020B0604020202020204" pitchFamily="34" charset="0"/>
                <a:cs typeface="Arial" panose="020B0604020202020204" pitchFamily="34" charset="0"/>
              </a:rPr>
              <a:t>sono</a:t>
            </a:r>
            <a:r>
              <a:rPr lang="en-US" altLang="en-US" sz="2000" dirty="0" smtClean="0">
                <a:solidFill>
                  <a:srgbClr val="000000"/>
                </a:solidFill>
                <a:latin typeface="Arial" panose="020B0604020202020204" pitchFamily="34" charset="0"/>
                <a:cs typeface="Arial" panose="020B0604020202020204" pitchFamily="34" charset="0"/>
              </a:rPr>
              <a:t> </a:t>
            </a:r>
            <a:r>
              <a:rPr lang="en-US" altLang="en-US" sz="2000" dirty="0" err="1" smtClean="0">
                <a:solidFill>
                  <a:srgbClr val="000000"/>
                </a:solidFill>
                <a:latin typeface="Arial" panose="020B0604020202020204" pitchFamily="34" charset="0"/>
                <a:cs typeface="Arial" panose="020B0604020202020204" pitchFamily="34" charset="0"/>
              </a:rPr>
              <a:t>delle</a:t>
            </a:r>
            <a:r>
              <a:rPr lang="en-US" altLang="en-US" sz="2000" dirty="0" smtClean="0">
                <a:solidFill>
                  <a:srgbClr val="000000"/>
                </a:solidFill>
                <a:latin typeface="Arial" panose="020B0604020202020204" pitchFamily="34" charset="0"/>
                <a:cs typeface="Arial" panose="020B0604020202020204" pitchFamily="34" charset="0"/>
              </a:rPr>
              <a:t> </a:t>
            </a:r>
            <a:r>
              <a:rPr lang="en-US" altLang="en-US" sz="2000" dirty="0" err="1" smtClean="0">
                <a:solidFill>
                  <a:srgbClr val="000000"/>
                </a:solidFill>
                <a:latin typeface="Arial" panose="020B0604020202020204" pitchFamily="34" charset="0"/>
                <a:cs typeface="Arial" panose="020B0604020202020204" pitchFamily="34" charset="0"/>
              </a:rPr>
              <a:t>asperità</a:t>
            </a:r>
            <a:r>
              <a:rPr lang="en-US" altLang="en-US" sz="2000" dirty="0" smtClean="0">
                <a:solidFill>
                  <a:srgbClr val="000000"/>
                </a:solidFill>
                <a:latin typeface="Arial" panose="020B0604020202020204" pitchFamily="34" charset="0"/>
                <a:cs typeface="Arial" panose="020B0604020202020204" pitchFamily="34" charset="0"/>
              </a:rPr>
              <a:t> </a:t>
            </a:r>
            <a:r>
              <a:rPr lang="en-US" altLang="en-US" sz="2000" dirty="0" err="1" smtClean="0">
                <a:solidFill>
                  <a:srgbClr val="000000"/>
                </a:solidFill>
                <a:latin typeface="Arial" panose="020B0604020202020204" pitchFamily="34" charset="0"/>
                <a:cs typeface="Arial" panose="020B0604020202020204" pitchFamily="34" charset="0"/>
              </a:rPr>
              <a:t>anche</a:t>
            </a:r>
            <a:r>
              <a:rPr lang="en-US" altLang="en-US" sz="2000" dirty="0" smtClean="0">
                <a:solidFill>
                  <a:srgbClr val="000000"/>
                </a:solidFill>
                <a:latin typeface="Arial" panose="020B0604020202020204" pitchFamily="34" charset="0"/>
                <a:cs typeface="Arial" panose="020B0604020202020204" pitchFamily="34" charset="0"/>
              </a:rPr>
              <a:t> </a:t>
            </a:r>
            <a:r>
              <a:rPr lang="en-US" altLang="en-US" sz="2000" dirty="0" err="1" smtClean="0">
                <a:solidFill>
                  <a:srgbClr val="000000"/>
                </a:solidFill>
                <a:latin typeface="Arial" panose="020B0604020202020204" pitchFamily="34" charset="0"/>
                <a:cs typeface="Arial" panose="020B0604020202020204" pitchFamily="34" charset="0"/>
              </a:rPr>
              <a:t>piccolissime</a:t>
            </a:r>
            <a:r>
              <a:rPr lang="en-US" altLang="en-US" sz="2000" dirty="0" smtClean="0">
                <a:solidFill>
                  <a:srgbClr val="000000"/>
                </a:solidFill>
                <a:latin typeface="Arial" panose="020B0604020202020204" pitchFamily="34" charset="0"/>
                <a:cs typeface="Arial" panose="020B0604020202020204" pitchFamily="34" charset="0"/>
              </a:rPr>
              <a:t> la </a:t>
            </a:r>
            <a:r>
              <a:rPr lang="en-US" altLang="en-US" sz="2000" dirty="0" err="1" smtClean="0">
                <a:solidFill>
                  <a:srgbClr val="000000"/>
                </a:solidFill>
                <a:latin typeface="Arial" panose="020B0604020202020204" pitchFamily="34" charset="0"/>
                <a:cs typeface="Arial" panose="020B0604020202020204" pitchFamily="34" charset="0"/>
              </a:rPr>
              <a:t>corrente</a:t>
            </a:r>
            <a:r>
              <a:rPr lang="en-US" altLang="en-US" sz="2000" dirty="0" smtClean="0">
                <a:solidFill>
                  <a:srgbClr val="000000"/>
                </a:solidFill>
                <a:latin typeface="Arial" panose="020B0604020202020204" pitchFamily="34" charset="0"/>
                <a:cs typeface="Arial" panose="020B0604020202020204" pitchFamily="34" charset="0"/>
              </a:rPr>
              <a:t> di </a:t>
            </a:r>
            <a:r>
              <a:rPr lang="en-US" altLang="en-US" sz="2000" i="1" dirty="0" smtClean="0">
                <a:solidFill>
                  <a:srgbClr val="000000"/>
                </a:solidFill>
                <a:latin typeface="Arial" panose="020B0604020202020204" pitchFamily="34" charset="0"/>
                <a:cs typeface="Arial" panose="020B0604020202020204" pitchFamily="34" charset="0"/>
              </a:rPr>
              <a:t>tunneling</a:t>
            </a:r>
            <a:r>
              <a:rPr lang="en-US" altLang="en-US" sz="2000" dirty="0" smtClean="0">
                <a:solidFill>
                  <a:srgbClr val="000000"/>
                </a:solidFill>
                <a:latin typeface="Arial" panose="020B0604020202020204" pitchFamily="34" charset="0"/>
                <a:cs typeface="Arial" panose="020B0604020202020204" pitchFamily="34" charset="0"/>
              </a:rPr>
              <a:t>  cambia </a:t>
            </a:r>
            <a:r>
              <a:rPr lang="en-US" altLang="en-US" sz="2000" dirty="0" err="1" smtClean="0">
                <a:solidFill>
                  <a:srgbClr val="000000"/>
                </a:solidFill>
                <a:latin typeface="Arial" panose="020B0604020202020204" pitchFamily="34" charset="0"/>
                <a:cs typeface="Arial" panose="020B0604020202020204" pitchFamily="34" charset="0"/>
              </a:rPr>
              <a:t>intensità</a:t>
            </a:r>
            <a:endParaRPr lang="en-US" altLang="en-US" sz="2000" dirty="0" smtClean="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775191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1060450" y="1241425"/>
            <a:ext cx="273664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800" dirty="0" smtClean="0">
                <a:solidFill>
                  <a:srgbClr val="000000"/>
                </a:solidFill>
                <a:latin typeface="Arial" panose="020B0604020202020204" pitchFamily="34" charset="0"/>
                <a:cs typeface="Arial" panose="020B0604020202020204" pitchFamily="34" charset="0"/>
              </a:rPr>
              <a:t>COME SI USA?</a:t>
            </a:r>
          </a:p>
        </p:txBody>
      </p:sp>
      <p:grpSp>
        <p:nvGrpSpPr>
          <p:cNvPr id="4111" name="Group 15"/>
          <p:cNvGrpSpPr>
            <a:grpSpLocks/>
          </p:cNvGrpSpPr>
          <p:nvPr/>
        </p:nvGrpSpPr>
        <p:grpSpPr bwMode="auto">
          <a:xfrm>
            <a:off x="4876800" y="355600"/>
            <a:ext cx="2895600" cy="2514600"/>
            <a:chOff x="3152" y="224"/>
            <a:chExt cx="1824" cy="1584"/>
          </a:xfrm>
        </p:grpSpPr>
        <p:sp>
          <p:nvSpPr>
            <p:cNvPr id="4110" name="Rectangle 14"/>
            <p:cNvSpPr>
              <a:spLocks noChangeArrowheads="1"/>
            </p:cNvSpPr>
            <p:nvPr/>
          </p:nvSpPr>
          <p:spPr bwMode="auto">
            <a:xfrm>
              <a:off x="3152" y="224"/>
              <a:ext cx="1824" cy="1584"/>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FFFFFF"/>
                </a:solidFill>
              </a:endParaRPr>
            </a:p>
          </p:txBody>
        </p:sp>
        <p:pic>
          <p:nvPicPr>
            <p:cNvPr id="4099" name="Picture 3" descr="scan.GIF                                                       00000039Mac-stm2                       B3E1B0E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6" y="288"/>
              <a:ext cx="1714" cy="14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12" name="Group 16"/>
          <p:cNvGrpSpPr>
            <a:grpSpLocks/>
          </p:cNvGrpSpPr>
          <p:nvPr/>
        </p:nvGrpSpPr>
        <p:grpSpPr bwMode="auto">
          <a:xfrm>
            <a:off x="990600" y="3124200"/>
            <a:ext cx="7169150" cy="3135313"/>
            <a:chOff x="624" y="1968"/>
            <a:chExt cx="4516" cy="1975"/>
          </a:xfrm>
        </p:grpSpPr>
        <p:sp>
          <p:nvSpPr>
            <p:cNvPr id="4106" name="Rectangle 10"/>
            <p:cNvSpPr>
              <a:spLocks noChangeAspect="1" noChangeArrowheads="1"/>
            </p:cNvSpPr>
            <p:nvPr/>
          </p:nvSpPr>
          <p:spPr bwMode="auto">
            <a:xfrm>
              <a:off x="624" y="1968"/>
              <a:ext cx="4464" cy="197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FFFFFF"/>
                </a:solidFill>
              </a:endParaRPr>
            </a:p>
          </p:txBody>
        </p:sp>
        <p:pic>
          <p:nvPicPr>
            <p:cNvPr id="4107" name="Picture 11" descr="prof.GIF                                                       00000039Mac-stm2                       B3E1B0E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 y="1968"/>
              <a:ext cx="3851" cy="1974"/>
            </a:xfrm>
            <a:prstGeom prst="rect">
              <a:avLst/>
            </a:prstGeom>
            <a:noFill/>
            <a:extLst>
              <a:ext uri="{909E8E84-426E-40DD-AFC4-6F175D3DCCD1}">
                <a14:hiddenFill xmlns:a14="http://schemas.microsoft.com/office/drawing/2010/main">
                  <a:solidFill>
                    <a:srgbClr val="FFFFFF"/>
                  </a:solidFill>
                </a14:hiddenFill>
              </a:ext>
            </a:extLst>
          </p:spPr>
        </p:pic>
        <p:sp>
          <p:nvSpPr>
            <p:cNvPr id="4108" name="Text Box 12"/>
            <p:cNvSpPr txBox="1">
              <a:spLocks noChangeAspect="1" noChangeArrowheads="1"/>
            </p:cNvSpPr>
            <p:nvPr/>
          </p:nvSpPr>
          <p:spPr bwMode="auto">
            <a:xfrm>
              <a:off x="3738" y="2191"/>
              <a:ext cx="1402"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altLang="en-US" sz="2000" smtClean="0">
                  <a:solidFill>
                    <a:srgbClr val="000000"/>
                  </a:solidFill>
                  <a:latin typeface="Comic Sans MS" pitchFamily="66" charset="0"/>
                </a:rPr>
                <a:t>Percorso seguito dalla punta</a:t>
              </a:r>
            </a:p>
          </p:txBody>
        </p:sp>
        <p:sp>
          <p:nvSpPr>
            <p:cNvPr id="4109" name="Line 13"/>
            <p:cNvSpPr>
              <a:spLocks noChangeAspect="1" noChangeShapeType="1"/>
            </p:cNvSpPr>
            <p:nvPr/>
          </p:nvSpPr>
          <p:spPr bwMode="auto">
            <a:xfrm>
              <a:off x="4167" y="2696"/>
              <a:ext cx="105" cy="280"/>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FFFFFF"/>
                </a:solidFill>
              </a:endParaRPr>
            </a:p>
          </p:txBody>
        </p:sp>
      </p:grpSp>
    </p:spTree>
    <p:extLst>
      <p:ext uri="{BB962C8B-B14F-4D97-AF65-F5344CB8AC3E}">
        <p14:creationId xmlns:p14="http://schemas.microsoft.com/office/powerpoint/2010/main" val="394272080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3330575" y="228600"/>
            <a:ext cx="24994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800" dirty="0" smtClean="0">
                <a:solidFill>
                  <a:srgbClr val="FF0000"/>
                </a:solidFill>
                <a:latin typeface="Arial" panose="020B0604020202020204" pitchFamily="34" charset="0"/>
                <a:cs typeface="Arial" panose="020B0604020202020204" pitchFamily="34" charset="0"/>
              </a:rPr>
              <a:t>COSA VEDO?</a:t>
            </a:r>
          </a:p>
        </p:txBody>
      </p:sp>
      <p:pic>
        <p:nvPicPr>
          <p:cNvPr id="5123" name="Picture 3" descr="Ptori_12_300.jpg                                               00000039Mac-stm2                       B3E1B0E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266825"/>
            <a:ext cx="4322763" cy="4322763"/>
          </a:xfrm>
          <a:prstGeom prst="rect">
            <a:avLst/>
          </a:prstGeom>
          <a:noFill/>
          <a:extLst>
            <a:ext uri="{909E8E84-426E-40DD-AFC4-6F175D3DCCD1}">
              <a14:hiddenFill xmlns:a14="http://schemas.microsoft.com/office/drawing/2010/main">
                <a:solidFill>
                  <a:srgbClr val="FFFFFF"/>
                </a:solidFill>
              </a14:hiddenFill>
            </a:ext>
          </a:extLst>
        </p:spPr>
      </p:pic>
      <p:sp>
        <p:nvSpPr>
          <p:cNvPr id="5125" name="Rectangle 5"/>
          <p:cNvSpPr>
            <a:spLocks noChangeArrowheads="1"/>
          </p:cNvSpPr>
          <p:nvPr/>
        </p:nvSpPr>
        <p:spPr bwMode="auto">
          <a:xfrm>
            <a:off x="5502275" y="1371600"/>
            <a:ext cx="2743200" cy="26670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FFFFFF"/>
              </a:solidFill>
            </a:endParaRPr>
          </a:p>
        </p:txBody>
      </p:sp>
      <p:pic>
        <p:nvPicPr>
          <p:cNvPr id="5124" name="Picture 4" descr="Pt(111).gif                                                    00000039Mac-stm2                       B3E1B0E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3725" y="1538288"/>
            <a:ext cx="2400300" cy="2332037"/>
          </a:xfrm>
          <a:prstGeom prst="rect">
            <a:avLst/>
          </a:prstGeom>
          <a:noFill/>
          <a:extLst>
            <a:ext uri="{909E8E84-426E-40DD-AFC4-6F175D3DCCD1}">
              <a14:hiddenFill xmlns:a14="http://schemas.microsoft.com/office/drawing/2010/main">
                <a:solidFill>
                  <a:srgbClr val="FFFFFF"/>
                </a:solidFill>
              </a14:hiddenFill>
            </a:ext>
          </a:extLst>
        </p:spPr>
      </p:pic>
      <p:sp>
        <p:nvSpPr>
          <p:cNvPr id="5128" name="Text Box 8"/>
          <p:cNvSpPr txBox="1">
            <a:spLocks noChangeArrowheads="1"/>
          </p:cNvSpPr>
          <p:nvPr/>
        </p:nvSpPr>
        <p:spPr bwMode="auto">
          <a:xfrm>
            <a:off x="5366476" y="4495800"/>
            <a:ext cx="3014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2400" dirty="0" err="1" smtClean="0">
                <a:solidFill>
                  <a:srgbClr val="000000"/>
                </a:solidFill>
                <a:latin typeface="Arial" panose="020B0604020202020204" pitchFamily="34" charset="0"/>
                <a:cs typeface="Arial" panose="020B0604020202020204" pitchFamily="34" charset="0"/>
              </a:rPr>
              <a:t>Superficie</a:t>
            </a:r>
            <a:r>
              <a:rPr lang="en-US" altLang="en-US" sz="2400" dirty="0" smtClean="0">
                <a:solidFill>
                  <a:srgbClr val="000000"/>
                </a:solidFill>
                <a:latin typeface="Arial" panose="020B0604020202020204" pitchFamily="34" charset="0"/>
                <a:cs typeface="Arial" panose="020B0604020202020204" pitchFamily="34" charset="0"/>
              </a:rPr>
              <a:t> (111) di Pt</a:t>
            </a:r>
          </a:p>
        </p:txBody>
      </p:sp>
    </p:spTree>
    <p:extLst>
      <p:ext uri="{BB962C8B-B14F-4D97-AF65-F5344CB8AC3E}">
        <p14:creationId xmlns:p14="http://schemas.microsoft.com/office/powerpoint/2010/main" val="26132179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 Box 3"/>
          <p:cNvSpPr txBox="1">
            <a:spLocks noChangeArrowheads="1"/>
          </p:cNvSpPr>
          <p:nvPr/>
        </p:nvSpPr>
        <p:spPr bwMode="auto">
          <a:xfrm>
            <a:off x="373063" y="228600"/>
            <a:ext cx="87630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it-IT" altLang="it-IT" sz="4800" b="1" dirty="0" smtClean="0">
                <a:solidFill>
                  <a:srgbClr val="FF0000"/>
                </a:solidFill>
                <a:latin typeface="Arial" pitchFamily="34" charset="0"/>
              </a:rPr>
              <a:t>STM</a:t>
            </a:r>
            <a:r>
              <a:rPr lang="it-IT" altLang="it-IT" sz="3200" b="1" dirty="0" smtClean="0">
                <a:solidFill>
                  <a:srgbClr val="000000"/>
                </a:solidFill>
                <a:latin typeface="Arial" pitchFamily="34" charset="0"/>
              </a:rPr>
              <a:t>:</a:t>
            </a:r>
            <a:r>
              <a:rPr lang="it-IT" altLang="it-IT" sz="3200" dirty="0" smtClean="0">
                <a:solidFill>
                  <a:srgbClr val="FFFFFF"/>
                </a:solidFill>
                <a:latin typeface="Arial" pitchFamily="34" charset="0"/>
              </a:rPr>
              <a:t> </a:t>
            </a:r>
            <a:r>
              <a:rPr lang="it-IT" altLang="it-IT" sz="4800" b="1" dirty="0" smtClean="0">
                <a:solidFill>
                  <a:srgbClr val="FF0000"/>
                </a:solidFill>
                <a:latin typeface="Arial" pitchFamily="34" charset="0"/>
              </a:rPr>
              <a:t>S</a:t>
            </a:r>
            <a:r>
              <a:rPr lang="it-IT" altLang="it-IT" sz="3600" dirty="0" smtClean="0">
                <a:solidFill>
                  <a:srgbClr val="000000"/>
                </a:solidFill>
                <a:latin typeface="Arial" pitchFamily="34" charset="0"/>
              </a:rPr>
              <a:t>canning</a:t>
            </a:r>
            <a:r>
              <a:rPr lang="it-IT" altLang="it-IT" sz="3600" dirty="0" smtClean="0">
                <a:solidFill>
                  <a:srgbClr val="FFFFFF"/>
                </a:solidFill>
                <a:latin typeface="Arial" pitchFamily="34" charset="0"/>
              </a:rPr>
              <a:t> </a:t>
            </a:r>
            <a:r>
              <a:rPr lang="it-IT" altLang="it-IT" sz="4800" b="1" dirty="0" err="1" smtClean="0">
                <a:solidFill>
                  <a:srgbClr val="FF0000"/>
                </a:solidFill>
                <a:latin typeface="Arial" pitchFamily="34" charset="0"/>
              </a:rPr>
              <a:t>T</a:t>
            </a:r>
            <a:r>
              <a:rPr lang="it-IT" altLang="it-IT" sz="3600" dirty="0" err="1" smtClean="0">
                <a:solidFill>
                  <a:srgbClr val="000000"/>
                </a:solidFill>
                <a:latin typeface="Arial" pitchFamily="34" charset="0"/>
              </a:rPr>
              <a:t>unneling</a:t>
            </a:r>
            <a:r>
              <a:rPr lang="it-IT" altLang="it-IT" sz="3600" dirty="0" smtClean="0">
                <a:solidFill>
                  <a:srgbClr val="FFFFFF"/>
                </a:solidFill>
                <a:latin typeface="Arial" pitchFamily="34" charset="0"/>
              </a:rPr>
              <a:t> </a:t>
            </a:r>
            <a:r>
              <a:rPr lang="it-IT" altLang="it-IT" sz="4800" b="1" dirty="0" err="1" smtClean="0">
                <a:solidFill>
                  <a:srgbClr val="000000"/>
                </a:solidFill>
                <a:latin typeface="Arial" pitchFamily="34" charset="0"/>
              </a:rPr>
              <a:t>M</a:t>
            </a:r>
            <a:r>
              <a:rPr lang="it-IT" altLang="it-IT" sz="3600" dirty="0" err="1" smtClean="0">
                <a:solidFill>
                  <a:srgbClr val="000000"/>
                </a:solidFill>
                <a:latin typeface="Arial" pitchFamily="34" charset="0"/>
              </a:rPr>
              <a:t>icroscopy</a:t>
            </a:r>
            <a:endParaRPr lang="it-IT" altLang="it-IT" sz="3600" dirty="0" smtClean="0">
              <a:solidFill>
                <a:srgbClr val="000000"/>
              </a:solidFill>
              <a:latin typeface="Arial" pitchFamily="34" charset="0"/>
            </a:endParaRPr>
          </a:p>
        </p:txBody>
      </p:sp>
      <p:sp>
        <p:nvSpPr>
          <p:cNvPr id="17412" name="Text Box 4"/>
          <p:cNvSpPr txBox="1">
            <a:spLocks noChangeArrowheads="1"/>
          </p:cNvSpPr>
          <p:nvPr/>
        </p:nvSpPr>
        <p:spPr bwMode="auto">
          <a:xfrm>
            <a:off x="373063" y="1474788"/>
            <a:ext cx="832167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it-IT" altLang="it-IT" sz="2400" dirty="0" err="1" smtClean="0">
                <a:solidFill>
                  <a:srgbClr val="000000"/>
                </a:solidFill>
                <a:latin typeface="Arial" pitchFamily="34" charset="0"/>
              </a:rPr>
              <a:t>Developed</a:t>
            </a:r>
            <a:r>
              <a:rPr lang="it-IT" altLang="it-IT" sz="2400" dirty="0" smtClean="0">
                <a:solidFill>
                  <a:srgbClr val="000000"/>
                </a:solidFill>
                <a:latin typeface="Arial" pitchFamily="34" charset="0"/>
              </a:rPr>
              <a:t> by </a:t>
            </a:r>
            <a:r>
              <a:rPr lang="it-IT" altLang="it-IT" sz="2400" dirty="0" err="1" smtClean="0">
                <a:solidFill>
                  <a:srgbClr val="000000"/>
                </a:solidFill>
                <a:latin typeface="Arial" pitchFamily="34" charset="0"/>
              </a:rPr>
              <a:t>Binning</a:t>
            </a:r>
            <a:r>
              <a:rPr lang="it-IT" altLang="it-IT" sz="2400" dirty="0" smtClean="0">
                <a:solidFill>
                  <a:srgbClr val="000000"/>
                </a:solidFill>
                <a:latin typeface="Arial" pitchFamily="34" charset="0"/>
              </a:rPr>
              <a:t> and </a:t>
            </a:r>
            <a:r>
              <a:rPr lang="it-IT" altLang="it-IT" sz="2400" dirty="0" err="1" smtClean="0">
                <a:solidFill>
                  <a:srgbClr val="000000"/>
                </a:solidFill>
                <a:latin typeface="Arial" pitchFamily="34" charset="0"/>
              </a:rPr>
              <a:t>Rohrer</a:t>
            </a:r>
            <a:r>
              <a:rPr lang="it-IT" altLang="it-IT" sz="2400" dirty="0" smtClean="0">
                <a:solidFill>
                  <a:srgbClr val="000000"/>
                </a:solidFill>
                <a:latin typeface="Arial" pitchFamily="34" charset="0"/>
              </a:rPr>
              <a:t> </a:t>
            </a:r>
            <a:r>
              <a:rPr lang="it-IT" altLang="it-IT" sz="2400" dirty="0" err="1" smtClean="0">
                <a:solidFill>
                  <a:srgbClr val="000000"/>
                </a:solidFill>
                <a:latin typeface="Arial" pitchFamily="34" charset="0"/>
              </a:rPr>
              <a:t>at</a:t>
            </a:r>
            <a:r>
              <a:rPr lang="it-IT" altLang="it-IT" sz="2400" dirty="0" smtClean="0">
                <a:solidFill>
                  <a:srgbClr val="000000"/>
                </a:solidFill>
                <a:latin typeface="Arial" pitchFamily="34" charset="0"/>
              </a:rPr>
              <a:t> the IBM </a:t>
            </a:r>
            <a:r>
              <a:rPr lang="it-IT" altLang="it-IT" sz="2400" dirty="0" err="1" smtClean="0">
                <a:solidFill>
                  <a:srgbClr val="000000"/>
                </a:solidFill>
                <a:latin typeface="Arial" pitchFamily="34" charset="0"/>
              </a:rPr>
              <a:t>Zürich</a:t>
            </a:r>
            <a:r>
              <a:rPr lang="it-IT" altLang="it-IT" sz="2400" dirty="0" smtClean="0">
                <a:solidFill>
                  <a:srgbClr val="000000"/>
                </a:solidFill>
                <a:latin typeface="Arial" pitchFamily="34" charset="0"/>
              </a:rPr>
              <a:t> </a:t>
            </a:r>
            <a:r>
              <a:rPr lang="it-IT" altLang="it-IT" sz="2400" dirty="0" err="1" smtClean="0">
                <a:solidFill>
                  <a:srgbClr val="000000"/>
                </a:solidFill>
                <a:latin typeface="Arial" pitchFamily="34" charset="0"/>
              </a:rPr>
              <a:t>research</a:t>
            </a:r>
            <a:r>
              <a:rPr lang="it-IT" altLang="it-IT" sz="2400" dirty="0" smtClean="0">
                <a:solidFill>
                  <a:srgbClr val="000000"/>
                </a:solidFill>
                <a:latin typeface="Arial" pitchFamily="34" charset="0"/>
              </a:rPr>
              <a:t> </a:t>
            </a:r>
            <a:r>
              <a:rPr lang="it-IT" altLang="it-IT" sz="2400" dirty="0" err="1" smtClean="0">
                <a:solidFill>
                  <a:srgbClr val="000000"/>
                </a:solidFill>
                <a:latin typeface="Arial" pitchFamily="34" charset="0"/>
              </a:rPr>
              <a:t>laboratory</a:t>
            </a:r>
            <a:r>
              <a:rPr lang="it-IT" altLang="it-IT" sz="2400" dirty="0" smtClean="0">
                <a:solidFill>
                  <a:srgbClr val="000000"/>
                </a:solidFill>
                <a:latin typeface="Arial" pitchFamily="34" charset="0"/>
              </a:rPr>
              <a:t> in the </a:t>
            </a:r>
            <a:r>
              <a:rPr lang="it-IT" altLang="it-IT" sz="2400" dirty="0" err="1" smtClean="0">
                <a:solidFill>
                  <a:srgbClr val="000000"/>
                </a:solidFill>
                <a:latin typeface="Arial" pitchFamily="34" charset="0"/>
              </a:rPr>
              <a:t>early</a:t>
            </a:r>
            <a:r>
              <a:rPr lang="it-IT" altLang="it-IT" sz="2400" dirty="0" smtClean="0">
                <a:solidFill>
                  <a:srgbClr val="000000"/>
                </a:solidFill>
                <a:latin typeface="Arial" pitchFamily="34" charset="0"/>
              </a:rPr>
              <a:t> 1982 (</a:t>
            </a:r>
            <a:r>
              <a:rPr lang="it-IT" altLang="it-IT" sz="2400" dirty="0" err="1" smtClean="0">
                <a:solidFill>
                  <a:srgbClr val="000000"/>
                </a:solidFill>
                <a:latin typeface="Arial" pitchFamily="34" charset="0"/>
              </a:rPr>
              <a:t>Noble</a:t>
            </a:r>
            <a:r>
              <a:rPr lang="it-IT" altLang="it-IT" sz="2400" dirty="0" smtClean="0">
                <a:solidFill>
                  <a:srgbClr val="000000"/>
                </a:solidFill>
                <a:latin typeface="Arial" pitchFamily="34" charset="0"/>
              </a:rPr>
              <a:t> </a:t>
            </a:r>
            <a:r>
              <a:rPr lang="it-IT" altLang="it-IT" sz="2400" dirty="0" err="1" smtClean="0">
                <a:solidFill>
                  <a:srgbClr val="000000"/>
                </a:solidFill>
                <a:latin typeface="Arial" pitchFamily="34" charset="0"/>
              </a:rPr>
              <a:t>Prize</a:t>
            </a:r>
            <a:r>
              <a:rPr lang="it-IT" altLang="it-IT" sz="2400" dirty="0" smtClean="0">
                <a:solidFill>
                  <a:srgbClr val="000000"/>
                </a:solidFill>
                <a:latin typeface="Arial" pitchFamily="34" charset="0"/>
              </a:rPr>
              <a:t> in 1986)</a:t>
            </a:r>
          </a:p>
        </p:txBody>
      </p:sp>
      <p:sp>
        <p:nvSpPr>
          <p:cNvPr id="17413" name="Text Box 5"/>
          <p:cNvSpPr txBox="1">
            <a:spLocks noChangeArrowheads="1"/>
          </p:cNvSpPr>
          <p:nvPr/>
        </p:nvSpPr>
        <p:spPr bwMode="auto">
          <a:xfrm>
            <a:off x="373063" y="2719388"/>
            <a:ext cx="8397875"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it-IT" altLang="it-IT" sz="2400" smtClean="0">
                <a:solidFill>
                  <a:srgbClr val="000000"/>
                </a:solidFill>
                <a:latin typeface="Arial" pitchFamily="34" charset="0"/>
              </a:rPr>
              <a:t>Based on a </a:t>
            </a:r>
            <a:r>
              <a:rPr lang="it-IT" altLang="it-IT" sz="2400" i="1" smtClean="0">
                <a:solidFill>
                  <a:srgbClr val="000000"/>
                </a:solidFill>
                <a:latin typeface="Arial" pitchFamily="34" charset="0"/>
              </a:rPr>
              <a:t>new concept</a:t>
            </a:r>
            <a:r>
              <a:rPr lang="it-IT" altLang="it-IT" sz="2400" smtClean="0">
                <a:solidFill>
                  <a:srgbClr val="000000"/>
                </a:solidFill>
                <a:latin typeface="Arial" pitchFamily="34" charset="0"/>
              </a:rPr>
              <a:t>:</a:t>
            </a:r>
          </a:p>
          <a:p>
            <a:pPr eaLnBrk="0" fontAlgn="base" hangingPunct="0">
              <a:spcBef>
                <a:spcPct val="0"/>
              </a:spcBef>
              <a:spcAft>
                <a:spcPct val="0"/>
              </a:spcAft>
            </a:pPr>
            <a:r>
              <a:rPr lang="it-IT" altLang="it-IT" sz="2400" smtClean="0">
                <a:solidFill>
                  <a:srgbClr val="000000"/>
                </a:solidFill>
                <a:latin typeface="Arial" pitchFamily="34" charset="0"/>
              </a:rPr>
              <a:t>To examine a surface at very close range (near field) with a scanning probe, the position of which can be perfectly controlled in three dimensions to within ± 0.1 nm. The signal generated on each point by the interaction between the probe and the surface atoms is translated electronically into an image of the surface.</a:t>
            </a:r>
          </a:p>
        </p:txBody>
      </p:sp>
      <p:sp>
        <p:nvSpPr>
          <p:cNvPr id="17414" name="Text Box 6"/>
          <p:cNvSpPr txBox="1">
            <a:spLocks noChangeArrowheads="1"/>
          </p:cNvSpPr>
          <p:nvPr/>
        </p:nvSpPr>
        <p:spPr bwMode="auto">
          <a:xfrm>
            <a:off x="373063" y="5791200"/>
            <a:ext cx="7270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altLang="it-IT" sz="2400" smtClean="0">
                <a:solidFill>
                  <a:srgbClr val="000000"/>
                </a:solidFill>
                <a:latin typeface="Arial" pitchFamily="34" charset="0"/>
              </a:rPr>
              <a:t>Technique for “topografical” investigation of surfaces</a:t>
            </a:r>
          </a:p>
        </p:txBody>
      </p:sp>
    </p:spTree>
    <p:extLst>
      <p:ext uri="{BB962C8B-B14F-4D97-AF65-F5344CB8AC3E}">
        <p14:creationId xmlns:p14="http://schemas.microsoft.com/office/powerpoint/2010/main" val="360039610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365125" y="268288"/>
            <a:ext cx="3905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altLang="it-IT" sz="2400" b="1" smtClean="0">
                <a:solidFill>
                  <a:srgbClr val="FF0000"/>
                </a:solidFill>
                <a:latin typeface="Arial" pitchFamily="34" charset="0"/>
              </a:rPr>
              <a:t>Principle of the technique</a:t>
            </a:r>
          </a:p>
        </p:txBody>
      </p:sp>
      <p:sp>
        <p:nvSpPr>
          <p:cNvPr id="18435" name="Text Box 3"/>
          <p:cNvSpPr txBox="1">
            <a:spLocks noChangeArrowheads="1"/>
          </p:cNvSpPr>
          <p:nvPr/>
        </p:nvSpPr>
        <p:spPr bwMode="auto">
          <a:xfrm>
            <a:off x="365125" y="801688"/>
            <a:ext cx="8321675"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it-IT" altLang="it-IT" sz="2000" dirty="0" smtClean="0">
                <a:solidFill>
                  <a:srgbClr val="000000"/>
                </a:solidFill>
                <a:latin typeface="Arial" pitchFamily="34" charset="0"/>
              </a:rPr>
              <a:t>“The </a:t>
            </a:r>
            <a:r>
              <a:rPr lang="it-IT" altLang="it-IT" sz="2000" dirty="0" err="1" smtClean="0">
                <a:solidFill>
                  <a:srgbClr val="000000"/>
                </a:solidFill>
                <a:latin typeface="Arial" pitchFamily="34" charset="0"/>
              </a:rPr>
              <a:t>principle</a:t>
            </a:r>
            <a:r>
              <a:rPr lang="it-IT" altLang="it-IT" sz="2000" dirty="0" smtClean="0">
                <a:solidFill>
                  <a:srgbClr val="000000"/>
                </a:solidFill>
                <a:latin typeface="Arial" pitchFamily="34" charset="0"/>
              </a:rPr>
              <a:t> of STM in </a:t>
            </a:r>
            <a:r>
              <a:rPr lang="it-IT" altLang="it-IT" sz="2000" dirty="0" err="1" smtClean="0">
                <a:solidFill>
                  <a:srgbClr val="000000"/>
                </a:solidFill>
                <a:latin typeface="Arial" pitchFamily="34" charset="0"/>
              </a:rPr>
              <a:t>straightforward</a:t>
            </a:r>
            <a:r>
              <a:rPr lang="it-IT" altLang="it-IT" sz="2000" dirty="0" smtClean="0">
                <a:solidFill>
                  <a:srgbClr val="000000"/>
                </a:solidFill>
                <a:latin typeface="Arial" pitchFamily="34" charset="0"/>
              </a:rPr>
              <a:t>. </a:t>
            </a:r>
            <a:r>
              <a:rPr lang="it-IT" altLang="it-IT" sz="2000" dirty="0" err="1" smtClean="0">
                <a:solidFill>
                  <a:srgbClr val="000000"/>
                </a:solidFill>
                <a:latin typeface="Arial" pitchFamily="34" charset="0"/>
              </a:rPr>
              <a:t>It</a:t>
            </a:r>
            <a:r>
              <a:rPr lang="it-IT" altLang="it-IT" sz="2000" dirty="0" smtClean="0">
                <a:solidFill>
                  <a:srgbClr val="000000"/>
                </a:solidFill>
                <a:latin typeface="Arial" pitchFamily="34" charset="0"/>
              </a:rPr>
              <a:t> </a:t>
            </a:r>
            <a:r>
              <a:rPr lang="it-IT" altLang="it-IT" sz="2000" dirty="0" err="1" smtClean="0">
                <a:solidFill>
                  <a:srgbClr val="000000"/>
                </a:solidFill>
                <a:latin typeface="Arial" pitchFamily="34" charset="0"/>
              </a:rPr>
              <a:t>consists</a:t>
            </a:r>
            <a:r>
              <a:rPr lang="it-IT" altLang="it-IT" sz="2000" dirty="0" smtClean="0">
                <a:solidFill>
                  <a:srgbClr val="000000"/>
                </a:solidFill>
                <a:latin typeface="Arial" pitchFamily="34" charset="0"/>
              </a:rPr>
              <a:t> </a:t>
            </a:r>
            <a:r>
              <a:rPr lang="it-IT" altLang="it-IT" sz="2000" dirty="0" err="1" smtClean="0">
                <a:solidFill>
                  <a:srgbClr val="000000"/>
                </a:solidFill>
                <a:latin typeface="Arial" pitchFamily="34" charset="0"/>
              </a:rPr>
              <a:t>essentially</a:t>
            </a:r>
            <a:r>
              <a:rPr lang="it-IT" altLang="it-IT" sz="2000" dirty="0" smtClean="0">
                <a:solidFill>
                  <a:srgbClr val="000000"/>
                </a:solidFill>
                <a:latin typeface="Arial" pitchFamily="34" charset="0"/>
              </a:rPr>
              <a:t> in scanning a metal </a:t>
            </a:r>
            <a:r>
              <a:rPr lang="it-IT" altLang="it-IT" sz="2000" dirty="0" err="1" smtClean="0">
                <a:solidFill>
                  <a:srgbClr val="000000"/>
                </a:solidFill>
                <a:latin typeface="Arial" pitchFamily="34" charset="0"/>
              </a:rPr>
              <a:t>tip</a:t>
            </a:r>
            <a:r>
              <a:rPr lang="it-IT" altLang="it-IT" sz="2000" dirty="0" smtClean="0">
                <a:solidFill>
                  <a:srgbClr val="000000"/>
                </a:solidFill>
                <a:latin typeface="Arial" pitchFamily="34" charset="0"/>
              </a:rPr>
              <a:t> over the </a:t>
            </a:r>
            <a:r>
              <a:rPr lang="it-IT" altLang="it-IT" sz="2000" dirty="0" err="1" smtClean="0">
                <a:solidFill>
                  <a:srgbClr val="000000"/>
                </a:solidFill>
                <a:latin typeface="Arial" pitchFamily="34" charset="0"/>
              </a:rPr>
              <a:t>surface</a:t>
            </a:r>
            <a:r>
              <a:rPr lang="it-IT" altLang="it-IT" sz="2000" dirty="0" smtClean="0">
                <a:solidFill>
                  <a:srgbClr val="000000"/>
                </a:solidFill>
                <a:latin typeface="Arial" pitchFamily="34" charset="0"/>
              </a:rPr>
              <a:t> </a:t>
            </a:r>
            <a:r>
              <a:rPr lang="it-IT" altLang="it-IT" sz="2000" dirty="0" err="1" smtClean="0">
                <a:solidFill>
                  <a:srgbClr val="000000"/>
                </a:solidFill>
                <a:latin typeface="Arial" pitchFamily="34" charset="0"/>
              </a:rPr>
              <a:t>at</a:t>
            </a:r>
            <a:r>
              <a:rPr lang="it-IT" altLang="it-IT" sz="2000" dirty="0" smtClean="0">
                <a:solidFill>
                  <a:srgbClr val="000000"/>
                </a:solidFill>
                <a:latin typeface="Arial" pitchFamily="34" charset="0"/>
              </a:rPr>
              <a:t> </a:t>
            </a:r>
            <a:r>
              <a:rPr lang="it-IT" altLang="it-IT" sz="2000" dirty="0" err="1" smtClean="0">
                <a:solidFill>
                  <a:srgbClr val="000000"/>
                </a:solidFill>
                <a:latin typeface="Arial" pitchFamily="34" charset="0"/>
              </a:rPr>
              <a:t>constant</a:t>
            </a:r>
            <a:r>
              <a:rPr lang="it-IT" altLang="it-IT" sz="2000" dirty="0" smtClean="0">
                <a:solidFill>
                  <a:srgbClr val="000000"/>
                </a:solidFill>
                <a:latin typeface="Arial" pitchFamily="34" charset="0"/>
              </a:rPr>
              <a:t> tunnel </a:t>
            </a:r>
            <a:r>
              <a:rPr lang="it-IT" altLang="it-IT" sz="2000" dirty="0" err="1" smtClean="0">
                <a:solidFill>
                  <a:srgbClr val="000000"/>
                </a:solidFill>
                <a:latin typeface="Arial" pitchFamily="34" charset="0"/>
              </a:rPr>
              <a:t>current</a:t>
            </a:r>
            <a:r>
              <a:rPr lang="it-IT" altLang="it-IT" sz="2000" dirty="0" smtClean="0">
                <a:solidFill>
                  <a:srgbClr val="000000"/>
                </a:solidFill>
                <a:latin typeface="Arial" pitchFamily="34" charset="0"/>
              </a:rPr>
              <a:t>. The </a:t>
            </a:r>
            <a:r>
              <a:rPr lang="it-IT" altLang="it-IT" sz="2000" dirty="0" err="1" smtClean="0">
                <a:solidFill>
                  <a:srgbClr val="000000"/>
                </a:solidFill>
                <a:latin typeface="Arial" pitchFamily="34" charset="0"/>
              </a:rPr>
              <a:t>displacements</a:t>
            </a:r>
            <a:r>
              <a:rPr lang="it-IT" altLang="it-IT" sz="2000" dirty="0" smtClean="0">
                <a:solidFill>
                  <a:srgbClr val="000000"/>
                </a:solidFill>
                <a:latin typeface="Arial" pitchFamily="34" charset="0"/>
              </a:rPr>
              <a:t> of the metal </a:t>
            </a:r>
            <a:r>
              <a:rPr lang="it-IT" altLang="it-IT" sz="2000" dirty="0" err="1" smtClean="0">
                <a:solidFill>
                  <a:srgbClr val="000000"/>
                </a:solidFill>
                <a:latin typeface="Arial" pitchFamily="34" charset="0"/>
              </a:rPr>
              <a:t>tip</a:t>
            </a:r>
            <a:r>
              <a:rPr lang="it-IT" altLang="it-IT" sz="2000" dirty="0" smtClean="0">
                <a:solidFill>
                  <a:srgbClr val="000000"/>
                </a:solidFill>
                <a:latin typeface="Arial" pitchFamily="34" charset="0"/>
              </a:rPr>
              <a:t> </a:t>
            </a:r>
            <a:r>
              <a:rPr lang="it-IT" altLang="it-IT" sz="2000" dirty="0" err="1" smtClean="0">
                <a:solidFill>
                  <a:srgbClr val="000000"/>
                </a:solidFill>
                <a:latin typeface="Arial" pitchFamily="34" charset="0"/>
              </a:rPr>
              <a:t>given</a:t>
            </a:r>
            <a:r>
              <a:rPr lang="it-IT" altLang="it-IT" sz="2000" dirty="0" smtClean="0">
                <a:solidFill>
                  <a:srgbClr val="000000"/>
                </a:solidFill>
                <a:latin typeface="Arial" pitchFamily="34" charset="0"/>
              </a:rPr>
              <a:t> by the </a:t>
            </a:r>
            <a:r>
              <a:rPr lang="it-IT" altLang="it-IT" sz="2000" dirty="0" err="1" smtClean="0">
                <a:solidFill>
                  <a:srgbClr val="000000"/>
                </a:solidFill>
                <a:latin typeface="Arial" pitchFamily="34" charset="0"/>
              </a:rPr>
              <a:t>voltage</a:t>
            </a:r>
            <a:r>
              <a:rPr lang="it-IT" altLang="it-IT" sz="2000" dirty="0" smtClean="0">
                <a:solidFill>
                  <a:srgbClr val="000000"/>
                </a:solidFill>
                <a:latin typeface="Arial" pitchFamily="34" charset="0"/>
              </a:rPr>
              <a:t> </a:t>
            </a:r>
            <a:r>
              <a:rPr lang="it-IT" altLang="it-IT" sz="2000" dirty="0" err="1" smtClean="0">
                <a:solidFill>
                  <a:srgbClr val="000000"/>
                </a:solidFill>
                <a:latin typeface="Arial" pitchFamily="34" charset="0"/>
              </a:rPr>
              <a:t>applied</a:t>
            </a:r>
            <a:r>
              <a:rPr lang="it-IT" altLang="it-IT" sz="2000" dirty="0" smtClean="0">
                <a:solidFill>
                  <a:srgbClr val="000000"/>
                </a:solidFill>
                <a:latin typeface="Arial" pitchFamily="34" charset="0"/>
              </a:rPr>
              <a:t> to the </a:t>
            </a:r>
            <a:r>
              <a:rPr lang="it-IT" altLang="it-IT" sz="2000" dirty="0" err="1" smtClean="0">
                <a:solidFill>
                  <a:srgbClr val="000000"/>
                </a:solidFill>
                <a:latin typeface="Arial" pitchFamily="34" charset="0"/>
              </a:rPr>
              <a:t>piezodrives</a:t>
            </a:r>
            <a:r>
              <a:rPr lang="it-IT" altLang="it-IT" sz="2000" dirty="0" smtClean="0">
                <a:solidFill>
                  <a:srgbClr val="000000"/>
                </a:solidFill>
                <a:latin typeface="Arial" pitchFamily="34" charset="0"/>
              </a:rPr>
              <a:t> </a:t>
            </a:r>
            <a:r>
              <a:rPr lang="it-IT" altLang="it-IT" sz="2000" dirty="0" err="1" smtClean="0">
                <a:solidFill>
                  <a:srgbClr val="000000"/>
                </a:solidFill>
                <a:latin typeface="Arial" pitchFamily="34" charset="0"/>
              </a:rPr>
              <a:t>then</a:t>
            </a:r>
            <a:r>
              <a:rPr lang="it-IT" altLang="it-IT" sz="2000" dirty="0" smtClean="0">
                <a:solidFill>
                  <a:srgbClr val="000000"/>
                </a:solidFill>
                <a:latin typeface="Arial" pitchFamily="34" charset="0"/>
              </a:rPr>
              <a:t> </a:t>
            </a:r>
            <a:r>
              <a:rPr lang="it-IT" altLang="it-IT" sz="2000" dirty="0" err="1" smtClean="0">
                <a:solidFill>
                  <a:srgbClr val="000000"/>
                </a:solidFill>
                <a:latin typeface="Arial" pitchFamily="34" charset="0"/>
              </a:rPr>
              <a:t>yield</a:t>
            </a:r>
            <a:r>
              <a:rPr lang="it-IT" altLang="it-IT" sz="2000" dirty="0" smtClean="0">
                <a:solidFill>
                  <a:srgbClr val="000000"/>
                </a:solidFill>
                <a:latin typeface="Arial" pitchFamily="34" charset="0"/>
              </a:rPr>
              <a:t> a </a:t>
            </a:r>
            <a:r>
              <a:rPr lang="it-IT" altLang="it-IT" sz="2000" dirty="0" err="1" smtClean="0">
                <a:solidFill>
                  <a:srgbClr val="000000"/>
                </a:solidFill>
                <a:latin typeface="Arial" pitchFamily="34" charset="0"/>
              </a:rPr>
              <a:t>topographic</a:t>
            </a:r>
            <a:r>
              <a:rPr lang="it-IT" altLang="it-IT" sz="2000" dirty="0" smtClean="0">
                <a:solidFill>
                  <a:srgbClr val="000000"/>
                </a:solidFill>
                <a:latin typeface="Arial" pitchFamily="34" charset="0"/>
              </a:rPr>
              <a:t> </a:t>
            </a:r>
            <a:r>
              <a:rPr lang="it-IT" altLang="it-IT" sz="2000" dirty="0" err="1" smtClean="0">
                <a:solidFill>
                  <a:srgbClr val="000000"/>
                </a:solidFill>
                <a:latin typeface="Arial" pitchFamily="34" charset="0"/>
              </a:rPr>
              <a:t>picture</a:t>
            </a:r>
            <a:r>
              <a:rPr lang="it-IT" altLang="it-IT" sz="2000" dirty="0" smtClean="0">
                <a:solidFill>
                  <a:srgbClr val="000000"/>
                </a:solidFill>
                <a:latin typeface="Arial" pitchFamily="34" charset="0"/>
              </a:rPr>
              <a:t> of the </a:t>
            </a:r>
            <a:r>
              <a:rPr lang="it-IT" altLang="it-IT" sz="2000" dirty="0" err="1" smtClean="0">
                <a:solidFill>
                  <a:srgbClr val="000000"/>
                </a:solidFill>
                <a:latin typeface="Arial" pitchFamily="34" charset="0"/>
              </a:rPr>
              <a:t>surface</a:t>
            </a:r>
            <a:r>
              <a:rPr lang="it-IT" altLang="it-IT" sz="2000" dirty="0" smtClean="0">
                <a:solidFill>
                  <a:srgbClr val="000000"/>
                </a:solidFill>
                <a:latin typeface="Arial" pitchFamily="34" charset="0"/>
              </a:rPr>
              <a:t>. The </a:t>
            </a:r>
            <a:r>
              <a:rPr lang="it-IT" altLang="it-IT" sz="2000" dirty="0" err="1" smtClean="0">
                <a:solidFill>
                  <a:srgbClr val="000000"/>
                </a:solidFill>
                <a:latin typeface="Arial" pitchFamily="34" charset="0"/>
              </a:rPr>
              <a:t>very</a:t>
            </a:r>
            <a:r>
              <a:rPr lang="it-IT" altLang="it-IT" sz="2000" dirty="0" smtClean="0">
                <a:solidFill>
                  <a:srgbClr val="000000"/>
                </a:solidFill>
                <a:latin typeface="Arial" pitchFamily="34" charset="0"/>
              </a:rPr>
              <a:t> high </a:t>
            </a:r>
            <a:r>
              <a:rPr lang="it-IT" altLang="it-IT" sz="2000" dirty="0" err="1" smtClean="0">
                <a:solidFill>
                  <a:srgbClr val="000000"/>
                </a:solidFill>
                <a:latin typeface="Arial" pitchFamily="34" charset="0"/>
              </a:rPr>
              <a:t>resolution</a:t>
            </a:r>
            <a:r>
              <a:rPr lang="it-IT" altLang="it-IT" sz="2000" dirty="0" smtClean="0">
                <a:solidFill>
                  <a:srgbClr val="000000"/>
                </a:solidFill>
                <a:latin typeface="Arial" pitchFamily="34" charset="0"/>
              </a:rPr>
              <a:t> of STM </a:t>
            </a:r>
            <a:r>
              <a:rPr lang="it-IT" altLang="it-IT" sz="2000" dirty="0" err="1" smtClean="0">
                <a:solidFill>
                  <a:srgbClr val="000000"/>
                </a:solidFill>
                <a:latin typeface="Arial" pitchFamily="34" charset="0"/>
              </a:rPr>
              <a:t>rests</a:t>
            </a:r>
            <a:r>
              <a:rPr lang="it-IT" altLang="it-IT" sz="2000" dirty="0" smtClean="0">
                <a:solidFill>
                  <a:srgbClr val="000000"/>
                </a:solidFill>
                <a:latin typeface="Arial" pitchFamily="34" charset="0"/>
              </a:rPr>
              <a:t> on the strong </a:t>
            </a:r>
            <a:r>
              <a:rPr lang="it-IT" altLang="it-IT" sz="2000" dirty="0" err="1" smtClean="0">
                <a:solidFill>
                  <a:srgbClr val="000000"/>
                </a:solidFill>
                <a:latin typeface="Arial" pitchFamily="34" charset="0"/>
              </a:rPr>
              <a:t>dependence</a:t>
            </a:r>
            <a:r>
              <a:rPr lang="it-IT" altLang="it-IT" sz="2000" dirty="0" smtClean="0">
                <a:solidFill>
                  <a:srgbClr val="000000"/>
                </a:solidFill>
                <a:latin typeface="Arial" pitchFamily="34" charset="0"/>
              </a:rPr>
              <a:t> of the tunnel </a:t>
            </a:r>
            <a:r>
              <a:rPr lang="it-IT" altLang="it-IT" sz="2000" dirty="0" err="1" smtClean="0">
                <a:solidFill>
                  <a:srgbClr val="000000"/>
                </a:solidFill>
                <a:latin typeface="Arial" pitchFamily="34" charset="0"/>
              </a:rPr>
              <a:t>current</a:t>
            </a:r>
            <a:r>
              <a:rPr lang="it-IT" altLang="it-IT" sz="2000" dirty="0" smtClean="0">
                <a:solidFill>
                  <a:srgbClr val="000000"/>
                </a:solidFill>
                <a:latin typeface="Arial" pitchFamily="34" charset="0"/>
              </a:rPr>
              <a:t> on the </a:t>
            </a:r>
            <a:r>
              <a:rPr lang="it-IT" altLang="it-IT" sz="2000" dirty="0" err="1" smtClean="0">
                <a:solidFill>
                  <a:srgbClr val="000000"/>
                </a:solidFill>
                <a:latin typeface="Arial" pitchFamily="34" charset="0"/>
              </a:rPr>
              <a:t>distance</a:t>
            </a:r>
            <a:r>
              <a:rPr lang="it-IT" altLang="it-IT" sz="2000" dirty="0" smtClean="0">
                <a:solidFill>
                  <a:srgbClr val="000000"/>
                </a:solidFill>
                <a:latin typeface="Arial" pitchFamily="34" charset="0"/>
              </a:rPr>
              <a:t> </a:t>
            </a:r>
            <a:r>
              <a:rPr lang="it-IT" altLang="it-IT" sz="2000" dirty="0" err="1" smtClean="0">
                <a:solidFill>
                  <a:srgbClr val="000000"/>
                </a:solidFill>
                <a:latin typeface="Arial" pitchFamily="34" charset="0"/>
              </a:rPr>
              <a:t>between</a:t>
            </a:r>
            <a:r>
              <a:rPr lang="it-IT" altLang="it-IT" sz="2000" dirty="0" smtClean="0">
                <a:solidFill>
                  <a:srgbClr val="000000"/>
                </a:solidFill>
                <a:latin typeface="Arial" pitchFamily="34" charset="0"/>
              </a:rPr>
              <a:t> the </a:t>
            </a:r>
            <a:r>
              <a:rPr lang="it-IT" altLang="it-IT" sz="2000" dirty="0" err="1" smtClean="0">
                <a:solidFill>
                  <a:srgbClr val="000000"/>
                </a:solidFill>
                <a:latin typeface="Arial" pitchFamily="34" charset="0"/>
              </a:rPr>
              <a:t>two</a:t>
            </a:r>
            <a:r>
              <a:rPr lang="it-IT" altLang="it-IT" sz="2000" dirty="0" smtClean="0">
                <a:solidFill>
                  <a:srgbClr val="000000"/>
                </a:solidFill>
                <a:latin typeface="Arial" pitchFamily="34" charset="0"/>
              </a:rPr>
              <a:t> </a:t>
            </a:r>
            <a:r>
              <a:rPr lang="it-IT" altLang="it-IT" sz="2000" dirty="0" err="1" smtClean="0">
                <a:solidFill>
                  <a:srgbClr val="000000"/>
                </a:solidFill>
                <a:latin typeface="Arial" pitchFamily="34" charset="0"/>
              </a:rPr>
              <a:t>electrodes</a:t>
            </a:r>
            <a:r>
              <a:rPr lang="it-IT" altLang="it-IT" sz="2000" dirty="0" smtClean="0">
                <a:solidFill>
                  <a:srgbClr val="000000"/>
                </a:solidFill>
                <a:latin typeface="Arial" pitchFamily="34" charset="0"/>
              </a:rPr>
              <a:t>, i.e., the metal </a:t>
            </a:r>
            <a:r>
              <a:rPr lang="it-IT" altLang="it-IT" sz="2000" dirty="0" err="1" smtClean="0">
                <a:solidFill>
                  <a:srgbClr val="000000"/>
                </a:solidFill>
                <a:latin typeface="Arial" pitchFamily="34" charset="0"/>
              </a:rPr>
              <a:t>tip</a:t>
            </a:r>
            <a:r>
              <a:rPr lang="it-IT" altLang="it-IT" sz="2000" dirty="0" smtClean="0">
                <a:solidFill>
                  <a:srgbClr val="000000"/>
                </a:solidFill>
                <a:latin typeface="Arial" pitchFamily="34" charset="0"/>
              </a:rPr>
              <a:t> and the </a:t>
            </a:r>
            <a:r>
              <a:rPr lang="it-IT" altLang="it-IT" sz="2000" dirty="0" err="1" smtClean="0">
                <a:solidFill>
                  <a:srgbClr val="000000"/>
                </a:solidFill>
                <a:latin typeface="Arial" pitchFamily="34" charset="0"/>
              </a:rPr>
              <a:t>scanned</a:t>
            </a:r>
            <a:r>
              <a:rPr lang="it-IT" altLang="it-IT" sz="2000" dirty="0" smtClean="0">
                <a:solidFill>
                  <a:srgbClr val="000000"/>
                </a:solidFill>
                <a:latin typeface="Arial" pitchFamily="34" charset="0"/>
              </a:rPr>
              <a:t> </a:t>
            </a:r>
            <a:r>
              <a:rPr lang="it-IT" altLang="it-IT" sz="2000" dirty="0" err="1" smtClean="0">
                <a:solidFill>
                  <a:srgbClr val="000000"/>
                </a:solidFill>
                <a:latin typeface="Arial" pitchFamily="34" charset="0"/>
              </a:rPr>
              <a:t>surface</a:t>
            </a:r>
            <a:r>
              <a:rPr lang="it-IT" altLang="it-IT" sz="2000" dirty="0" smtClean="0">
                <a:solidFill>
                  <a:srgbClr val="000000"/>
                </a:solidFill>
                <a:latin typeface="Arial" pitchFamily="34" charset="0"/>
              </a:rPr>
              <a:t>.” </a:t>
            </a:r>
          </a:p>
        </p:txBody>
      </p:sp>
      <p:sp>
        <p:nvSpPr>
          <p:cNvPr id="18436" name="Text Box 4"/>
          <p:cNvSpPr txBox="1">
            <a:spLocks noChangeArrowheads="1"/>
          </p:cNvSpPr>
          <p:nvPr/>
        </p:nvSpPr>
        <p:spPr bwMode="auto">
          <a:xfrm>
            <a:off x="4572000" y="2897188"/>
            <a:ext cx="43703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altLang="it-IT" sz="1400" smtClean="0">
                <a:solidFill>
                  <a:srgbClr val="000000"/>
                </a:solidFill>
                <a:latin typeface="Arial" pitchFamily="34" charset="0"/>
              </a:rPr>
              <a:t>G. Binning et al. </a:t>
            </a:r>
            <a:r>
              <a:rPr lang="it-IT" altLang="it-IT" sz="1400" i="1" smtClean="0">
                <a:solidFill>
                  <a:srgbClr val="000000"/>
                </a:solidFill>
                <a:latin typeface="Arial" pitchFamily="34" charset="0"/>
              </a:rPr>
              <a:t>Phys. Rev. Lett</a:t>
            </a:r>
            <a:r>
              <a:rPr lang="it-IT" altLang="it-IT" sz="1400" smtClean="0">
                <a:solidFill>
                  <a:srgbClr val="000000"/>
                </a:solidFill>
                <a:latin typeface="Arial" pitchFamily="34" charset="0"/>
              </a:rPr>
              <a:t>. </a:t>
            </a:r>
            <a:r>
              <a:rPr lang="it-IT" altLang="it-IT" sz="1400" b="1" smtClean="0">
                <a:solidFill>
                  <a:srgbClr val="000000"/>
                </a:solidFill>
                <a:latin typeface="Arial" pitchFamily="34" charset="0"/>
              </a:rPr>
              <a:t>49 (1)</a:t>
            </a:r>
            <a:r>
              <a:rPr lang="it-IT" altLang="it-IT" sz="1400" smtClean="0">
                <a:solidFill>
                  <a:srgbClr val="000000"/>
                </a:solidFill>
                <a:latin typeface="Arial" pitchFamily="34" charset="0"/>
              </a:rPr>
              <a:t>, 57-61 </a:t>
            </a:r>
            <a:r>
              <a:rPr lang="it-IT" altLang="it-IT" sz="1400" b="1" smtClean="0">
                <a:solidFill>
                  <a:srgbClr val="000000"/>
                </a:solidFill>
                <a:latin typeface="Arial" pitchFamily="34" charset="0"/>
              </a:rPr>
              <a:t>(1982)</a:t>
            </a:r>
            <a:endParaRPr lang="it-IT" altLang="it-IT" sz="1400" smtClean="0">
              <a:solidFill>
                <a:srgbClr val="000000"/>
              </a:solidFill>
              <a:latin typeface="Arial" pitchFamily="34" charset="0"/>
            </a:endParaRPr>
          </a:p>
        </p:txBody>
      </p:sp>
      <p:pic>
        <p:nvPicPr>
          <p:cNvPr id="18437" name="Picture 5" descr="D:\Temp\STM\CONTAC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3150" y="4005263"/>
            <a:ext cx="2208213" cy="2211387"/>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D:\Temp\STM\tunnel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8750" y="4002088"/>
            <a:ext cx="2220913" cy="2219325"/>
          </a:xfrm>
          <a:prstGeom prst="rect">
            <a:avLst/>
          </a:prstGeom>
          <a:noFill/>
          <a:extLst>
            <a:ext uri="{909E8E84-426E-40DD-AFC4-6F175D3DCCD1}">
              <a14:hiddenFill xmlns:a14="http://schemas.microsoft.com/office/drawing/2010/main">
                <a:solidFill>
                  <a:srgbClr val="FFFFFF"/>
                </a:solidFill>
              </a14:hiddenFill>
            </a:ext>
          </a:extLst>
        </p:spPr>
      </p:pic>
      <p:grpSp>
        <p:nvGrpSpPr>
          <p:cNvPr id="18439" name="Group 7"/>
          <p:cNvGrpSpPr>
            <a:grpSpLocks/>
          </p:cNvGrpSpPr>
          <p:nvPr/>
        </p:nvGrpSpPr>
        <p:grpSpPr bwMode="auto">
          <a:xfrm>
            <a:off x="3008313" y="3452813"/>
            <a:ext cx="1235075" cy="3316287"/>
            <a:chOff x="1493" y="2160"/>
            <a:chExt cx="778" cy="2089"/>
          </a:xfrm>
        </p:grpSpPr>
        <p:sp>
          <p:nvSpPr>
            <p:cNvPr id="18440" name="Text Box 8"/>
            <p:cNvSpPr txBox="1">
              <a:spLocks noChangeArrowheads="1"/>
            </p:cNvSpPr>
            <p:nvPr/>
          </p:nvSpPr>
          <p:spPr bwMode="auto">
            <a:xfrm>
              <a:off x="1493" y="3961"/>
              <a:ext cx="77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altLang="it-IT" sz="2400" dirty="0" err="1" smtClean="0">
                  <a:solidFill>
                    <a:srgbClr val="000000"/>
                  </a:solidFill>
                  <a:latin typeface="Arial" pitchFamily="34" charset="0"/>
                </a:rPr>
                <a:t>Surface</a:t>
              </a:r>
              <a:endParaRPr lang="it-IT" altLang="it-IT" sz="2400" dirty="0" smtClean="0">
                <a:solidFill>
                  <a:srgbClr val="000000"/>
                </a:solidFill>
                <a:latin typeface="Arial" pitchFamily="34" charset="0"/>
              </a:endParaRPr>
            </a:p>
          </p:txBody>
        </p:sp>
        <p:sp>
          <p:nvSpPr>
            <p:cNvPr id="18441" name="Text Box 9"/>
            <p:cNvSpPr txBox="1">
              <a:spLocks noChangeArrowheads="1"/>
            </p:cNvSpPr>
            <p:nvPr/>
          </p:nvSpPr>
          <p:spPr bwMode="auto">
            <a:xfrm>
              <a:off x="1691" y="2160"/>
              <a:ext cx="38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altLang="it-IT" sz="2400" dirty="0" err="1" smtClean="0">
                  <a:solidFill>
                    <a:srgbClr val="000000"/>
                  </a:solidFill>
                  <a:latin typeface="Arial" pitchFamily="34" charset="0"/>
                </a:rPr>
                <a:t>Tip</a:t>
              </a:r>
              <a:endParaRPr lang="it-IT" altLang="it-IT" sz="2400" dirty="0" smtClean="0">
                <a:solidFill>
                  <a:srgbClr val="000000"/>
                </a:solidFill>
                <a:latin typeface="Arial" pitchFamily="34" charset="0"/>
              </a:endParaRPr>
            </a:p>
          </p:txBody>
        </p:sp>
      </p:grpSp>
      <p:grpSp>
        <p:nvGrpSpPr>
          <p:cNvPr id="18442" name="Group 10"/>
          <p:cNvGrpSpPr>
            <a:grpSpLocks/>
          </p:cNvGrpSpPr>
          <p:nvPr/>
        </p:nvGrpSpPr>
        <p:grpSpPr bwMode="auto">
          <a:xfrm>
            <a:off x="2216150" y="4102100"/>
            <a:ext cx="2362200" cy="1954213"/>
            <a:chOff x="1396" y="2584"/>
            <a:chExt cx="1488" cy="1231"/>
          </a:xfrm>
        </p:grpSpPr>
        <p:sp>
          <p:nvSpPr>
            <p:cNvPr id="18443" name="Line 11"/>
            <p:cNvSpPr>
              <a:spLocks noChangeShapeType="1"/>
            </p:cNvSpPr>
            <p:nvPr/>
          </p:nvSpPr>
          <p:spPr bwMode="auto">
            <a:xfrm flipV="1">
              <a:off x="1396" y="2584"/>
              <a:ext cx="1488" cy="64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FFFFFF"/>
                </a:solidFill>
              </a:endParaRPr>
            </a:p>
          </p:txBody>
        </p:sp>
        <p:sp>
          <p:nvSpPr>
            <p:cNvPr id="18444" name="Line 12"/>
            <p:cNvSpPr>
              <a:spLocks noChangeShapeType="1"/>
            </p:cNvSpPr>
            <p:nvPr/>
          </p:nvSpPr>
          <p:spPr bwMode="auto">
            <a:xfrm>
              <a:off x="1396" y="3223"/>
              <a:ext cx="1488" cy="592"/>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FFFFFF"/>
                </a:solidFill>
              </a:endParaRPr>
            </a:p>
          </p:txBody>
        </p:sp>
      </p:grpSp>
      <p:grpSp>
        <p:nvGrpSpPr>
          <p:cNvPr id="18445" name="Group 13"/>
          <p:cNvGrpSpPr>
            <a:grpSpLocks/>
          </p:cNvGrpSpPr>
          <p:nvPr/>
        </p:nvGrpSpPr>
        <p:grpSpPr bwMode="auto">
          <a:xfrm>
            <a:off x="5411788" y="4611691"/>
            <a:ext cx="3021012" cy="830263"/>
            <a:chOff x="3409" y="2905"/>
            <a:chExt cx="1903" cy="523"/>
          </a:xfrm>
        </p:grpSpPr>
        <p:sp>
          <p:nvSpPr>
            <p:cNvPr id="18446" name="Line 14"/>
            <p:cNvSpPr>
              <a:spLocks noChangeShapeType="1"/>
            </p:cNvSpPr>
            <p:nvPr/>
          </p:nvSpPr>
          <p:spPr bwMode="auto">
            <a:xfrm flipH="1">
              <a:off x="3409" y="3168"/>
              <a:ext cx="1104" cy="0"/>
            </a:xfrm>
            <a:prstGeom prst="line">
              <a:avLst/>
            </a:prstGeom>
            <a:noFill/>
            <a:ln w="28575">
              <a:solidFill>
                <a:schemeClr val="bg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FF"/>
                </a:solidFill>
              </a:endParaRPr>
            </a:p>
          </p:txBody>
        </p:sp>
        <p:sp>
          <p:nvSpPr>
            <p:cNvPr id="18447" name="Text Box 15"/>
            <p:cNvSpPr txBox="1">
              <a:spLocks noChangeArrowheads="1"/>
            </p:cNvSpPr>
            <p:nvPr/>
          </p:nvSpPr>
          <p:spPr bwMode="auto">
            <a:xfrm>
              <a:off x="4548" y="2905"/>
              <a:ext cx="764" cy="52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it-IT" altLang="it-IT" sz="2400" smtClean="0">
                  <a:solidFill>
                    <a:srgbClr val="0000FF"/>
                  </a:solidFill>
                  <a:latin typeface="Arial" pitchFamily="34" charset="0"/>
                </a:rPr>
                <a:t>Tunnel</a:t>
              </a:r>
            </a:p>
            <a:p>
              <a:pPr algn="ctr" eaLnBrk="0" fontAlgn="base" hangingPunct="0">
                <a:spcBef>
                  <a:spcPct val="0"/>
                </a:spcBef>
                <a:spcAft>
                  <a:spcPct val="0"/>
                </a:spcAft>
              </a:pPr>
              <a:r>
                <a:rPr lang="it-IT" altLang="it-IT" sz="2400" smtClean="0">
                  <a:solidFill>
                    <a:srgbClr val="0000FF"/>
                  </a:solidFill>
                  <a:latin typeface="Arial" pitchFamily="34" charset="0"/>
                </a:rPr>
                <a:t>Current</a:t>
              </a:r>
            </a:p>
          </p:txBody>
        </p:sp>
      </p:grpSp>
      <p:grpSp>
        <p:nvGrpSpPr>
          <p:cNvPr id="18448" name="Group 16"/>
          <p:cNvGrpSpPr>
            <a:grpSpLocks/>
          </p:cNvGrpSpPr>
          <p:nvPr/>
        </p:nvGrpSpPr>
        <p:grpSpPr bwMode="auto">
          <a:xfrm>
            <a:off x="4422775" y="4606925"/>
            <a:ext cx="473075" cy="787400"/>
            <a:chOff x="2786" y="2902"/>
            <a:chExt cx="298" cy="496"/>
          </a:xfrm>
        </p:grpSpPr>
        <p:sp>
          <p:nvSpPr>
            <p:cNvPr id="18449" name="Line 17"/>
            <p:cNvSpPr>
              <a:spLocks noChangeShapeType="1"/>
            </p:cNvSpPr>
            <p:nvPr/>
          </p:nvSpPr>
          <p:spPr bwMode="auto">
            <a:xfrm>
              <a:off x="3084" y="2982"/>
              <a:ext cx="0" cy="336"/>
            </a:xfrm>
            <a:prstGeom prst="line">
              <a:avLst/>
            </a:prstGeom>
            <a:noFill/>
            <a:ln w="28575">
              <a:solidFill>
                <a:srgbClr val="FF0000"/>
              </a:solidFill>
              <a:round/>
              <a:headEnd type="stealth" w="med" len="lg"/>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FFFFFF"/>
                </a:solidFill>
              </a:endParaRPr>
            </a:p>
          </p:txBody>
        </p:sp>
        <p:sp>
          <p:nvSpPr>
            <p:cNvPr id="18450" name="Text Box 18"/>
            <p:cNvSpPr txBox="1">
              <a:spLocks noChangeArrowheads="1"/>
            </p:cNvSpPr>
            <p:nvPr/>
          </p:nvSpPr>
          <p:spPr bwMode="auto">
            <a:xfrm rot="-5400000">
              <a:off x="2654" y="3034"/>
              <a:ext cx="4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altLang="it-IT" b="1" smtClean="0">
                  <a:solidFill>
                    <a:srgbClr val="FF0000"/>
                  </a:solidFill>
                  <a:latin typeface="Arial" pitchFamily="34" charset="0"/>
                </a:rPr>
                <a:t>&lt;1nm</a:t>
              </a:r>
            </a:p>
          </p:txBody>
        </p:sp>
      </p:grpSp>
      <p:sp>
        <p:nvSpPr>
          <p:cNvPr id="18451" name="Line 19"/>
          <p:cNvSpPr>
            <a:spLocks noChangeShapeType="1"/>
          </p:cNvSpPr>
          <p:nvPr/>
        </p:nvSpPr>
        <p:spPr bwMode="auto">
          <a:xfrm flipH="1">
            <a:off x="2286000" y="3810000"/>
            <a:ext cx="1143000" cy="533400"/>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2400" smtClean="0">
              <a:solidFill>
                <a:srgbClr val="FFFFFF"/>
              </a:solidFill>
            </a:endParaRPr>
          </a:p>
        </p:txBody>
      </p:sp>
      <p:sp>
        <p:nvSpPr>
          <p:cNvPr id="18452" name="Line 20"/>
          <p:cNvSpPr>
            <a:spLocks noChangeShapeType="1"/>
          </p:cNvSpPr>
          <p:nvPr/>
        </p:nvSpPr>
        <p:spPr bwMode="auto">
          <a:xfrm flipH="1">
            <a:off x="3962400" y="5791200"/>
            <a:ext cx="1143000" cy="533400"/>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2400" smtClean="0">
              <a:solidFill>
                <a:srgbClr val="FFFFFF"/>
              </a:solidFill>
            </a:endParaRPr>
          </a:p>
        </p:txBody>
      </p:sp>
      <p:sp>
        <p:nvSpPr>
          <p:cNvPr id="18453" name="Line 21"/>
          <p:cNvSpPr>
            <a:spLocks noChangeShapeType="1"/>
          </p:cNvSpPr>
          <p:nvPr/>
        </p:nvSpPr>
        <p:spPr bwMode="auto">
          <a:xfrm>
            <a:off x="3878263" y="3787775"/>
            <a:ext cx="1143000" cy="533400"/>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2400" smtClean="0">
              <a:solidFill>
                <a:srgbClr val="FFFFFF"/>
              </a:solidFill>
            </a:endParaRPr>
          </a:p>
        </p:txBody>
      </p:sp>
      <p:sp>
        <p:nvSpPr>
          <p:cNvPr id="18454" name="Line 22"/>
          <p:cNvSpPr>
            <a:spLocks noChangeShapeType="1"/>
          </p:cNvSpPr>
          <p:nvPr/>
        </p:nvSpPr>
        <p:spPr bwMode="auto">
          <a:xfrm>
            <a:off x="2209800" y="5791200"/>
            <a:ext cx="1143000" cy="533400"/>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2400" smtClean="0">
              <a:solidFill>
                <a:srgbClr val="FFFFFF"/>
              </a:solidFill>
            </a:endParaRPr>
          </a:p>
        </p:txBody>
      </p:sp>
    </p:spTree>
    <p:extLst>
      <p:ext uri="{BB962C8B-B14F-4D97-AF65-F5344CB8AC3E}">
        <p14:creationId xmlns:p14="http://schemas.microsoft.com/office/powerpoint/2010/main" val="328473857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365125" y="268288"/>
            <a:ext cx="2079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altLang="it-IT" sz="2400" b="1" smtClean="0">
                <a:solidFill>
                  <a:srgbClr val="FF0000"/>
                </a:solidFill>
                <a:latin typeface="Arial" pitchFamily="34" charset="0"/>
              </a:rPr>
              <a:t>Tunnel effect</a:t>
            </a:r>
          </a:p>
        </p:txBody>
      </p:sp>
      <p:pic>
        <p:nvPicPr>
          <p:cNvPr id="19459" name="Picture 3" descr="D:\Temp\STM\kag10601_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3" y="838200"/>
            <a:ext cx="5081587" cy="2730500"/>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D:\Temp\STM\kag10602_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3810000"/>
            <a:ext cx="5081588" cy="2730500"/>
          </a:xfrm>
          <a:prstGeom prst="rect">
            <a:avLst/>
          </a:prstGeom>
          <a:noFill/>
          <a:extLst>
            <a:ext uri="{909E8E84-426E-40DD-AFC4-6F175D3DCCD1}">
              <a14:hiddenFill xmlns:a14="http://schemas.microsoft.com/office/drawing/2010/main">
                <a:solidFill>
                  <a:srgbClr val="FFFFFF"/>
                </a:solidFill>
              </a14:hiddenFill>
            </a:ext>
          </a:extLst>
        </p:spPr>
      </p:pic>
      <p:sp>
        <p:nvSpPr>
          <p:cNvPr id="19461" name="Text Box 5"/>
          <p:cNvSpPr txBox="1">
            <a:spLocks noChangeArrowheads="1"/>
          </p:cNvSpPr>
          <p:nvPr/>
        </p:nvSpPr>
        <p:spPr bwMode="auto">
          <a:xfrm>
            <a:off x="5410200" y="1050925"/>
            <a:ext cx="3733800" cy="180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ts val="500"/>
              </a:spcBef>
              <a:spcAft>
                <a:spcPts val="500"/>
              </a:spcAft>
            </a:pPr>
            <a:r>
              <a:rPr lang="it-IT" altLang="it-IT" dirty="0" smtClean="0">
                <a:solidFill>
                  <a:srgbClr val="000000"/>
                </a:solidFill>
                <a:latin typeface="Arial" pitchFamily="34" charset="0"/>
              </a:rPr>
              <a:t>In </a:t>
            </a:r>
            <a:r>
              <a:rPr lang="it-IT" altLang="it-IT" dirty="0" err="1" smtClean="0">
                <a:solidFill>
                  <a:srgbClr val="000000"/>
                </a:solidFill>
                <a:latin typeface="Arial" pitchFamily="34" charset="0"/>
              </a:rPr>
              <a:t>classical</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physics</a:t>
            </a:r>
            <a:r>
              <a:rPr lang="it-IT" altLang="it-IT" dirty="0" smtClean="0">
                <a:solidFill>
                  <a:srgbClr val="000000"/>
                </a:solidFill>
                <a:latin typeface="Arial" pitchFamily="34" charset="0"/>
              </a:rPr>
              <a:t>, an electron </a:t>
            </a:r>
            <a:r>
              <a:rPr lang="it-IT" altLang="it-IT" dirty="0" err="1" smtClean="0">
                <a:solidFill>
                  <a:srgbClr val="000000"/>
                </a:solidFill>
                <a:latin typeface="Arial" pitchFamily="34" charset="0"/>
              </a:rPr>
              <a:t>cannot</a:t>
            </a:r>
            <a:r>
              <a:rPr lang="it-IT" altLang="it-IT" dirty="0" smtClean="0">
                <a:solidFill>
                  <a:srgbClr val="000000"/>
                </a:solidFill>
                <a:latin typeface="Arial" pitchFamily="34" charset="0"/>
              </a:rPr>
              <a:t> penetrate </a:t>
            </a:r>
            <a:r>
              <a:rPr lang="it-IT" altLang="it-IT" dirty="0" err="1" smtClean="0">
                <a:solidFill>
                  <a:srgbClr val="000000"/>
                </a:solidFill>
                <a:latin typeface="Arial" pitchFamily="34" charset="0"/>
              </a:rPr>
              <a:t>into</a:t>
            </a:r>
            <a:r>
              <a:rPr lang="it-IT" altLang="it-IT" dirty="0" smtClean="0">
                <a:solidFill>
                  <a:srgbClr val="000000"/>
                </a:solidFill>
                <a:latin typeface="Arial" pitchFamily="34" charset="0"/>
              </a:rPr>
              <a:t> or </a:t>
            </a:r>
            <a:r>
              <a:rPr lang="it-IT" altLang="it-IT" dirty="0" err="1" smtClean="0">
                <a:solidFill>
                  <a:srgbClr val="000000"/>
                </a:solidFill>
                <a:latin typeface="Arial" pitchFamily="34" charset="0"/>
              </a:rPr>
              <a:t>across</a:t>
            </a:r>
            <a:r>
              <a:rPr lang="it-IT" altLang="it-IT" dirty="0" smtClean="0">
                <a:solidFill>
                  <a:srgbClr val="000000"/>
                </a:solidFill>
                <a:latin typeface="Arial" pitchFamily="34" charset="0"/>
              </a:rPr>
              <a:t> a </a:t>
            </a:r>
            <a:r>
              <a:rPr lang="it-IT" altLang="it-IT" dirty="0" err="1" smtClean="0">
                <a:solidFill>
                  <a:srgbClr val="000000"/>
                </a:solidFill>
                <a:latin typeface="Arial" pitchFamily="34" charset="0"/>
              </a:rPr>
              <a:t>potential</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barrier</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if</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its</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energy</a:t>
            </a:r>
            <a:r>
              <a:rPr lang="it-IT" altLang="it-IT" dirty="0" smtClean="0">
                <a:solidFill>
                  <a:srgbClr val="000000"/>
                </a:solidFill>
                <a:latin typeface="Arial" pitchFamily="34" charset="0"/>
              </a:rPr>
              <a:t> E </a:t>
            </a:r>
            <a:r>
              <a:rPr lang="it-IT" altLang="it-IT" dirty="0" err="1" smtClean="0">
                <a:solidFill>
                  <a:srgbClr val="000000"/>
                </a:solidFill>
                <a:latin typeface="Arial" pitchFamily="34" charset="0"/>
              </a:rPr>
              <a:t>is</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smaller</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than</a:t>
            </a:r>
            <a:r>
              <a:rPr lang="it-IT" altLang="it-IT" dirty="0" smtClean="0">
                <a:solidFill>
                  <a:srgbClr val="000000"/>
                </a:solidFill>
                <a:latin typeface="Arial" pitchFamily="34" charset="0"/>
              </a:rPr>
              <a:t> the </a:t>
            </a:r>
            <a:r>
              <a:rPr lang="it-IT" altLang="it-IT" dirty="0" err="1" smtClean="0">
                <a:solidFill>
                  <a:srgbClr val="000000"/>
                </a:solidFill>
                <a:latin typeface="Arial" pitchFamily="34" charset="0"/>
              </a:rPr>
              <a:t>potential</a:t>
            </a:r>
            <a:r>
              <a:rPr lang="it-IT" altLang="it-IT" dirty="0" smtClean="0">
                <a:solidFill>
                  <a:srgbClr val="000000"/>
                </a:solidFill>
                <a:latin typeface="Arial" pitchFamily="34" charset="0"/>
              </a:rPr>
              <a:t> </a:t>
            </a:r>
            <a:r>
              <a:rPr lang="it-IT" altLang="it-IT" b="1" dirty="0" smtClean="0">
                <a:solidFill>
                  <a:srgbClr val="000000"/>
                </a:solidFill>
                <a:latin typeface="Arial" pitchFamily="34" charset="0"/>
                <a:sym typeface="Symbol" pitchFamily="18" charset="2"/>
              </a:rPr>
              <a:t></a:t>
            </a:r>
            <a:r>
              <a:rPr lang="it-IT" altLang="it-IT" dirty="0" smtClean="0">
                <a:solidFill>
                  <a:srgbClr val="000000"/>
                </a:solidFill>
                <a:latin typeface="Arial" pitchFamily="34" charset="0"/>
                <a:sym typeface="Symbol" pitchFamily="18" charset="2"/>
              </a:rPr>
              <a:t> </a:t>
            </a:r>
            <a:r>
              <a:rPr lang="it-IT" altLang="it-IT" dirty="0" err="1" smtClean="0">
                <a:solidFill>
                  <a:srgbClr val="000000"/>
                </a:solidFill>
                <a:latin typeface="Arial" pitchFamily="34" charset="0"/>
              </a:rPr>
              <a:t>within</a:t>
            </a:r>
            <a:r>
              <a:rPr lang="it-IT" altLang="it-IT" dirty="0" smtClean="0">
                <a:solidFill>
                  <a:srgbClr val="000000"/>
                </a:solidFill>
                <a:latin typeface="Arial" pitchFamily="34" charset="0"/>
              </a:rPr>
              <a:t> the </a:t>
            </a:r>
            <a:r>
              <a:rPr lang="it-IT" altLang="it-IT" dirty="0" err="1" smtClean="0">
                <a:solidFill>
                  <a:srgbClr val="000000"/>
                </a:solidFill>
                <a:latin typeface="Arial" pitchFamily="34" charset="0"/>
              </a:rPr>
              <a:t>barrier</a:t>
            </a:r>
            <a:r>
              <a:rPr lang="it-IT" altLang="it-IT" dirty="0" smtClean="0">
                <a:solidFill>
                  <a:srgbClr val="000000"/>
                </a:solidFill>
                <a:latin typeface="Arial" pitchFamily="34" charset="0"/>
              </a:rPr>
              <a:t>. </a:t>
            </a:r>
          </a:p>
          <a:p>
            <a:pPr eaLnBrk="0" fontAlgn="base" hangingPunct="0">
              <a:spcBef>
                <a:spcPct val="0"/>
              </a:spcBef>
              <a:spcAft>
                <a:spcPct val="0"/>
              </a:spcAft>
            </a:pPr>
            <a:endParaRPr lang="it-IT" altLang="it-IT" dirty="0" smtClean="0">
              <a:solidFill>
                <a:srgbClr val="000000"/>
              </a:solidFill>
              <a:latin typeface="Arial" pitchFamily="34" charset="0"/>
            </a:endParaRPr>
          </a:p>
        </p:txBody>
      </p:sp>
      <p:sp>
        <p:nvSpPr>
          <p:cNvPr id="19462" name="Text Box 6"/>
          <p:cNvSpPr txBox="1">
            <a:spLocks noChangeArrowheads="1"/>
          </p:cNvSpPr>
          <p:nvPr/>
        </p:nvSpPr>
        <p:spPr bwMode="auto">
          <a:xfrm>
            <a:off x="0" y="3998913"/>
            <a:ext cx="38100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it-IT" altLang="it-IT" dirty="0" smtClean="0">
                <a:solidFill>
                  <a:srgbClr val="000000"/>
                </a:solidFill>
                <a:latin typeface="Arial" pitchFamily="34" charset="0"/>
              </a:rPr>
              <a:t>The quantum </a:t>
            </a:r>
            <a:r>
              <a:rPr lang="it-IT" altLang="it-IT" dirty="0" err="1" smtClean="0">
                <a:solidFill>
                  <a:srgbClr val="000000"/>
                </a:solidFill>
                <a:latin typeface="Arial" pitchFamily="34" charset="0"/>
              </a:rPr>
              <a:t>mechanics</a:t>
            </a:r>
            <a:r>
              <a:rPr lang="it-IT" altLang="it-IT" dirty="0" smtClean="0">
                <a:solidFill>
                  <a:srgbClr val="000000"/>
                </a:solidFill>
                <a:latin typeface="Arial" pitchFamily="34" charset="0"/>
              </a:rPr>
              <a:t> treatment </a:t>
            </a:r>
            <a:r>
              <a:rPr lang="it-IT" altLang="it-IT" dirty="0" err="1" smtClean="0">
                <a:solidFill>
                  <a:srgbClr val="000000"/>
                </a:solidFill>
                <a:latin typeface="Arial" pitchFamily="34" charset="0"/>
              </a:rPr>
              <a:t>predicts</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that</a:t>
            </a:r>
            <a:r>
              <a:rPr lang="it-IT" altLang="it-IT" dirty="0" smtClean="0">
                <a:solidFill>
                  <a:srgbClr val="000000"/>
                </a:solidFill>
                <a:latin typeface="Arial" pitchFamily="34" charset="0"/>
              </a:rPr>
              <a:t> an electron </a:t>
            </a:r>
            <a:r>
              <a:rPr lang="it-IT" altLang="it-IT" dirty="0" err="1" smtClean="0">
                <a:solidFill>
                  <a:srgbClr val="000000"/>
                </a:solidFill>
                <a:latin typeface="Arial" pitchFamily="34" charset="0"/>
              </a:rPr>
              <a:t>have</a:t>
            </a:r>
            <a:r>
              <a:rPr lang="it-IT" altLang="it-IT" dirty="0" smtClean="0">
                <a:solidFill>
                  <a:srgbClr val="000000"/>
                </a:solidFill>
                <a:latin typeface="Arial" pitchFamily="34" charset="0"/>
              </a:rPr>
              <a:t> a finite </a:t>
            </a:r>
            <a:r>
              <a:rPr lang="it-IT" altLang="it-IT" dirty="0" err="1" smtClean="0">
                <a:solidFill>
                  <a:srgbClr val="000000"/>
                </a:solidFill>
                <a:latin typeface="Arial" pitchFamily="34" charset="0"/>
              </a:rPr>
              <a:t>probability</a:t>
            </a:r>
            <a:r>
              <a:rPr lang="it-IT" altLang="it-IT" dirty="0" smtClean="0">
                <a:solidFill>
                  <a:srgbClr val="000000"/>
                </a:solidFill>
                <a:latin typeface="Arial" pitchFamily="34" charset="0"/>
              </a:rPr>
              <a:t> to </a:t>
            </a:r>
            <a:r>
              <a:rPr lang="it-IT" altLang="it-IT" dirty="0" err="1" smtClean="0">
                <a:solidFill>
                  <a:srgbClr val="000000"/>
                </a:solidFill>
                <a:latin typeface="Arial" pitchFamily="34" charset="0"/>
              </a:rPr>
              <a:t>exist</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behind</a:t>
            </a:r>
            <a:r>
              <a:rPr lang="it-IT" altLang="it-IT" dirty="0" smtClean="0">
                <a:solidFill>
                  <a:srgbClr val="000000"/>
                </a:solidFill>
                <a:latin typeface="Arial" pitchFamily="34" charset="0"/>
              </a:rPr>
              <a:t> the </a:t>
            </a:r>
            <a:r>
              <a:rPr lang="it-IT" altLang="it-IT" dirty="0" err="1" smtClean="0">
                <a:solidFill>
                  <a:srgbClr val="000000"/>
                </a:solidFill>
                <a:latin typeface="Arial" pitchFamily="34" charset="0"/>
              </a:rPr>
              <a:t>potential</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barrier</a:t>
            </a:r>
            <a:r>
              <a:rPr lang="it-IT" altLang="it-IT" dirty="0" smtClean="0">
                <a:solidFill>
                  <a:srgbClr val="000000"/>
                </a:solidFill>
                <a:latin typeface="Arial" pitchFamily="34" charset="0"/>
              </a:rPr>
              <a:t>.</a:t>
            </a:r>
          </a:p>
          <a:p>
            <a:pPr eaLnBrk="0" fontAlgn="base" hangingPunct="0">
              <a:spcBef>
                <a:spcPct val="0"/>
              </a:spcBef>
              <a:spcAft>
                <a:spcPct val="0"/>
              </a:spcAft>
            </a:pPr>
            <a:endParaRPr lang="it-IT" altLang="it-IT" dirty="0" smtClean="0">
              <a:solidFill>
                <a:srgbClr val="000000"/>
              </a:solidFill>
              <a:latin typeface="Arial" pitchFamily="34" charset="0"/>
            </a:endParaRPr>
          </a:p>
          <a:p>
            <a:pPr eaLnBrk="0" fontAlgn="base" hangingPunct="0">
              <a:spcBef>
                <a:spcPct val="0"/>
              </a:spcBef>
              <a:spcAft>
                <a:spcPct val="0"/>
              </a:spcAft>
            </a:pPr>
            <a:r>
              <a:rPr lang="it-IT" altLang="it-IT" dirty="0" err="1" smtClean="0">
                <a:solidFill>
                  <a:srgbClr val="000000"/>
                </a:solidFill>
                <a:latin typeface="Arial" pitchFamily="34" charset="0"/>
              </a:rPr>
              <a:t>This</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is</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called</a:t>
            </a:r>
            <a:r>
              <a:rPr lang="it-IT" altLang="it-IT" dirty="0" smtClean="0">
                <a:solidFill>
                  <a:srgbClr val="000000"/>
                </a:solidFill>
                <a:latin typeface="Arial" pitchFamily="34" charset="0"/>
              </a:rPr>
              <a:t> </a:t>
            </a:r>
            <a:r>
              <a:rPr lang="it-IT" altLang="it-IT" b="1" dirty="0" smtClean="0">
                <a:solidFill>
                  <a:srgbClr val="FF0000"/>
                </a:solidFill>
                <a:latin typeface="Arial" pitchFamily="34" charset="0"/>
              </a:rPr>
              <a:t>TUNNEL EFFECT</a:t>
            </a:r>
            <a:endParaRPr lang="it-IT" altLang="it-IT" dirty="0" smtClean="0">
              <a:solidFill>
                <a:srgbClr val="FF0000"/>
              </a:solidFill>
              <a:latin typeface="Arial" pitchFamily="34" charset="0"/>
            </a:endParaRPr>
          </a:p>
        </p:txBody>
      </p:sp>
    </p:spTree>
    <p:extLst>
      <p:ext uri="{BB962C8B-B14F-4D97-AF65-F5344CB8AC3E}">
        <p14:creationId xmlns:p14="http://schemas.microsoft.com/office/powerpoint/2010/main" val="34198353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7764" name="Picture 4" descr="1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52400"/>
            <a:ext cx="56388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77478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365125" y="268288"/>
            <a:ext cx="4940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altLang="it-IT" sz="2400" b="1" smtClean="0">
                <a:solidFill>
                  <a:srgbClr val="FF0000"/>
                </a:solidFill>
                <a:latin typeface="Arial" pitchFamily="34" charset="0"/>
              </a:rPr>
              <a:t>Theoretical basis of tunnel effect</a:t>
            </a:r>
          </a:p>
        </p:txBody>
      </p:sp>
      <p:grpSp>
        <p:nvGrpSpPr>
          <p:cNvPr id="20499" name="Group 19"/>
          <p:cNvGrpSpPr>
            <a:grpSpLocks/>
          </p:cNvGrpSpPr>
          <p:nvPr/>
        </p:nvGrpSpPr>
        <p:grpSpPr bwMode="auto">
          <a:xfrm>
            <a:off x="304800" y="1036638"/>
            <a:ext cx="8382000" cy="1239837"/>
            <a:chOff x="192" y="653"/>
            <a:chExt cx="5280" cy="781"/>
          </a:xfrm>
        </p:grpSpPr>
        <p:sp>
          <p:nvSpPr>
            <p:cNvPr id="20484" name="Text Box 4"/>
            <p:cNvSpPr txBox="1">
              <a:spLocks noChangeArrowheads="1"/>
            </p:cNvSpPr>
            <p:nvPr/>
          </p:nvSpPr>
          <p:spPr bwMode="auto">
            <a:xfrm>
              <a:off x="192" y="653"/>
              <a:ext cx="528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ts val="500"/>
                </a:spcBef>
                <a:spcAft>
                  <a:spcPts val="500"/>
                </a:spcAft>
              </a:pPr>
              <a:r>
                <a:rPr lang="it-IT" altLang="it-IT" dirty="0" smtClean="0">
                  <a:solidFill>
                    <a:srgbClr val="000000"/>
                  </a:solidFill>
                  <a:latin typeface="Arial" pitchFamily="34" charset="0"/>
                </a:rPr>
                <a:t>A quantum </a:t>
              </a:r>
              <a:r>
                <a:rPr lang="it-IT" altLang="it-IT" dirty="0" err="1" smtClean="0">
                  <a:solidFill>
                    <a:srgbClr val="000000"/>
                  </a:solidFill>
                  <a:latin typeface="Arial" pitchFamily="34" charset="0"/>
                </a:rPr>
                <a:t>mechanic</a:t>
              </a:r>
              <a:r>
                <a:rPr lang="it-IT" altLang="it-IT" dirty="0" smtClean="0">
                  <a:solidFill>
                    <a:srgbClr val="000000"/>
                  </a:solidFill>
                  <a:latin typeface="Arial" pitchFamily="34" charset="0"/>
                </a:rPr>
                <a:t> treatment </a:t>
              </a:r>
              <a:r>
                <a:rPr lang="it-IT" altLang="it-IT" dirty="0" err="1" smtClean="0">
                  <a:solidFill>
                    <a:srgbClr val="000000"/>
                  </a:solidFill>
                  <a:latin typeface="Arial" pitchFamily="34" charset="0"/>
                </a:rPr>
                <a:t>predicts</a:t>
              </a:r>
              <a:r>
                <a:rPr lang="it-IT" altLang="it-IT" dirty="0" smtClean="0">
                  <a:solidFill>
                    <a:srgbClr val="000000"/>
                  </a:solidFill>
                  <a:latin typeface="Arial" pitchFamily="34" charset="0"/>
                </a:rPr>
                <a:t> an </a:t>
              </a:r>
              <a:r>
                <a:rPr lang="it-IT" altLang="it-IT" dirty="0" err="1" smtClean="0">
                  <a:solidFill>
                    <a:srgbClr val="000000"/>
                  </a:solidFill>
                  <a:latin typeface="Arial" pitchFamily="34" charset="0"/>
                </a:rPr>
                <a:t>exponential</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decaying</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solution</a:t>
              </a:r>
              <a:r>
                <a:rPr lang="it-IT" altLang="it-IT" dirty="0" smtClean="0">
                  <a:solidFill>
                    <a:srgbClr val="000000"/>
                  </a:solidFill>
                  <a:latin typeface="Arial" pitchFamily="34" charset="0"/>
                </a:rPr>
                <a:t> for the electron </a:t>
              </a:r>
              <a:r>
                <a:rPr lang="it-IT" altLang="it-IT" dirty="0" err="1" smtClean="0">
                  <a:solidFill>
                    <a:srgbClr val="000000"/>
                  </a:solidFill>
                  <a:latin typeface="Arial" pitchFamily="34" charset="0"/>
                </a:rPr>
                <a:t>wave</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function</a:t>
              </a:r>
              <a:r>
                <a:rPr lang="it-IT" altLang="it-IT" dirty="0" smtClean="0">
                  <a:solidFill>
                    <a:srgbClr val="000000"/>
                  </a:solidFill>
                  <a:latin typeface="Arial" pitchFamily="34" charset="0"/>
                </a:rPr>
                <a:t> in the </a:t>
              </a:r>
              <a:r>
                <a:rPr lang="it-IT" altLang="it-IT" dirty="0" err="1" smtClean="0">
                  <a:solidFill>
                    <a:srgbClr val="000000"/>
                  </a:solidFill>
                  <a:latin typeface="Arial" pitchFamily="34" charset="0"/>
                </a:rPr>
                <a:t>barrier</a:t>
              </a:r>
              <a:r>
                <a:rPr lang="it-IT" altLang="it-IT" dirty="0" smtClean="0">
                  <a:solidFill>
                    <a:srgbClr val="000000"/>
                  </a:solidFill>
                  <a:latin typeface="Arial" pitchFamily="34" charset="0"/>
                </a:rPr>
                <a:t>. For a </a:t>
              </a:r>
              <a:r>
                <a:rPr lang="it-IT" altLang="it-IT" dirty="0" err="1" smtClean="0">
                  <a:solidFill>
                    <a:srgbClr val="000000"/>
                  </a:solidFill>
                  <a:latin typeface="Arial" pitchFamily="34" charset="0"/>
                </a:rPr>
                <a:t>rectangular</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barrier</a:t>
              </a:r>
              <a:r>
                <a:rPr lang="it-IT" altLang="it-IT" dirty="0" smtClean="0">
                  <a:solidFill>
                    <a:srgbClr val="000000"/>
                  </a:solidFill>
                  <a:latin typeface="Arial" pitchFamily="34" charset="0"/>
                </a:rPr>
                <a:t> of </a:t>
              </a:r>
              <a:r>
                <a:rPr lang="it-IT" altLang="it-IT" dirty="0" err="1" smtClean="0">
                  <a:solidFill>
                    <a:srgbClr val="000000"/>
                  </a:solidFill>
                  <a:latin typeface="Arial" pitchFamily="34" charset="0"/>
                </a:rPr>
                <a:t>width</a:t>
              </a:r>
              <a:r>
                <a:rPr lang="it-IT" altLang="it-IT" dirty="0" smtClean="0">
                  <a:solidFill>
                    <a:srgbClr val="000000"/>
                  </a:solidFill>
                  <a:latin typeface="Arial" pitchFamily="34" charset="0"/>
                </a:rPr>
                <a:t> d:</a:t>
              </a:r>
            </a:p>
          </p:txBody>
        </p:sp>
        <p:sp>
          <p:nvSpPr>
            <p:cNvPr id="20487" name="Text Box 7"/>
            <p:cNvSpPr txBox="1">
              <a:spLocks noChangeArrowheads="1"/>
            </p:cNvSpPr>
            <p:nvPr/>
          </p:nvSpPr>
          <p:spPr bwMode="auto">
            <a:xfrm>
              <a:off x="2544" y="1203"/>
              <a:ext cx="50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altLang="it-IT" smtClean="0">
                  <a:solidFill>
                    <a:srgbClr val="000000"/>
                  </a:solidFill>
                  <a:latin typeface="Arial" pitchFamily="34" charset="0"/>
                </a:rPr>
                <a:t>where</a:t>
              </a:r>
            </a:p>
          </p:txBody>
        </p:sp>
      </p:grpSp>
      <mc:AlternateContent xmlns:mc="http://schemas.openxmlformats.org/markup-compatibility/2006" xmlns:a14="http://schemas.microsoft.com/office/drawing/2010/main">
        <mc:Choice Requires="a14">
          <p:sp>
            <p:nvSpPr>
              <p:cNvPr id="2" name="CasellaDiTesto 1"/>
              <p:cNvSpPr txBox="1"/>
              <p:nvPr/>
            </p:nvSpPr>
            <p:spPr>
              <a:xfrm>
                <a:off x="1115616" y="1880894"/>
                <a:ext cx="2361223" cy="522194"/>
              </a:xfrm>
              <a:prstGeom prst="rect">
                <a:avLst/>
              </a:prstGeom>
              <a:noFill/>
            </p:spPr>
            <p:txBody>
              <a:bodyPr wrap="none" rtlCol="0">
                <a:spAutoFit/>
              </a:bodyPr>
              <a:lstStyle/>
              <a:p>
                <a:pP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en-US" sz="2400" i="1" smtClean="0">
                              <a:solidFill>
                                <a:srgbClr val="000000"/>
                              </a:solidFill>
                              <a:latin typeface="Cambria Math"/>
                            </a:rPr>
                          </m:ctrlPr>
                        </m:sSubPr>
                        <m:e>
                          <m:r>
                            <m:rPr>
                              <m:sty m:val="p"/>
                            </m:rPr>
                            <a:rPr lang="el-GR" sz="2400" smtClean="0">
                              <a:solidFill>
                                <a:srgbClr val="000000"/>
                              </a:solidFill>
                              <a:latin typeface="Cambria Math"/>
                              <a:ea typeface="Cambria Math"/>
                            </a:rPr>
                            <m:t>Ψ</m:t>
                          </m:r>
                        </m:e>
                        <m:sub>
                          <m:r>
                            <a:rPr lang="it-IT" sz="2400" smtClean="0">
                              <a:solidFill>
                                <a:srgbClr val="000000"/>
                              </a:solidFill>
                              <a:latin typeface="Cambria Math"/>
                            </a:rPr>
                            <m:t>(</m:t>
                          </m:r>
                          <m:r>
                            <m:rPr>
                              <m:sty m:val="p"/>
                            </m:rPr>
                            <a:rPr lang="it-IT" sz="2400" smtClean="0">
                              <a:solidFill>
                                <a:srgbClr val="000000"/>
                              </a:solidFill>
                              <a:latin typeface="Cambria Math"/>
                            </a:rPr>
                            <m:t>d</m:t>
                          </m:r>
                          <m:r>
                            <a:rPr lang="it-IT" sz="2400" smtClean="0">
                              <a:solidFill>
                                <a:srgbClr val="000000"/>
                              </a:solidFill>
                              <a:latin typeface="Cambria Math"/>
                            </a:rPr>
                            <m:t>)</m:t>
                          </m:r>
                        </m:sub>
                      </m:sSub>
                      <m:r>
                        <a:rPr lang="it-IT" sz="2400" smtClean="0">
                          <a:solidFill>
                            <a:srgbClr val="000000"/>
                          </a:solidFill>
                          <a:latin typeface="Cambria Math"/>
                        </a:rPr>
                        <m:t>=</m:t>
                      </m:r>
                      <m:sSub>
                        <m:sSubPr>
                          <m:ctrlPr>
                            <a:rPr lang="en-US" sz="2400" i="1" smtClean="0">
                              <a:solidFill>
                                <a:srgbClr val="000000"/>
                              </a:solidFill>
                              <a:latin typeface="Cambria Math"/>
                            </a:rPr>
                          </m:ctrlPr>
                        </m:sSubPr>
                        <m:e>
                          <m:r>
                            <m:rPr>
                              <m:sty m:val="p"/>
                            </m:rPr>
                            <a:rPr lang="el-GR" sz="2400" smtClean="0">
                              <a:solidFill>
                                <a:srgbClr val="000000"/>
                              </a:solidFill>
                              <a:latin typeface="Cambria Math"/>
                              <a:ea typeface="Cambria Math"/>
                            </a:rPr>
                            <m:t>Ψ</m:t>
                          </m:r>
                        </m:e>
                        <m:sub>
                          <m:r>
                            <a:rPr lang="it-IT" sz="2400" smtClean="0">
                              <a:solidFill>
                                <a:srgbClr val="000000"/>
                              </a:solidFill>
                              <a:latin typeface="Cambria Math"/>
                            </a:rPr>
                            <m:t>(0)</m:t>
                          </m:r>
                        </m:sub>
                      </m:sSub>
                      <m:sSup>
                        <m:sSupPr>
                          <m:ctrlPr>
                            <a:rPr lang="it-IT" sz="2400" i="1" smtClean="0">
                              <a:solidFill>
                                <a:srgbClr val="000000"/>
                              </a:solidFill>
                              <a:latin typeface="Cambria Math"/>
                            </a:rPr>
                          </m:ctrlPr>
                        </m:sSupPr>
                        <m:e>
                          <m:r>
                            <m:rPr>
                              <m:sty m:val="p"/>
                            </m:rPr>
                            <a:rPr lang="it-IT" sz="2400" smtClean="0">
                              <a:solidFill>
                                <a:srgbClr val="000000"/>
                              </a:solidFill>
                              <a:latin typeface="Cambria Math"/>
                            </a:rPr>
                            <m:t>e</m:t>
                          </m:r>
                        </m:e>
                        <m:sup>
                          <m:r>
                            <a:rPr lang="it-IT" sz="2400" smtClean="0">
                              <a:solidFill>
                                <a:srgbClr val="000000"/>
                              </a:solidFill>
                              <a:latin typeface="Cambria Math"/>
                            </a:rPr>
                            <m:t>−</m:t>
                          </m:r>
                          <m:r>
                            <m:rPr>
                              <m:sty m:val="p"/>
                            </m:rPr>
                            <a:rPr lang="it-IT" sz="2400" smtClean="0">
                              <a:solidFill>
                                <a:srgbClr val="000000"/>
                              </a:solidFill>
                              <a:latin typeface="Cambria Math"/>
                            </a:rPr>
                            <m:t>kd</m:t>
                          </m:r>
                        </m:sup>
                      </m:sSup>
                    </m:oMath>
                  </m:oMathPara>
                </a14:m>
                <a:endParaRPr lang="en-US" sz="2400" dirty="0" smtClean="0">
                  <a:solidFill>
                    <a:srgbClr val="000000"/>
                  </a:solidFill>
                </a:endParaRPr>
              </a:p>
            </p:txBody>
          </p:sp>
        </mc:Choice>
        <mc:Fallback xmlns="">
          <p:sp>
            <p:nvSpPr>
              <p:cNvPr id="2" name="CasellaDiTesto 1"/>
              <p:cNvSpPr txBox="1">
                <a:spLocks noRot="1" noChangeAspect="1" noMove="1" noResize="1" noEditPoints="1" noAdjustHandles="1" noChangeArrowheads="1" noChangeShapeType="1" noTextEdit="1"/>
              </p:cNvSpPr>
              <p:nvPr/>
            </p:nvSpPr>
            <p:spPr>
              <a:xfrm>
                <a:off x="1115616" y="1880894"/>
                <a:ext cx="2361223" cy="522194"/>
              </a:xfrm>
              <a:prstGeom prst="rect">
                <a:avLst/>
              </a:prstGeom>
              <a:blipFill rotWithShape="1">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asellaDiTesto 2"/>
              <p:cNvSpPr txBox="1"/>
              <p:nvPr/>
            </p:nvSpPr>
            <p:spPr>
              <a:xfrm>
                <a:off x="5139102" y="1693182"/>
                <a:ext cx="2570575" cy="897618"/>
              </a:xfrm>
              <a:prstGeom prst="rect">
                <a:avLst/>
              </a:prstGeom>
              <a:noFill/>
            </p:spPr>
            <p:txBody>
              <a:bodyPr wrap="none" rtlCol="0">
                <a:spAutoFit/>
              </a:bodyPr>
              <a:lstStyle/>
              <a:p>
                <a:pP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r>
                        <m:rPr>
                          <m:sty m:val="p"/>
                        </m:rPr>
                        <a:rPr lang="it-IT" sz="2400" smtClean="0">
                          <a:solidFill>
                            <a:srgbClr val="000000"/>
                          </a:solidFill>
                          <a:latin typeface="Cambria Math"/>
                        </a:rPr>
                        <m:t>k</m:t>
                      </m:r>
                      <m:r>
                        <a:rPr lang="it-IT" sz="2400" smtClean="0">
                          <a:solidFill>
                            <a:srgbClr val="000000"/>
                          </a:solidFill>
                          <a:latin typeface="Cambria Math"/>
                        </a:rPr>
                        <m:t>=</m:t>
                      </m:r>
                      <m:f>
                        <m:fPr>
                          <m:ctrlPr>
                            <a:rPr lang="it-IT" sz="2400" i="1" smtClean="0">
                              <a:solidFill>
                                <a:srgbClr val="000000"/>
                              </a:solidFill>
                              <a:latin typeface="Cambria Math"/>
                            </a:rPr>
                          </m:ctrlPr>
                        </m:fPr>
                        <m:num>
                          <m:rad>
                            <m:radPr>
                              <m:degHide m:val="on"/>
                              <m:ctrlPr>
                                <a:rPr lang="it-IT" sz="2400" i="1" smtClean="0">
                                  <a:solidFill>
                                    <a:srgbClr val="000000"/>
                                  </a:solidFill>
                                  <a:latin typeface="Cambria Math"/>
                                </a:rPr>
                              </m:ctrlPr>
                            </m:radPr>
                            <m:deg/>
                            <m:e>
                              <m:r>
                                <a:rPr lang="it-IT" sz="2400" smtClean="0">
                                  <a:solidFill>
                                    <a:srgbClr val="000000"/>
                                  </a:solidFill>
                                  <a:latin typeface="Cambria Math"/>
                                </a:rPr>
                                <m:t>2</m:t>
                              </m:r>
                              <m:r>
                                <m:rPr>
                                  <m:sty m:val="p"/>
                                </m:rPr>
                                <a:rPr lang="it-IT" sz="2400" smtClean="0">
                                  <a:solidFill>
                                    <a:srgbClr val="000000"/>
                                  </a:solidFill>
                                  <a:latin typeface="Cambria Math"/>
                                </a:rPr>
                                <m:t>m</m:t>
                              </m:r>
                              <m:d>
                                <m:dPr>
                                  <m:ctrlPr>
                                    <a:rPr lang="it-IT" sz="2400" i="1" smtClean="0">
                                      <a:solidFill>
                                        <a:srgbClr val="000000"/>
                                      </a:solidFill>
                                      <a:latin typeface="Cambria Math"/>
                                    </a:rPr>
                                  </m:ctrlPr>
                                </m:dPr>
                                <m:e>
                                  <m:r>
                                    <m:rPr>
                                      <m:sty m:val="p"/>
                                    </m:rPr>
                                    <a:rPr lang="el-GR" sz="2400" smtClean="0">
                                      <a:solidFill>
                                        <a:srgbClr val="000000"/>
                                      </a:solidFill>
                                      <a:latin typeface="Cambria Math"/>
                                      <a:ea typeface="Cambria Math"/>
                                    </a:rPr>
                                    <m:t>Φ</m:t>
                                  </m:r>
                                  <m:r>
                                    <a:rPr lang="it-IT" sz="2400" smtClean="0">
                                      <a:solidFill>
                                        <a:srgbClr val="000000"/>
                                      </a:solidFill>
                                      <a:latin typeface="Cambria Math"/>
                                      <a:ea typeface="Cambria Math"/>
                                    </a:rPr>
                                    <m:t>−</m:t>
                                  </m:r>
                                  <m:r>
                                    <m:rPr>
                                      <m:sty m:val="p"/>
                                    </m:rPr>
                                    <a:rPr lang="it-IT" sz="2400" smtClean="0">
                                      <a:solidFill>
                                        <a:srgbClr val="000000"/>
                                      </a:solidFill>
                                      <a:latin typeface="Cambria Math"/>
                                      <a:ea typeface="Cambria Math"/>
                                    </a:rPr>
                                    <m:t>E</m:t>
                                  </m:r>
                                </m:e>
                              </m:d>
                            </m:e>
                          </m:rad>
                        </m:num>
                        <m:den>
                          <m:r>
                            <a:rPr lang="it-IT" sz="2400" smtClean="0">
                              <a:solidFill>
                                <a:srgbClr val="000000"/>
                              </a:solidFill>
                              <a:latin typeface="Cambria Math"/>
                              <a:ea typeface="Cambria Math"/>
                            </a:rPr>
                            <m:t>ℏ</m:t>
                          </m:r>
                        </m:den>
                      </m:f>
                    </m:oMath>
                  </m:oMathPara>
                </a14:m>
                <a:endParaRPr lang="en-US" sz="2400" dirty="0" smtClean="0">
                  <a:solidFill>
                    <a:srgbClr val="000000"/>
                  </a:solidFill>
                </a:endParaRPr>
              </a:p>
            </p:txBody>
          </p:sp>
        </mc:Choice>
        <mc:Fallback xmlns="">
          <p:sp>
            <p:nvSpPr>
              <p:cNvPr id="3" name="CasellaDiTesto 2"/>
              <p:cNvSpPr txBox="1">
                <a:spLocks noRot="1" noChangeAspect="1" noMove="1" noResize="1" noEditPoints="1" noAdjustHandles="1" noChangeArrowheads="1" noChangeShapeType="1" noTextEdit="1"/>
              </p:cNvSpPr>
              <p:nvPr/>
            </p:nvSpPr>
            <p:spPr>
              <a:xfrm>
                <a:off x="5139102" y="1693182"/>
                <a:ext cx="2570575" cy="897618"/>
              </a:xfrm>
              <a:prstGeom prst="rect">
                <a:avLst/>
              </a:prstGeom>
              <a:blipFill rotWithShape="1">
                <a:blip r:embed="rId3"/>
                <a:stretch>
                  <a:fillRect/>
                </a:stretch>
              </a:blipFill>
            </p:spPr>
            <p:txBody>
              <a:bodyPr/>
              <a:lstStyle/>
              <a:p>
                <a:r>
                  <a:rPr lang="en-US">
                    <a:noFill/>
                  </a:rPr>
                  <a:t> </a:t>
                </a:r>
              </a:p>
            </p:txBody>
          </p:sp>
        </mc:Fallback>
      </mc:AlternateContent>
      <p:pic>
        <p:nvPicPr>
          <p:cNvPr id="1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7738" y="3140968"/>
            <a:ext cx="4706937" cy="267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071885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3" name="CasellaDiTesto 22"/>
              <p:cNvSpPr txBox="1"/>
              <p:nvPr/>
            </p:nvSpPr>
            <p:spPr>
              <a:xfrm>
                <a:off x="3063844" y="5135107"/>
                <a:ext cx="2372252" cy="596638"/>
              </a:xfrm>
              <a:prstGeom prst="rect">
                <a:avLst/>
              </a:prstGeom>
              <a:noFill/>
            </p:spPr>
            <p:txBody>
              <a:bodyPr wrap="none" rtlCol="0">
                <a:spAutoFit/>
              </a:bodyPr>
              <a:lstStyle/>
              <a:p>
                <a:pP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r>
                        <m:rPr>
                          <m:sty m:val="p"/>
                        </m:rPr>
                        <a:rPr lang="it-IT" sz="2400" smtClean="0">
                          <a:solidFill>
                            <a:srgbClr val="000000"/>
                          </a:solidFill>
                          <a:latin typeface="Cambria Math"/>
                        </a:rPr>
                        <m:t>I</m:t>
                      </m:r>
                      <m:r>
                        <a:rPr lang="it-IT" sz="2400" i="1" smtClean="0">
                          <a:solidFill>
                            <a:srgbClr val="000000"/>
                          </a:solidFill>
                          <a:latin typeface="Cambria Math"/>
                          <a:ea typeface="Cambria Math"/>
                        </a:rPr>
                        <m:t>∝</m:t>
                      </m:r>
                      <m:sSup>
                        <m:sSupPr>
                          <m:ctrlPr>
                            <a:rPr lang="it-IT" sz="2400" i="1" smtClean="0">
                              <a:solidFill>
                                <a:srgbClr val="000000"/>
                              </a:solidFill>
                              <a:latin typeface="Cambria Math"/>
                            </a:rPr>
                          </m:ctrlPr>
                        </m:sSupPr>
                        <m:e>
                          <m:d>
                            <m:dPr>
                              <m:begChr m:val="|"/>
                              <m:endChr m:val="|"/>
                              <m:ctrlPr>
                                <a:rPr lang="it-IT" sz="2400" i="1" smtClean="0">
                                  <a:solidFill>
                                    <a:srgbClr val="000000"/>
                                  </a:solidFill>
                                  <a:latin typeface="Cambria Math"/>
                                </a:rPr>
                              </m:ctrlPr>
                            </m:dPr>
                            <m:e>
                              <m:sSub>
                                <m:sSubPr>
                                  <m:ctrlPr>
                                    <a:rPr lang="en-US" sz="2400" i="1" smtClean="0">
                                      <a:solidFill>
                                        <a:srgbClr val="000000"/>
                                      </a:solidFill>
                                      <a:latin typeface="Cambria Math"/>
                                    </a:rPr>
                                  </m:ctrlPr>
                                </m:sSubPr>
                                <m:e>
                                  <m:r>
                                    <m:rPr>
                                      <m:sty m:val="p"/>
                                    </m:rPr>
                                    <a:rPr lang="el-GR" sz="2400" smtClean="0">
                                      <a:solidFill>
                                        <a:srgbClr val="000000"/>
                                      </a:solidFill>
                                      <a:latin typeface="Cambria Math"/>
                                      <a:ea typeface="Cambria Math"/>
                                    </a:rPr>
                                    <m:t>Ψ</m:t>
                                  </m:r>
                                </m:e>
                                <m:sub>
                                  <m:r>
                                    <a:rPr lang="it-IT" sz="2400" smtClean="0">
                                      <a:solidFill>
                                        <a:srgbClr val="000000"/>
                                      </a:solidFill>
                                      <a:latin typeface="Cambria Math"/>
                                    </a:rPr>
                                    <m:t>(0)</m:t>
                                  </m:r>
                                </m:sub>
                              </m:sSub>
                            </m:e>
                          </m:d>
                        </m:e>
                        <m:sup>
                          <m:r>
                            <a:rPr lang="it-IT" sz="2400" i="1" smtClean="0">
                              <a:solidFill>
                                <a:srgbClr val="000000"/>
                              </a:solidFill>
                              <a:latin typeface="Cambria Math"/>
                            </a:rPr>
                            <m:t>2</m:t>
                          </m:r>
                        </m:sup>
                      </m:sSup>
                      <m:sSup>
                        <m:sSupPr>
                          <m:ctrlPr>
                            <a:rPr lang="it-IT" sz="2400" i="1" smtClean="0">
                              <a:solidFill>
                                <a:srgbClr val="000000"/>
                              </a:solidFill>
                              <a:latin typeface="Cambria Math"/>
                            </a:rPr>
                          </m:ctrlPr>
                        </m:sSupPr>
                        <m:e>
                          <m:r>
                            <m:rPr>
                              <m:sty m:val="p"/>
                            </m:rPr>
                            <a:rPr lang="it-IT" sz="2400" smtClean="0">
                              <a:solidFill>
                                <a:srgbClr val="000000"/>
                              </a:solidFill>
                              <a:latin typeface="Cambria Math"/>
                            </a:rPr>
                            <m:t>e</m:t>
                          </m:r>
                        </m:e>
                        <m:sup>
                          <m:r>
                            <a:rPr lang="it-IT" sz="2400" smtClean="0">
                              <a:solidFill>
                                <a:srgbClr val="000000"/>
                              </a:solidFill>
                              <a:latin typeface="Cambria Math"/>
                            </a:rPr>
                            <m:t>−2</m:t>
                          </m:r>
                          <m:r>
                            <m:rPr>
                              <m:sty m:val="p"/>
                            </m:rPr>
                            <a:rPr lang="it-IT" sz="2400" smtClean="0">
                              <a:solidFill>
                                <a:srgbClr val="000000"/>
                              </a:solidFill>
                              <a:latin typeface="Cambria Math"/>
                            </a:rPr>
                            <m:t>kd</m:t>
                          </m:r>
                        </m:sup>
                      </m:sSup>
                    </m:oMath>
                  </m:oMathPara>
                </a14:m>
                <a:endParaRPr lang="en-US" sz="2400" dirty="0" smtClean="0">
                  <a:solidFill>
                    <a:srgbClr val="000000"/>
                  </a:solidFill>
                </a:endParaRPr>
              </a:p>
            </p:txBody>
          </p:sp>
        </mc:Choice>
        <mc:Fallback xmlns="">
          <p:sp>
            <p:nvSpPr>
              <p:cNvPr id="23" name="CasellaDiTesto 22"/>
              <p:cNvSpPr txBox="1">
                <a:spLocks noRot="1" noChangeAspect="1" noMove="1" noResize="1" noEditPoints="1" noAdjustHandles="1" noChangeArrowheads="1" noChangeShapeType="1" noTextEdit="1"/>
              </p:cNvSpPr>
              <p:nvPr/>
            </p:nvSpPr>
            <p:spPr>
              <a:xfrm>
                <a:off x="3063844" y="5135107"/>
                <a:ext cx="2372252" cy="596638"/>
              </a:xfrm>
              <a:prstGeom prst="rect">
                <a:avLst/>
              </a:prstGeom>
              <a:blipFill rotWithShape="1">
                <a:blip r:embed="rId2"/>
                <a:stretch>
                  <a:fillRect/>
                </a:stretch>
              </a:blipFill>
            </p:spPr>
            <p:txBody>
              <a:bodyPr/>
              <a:lstStyle/>
              <a:p>
                <a:r>
                  <a:rPr lang="en-US">
                    <a:noFill/>
                  </a:rPr>
                  <a:t> </a:t>
                </a:r>
              </a:p>
            </p:txBody>
          </p:sp>
        </mc:Fallback>
      </mc:AlternateContent>
      <p:sp>
        <p:nvSpPr>
          <p:cNvPr id="20482" name="Text Box 2"/>
          <p:cNvSpPr txBox="1">
            <a:spLocks noChangeArrowheads="1"/>
          </p:cNvSpPr>
          <p:nvPr/>
        </p:nvSpPr>
        <p:spPr bwMode="auto">
          <a:xfrm>
            <a:off x="365125" y="268288"/>
            <a:ext cx="4940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altLang="it-IT" sz="2400" b="1" smtClean="0">
                <a:solidFill>
                  <a:srgbClr val="FF0000"/>
                </a:solidFill>
                <a:latin typeface="Arial" pitchFamily="34" charset="0"/>
              </a:rPr>
              <a:t>Theoretical basis of tunnel effect</a:t>
            </a:r>
          </a:p>
        </p:txBody>
      </p:sp>
      <p:grpSp>
        <p:nvGrpSpPr>
          <p:cNvPr id="20499" name="Group 19"/>
          <p:cNvGrpSpPr>
            <a:grpSpLocks/>
          </p:cNvGrpSpPr>
          <p:nvPr/>
        </p:nvGrpSpPr>
        <p:grpSpPr bwMode="auto">
          <a:xfrm>
            <a:off x="304800" y="1036638"/>
            <a:ext cx="8610600" cy="4116387"/>
            <a:chOff x="192" y="653"/>
            <a:chExt cx="5424" cy="2593"/>
          </a:xfrm>
        </p:grpSpPr>
        <p:sp>
          <p:nvSpPr>
            <p:cNvPr id="20484" name="Text Box 4"/>
            <p:cNvSpPr txBox="1">
              <a:spLocks noChangeArrowheads="1"/>
            </p:cNvSpPr>
            <p:nvPr/>
          </p:nvSpPr>
          <p:spPr bwMode="auto">
            <a:xfrm>
              <a:off x="192" y="653"/>
              <a:ext cx="528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ts val="500"/>
                </a:spcBef>
                <a:spcAft>
                  <a:spcPts val="500"/>
                </a:spcAft>
              </a:pPr>
              <a:r>
                <a:rPr lang="it-IT" altLang="it-IT" dirty="0" smtClean="0">
                  <a:solidFill>
                    <a:srgbClr val="000000"/>
                  </a:solidFill>
                  <a:latin typeface="Arial" pitchFamily="34" charset="0"/>
                </a:rPr>
                <a:t>A quantum </a:t>
              </a:r>
              <a:r>
                <a:rPr lang="it-IT" altLang="it-IT" dirty="0" err="1" smtClean="0">
                  <a:solidFill>
                    <a:srgbClr val="000000"/>
                  </a:solidFill>
                  <a:latin typeface="Arial" pitchFamily="34" charset="0"/>
                </a:rPr>
                <a:t>mechanic</a:t>
              </a:r>
              <a:r>
                <a:rPr lang="it-IT" altLang="it-IT" dirty="0" smtClean="0">
                  <a:solidFill>
                    <a:srgbClr val="000000"/>
                  </a:solidFill>
                  <a:latin typeface="Arial" pitchFamily="34" charset="0"/>
                </a:rPr>
                <a:t> treatment </a:t>
              </a:r>
              <a:r>
                <a:rPr lang="it-IT" altLang="it-IT" dirty="0" err="1" smtClean="0">
                  <a:solidFill>
                    <a:srgbClr val="000000"/>
                  </a:solidFill>
                  <a:latin typeface="Arial" pitchFamily="34" charset="0"/>
                </a:rPr>
                <a:t>predicts</a:t>
              </a:r>
              <a:r>
                <a:rPr lang="it-IT" altLang="it-IT" dirty="0" smtClean="0">
                  <a:solidFill>
                    <a:srgbClr val="000000"/>
                  </a:solidFill>
                  <a:latin typeface="Arial" pitchFamily="34" charset="0"/>
                </a:rPr>
                <a:t> an </a:t>
              </a:r>
              <a:r>
                <a:rPr lang="it-IT" altLang="it-IT" dirty="0" err="1" smtClean="0">
                  <a:solidFill>
                    <a:srgbClr val="000000"/>
                  </a:solidFill>
                  <a:latin typeface="Arial" pitchFamily="34" charset="0"/>
                </a:rPr>
                <a:t>exponential</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decaying</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solution</a:t>
              </a:r>
              <a:r>
                <a:rPr lang="it-IT" altLang="it-IT" dirty="0" smtClean="0">
                  <a:solidFill>
                    <a:srgbClr val="000000"/>
                  </a:solidFill>
                  <a:latin typeface="Arial" pitchFamily="34" charset="0"/>
                </a:rPr>
                <a:t> for the electron </a:t>
              </a:r>
              <a:r>
                <a:rPr lang="it-IT" altLang="it-IT" dirty="0" err="1" smtClean="0">
                  <a:solidFill>
                    <a:srgbClr val="000000"/>
                  </a:solidFill>
                  <a:latin typeface="Arial" pitchFamily="34" charset="0"/>
                </a:rPr>
                <a:t>wave</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function</a:t>
              </a:r>
              <a:r>
                <a:rPr lang="it-IT" altLang="it-IT" dirty="0" smtClean="0">
                  <a:solidFill>
                    <a:srgbClr val="000000"/>
                  </a:solidFill>
                  <a:latin typeface="Arial" pitchFamily="34" charset="0"/>
                </a:rPr>
                <a:t> in the </a:t>
              </a:r>
              <a:r>
                <a:rPr lang="it-IT" altLang="it-IT" dirty="0" err="1" smtClean="0">
                  <a:solidFill>
                    <a:srgbClr val="000000"/>
                  </a:solidFill>
                  <a:latin typeface="Arial" pitchFamily="34" charset="0"/>
                </a:rPr>
                <a:t>barrier</a:t>
              </a:r>
              <a:r>
                <a:rPr lang="it-IT" altLang="it-IT" dirty="0" smtClean="0">
                  <a:solidFill>
                    <a:srgbClr val="000000"/>
                  </a:solidFill>
                  <a:latin typeface="Arial" pitchFamily="34" charset="0"/>
                </a:rPr>
                <a:t>. For a </a:t>
              </a:r>
              <a:r>
                <a:rPr lang="it-IT" altLang="it-IT" dirty="0" err="1" smtClean="0">
                  <a:solidFill>
                    <a:srgbClr val="000000"/>
                  </a:solidFill>
                  <a:latin typeface="Arial" pitchFamily="34" charset="0"/>
                </a:rPr>
                <a:t>rectangular</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barrier</a:t>
              </a:r>
              <a:r>
                <a:rPr lang="it-IT" altLang="it-IT" dirty="0" smtClean="0">
                  <a:solidFill>
                    <a:srgbClr val="000000"/>
                  </a:solidFill>
                  <a:latin typeface="Arial" pitchFamily="34" charset="0"/>
                </a:rPr>
                <a:t> of </a:t>
              </a:r>
              <a:r>
                <a:rPr lang="it-IT" altLang="it-IT" dirty="0" err="1" smtClean="0">
                  <a:solidFill>
                    <a:srgbClr val="000000"/>
                  </a:solidFill>
                  <a:latin typeface="Arial" pitchFamily="34" charset="0"/>
                </a:rPr>
                <a:t>width</a:t>
              </a:r>
              <a:r>
                <a:rPr lang="it-IT" altLang="it-IT" dirty="0" smtClean="0">
                  <a:solidFill>
                    <a:srgbClr val="000000"/>
                  </a:solidFill>
                  <a:latin typeface="Arial" pitchFamily="34" charset="0"/>
                </a:rPr>
                <a:t> d:</a:t>
              </a:r>
            </a:p>
          </p:txBody>
        </p:sp>
        <p:sp>
          <p:nvSpPr>
            <p:cNvPr id="20487" name="Text Box 7"/>
            <p:cNvSpPr txBox="1">
              <a:spLocks noChangeArrowheads="1"/>
            </p:cNvSpPr>
            <p:nvPr/>
          </p:nvSpPr>
          <p:spPr bwMode="auto">
            <a:xfrm>
              <a:off x="2544" y="1203"/>
              <a:ext cx="50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altLang="it-IT" smtClean="0">
                  <a:solidFill>
                    <a:srgbClr val="000000"/>
                  </a:solidFill>
                  <a:latin typeface="Arial" pitchFamily="34" charset="0"/>
                </a:rPr>
                <a:t>where</a:t>
              </a:r>
            </a:p>
          </p:txBody>
        </p:sp>
        <p:sp>
          <p:nvSpPr>
            <p:cNvPr id="20489" name="Text Box 9"/>
            <p:cNvSpPr txBox="1">
              <a:spLocks noChangeArrowheads="1"/>
            </p:cNvSpPr>
            <p:nvPr/>
          </p:nvSpPr>
          <p:spPr bwMode="auto">
            <a:xfrm>
              <a:off x="192" y="1632"/>
              <a:ext cx="468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ts val="500"/>
                </a:spcBef>
                <a:spcAft>
                  <a:spcPts val="500"/>
                </a:spcAft>
              </a:pPr>
              <a:r>
                <a:rPr lang="it-IT" altLang="it-IT" smtClean="0">
                  <a:solidFill>
                    <a:srgbClr val="000000"/>
                  </a:solidFill>
                  <a:latin typeface="Arial" pitchFamily="34" charset="0"/>
                </a:rPr>
                <a:t>The probability of finding an electron behind the barrier of the width d is:</a:t>
              </a:r>
            </a:p>
          </p:txBody>
        </p:sp>
        <p:sp>
          <p:nvSpPr>
            <p:cNvPr id="20492" name="Text Box 12"/>
            <p:cNvSpPr txBox="1">
              <a:spLocks noChangeArrowheads="1"/>
            </p:cNvSpPr>
            <p:nvPr/>
          </p:nvSpPr>
          <p:spPr bwMode="auto">
            <a:xfrm>
              <a:off x="192" y="2496"/>
              <a:ext cx="5424" cy="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it-IT" altLang="it-IT" smtClean="0">
                  <a:solidFill>
                    <a:srgbClr val="000000"/>
                  </a:solidFill>
                  <a:latin typeface="Arial" pitchFamily="34" charset="0"/>
                </a:rPr>
                <a:t>When a little bias potenzial V is applied between 2 electrodes (sample and tip, in this case), the tunneling of electrons results in a tunneling current I.</a:t>
              </a:r>
            </a:p>
            <a:p>
              <a:pPr eaLnBrk="0" fontAlgn="base" hangingPunct="0">
                <a:spcBef>
                  <a:spcPct val="0"/>
                </a:spcBef>
                <a:spcAft>
                  <a:spcPct val="0"/>
                </a:spcAft>
              </a:pPr>
              <a:r>
                <a:rPr lang="it-IT" altLang="it-IT" smtClean="0">
                  <a:solidFill>
                    <a:srgbClr val="000000"/>
                  </a:solidFill>
                  <a:latin typeface="Arial" pitchFamily="34" charset="0"/>
                </a:rPr>
                <a:t>The tunneling current is proportional to propability of electrons to tunnel through the barrier:</a:t>
              </a:r>
            </a:p>
          </p:txBody>
        </p:sp>
      </p:grpSp>
      <p:sp>
        <p:nvSpPr>
          <p:cNvPr id="20493" name="Text Box 13"/>
          <p:cNvSpPr txBox="1">
            <a:spLocks noChangeArrowheads="1"/>
          </p:cNvSpPr>
          <p:nvPr/>
        </p:nvSpPr>
        <p:spPr bwMode="auto">
          <a:xfrm>
            <a:off x="304800" y="5943600"/>
            <a:ext cx="8769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altLang="it-IT" smtClean="0">
                <a:solidFill>
                  <a:srgbClr val="000000"/>
                </a:solidFill>
                <a:latin typeface="Arial" pitchFamily="34" charset="0"/>
              </a:rPr>
              <a:t>It is necessary that the tip is very close to the surface to have a measureable current!</a:t>
            </a:r>
          </a:p>
        </p:txBody>
      </p:sp>
      <p:grpSp>
        <p:nvGrpSpPr>
          <p:cNvPr id="20494" name="Group 14"/>
          <p:cNvGrpSpPr>
            <a:grpSpLocks/>
          </p:cNvGrpSpPr>
          <p:nvPr/>
        </p:nvGrpSpPr>
        <p:grpSpPr bwMode="auto">
          <a:xfrm>
            <a:off x="4484688" y="5133975"/>
            <a:ext cx="2823616" cy="536575"/>
            <a:chOff x="2825" y="3234"/>
            <a:chExt cx="1519" cy="338"/>
          </a:xfrm>
        </p:grpSpPr>
        <p:sp>
          <p:nvSpPr>
            <p:cNvPr id="20495" name="Line 15"/>
            <p:cNvSpPr>
              <a:spLocks noChangeShapeType="1"/>
            </p:cNvSpPr>
            <p:nvPr/>
          </p:nvSpPr>
          <p:spPr bwMode="auto">
            <a:xfrm flipH="1">
              <a:off x="3336" y="3403"/>
              <a:ext cx="1008" cy="0"/>
            </a:xfrm>
            <a:prstGeom prst="line">
              <a:avLst/>
            </a:prstGeom>
            <a:noFill/>
            <a:ln w="28575">
              <a:solidFill>
                <a:srgbClr val="FF0000"/>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FFFFFF"/>
                </a:solidFill>
              </a:endParaRPr>
            </a:p>
          </p:txBody>
        </p:sp>
        <p:sp>
          <p:nvSpPr>
            <p:cNvPr id="20496" name="Oval 16"/>
            <p:cNvSpPr>
              <a:spLocks noChangeArrowheads="1"/>
            </p:cNvSpPr>
            <p:nvPr/>
          </p:nvSpPr>
          <p:spPr bwMode="auto">
            <a:xfrm>
              <a:off x="2825" y="3234"/>
              <a:ext cx="469" cy="338"/>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FFFFFF"/>
                </a:solidFill>
              </a:endParaRPr>
            </a:p>
          </p:txBody>
        </p:sp>
      </p:grpSp>
      <mc:AlternateContent xmlns:mc="http://schemas.openxmlformats.org/markup-compatibility/2006" xmlns:a14="http://schemas.microsoft.com/office/drawing/2010/main">
        <mc:Choice Requires="a14">
          <p:sp>
            <p:nvSpPr>
              <p:cNvPr id="2" name="CasellaDiTesto 1"/>
              <p:cNvSpPr txBox="1"/>
              <p:nvPr/>
            </p:nvSpPr>
            <p:spPr>
              <a:xfrm>
                <a:off x="1115616" y="1880894"/>
                <a:ext cx="2361223" cy="522194"/>
              </a:xfrm>
              <a:prstGeom prst="rect">
                <a:avLst/>
              </a:prstGeom>
              <a:noFill/>
            </p:spPr>
            <p:txBody>
              <a:bodyPr wrap="none" rtlCol="0">
                <a:spAutoFit/>
              </a:bodyPr>
              <a:lstStyle/>
              <a:p>
                <a:pP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en-US" sz="2400" i="1" smtClean="0">
                              <a:solidFill>
                                <a:srgbClr val="000000"/>
                              </a:solidFill>
                              <a:latin typeface="Cambria Math"/>
                            </a:rPr>
                          </m:ctrlPr>
                        </m:sSubPr>
                        <m:e>
                          <m:r>
                            <m:rPr>
                              <m:sty m:val="p"/>
                            </m:rPr>
                            <a:rPr lang="el-GR" sz="2400" smtClean="0">
                              <a:solidFill>
                                <a:srgbClr val="000000"/>
                              </a:solidFill>
                              <a:latin typeface="Cambria Math"/>
                              <a:ea typeface="Cambria Math"/>
                            </a:rPr>
                            <m:t>Ψ</m:t>
                          </m:r>
                        </m:e>
                        <m:sub>
                          <m:r>
                            <a:rPr lang="it-IT" sz="2400" smtClean="0">
                              <a:solidFill>
                                <a:srgbClr val="000000"/>
                              </a:solidFill>
                              <a:latin typeface="Cambria Math"/>
                            </a:rPr>
                            <m:t>(</m:t>
                          </m:r>
                          <m:r>
                            <m:rPr>
                              <m:sty m:val="p"/>
                            </m:rPr>
                            <a:rPr lang="it-IT" sz="2400" smtClean="0">
                              <a:solidFill>
                                <a:srgbClr val="000000"/>
                              </a:solidFill>
                              <a:latin typeface="Cambria Math"/>
                            </a:rPr>
                            <m:t>d</m:t>
                          </m:r>
                          <m:r>
                            <a:rPr lang="it-IT" sz="2400" smtClean="0">
                              <a:solidFill>
                                <a:srgbClr val="000000"/>
                              </a:solidFill>
                              <a:latin typeface="Cambria Math"/>
                            </a:rPr>
                            <m:t>)</m:t>
                          </m:r>
                        </m:sub>
                      </m:sSub>
                      <m:r>
                        <a:rPr lang="it-IT" sz="2400" smtClean="0">
                          <a:solidFill>
                            <a:srgbClr val="000000"/>
                          </a:solidFill>
                          <a:latin typeface="Cambria Math"/>
                        </a:rPr>
                        <m:t>=</m:t>
                      </m:r>
                      <m:sSub>
                        <m:sSubPr>
                          <m:ctrlPr>
                            <a:rPr lang="en-US" sz="2400" i="1" smtClean="0">
                              <a:solidFill>
                                <a:srgbClr val="000000"/>
                              </a:solidFill>
                              <a:latin typeface="Cambria Math"/>
                            </a:rPr>
                          </m:ctrlPr>
                        </m:sSubPr>
                        <m:e>
                          <m:r>
                            <m:rPr>
                              <m:sty m:val="p"/>
                            </m:rPr>
                            <a:rPr lang="el-GR" sz="2400" smtClean="0">
                              <a:solidFill>
                                <a:srgbClr val="000000"/>
                              </a:solidFill>
                              <a:latin typeface="Cambria Math"/>
                              <a:ea typeface="Cambria Math"/>
                            </a:rPr>
                            <m:t>Ψ</m:t>
                          </m:r>
                        </m:e>
                        <m:sub>
                          <m:r>
                            <a:rPr lang="it-IT" sz="2400" smtClean="0">
                              <a:solidFill>
                                <a:srgbClr val="000000"/>
                              </a:solidFill>
                              <a:latin typeface="Cambria Math"/>
                            </a:rPr>
                            <m:t>(0)</m:t>
                          </m:r>
                        </m:sub>
                      </m:sSub>
                      <m:sSup>
                        <m:sSupPr>
                          <m:ctrlPr>
                            <a:rPr lang="it-IT" sz="2400" i="1" smtClean="0">
                              <a:solidFill>
                                <a:srgbClr val="000000"/>
                              </a:solidFill>
                              <a:latin typeface="Cambria Math"/>
                            </a:rPr>
                          </m:ctrlPr>
                        </m:sSupPr>
                        <m:e>
                          <m:r>
                            <m:rPr>
                              <m:sty m:val="p"/>
                            </m:rPr>
                            <a:rPr lang="it-IT" sz="2400" smtClean="0">
                              <a:solidFill>
                                <a:srgbClr val="000000"/>
                              </a:solidFill>
                              <a:latin typeface="Cambria Math"/>
                            </a:rPr>
                            <m:t>e</m:t>
                          </m:r>
                        </m:e>
                        <m:sup>
                          <m:r>
                            <a:rPr lang="it-IT" sz="2400" smtClean="0">
                              <a:solidFill>
                                <a:srgbClr val="000000"/>
                              </a:solidFill>
                              <a:latin typeface="Cambria Math"/>
                            </a:rPr>
                            <m:t>−</m:t>
                          </m:r>
                          <m:r>
                            <m:rPr>
                              <m:sty m:val="p"/>
                            </m:rPr>
                            <a:rPr lang="it-IT" sz="2400" smtClean="0">
                              <a:solidFill>
                                <a:srgbClr val="000000"/>
                              </a:solidFill>
                              <a:latin typeface="Cambria Math"/>
                            </a:rPr>
                            <m:t>kd</m:t>
                          </m:r>
                        </m:sup>
                      </m:sSup>
                    </m:oMath>
                  </m:oMathPara>
                </a14:m>
                <a:endParaRPr lang="en-US" sz="2400" dirty="0" smtClean="0">
                  <a:solidFill>
                    <a:srgbClr val="000000"/>
                  </a:solidFill>
                </a:endParaRPr>
              </a:p>
            </p:txBody>
          </p:sp>
        </mc:Choice>
        <mc:Fallback xmlns="">
          <p:sp>
            <p:nvSpPr>
              <p:cNvPr id="2" name="CasellaDiTesto 1"/>
              <p:cNvSpPr txBox="1">
                <a:spLocks noRot="1" noChangeAspect="1" noMove="1" noResize="1" noEditPoints="1" noAdjustHandles="1" noChangeArrowheads="1" noChangeShapeType="1" noTextEdit="1"/>
              </p:cNvSpPr>
              <p:nvPr/>
            </p:nvSpPr>
            <p:spPr>
              <a:xfrm>
                <a:off x="1115616" y="1880894"/>
                <a:ext cx="2361223" cy="522194"/>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asellaDiTesto 2"/>
              <p:cNvSpPr txBox="1"/>
              <p:nvPr/>
            </p:nvSpPr>
            <p:spPr>
              <a:xfrm>
                <a:off x="5139102" y="1693182"/>
                <a:ext cx="2570575" cy="897618"/>
              </a:xfrm>
              <a:prstGeom prst="rect">
                <a:avLst/>
              </a:prstGeom>
              <a:noFill/>
            </p:spPr>
            <p:txBody>
              <a:bodyPr wrap="none" rtlCol="0">
                <a:spAutoFit/>
              </a:bodyPr>
              <a:lstStyle/>
              <a:p>
                <a:pP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r>
                        <m:rPr>
                          <m:sty m:val="p"/>
                        </m:rPr>
                        <a:rPr lang="it-IT" sz="2400" smtClean="0">
                          <a:solidFill>
                            <a:srgbClr val="000000"/>
                          </a:solidFill>
                          <a:latin typeface="Cambria Math"/>
                        </a:rPr>
                        <m:t>k</m:t>
                      </m:r>
                      <m:r>
                        <a:rPr lang="it-IT" sz="2400" smtClean="0">
                          <a:solidFill>
                            <a:srgbClr val="000000"/>
                          </a:solidFill>
                          <a:latin typeface="Cambria Math"/>
                        </a:rPr>
                        <m:t>=</m:t>
                      </m:r>
                      <m:f>
                        <m:fPr>
                          <m:ctrlPr>
                            <a:rPr lang="it-IT" sz="2400" i="1" smtClean="0">
                              <a:solidFill>
                                <a:srgbClr val="000000"/>
                              </a:solidFill>
                              <a:latin typeface="Cambria Math"/>
                            </a:rPr>
                          </m:ctrlPr>
                        </m:fPr>
                        <m:num>
                          <m:rad>
                            <m:radPr>
                              <m:degHide m:val="on"/>
                              <m:ctrlPr>
                                <a:rPr lang="it-IT" sz="2400" i="1" smtClean="0">
                                  <a:solidFill>
                                    <a:srgbClr val="000000"/>
                                  </a:solidFill>
                                  <a:latin typeface="Cambria Math"/>
                                </a:rPr>
                              </m:ctrlPr>
                            </m:radPr>
                            <m:deg/>
                            <m:e>
                              <m:r>
                                <a:rPr lang="it-IT" sz="2400" smtClean="0">
                                  <a:solidFill>
                                    <a:srgbClr val="000000"/>
                                  </a:solidFill>
                                  <a:latin typeface="Cambria Math"/>
                                </a:rPr>
                                <m:t>2</m:t>
                              </m:r>
                              <m:r>
                                <m:rPr>
                                  <m:sty m:val="p"/>
                                </m:rPr>
                                <a:rPr lang="it-IT" sz="2400" smtClean="0">
                                  <a:solidFill>
                                    <a:srgbClr val="000000"/>
                                  </a:solidFill>
                                  <a:latin typeface="Cambria Math"/>
                                </a:rPr>
                                <m:t>m</m:t>
                              </m:r>
                              <m:d>
                                <m:dPr>
                                  <m:ctrlPr>
                                    <a:rPr lang="it-IT" sz="2400" i="1" smtClean="0">
                                      <a:solidFill>
                                        <a:srgbClr val="000000"/>
                                      </a:solidFill>
                                      <a:latin typeface="Cambria Math"/>
                                    </a:rPr>
                                  </m:ctrlPr>
                                </m:dPr>
                                <m:e>
                                  <m:r>
                                    <m:rPr>
                                      <m:sty m:val="p"/>
                                    </m:rPr>
                                    <a:rPr lang="el-GR" sz="2400" smtClean="0">
                                      <a:solidFill>
                                        <a:srgbClr val="000000"/>
                                      </a:solidFill>
                                      <a:latin typeface="Cambria Math"/>
                                      <a:ea typeface="Cambria Math"/>
                                    </a:rPr>
                                    <m:t>Φ</m:t>
                                  </m:r>
                                  <m:r>
                                    <a:rPr lang="it-IT" sz="2400" smtClean="0">
                                      <a:solidFill>
                                        <a:srgbClr val="000000"/>
                                      </a:solidFill>
                                      <a:latin typeface="Cambria Math"/>
                                      <a:ea typeface="Cambria Math"/>
                                    </a:rPr>
                                    <m:t>−</m:t>
                                  </m:r>
                                  <m:r>
                                    <m:rPr>
                                      <m:sty m:val="p"/>
                                    </m:rPr>
                                    <a:rPr lang="it-IT" sz="2400" smtClean="0">
                                      <a:solidFill>
                                        <a:srgbClr val="000000"/>
                                      </a:solidFill>
                                      <a:latin typeface="Cambria Math"/>
                                      <a:ea typeface="Cambria Math"/>
                                    </a:rPr>
                                    <m:t>E</m:t>
                                  </m:r>
                                </m:e>
                              </m:d>
                            </m:e>
                          </m:rad>
                        </m:num>
                        <m:den>
                          <m:r>
                            <a:rPr lang="it-IT" sz="2400" smtClean="0">
                              <a:solidFill>
                                <a:srgbClr val="000000"/>
                              </a:solidFill>
                              <a:latin typeface="Cambria Math"/>
                              <a:ea typeface="Cambria Math"/>
                            </a:rPr>
                            <m:t>ℏ</m:t>
                          </m:r>
                        </m:den>
                      </m:f>
                    </m:oMath>
                  </m:oMathPara>
                </a14:m>
                <a:endParaRPr lang="en-US" sz="2400" dirty="0" smtClean="0">
                  <a:solidFill>
                    <a:srgbClr val="000000"/>
                  </a:solidFill>
                </a:endParaRPr>
              </a:p>
            </p:txBody>
          </p:sp>
        </mc:Choice>
        <mc:Fallback xmlns="">
          <p:sp>
            <p:nvSpPr>
              <p:cNvPr id="3" name="CasellaDiTesto 2"/>
              <p:cNvSpPr txBox="1">
                <a:spLocks noRot="1" noChangeAspect="1" noMove="1" noResize="1" noEditPoints="1" noAdjustHandles="1" noChangeArrowheads="1" noChangeShapeType="1" noTextEdit="1"/>
              </p:cNvSpPr>
              <p:nvPr/>
            </p:nvSpPr>
            <p:spPr>
              <a:xfrm>
                <a:off x="5139102" y="1693182"/>
                <a:ext cx="2570575" cy="897618"/>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CasellaDiTesto 21"/>
              <p:cNvSpPr txBox="1"/>
              <p:nvPr/>
            </p:nvSpPr>
            <p:spPr>
              <a:xfrm>
                <a:off x="2347854" y="3140968"/>
                <a:ext cx="4187941" cy="596638"/>
              </a:xfrm>
              <a:prstGeom prst="rect">
                <a:avLst/>
              </a:prstGeom>
              <a:noFill/>
            </p:spPr>
            <p:txBody>
              <a:bodyPr wrap="none" rtlCol="0">
                <a:spAutoFit/>
              </a:bodyPr>
              <a:lstStyle/>
              <a:p>
                <a:pP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p>
                        <m:sSupPr>
                          <m:ctrlPr>
                            <a:rPr lang="it-IT" sz="2400" i="1" smtClean="0">
                              <a:solidFill>
                                <a:srgbClr val="000000"/>
                              </a:solidFill>
                              <a:latin typeface="Cambria Math"/>
                            </a:rPr>
                          </m:ctrlPr>
                        </m:sSupPr>
                        <m:e>
                          <m:sSub>
                            <m:sSubPr>
                              <m:ctrlPr>
                                <a:rPr lang="en-US" sz="2400" i="1" smtClean="0">
                                  <a:solidFill>
                                    <a:srgbClr val="000000"/>
                                  </a:solidFill>
                                  <a:latin typeface="Cambria Math"/>
                                </a:rPr>
                              </m:ctrlPr>
                            </m:sSubPr>
                            <m:e>
                              <m:r>
                                <m:rPr>
                                  <m:sty m:val="p"/>
                                </m:rPr>
                                <a:rPr lang="it-IT" sz="2400" smtClean="0">
                                  <a:solidFill>
                                    <a:srgbClr val="000000"/>
                                  </a:solidFill>
                                  <a:latin typeface="Cambria Math"/>
                                </a:rPr>
                                <m:t>W</m:t>
                              </m:r>
                            </m:e>
                            <m:sub>
                              <m:r>
                                <a:rPr lang="it-IT" sz="2400" smtClean="0">
                                  <a:solidFill>
                                    <a:srgbClr val="000000"/>
                                  </a:solidFill>
                                  <a:latin typeface="Cambria Math"/>
                                </a:rPr>
                                <m:t>(</m:t>
                              </m:r>
                              <m:r>
                                <m:rPr>
                                  <m:sty m:val="p"/>
                                </m:rPr>
                                <a:rPr lang="it-IT" sz="2400" smtClean="0">
                                  <a:solidFill>
                                    <a:srgbClr val="000000"/>
                                  </a:solidFill>
                                  <a:latin typeface="Cambria Math"/>
                                </a:rPr>
                                <m:t>d</m:t>
                              </m:r>
                              <m:r>
                                <a:rPr lang="it-IT" sz="2400" smtClean="0">
                                  <a:solidFill>
                                    <a:srgbClr val="000000"/>
                                  </a:solidFill>
                                  <a:latin typeface="Cambria Math"/>
                                </a:rPr>
                                <m:t>)</m:t>
                              </m:r>
                            </m:sub>
                          </m:sSub>
                          <m:r>
                            <a:rPr lang="it-IT" sz="2400" i="1" smtClean="0">
                              <a:solidFill>
                                <a:srgbClr val="000000"/>
                              </a:solidFill>
                              <a:latin typeface="Cambria Math"/>
                            </a:rPr>
                            <m:t>=</m:t>
                          </m:r>
                          <m:d>
                            <m:dPr>
                              <m:begChr m:val="|"/>
                              <m:endChr m:val="|"/>
                              <m:ctrlPr>
                                <a:rPr lang="it-IT" sz="2400" i="1" smtClean="0">
                                  <a:solidFill>
                                    <a:srgbClr val="000000"/>
                                  </a:solidFill>
                                  <a:latin typeface="Cambria Math"/>
                                </a:rPr>
                              </m:ctrlPr>
                            </m:dPr>
                            <m:e>
                              <m:sSub>
                                <m:sSubPr>
                                  <m:ctrlPr>
                                    <a:rPr lang="en-US" sz="2400" i="1" smtClean="0">
                                      <a:solidFill>
                                        <a:srgbClr val="000000"/>
                                      </a:solidFill>
                                      <a:latin typeface="Cambria Math"/>
                                    </a:rPr>
                                  </m:ctrlPr>
                                </m:sSubPr>
                                <m:e>
                                  <m:r>
                                    <m:rPr>
                                      <m:sty m:val="p"/>
                                    </m:rPr>
                                    <a:rPr lang="el-GR" sz="2400" smtClean="0">
                                      <a:solidFill>
                                        <a:srgbClr val="000000"/>
                                      </a:solidFill>
                                      <a:latin typeface="Cambria Math"/>
                                      <a:ea typeface="Cambria Math"/>
                                    </a:rPr>
                                    <m:t>Ψ</m:t>
                                  </m:r>
                                </m:e>
                                <m:sub>
                                  <m:r>
                                    <a:rPr lang="it-IT" sz="2400" smtClean="0">
                                      <a:solidFill>
                                        <a:srgbClr val="000000"/>
                                      </a:solidFill>
                                      <a:latin typeface="Cambria Math"/>
                                    </a:rPr>
                                    <m:t>(</m:t>
                                  </m:r>
                                  <m:r>
                                    <m:rPr>
                                      <m:sty m:val="p"/>
                                    </m:rPr>
                                    <a:rPr lang="it-IT" sz="2400" smtClean="0">
                                      <a:solidFill>
                                        <a:srgbClr val="000000"/>
                                      </a:solidFill>
                                      <a:latin typeface="Cambria Math"/>
                                    </a:rPr>
                                    <m:t>d</m:t>
                                  </m:r>
                                  <m:r>
                                    <a:rPr lang="it-IT" sz="2400" smtClean="0">
                                      <a:solidFill>
                                        <a:srgbClr val="000000"/>
                                      </a:solidFill>
                                      <a:latin typeface="Cambria Math"/>
                                    </a:rPr>
                                    <m:t>)</m:t>
                                  </m:r>
                                </m:sub>
                              </m:sSub>
                            </m:e>
                          </m:d>
                        </m:e>
                        <m:sup>
                          <m:r>
                            <a:rPr lang="it-IT" sz="2400" i="1" smtClean="0">
                              <a:solidFill>
                                <a:srgbClr val="000000"/>
                              </a:solidFill>
                              <a:latin typeface="Cambria Math"/>
                            </a:rPr>
                            <m:t>2</m:t>
                          </m:r>
                        </m:sup>
                      </m:sSup>
                      <m:r>
                        <a:rPr lang="it-IT" sz="2400" smtClean="0">
                          <a:solidFill>
                            <a:srgbClr val="000000"/>
                          </a:solidFill>
                          <a:latin typeface="Cambria Math"/>
                        </a:rPr>
                        <m:t>=</m:t>
                      </m:r>
                      <m:sSup>
                        <m:sSupPr>
                          <m:ctrlPr>
                            <a:rPr lang="it-IT" sz="2400" i="1" smtClean="0">
                              <a:solidFill>
                                <a:srgbClr val="000000"/>
                              </a:solidFill>
                              <a:latin typeface="Cambria Math"/>
                            </a:rPr>
                          </m:ctrlPr>
                        </m:sSupPr>
                        <m:e>
                          <m:d>
                            <m:dPr>
                              <m:begChr m:val="|"/>
                              <m:endChr m:val="|"/>
                              <m:ctrlPr>
                                <a:rPr lang="it-IT" sz="2400" i="1" smtClean="0">
                                  <a:solidFill>
                                    <a:srgbClr val="000000"/>
                                  </a:solidFill>
                                  <a:latin typeface="Cambria Math"/>
                                </a:rPr>
                              </m:ctrlPr>
                            </m:dPr>
                            <m:e>
                              <m:sSub>
                                <m:sSubPr>
                                  <m:ctrlPr>
                                    <a:rPr lang="en-US" sz="2400" i="1" smtClean="0">
                                      <a:solidFill>
                                        <a:srgbClr val="000000"/>
                                      </a:solidFill>
                                      <a:latin typeface="Cambria Math"/>
                                    </a:rPr>
                                  </m:ctrlPr>
                                </m:sSubPr>
                                <m:e>
                                  <m:r>
                                    <m:rPr>
                                      <m:sty m:val="p"/>
                                    </m:rPr>
                                    <a:rPr lang="el-GR" sz="2400" smtClean="0">
                                      <a:solidFill>
                                        <a:srgbClr val="000000"/>
                                      </a:solidFill>
                                      <a:latin typeface="Cambria Math"/>
                                      <a:ea typeface="Cambria Math"/>
                                    </a:rPr>
                                    <m:t>Ψ</m:t>
                                  </m:r>
                                </m:e>
                                <m:sub>
                                  <m:r>
                                    <a:rPr lang="it-IT" sz="2400" smtClean="0">
                                      <a:solidFill>
                                        <a:srgbClr val="000000"/>
                                      </a:solidFill>
                                      <a:latin typeface="Cambria Math"/>
                                    </a:rPr>
                                    <m:t>(0)</m:t>
                                  </m:r>
                                </m:sub>
                              </m:sSub>
                            </m:e>
                          </m:d>
                        </m:e>
                        <m:sup>
                          <m:r>
                            <a:rPr lang="it-IT" sz="2400" i="1" smtClean="0">
                              <a:solidFill>
                                <a:srgbClr val="000000"/>
                              </a:solidFill>
                              <a:latin typeface="Cambria Math"/>
                            </a:rPr>
                            <m:t>2</m:t>
                          </m:r>
                        </m:sup>
                      </m:sSup>
                      <m:sSup>
                        <m:sSupPr>
                          <m:ctrlPr>
                            <a:rPr lang="it-IT" sz="2400" i="1" smtClean="0">
                              <a:solidFill>
                                <a:srgbClr val="000000"/>
                              </a:solidFill>
                              <a:latin typeface="Cambria Math"/>
                            </a:rPr>
                          </m:ctrlPr>
                        </m:sSupPr>
                        <m:e>
                          <m:r>
                            <m:rPr>
                              <m:sty m:val="p"/>
                            </m:rPr>
                            <a:rPr lang="it-IT" sz="2400" smtClean="0">
                              <a:solidFill>
                                <a:srgbClr val="000000"/>
                              </a:solidFill>
                              <a:latin typeface="Cambria Math"/>
                            </a:rPr>
                            <m:t>e</m:t>
                          </m:r>
                        </m:e>
                        <m:sup>
                          <m:r>
                            <a:rPr lang="it-IT" sz="2400" smtClean="0">
                              <a:solidFill>
                                <a:srgbClr val="000000"/>
                              </a:solidFill>
                              <a:latin typeface="Cambria Math"/>
                            </a:rPr>
                            <m:t>−2</m:t>
                          </m:r>
                          <m:r>
                            <m:rPr>
                              <m:sty m:val="p"/>
                            </m:rPr>
                            <a:rPr lang="it-IT" sz="2400" smtClean="0">
                              <a:solidFill>
                                <a:srgbClr val="000000"/>
                              </a:solidFill>
                              <a:latin typeface="Cambria Math"/>
                            </a:rPr>
                            <m:t>kd</m:t>
                          </m:r>
                        </m:sup>
                      </m:sSup>
                    </m:oMath>
                  </m:oMathPara>
                </a14:m>
                <a:endParaRPr lang="en-US" sz="2400" dirty="0" smtClean="0">
                  <a:solidFill>
                    <a:srgbClr val="000000"/>
                  </a:solidFill>
                </a:endParaRPr>
              </a:p>
            </p:txBody>
          </p:sp>
        </mc:Choice>
        <mc:Fallback xmlns="">
          <p:sp>
            <p:nvSpPr>
              <p:cNvPr id="22" name="CasellaDiTesto 21"/>
              <p:cNvSpPr txBox="1">
                <a:spLocks noRot="1" noChangeAspect="1" noMove="1" noResize="1" noEditPoints="1" noAdjustHandles="1" noChangeArrowheads="1" noChangeShapeType="1" noTextEdit="1"/>
              </p:cNvSpPr>
              <p:nvPr/>
            </p:nvSpPr>
            <p:spPr>
              <a:xfrm>
                <a:off x="2347854" y="3140968"/>
                <a:ext cx="4187941" cy="596638"/>
              </a:xfrm>
              <a:prstGeom prst="rect">
                <a:avLst/>
              </a:prstGeom>
              <a:blipFill rotWithShape="1">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44528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20494"/>
                                        </p:tgtEl>
                                        <p:attrNameLst>
                                          <p:attrName>style.visibility</p:attrName>
                                        </p:attrNameLst>
                                      </p:cBhvr>
                                      <p:to>
                                        <p:strVal val="visible"/>
                                      </p:to>
                                    </p:set>
                                    <p:animEffect transition="in" filter="wipe(right)">
                                      <p:cBhvr>
                                        <p:cTn id="7" dur="500"/>
                                        <p:tgtEl>
                                          <p:spTgt spid="2049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0493"/>
                                        </p:tgtEl>
                                        <p:attrNameLst>
                                          <p:attrName>style.visibility</p:attrName>
                                        </p:attrNameLst>
                                      </p:cBhvr>
                                      <p:to>
                                        <p:strVal val="visible"/>
                                      </p:to>
                                    </p:set>
                                    <p:animEffect transition="in" filter="wipe(left)">
                                      <p:cBhvr>
                                        <p:cTn id="11" dur="500"/>
                                        <p:tgtEl>
                                          <p:spTgt spid="204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3" grpId="0"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0" name="Rectangle 6"/>
          <p:cNvSpPr>
            <a:spLocks noChangeArrowheads="1"/>
          </p:cNvSpPr>
          <p:nvPr/>
        </p:nvSpPr>
        <p:spPr bwMode="auto">
          <a:xfrm>
            <a:off x="152400" y="990600"/>
            <a:ext cx="6019800" cy="2590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FFFFFF"/>
              </a:solidFill>
            </a:endParaRPr>
          </a:p>
        </p:txBody>
      </p:sp>
      <p:sp>
        <p:nvSpPr>
          <p:cNvPr id="21506" name="Text Box 2"/>
          <p:cNvSpPr txBox="1">
            <a:spLocks noChangeArrowheads="1"/>
          </p:cNvSpPr>
          <p:nvPr/>
        </p:nvSpPr>
        <p:spPr bwMode="auto">
          <a:xfrm>
            <a:off x="365125" y="268288"/>
            <a:ext cx="80057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altLang="it-IT" sz="2400" b="1" smtClean="0">
                <a:solidFill>
                  <a:srgbClr val="FF0000"/>
                </a:solidFill>
                <a:latin typeface="Arial" pitchFamily="34" charset="0"/>
              </a:rPr>
              <a:t>Theoretical basis of tunnel effect – Bardeen Approach</a:t>
            </a:r>
          </a:p>
        </p:txBody>
      </p:sp>
      <p:pic>
        <p:nvPicPr>
          <p:cNvPr id="21507" name="Picture 3" descr="C:\Documents and Settings\Utente\Documenti\Immagini\tunne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95388"/>
            <a:ext cx="5791200" cy="2233612"/>
          </a:xfrm>
          <a:prstGeom prst="rect">
            <a:avLst/>
          </a:prstGeom>
          <a:solidFill>
            <a:schemeClr val="tx1"/>
          </a:solidFill>
        </p:spPr>
      </p:pic>
      <p:sp>
        <p:nvSpPr>
          <p:cNvPr id="21508" name="Rectangle 4"/>
          <p:cNvSpPr>
            <a:spLocks noChangeArrowheads="1"/>
          </p:cNvSpPr>
          <p:nvPr/>
        </p:nvSpPr>
        <p:spPr bwMode="auto">
          <a:xfrm>
            <a:off x="304800" y="3914775"/>
            <a:ext cx="86106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it-IT" altLang="it-IT" dirty="0" smtClean="0">
                <a:solidFill>
                  <a:srgbClr val="000000"/>
                </a:solidFill>
                <a:latin typeface="Arial" pitchFamily="34" charset="0"/>
              </a:rPr>
              <a:t>In case of a negative </a:t>
            </a:r>
            <a:r>
              <a:rPr lang="it-IT" altLang="it-IT" dirty="0" err="1" smtClean="0">
                <a:solidFill>
                  <a:srgbClr val="000000"/>
                </a:solidFill>
                <a:latin typeface="Arial" pitchFamily="34" charset="0"/>
              </a:rPr>
              <a:t>potential</a:t>
            </a:r>
            <a:r>
              <a:rPr lang="it-IT" altLang="it-IT" dirty="0" smtClean="0">
                <a:solidFill>
                  <a:srgbClr val="000000"/>
                </a:solidFill>
                <a:latin typeface="Arial" pitchFamily="34" charset="0"/>
              </a:rPr>
              <a:t> on the sample the </a:t>
            </a:r>
            <a:r>
              <a:rPr lang="it-IT" altLang="it-IT" dirty="0" err="1" smtClean="0">
                <a:solidFill>
                  <a:srgbClr val="000000"/>
                </a:solidFill>
                <a:latin typeface="Arial" pitchFamily="34" charset="0"/>
              </a:rPr>
              <a:t>occupied</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states</a:t>
            </a:r>
            <a:r>
              <a:rPr lang="it-IT" altLang="it-IT" dirty="0" smtClean="0">
                <a:solidFill>
                  <a:srgbClr val="000000"/>
                </a:solidFill>
                <a:latin typeface="Arial" pitchFamily="34" charset="0"/>
              </a:rPr>
              <a:t> generate the </a:t>
            </a:r>
            <a:r>
              <a:rPr lang="it-IT" altLang="it-IT" dirty="0" err="1" smtClean="0">
                <a:solidFill>
                  <a:srgbClr val="000000"/>
                </a:solidFill>
                <a:latin typeface="Arial" pitchFamily="34" charset="0"/>
              </a:rPr>
              <a:t>current</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whereas</a:t>
            </a:r>
            <a:r>
              <a:rPr lang="it-IT" altLang="it-IT" dirty="0" smtClean="0">
                <a:solidFill>
                  <a:srgbClr val="000000"/>
                </a:solidFill>
                <a:latin typeface="Arial" pitchFamily="34" charset="0"/>
              </a:rPr>
              <a:t> in case of a positive </a:t>
            </a:r>
            <a:r>
              <a:rPr lang="it-IT" altLang="it-IT" dirty="0" err="1" smtClean="0">
                <a:solidFill>
                  <a:srgbClr val="000000"/>
                </a:solidFill>
                <a:latin typeface="Arial" pitchFamily="34" charset="0"/>
              </a:rPr>
              <a:t>bias</a:t>
            </a:r>
            <a:r>
              <a:rPr lang="it-IT" altLang="it-IT" dirty="0" smtClean="0">
                <a:solidFill>
                  <a:srgbClr val="000000"/>
                </a:solidFill>
                <a:latin typeface="Arial" pitchFamily="34" charset="0"/>
              </a:rPr>
              <a:t> the </a:t>
            </a:r>
            <a:r>
              <a:rPr lang="it-IT" altLang="it-IT" dirty="0" err="1" smtClean="0">
                <a:solidFill>
                  <a:srgbClr val="000000"/>
                </a:solidFill>
                <a:latin typeface="Arial" pitchFamily="34" charset="0"/>
              </a:rPr>
              <a:t>unoccupied</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states</a:t>
            </a:r>
            <a:r>
              <a:rPr lang="it-IT" altLang="it-IT" dirty="0" smtClean="0">
                <a:solidFill>
                  <a:srgbClr val="000000"/>
                </a:solidFill>
                <a:latin typeface="Arial" pitchFamily="34" charset="0"/>
              </a:rPr>
              <a:t> of the sample are of </a:t>
            </a:r>
            <a:r>
              <a:rPr lang="it-IT" altLang="it-IT" dirty="0" err="1" smtClean="0">
                <a:solidFill>
                  <a:srgbClr val="000000"/>
                </a:solidFill>
                <a:latin typeface="Arial" pitchFamily="34" charset="0"/>
              </a:rPr>
              <a:t>importance</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It</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should</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finally</a:t>
            </a:r>
            <a:r>
              <a:rPr lang="it-IT" altLang="it-IT" dirty="0" smtClean="0">
                <a:solidFill>
                  <a:srgbClr val="000000"/>
                </a:solidFill>
                <a:latin typeface="Arial" pitchFamily="34" charset="0"/>
              </a:rPr>
              <a:t> be </a:t>
            </a:r>
            <a:r>
              <a:rPr lang="it-IT" altLang="it-IT" dirty="0" err="1" smtClean="0">
                <a:solidFill>
                  <a:srgbClr val="000000"/>
                </a:solidFill>
                <a:latin typeface="Arial" pitchFamily="34" charset="0"/>
              </a:rPr>
              <a:t>mentioned</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that</a:t>
            </a:r>
            <a:r>
              <a:rPr lang="it-IT" altLang="it-IT" dirty="0" smtClean="0">
                <a:solidFill>
                  <a:srgbClr val="000000"/>
                </a:solidFill>
                <a:latin typeface="Arial" pitchFamily="34" charset="0"/>
              </a:rPr>
              <a:t> the </a:t>
            </a:r>
            <a:r>
              <a:rPr lang="it-IT" altLang="it-IT" dirty="0" err="1" smtClean="0">
                <a:solidFill>
                  <a:srgbClr val="000000"/>
                </a:solidFill>
                <a:latin typeface="Arial" pitchFamily="34" charset="0"/>
              </a:rPr>
              <a:t>probability</a:t>
            </a:r>
            <a:r>
              <a:rPr lang="it-IT" altLang="it-IT" dirty="0" smtClean="0">
                <a:solidFill>
                  <a:srgbClr val="000000"/>
                </a:solidFill>
                <a:latin typeface="Arial" pitchFamily="34" charset="0"/>
              </a:rPr>
              <a:t> of </a:t>
            </a:r>
            <a:r>
              <a:rPr lang="it-IT" altLang="it-IT" dirty="0" err="1" smtClean="0">
                <a:solidFill>
                  <a:srgbClr val="000000"/>
                </a:solidFill>
                <a:latin typeface="Arial" pitchFamily="34" charset="0"/>
              </a:rPr>
              <a:t>tunneling</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is</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larger</a:t>
            </a:r>
            <a:r>
              <a:rPr lang="it-IT" altLang="it-IT" dirty="0" smtClean="0">
                <a:solidFill>
                  <a:srgbClr val="000000"/>
                </a:solidFill>
                <a:latin typeface="Arial" pitchFamily="34" charset="0"/>
              </a:rPr>
              <a:t> for </a:t>
            </a:r>
            <a:r>
              <a:rPr lang="it-IT" altLang="it-IT" dirty="0" err="1" smtClean="0">
                <a:solidFill>
                  <a:srgbClr val="000000"/>
                </a:solidFill>
                <a:latin typeface="Arial" pitchFamily="34" charset="0"/>
              </a:rPr>
              <a:t>electrons</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which</a:t>
            </a:r>
            <a:r>
              <a:rPr lang="it-IT" altLang="it-IT" dirty="0" smtClean="0">
                <a:solidFill>
                  <a:srgbClr val="000000"/>
                </a:solidFill>
                <a:latin typeface="Arial" pitchFamily="34" charset="0"/>
              </a:rPr>
              <a:t> are </a:t>
            </a:r>
            <a:r>
              <a:rPr lang="it-IT" altLang="it-IT" dirty="0" err="1" smtClean="0">
                <a:solidFill>
                  <a:srgbClr val="000000"/>
                </a:solidFill>
                <a:latin typeface="Arial" pitchFamily="34" charset="0"/>
              </a:rPr>
              <a:t>close</a:t>
            </a:r>
            <a:r>
              <a:rPr lang="it-IT" altLang="it-IT" dirty="0" smtClean="0">
                <a:solidFill>
                  <a:srgbClr val="000000"/>
                </a:solidFill>
                <a:latin typeface="Arial" pitchFamily="34" charset="0"/>
              </a:rPr>
              <a:t> to the fermi </a:t>
            </a:r>
            <a:r>
              <a:rPr lang="it-IT" altLang="it-IT" dirty="0" err="1" smtClean="0">
                <a:solidFill>
                  <a:srgbClr val="000000"/>
                </a:solidFill>
                <a:latin typeface="Arial" pitchFamily="34" charset="0"/>
              </a:rPr>
              <a:t>edge</a:t>
            </a:r>
            <a:r>
              <a:rPr lang="it-IT" altLang="it-IT" dirty="0" smtClean="0">
                <a:solidFill>
                  <a:srgbClr val="000000"/>
                </a:solidFill>
                <a:latin typeface="Arial" pitchFamily="34" charset="0"/>
              </a:rPr>
              <a:t> due to the </a:t>
            </a:r>
            <a:r>
              <a:rPr lang="it-IT" altLang="it-IT" dirty="0" err="1" smtClean="0">
                <a:solidFill>
                  <a:srgbClr val="000000"/>
                </a:solidFill>
                <a:latin typeface="Arial" pitchFamily="34" charset="0"/>
              </a:rPr>
              <a:t>lower</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barrier</a:t>
            </a:r>
            <a:r>
              <a:rPr lang="it-IT" altLang="it-IT" dirty="0" smtClean="0">
                <a:solidFill>
                  <a:srgbClr val="000000"/>
                </a:solidFill>
                <a:latin typeface="Arial" pitchFamily="34" charset="0"/>
              </a:rPr>
              <a:t>. </a:t>
            </a:r>
          </a:p>
        </p:txBody>
      </p:sp>
      <p:sp>
        <p:nvSpPr>
          <p:cNvPr id="21509" name="Rectangle 5"/>
          <p:cNvSpPr>
            <a:spLocks noChangeArrowheads="1"/>
          </p:cNvSpPr>
          <p:nvPr/>
        </p:nvSpPr>
        <p:spPr bwMode="auto">
          <a:xfrm>
            <a:off x="6172200" y="1716088"/>
            <a:ext cx="277812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it-IT" altLang="it-IT" dirty="0" smtClean="0">
                <a:solidFill>
                  <a:srgbClr val="000000"/>
                </a:solidFill>
                <a:latin typeface="Arial" pitchFamily="34" charset="0"/>
              </a:rPr>
              <a:t>The </a:t>
            </a:r>
            <a:r>
              <a:rPr lang="it-IT" altLang="it-IT" dirty="0" err="1" smtClean="0">
                <a:solidFill>
                  <a:srgbClr val="000000"/>
                </a:solidFill>
                <a:latin typeface="Arial" pitchFamily="34" charset="0"/>
              </a:rPr>
              <a:t>current</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is</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given</a:t>
            </a:r>
            <a:r>
              <a:rPr lang="it-IT" altLang="it-IT" dirty="0" smtClean="0">
                <a:solidFill>
                  <a:srgbClr val="000000"/>
                </a:solidFill>
                <a:latin typeface="Arial" pitchFamily="34" charset="0"/>
              </a:rPr>
              <a:t> by a </a:t>
            </a:r>
            <a:r>
              <a:rPr lang="it-IT" altLang="it-IT" dirty="0" err="1" smtClean="0">
                <a:solidFill>
                  <a:srgbClr val="000000"/>
                </a:solidFill>
                <a:latin typeface="Arial" pitchFamily="34" charset="0"/>
              </a:rPr>
              <a:t>combination</a:t>
            </a:r>
            <a:r>
              <a:rPr lang="it-IT" altLang="it-IT" dirty="0" smtClean="0">
                <a:solidFill>
                  <a:srgbClr val="000000"/>
                </a:solidFill>
                <a:latin typeface="Arial" pitchFamily="34" charset="0"/>
              </a:rPr>
              <a:t> of the </a:t>
            </a:r>
            <a:r>
              <a:rPr lang="it-IT" altLang="it-IT" dirty="0" err="1" smtClean="0">
                <a:solidFill>
                  <a:srgbClr val="000000"/>
                </a:solidFill>
                <a:latin typeface="Arial" pitchFamily="34" charset="0"/>
              </a:rPr>
              <a:t>local</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densities</a:t>
            </a:r>
            <a:r>
              <a:rPr lang="it-IT" altLang="it-IT" dirty="0" smtClean="0">
                <a:solidFill>
                  <a:srgbClr val="000000"/>
                </a:solidFill>
                <a:latin typeface="Arial" pitchFamily="34" charset="0"/>
              </a:rPr>
              <a:t> of </a:t>
            </a:r>
            <a:r>
              <a:rPr lang="it-IT" altLang="it-IT" dirty="0" err="1" smtClean="0">
                <a:solidFill>
                  <a:srgbClr val="000000"/>
                </a:solidFill>
                <a:latin typeface="Arial" pitchFamily="34" charset="0"/>
              </a:rPr>
              <a:t>states</a:t>
            </a:r>
            <a:r>
              <a:rPr lang="it-IT" altLang="it-IT" dirty="0" smtClean="0">
                <a:solidFill>
                  <a:srgbClr val="000000"/>
                </a:solidFill>
                <a:latin typeface="Arial" pitchFamily="34" charset="0"/>
              </a:rPr>
              <a:t> of the sample and the </a:t>
            </a:r>
            <a:r>
              <a:rPr lang="it-IT" altLang="it-IT" dirty="0" err="1" smtClean="0">
                <a:solidFill>
                  <a:srgbClr val="000000"/>
                </a:solidFill>
                <a:latin typeface="Arial" pitchFamily="34" charset="0"/>
              </a:rPr>
              <a:t>tip</a:t>
            </a:r>
            <a:r>
              <a:rPr lang="it-IT" altLang="it-IT" dirty="0" smtClean="0">
                <a:solidFill>
                  <a:srgbClr val="000000"/>
                </a:solidFill>
                <a:latin typeface="Arial" pitchFamily="34" charset="0"/>
              </a:rPr>
              <a:t>.</a:t>
            </a:r>
          </a:p>
        </p:txBody>
      </p:sp>
    </p:spTree>
    <p:extLst>
      <p:ext uri="{BB962C8B-B14F-4D97-AF65-F5344CB8AC3E}">
        <p14:creationId xmlns:p14="http://schemas.microsoft.com/office/powerpoint/2010/main" val="82386013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365125" y="268288"/>
            <a:ext cx="80057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altLang="it-IT" sz="2400" b="1" smtClean="0">
                <a:solidFill>
                  <a:srgbClr val="FF0000"/>
                </a:solidFill>
                <a:latin typeface="Arial" pitchFamily="34" charset="0"/>
              </a:rPr>
              <a:t>Theoretical basis of tunnel effect – Bardeen Approach</a:t>
            </a:r>
          </a:p>
        </p:txBody>
      </p:sp>
      <p:sp>
        <p:nvSpPr>
          <p:cNvPr id="22531" name="Text Box 3"/>
          <p:cNvSpPr txBox="1">
            <a:spLocks noChangeArrowheads="1"/>
          </p:cNvSpPr>
          <p:nvPr/>
        </p:nvSpPr>
        <p:spPr bwMode="auto">
          <a:xfrm>
            <a:off x="441325" y="798513"/>
            <a:ext cx="1250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altLang="it-IT" dirty="0" err="1" smtClean="0">
                <a:solidFill>
                  <a:srgbClr val="000000"/>
                </a:solidFill>
                <a:latin typeface="Arial" pitchFamily="34" charset="0"/>
              </a:rPr>
              <a:t>Examples</a:t>
            </a:r>
            <a:r>
              <a:rPr lang="it-IT" altLang="it-IT" dirty="0" smtClean="0">
                <a:solidFill>
                  <a:srgbClr val="000000"/>
                </a:solidFill>
                <a:latin typeface="Arial" pitchFamily="34" charset="0"/>
              </a:rPr>
              <a:t>:</a:t>
            </a:r>
          </a:p>
        </p:txBody>
      </p:sp>
      <p:pic>
        <p:nvPicPr>
          <p:cNvPr id="22532" name="Picture 4" descr="C:\Documents and Settings\Utente\Documenti\Immagini\sicb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125" y="1676400"/>
            <a:ext cx="2519363" cy="2519363"/>
          </a:xfrm>
          <a:prstGeom prst="rect">
            <a:avLst/>
          </a:prstGeom>
          <a:noFill/>
          <a:extLst>
            <a:ext uri="{909E8E84-426E-40DD-AFC4-6F175D3DCCD1}">
              <a14:hiddenFill xmlns:a14="http://schemas.microsoft.com/office/drawing/2010/main">
                <a:solidFill>
                  <a:srgbClr val="FFFFFF"/>
                </a:solidFill>
              </a14:hiddenFill>
            </a:ext>
          </a:extLst>
        </p:spPr>
      </p:pic>
      <p:pic>
        <p:nvPicPr>
          <p:cNvPr id="22533" name="Picture 5" descr="C:\Documents and Settings\Utente\Documenti\Immagini\sicun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4625" y="1676400"/>
            <a:ext cx="2519363" cy="2519363"/>
          </a:xfrm>
          <a:prstGeom prst="rect">
            <a:avLst/>
          </a:prstGeom>
          <a:noFill/>
          <a:extLst>
            <a:ext uri="{909E8E84-426E-40DD-AFC4-6F175D3DCCD1}">
              <a14:hiddenFill xmlns:a14="http://schemas.microsoft.com/office/drawing/2010/main">
                <a:solidFill>
                  <a:srgbClr val="FFFFFF"/>
                </a:solidFill>
              </a14:hiddenFill>
            </a:ext>
          </a:extLst>
        </p:spPr>
      </p:pic>
      <p:sp>
        <p:nvSpPr>
          <p:cNvPr id="22534" name="Rectangle 6"/>
          <p:cNvSpPr>
            <a:spLocks noChangeArrowheads="1"/>
          </p:cNvSpPr>
          <p:nvPr/>
        </p:nvSpPr>
        <p:spPr bwMode="auto">
          <a:xfrm>
            <a:off x="1588" y="30178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2400" smtClean="0">
              <a:solidFill>
                <a:srgbClr val="FFFFFF"/>
              </a:solidFill>
            </a:endParaRPr>
          </a:p>
        </p:txBody>
      </p:sp>
      <p:sp>
        <p:nvSpPr>
          <p:cNvPr id="22535" name="Rectangle 7"/>
          <p:cNvSpPr>
            <a:spLocks noChangeArrowheads="1"/>
          </p:cNvSpPr>
          <p:nvPr/>
        </p:nvSpPr>
        <p:spPr bwMode="auto">
          <a:xfrm>
            <a:off x="1588" y="30178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2400" smtClean="0">
              <a:solidFill>
                <a:srgbClr val="FFFFFF"/>
              </a:solidFill>
            </a:endParaRPr>
          </a:p>
        </p:txBody>
      </p:sp>
      <mc:AlternateContent xmlns:mc="http://schemas.openxmlformats.org/markup-compatibility/2006" xmlns:a14="http://schemas.microsoft.com/office/drawing/2010/main">
        <mc:Choice Requires="a14">
          <p:sp>
            <p:nvSpPr>
              <p:cNvPr id="22537" name="Rectangle 9"/>
              <p:cNvSpPr>
                <a:spLocks noChangeArrowheads="1"/>
              </p:cNvSpPr>
              <p:nvPr/>
            </p:nvSpPr>
            <p:spPr bwMode="auto">
              <a:xfrm>
                <a:off x="838200" y="4419600"/>
                <a:ext cx="3352800" cy="82232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nchor="ctr"/>
              <a:lstStyle/>
              <a:p>
                <a:pPr eaLnBrk="0" fontAlgn="base" hangingPunct="0">
                  <a:spcBef>
                    <a:spcPct val="0"/>
                  </a:spcBef>
                  <a:spcAft>
                    <a:spcPct val="0"/>
                  </a:spcAft>
                </a:pPr>
                <a:r>
                  <a:rPr lang="it-IT" altLang="it-IT" dirty="0" smtClean="0">
                    <a:solidFill>
                      <a:srgbClr val="000000"/>
                    </a:solidFill>
                    <a:latin typeface="Arial" pitchFamily="34" charset="0"/>
                  </a:rPr>
                  <a:t>Imaging the </a:t>
                </a:r>
                <a:r>
                  <a:rPr lang="it-IT" altLang="it-IT" dirty="0" err="1" smtClean="0">
                    <a:solidFill>
                      <a:srgbClr val="000000"/>
                    </a:solidFill>
                    <a:latin typeface="Arial" pitchFamily="34" charset="0"/>
                  </a:rPr>
                  <a:t>occupied</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states</a:t>
                </a:r>
                <a:r>
                  <a:rPr lang="it-IT" altLang="it-IT" dirty="0" smtClean="0">
                    <a:solidFill>
                      <a:srgbClr val="000000"/>
                    </a:solidFill>
                    <a:latin typeface="Arial" pitchFamily="34" charset="0"/>
                  </a:rPr>
                  <a:t> of</a:t>
                </a:r>
                <a:br>
                  <a:rPr lang="it-IT" altLang="it-IT" dirty="0" smtClean="0">
                    <a:solidFill>
                      <a:srgbClr val="000000"/>
                    </a:solidFill>
                    <a:latin typeface="Arial" pitchFamily="34" charset="0"/>
                  </a:rPr>
                </a:br>
                <a:r>
                  <a:rPr lang="it-IT" altLang="it-IT" dirty="0" err="1" smtClean="0">
                    <a:solidFill>
                      <a:srgbClr val="000000"/>
                    </a:solidFill>
                    <a:latin typeface="Arial" pitchFamily="34" charset="0"/>
                  </a:rPr>
                  <a:t>SiC</a:t>
                </a:r>
                <a:r>
                  <a:rPr lang="it-IT" altLang="it-IT" dirty="0" smtClean="0">
                    <a:solidFill>
                      <a:srgbClr val="000000"/>
                    </a:solidFill>
                    <a:latin typeface="Arial" pitchFamily="34" charset="0"/>
                  </a:rPr>
                  <a:t>(</a:t>
                </a:r>
                <a14:m>
                  <m:oMath xmlns:m="http://schemas.openxmlformats.org/officeDocument/2006/math">
                    <m:r>
                      <a:rPr lang="it-IT" altLang="it-IT" b="0" i="1" smtClean="0">
                        <a:solidFill>
                          <a:srgbClr val="000000"/>
                        </a:solidFill>
                        <a:latin typeface="Cambria Math"/>
                      </a:rPr>
                      <m:t>000</m:t>
                    </m:r>
                    <m:acc>
                      <m:accPr>
                        <m:chr m:val="̅"/>
                        <m:ctrlPr>
                          <a:rPr lang="it-IT" altLang="it-IT" b="0" i="1" smtClean="0">
                            <a:solidFill>
                              <a:srgbClr val="000000"/>
                            </a:solidFill>
                            <a:latin typeface="Cambria Math"/>
                          </a:rPr>
                        </m:ctrlPr>
                      </m:accPr>
                      <m:e>
                        <m:r>
                          <a:rPr lang="it-IT" altLang="it-IT" b="0" i="1" smtClean="0">
                            <a:solidFill>
                              <a:srgbClr val="000000"/>
                            </a:solidFill>
                            <a:latin typeface="Cambria Math"/>
                          </a:rPr>
                          <m:t>1</m:t>
                        </m:r>
                      </m:e>
                    </m:acc>
                  </m:oMath>
                </a14:m>
                <a:r>
                  <a:rPr lang="it-IT" altLang="it-IT" dirty="0" smtClean="0">
                    <a:solidFill>
                      <a:srgbClr val="000000"/>
                    </a:solidFill>
                    <a:latin typeface="Arial" pitchFamily="34" charset="0"/>
                  </a:rPr>
                  <a:t>) 3x3</a:t>
                </a:r>
              </a:p>
            </p:txBody>
          </p:sp>
        </mc:Choice>
        <mc:Fallback xmlns="">
          <p:sp>
            <p:nvSpPr>
              <p:cNvPr id="22537" name="Rectangle 9"/>
              <p:cNvSpPr>
                <a:spLocks noRot="1" noChangeAspect="1" noMove="1" noResize="1" noEditPoints="1" noAdjustHandles="1" noChangeArrowheads="1" noChangeShapeType="1" noTextEdit="1"/>
              </p:cNvSpPr>
              <p:nvPr/>
            </p:nvSpPr>
            <p:spPr bwMode="auto">
              <a:xfrm>
                <a:off x="838200" y="4419600"/>
                <a:ext cx="3352800" cy="822325"/>
              </a:xfrm>
              <a:prstGeom prst="rect">
                <a:avLst/>
              </a:prstGeom>
              <a:blipFill rotWithShape="1">
                <a:blip r:embed="rId4"/>
                <a:stretch>
                  <a:fillRect l="-1636" b="-148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540" name="Rectangle 12"/>
              <p:cNvSpPr>
                <a:spLocks noChangeArrowheads="1"/>
              </p:cNvSpPr>
              <p:nvPr/>
            </p:nvSpPr>
            <p:spPr bwMode="auto">
              <a:xfrm>
                <a:off x="4724400" y="4419600"/>
                <a:ext cx="3581400" cy="82232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nchor="ctr"/>
              <a:lstStyle/>
              <a:p>
                <a:pPr eaLnBrk="0" fontAlgn="base" hangingPunct="0">
                  <a:spcBef>
                    <a:spcPct val="0"/>
                  </a:spcBef>
                  <a:spcAft>
                    <a:spcPct val="0"/>
                  </a:spcAft>
                </a:pPr>
                <a:r>
                  <a:rPr lang="it-IT" altLang="it-IT" dirty="0" err="1" smtClean="0">
                    <a:solidFill>
                      <a:srgbClr val="000000"/>
                    </a:solidFill>
                    <a:latin typeface="Arial" pitchFamily="34" charset="0"/>
                  </a:rPr>
                  <a:t>Imaging</a:t>
                </a:r>
                <a:r>
                  <a:rPr lang="it-IT" altLang="it-IT" dirty="0" smtClean="0">
                    <a:solidFill>
                      <a:srgbClr val="000000"/>
                    </a:solidFill>
                    <a:latin typeface="Arial" pitchFamily="34" charset="0"/>
                  </a:rPr>
                  <a:t> the </a:t>
                </a:r>
                <a:r>
                  <a:rPr lang="it-IT" altLang="it-IT" dirty="0" err="1" smtClean="0">
                    <a:solidFill>
                      <a:srgbClr val="000000"/>
                    </a:solidFill>
                    <a:latin typeface="Arial" pitchFamily="34" charset="0"/>
                  </a:rPr>
                  <a:t>unoccupied</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states</a:t>
                </a:r>
                <a:r>
                  <a:rPr lang="it-IT" altLang="it-IT" dirty="0" smtClean="0">
                    <a:solidFill>
                      <a:srgbClr val="000000"/>
                    </a:solidFill>
                    <a:latin typeface="Arial" pitchFamily="34" charset="0"/>
                  </a:rPr>
                  <a:t> of</a:t>
                </a:r>
                <a:br>
                  <a:rPr lang="it-IT" altLang="it-IT" dirty="0" smtClean="0">
                    <a:solidFill>
                      <a:srgbClr val="000000"/>
                    </a:solidFill>
                    <a:latin typeface="Arial" pitchFamily="34" charset="0"/>
                  </a:rPr>
                </a:br>
                <a:r>
                  <a:rPr lang="it-IT" altLang="it-IT" dirty="0" err="1" smtClean="0">
                    <a:solidFill>
                      <a:srgbClr val="000000"/>
                    </a:solidFill>
                    <a:latin typeface="Arial" pitchFamily="34" charset="0"/>
                  </a:rPr>
                  <a:t>SiC</a:t>
                </a:r>
                <a:r>
                  <a:rPr lang="it-IT" altLang="it-IT" dirty="0" smtClean="0">
                    <a:solidFill>
                      <a:srgbClr val="000000"/>
                    </a:solidFill>
                    <a:latin typeface="Arial" pitchFamily="34" charset="0"/>
                  </a:rPr>
                  <a:t>(</a:t>
                </a:r>
                <a14:m>
                  <m:oMath xmlns:m="http://schemas.openxmlformats.org/officeDocument/2006/math">
                    <m:r>
                      <a:rPr lang="it-IT" altLang="it-IT" i="1">
                        <a:solidFill>
                          <a:srgbClr val="000000"/>
                        </a:solidFill>
                        <a:latin typeface="Cambria Math"/>
                      </a:rPr>
                      <m:t>000</m:t>
                    </m:r>
                    <m:acc>
                      <m:accPr>
                        <m:chr m:val="̅"/>
                        <m:ctrlPr>
                          <a:rPr lang="it-IT" altLang="it-IT" i="1">
                            <a:solidFill>
                              <a:srgbClr val="000000"/>
                            </a:solidFill>
                            <a:latin typeface="Cambria Math"/>
                          </a:rPr>
                        </m:ctrlPr>
                      </m:accPr>
                      <m:e>
                        <m:r>
                          <a:rPr lang="it-IT" altLang="it-IT" i="1">
                            <a:solidFill>
                              <a:srgbClr val="000000"/>
                            </a:solidFill>
                            <a:latin typeface="Cambria Math"/>
                          </a:rPr>
                          <m:t>1</m:t>
                        </m:r>
                      </m:e>
                    </m:acc>
                  </m:oMath>
                </a14:m>
                <a:r>
                  <a:rPr lang="it-IT" altLang="it-IT" dirty="0" smtClean="0">
                    <a:solidFill>
                      <a:srgbClr val="000000"/>
                    </a:solidFill>
                    <a:latin typeface="Arial" pitchFamily="34" charset="0"/>
                  </a:rPr>
                  <a:t>) 3x3</a:t>
                </a:r>
              </a:p>
            </p:txBody>
          </p:sp>
        </mc:Choice>
        <mc:Fallback xmlns="">
          <p:sp>
            <p:nvSpPr>
              <p:cNvPr id="22540" name="Rectangle 12"/>
              <p:cNvSpPr>
                <a:spLocks noRot="1" noChangeAspect="1" noMove="1" noResize="1" noEditPoints="1" noAdjustHandles="1" noChangeArrowheads="1" noChangeShapeType="1" noTextEdit="1"/>
              </p:cNvSpPr>
              <p:nvPr/>
            </p:nvSpPr>
            <p:spPr bwMode="auto">
              <a:xfrm>
                <a:off x="4724400" y="4419600"/>
                <a:ext cx="3581400" cy="822325"/>
              </a:xfrm>
              <a:prstGeom prst="rect">
                <a:avLst/>
              </a:prstGeom>
              <a:blipFill rotWithShape="1">
                <a:blip r:embed="rId5"/>
                <a:stretch>
                  <a:fillRect l="-1361" r="-170" b="-148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332204199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365125" y="268288"/>
            <a:ext cx="2740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altLang="it-IT" sz="2400" b="1" smtClean="0">
                <a:solidFill>
                  <a:srgbClr val="FF0000"/>
                </a:solidFill>
                <a:latin typeface="Arial" pitchFamily="34" charset="0"/>
              </a:rPr>
              <a:t>Lateral resolution</a:t>
            </a:r>
          </a:p>
        </p:txBody>
      </p:sp>
      <p:pic>
        <p:nvPicPr>
          <p:cNvPr id="23555" name="Picture 3" descr="C:\Documents and Settings\Utente\Documenti\Immagini\resolu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760538"/>
            <a:ext cx="3303588" cy="3268662"/>
          </a:xfrm>
          <a:prstGeom prst="rect">
            <a:avLst/>
          </a:prstGeom>
          <a:noFill/>
          <a:extLst>
            <a:ext uri="{909E8E84-426E-40DD-AFC4-6F175D3DCCD1}">
              <a14:hiddenFill xmlns:a14="http://schemas.microsoft.com/office/drawing/2010/main">
                <a:solidFill>
                  <a:srgbClr val="FFFFFF"/>
                </a:solidFill>
              </a14:hiddenFill>
            </a:ext>
          </a:extLst>
        </p:spPr>
      </p:pic>
      <p:sp>
        <p:nvSpPr>
          <p:cNvPr id="23556" name="Rectangle 4"/>
          <p:cNvSpPr>
            <a:spLocks noChangeArrowheads="1"/>
          </p:cNvSpPr>
          <p:nvPr/>
        </p:nvSpPr>
        <p:spPr bwMode="auto">
          <a:xfrm>
            <a:off x="3886200" y="2370138"/>
            <a:ext cx="5181600" cy="204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r>
              <a:rPr lang="it-IT" altLang="it-IT" dirty="0" err="1" smtClean="0">
                <a:solidFill>
                  <a:srgbClr val="000000"/>
                </a:solidFill>
                <a:latin typeface="Arial" pitchFamily="34" charset="0"/>
              </a:rPr>
              <a:t>Calculations</a:t>
            </a:r>
            <a:r>
              <a:rPr lang="it-IT" altLang="it-IT" dirty="0" smtClean="0">
                <a:solidFill>
                  <a:srgbClr val="000000"/>
                </a:solidFill>
                <a:latin typeface="Arial" pitchFamily="34" charset="0"/>
              </a:rPr>
              <a:t> and </a:t>
            </a:r>
            <a:r>
              <a:rPr lang="it-IT" altLang="it-IT" dirty="0" err="1" smtClean="0">
                <a:solidFill>
                  <a:srgbClr val="000000"/>
                </a:solidFill>
                <a:latin typeface="Arial" pitchFamily="34" charset="0"/>
              </a:rPr>
              <a:t>experiments</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showed</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that</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there</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is</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often</a:t>
            </a:r>
            <a:r>
              <a:rPr lang="it-IT" altLang="it-IT" dirty="0" smtClean="0">
                <a:solidFill>
                  <a:srgbClr val="000000"/>
                </a:solidFill>
                <a:latin typeface="Arial" pitchFamily="34" charset="0"/>
              </a:rPr>
              <a:t> a </a:t>
            </a:r>
            <a:r>
              <a:rPr lang="it-IT" altLang="it-IT" dirty="0" smtClean="0">
                <a:solidFill>
                  <a:srgbClr val="FF0000"/>
                </a:solidFill>
                <a:latin typeface="Arial" pitchFamily="34" charset="0"/>
              </a:rPr>
              <a:t>d</a:t>
            </a:r>
            <a:r>
              <a:rPr lang="it-IT" altLang="it-IT" baseline="-30000" dirty="0" smtClean="0">
                <a:solidFill>
                  <a:srgbClr val="FF0000"/>
                </a:solidFill>
                <a:latin typeface="Arial" pitchFamily="34" charset="0"/>
              </a:rPr>
              <a:t>z</a:t>
            </a:r>
            <a:r>
              <a:rPr lang="it-IT" altLang="it-IT" baseline="30000" dirty="0" smtClean="0">
                <a:solidFill>
                  <a:srgbClr val="FF0000"/>
                </a:solidFill>
                <a:latin typeface="Arial" pitchFamily="34" charset="0"/>
              </a:rPr>
              <a:t>2</a:t>
            </a:r>
            <a:r>
              <a:rPr lang="it-IT" altLang="it-IT" dirty="0" smtClean="0">
                <a:solidFill>
                  <a:srgbClr val="FF0000"/>
                </a:solidFill>
                <a:latin typeface="Arial" pitchFamily="34" charset="0"/>
              </a:rPr>
              <a:t> </a:t>
            </a:r>
            <a:r>
              <a:rPr lang="it-IT" altLang="it-IT" dirty="0" err="1" smtClean="0">
                <a:solidFill>
                  <a:srgbClr val="FF0000"/>
                </a:solidFill>
                <a:latin typeface="Arial" pitchFamily="34" charset="0"/>
              </a:rPr>
              <a:t>like</a:t>
            </a:r>
            <a:r>
              <a:rPr lang="it-IT" altLang="it-IT" dirty="0" smtClean="0">
                <a:solidFill>
                  <a:srgbClr val="FF0000"/>
                </a:solidFill>
                <a:latin typeface="Arial" pitchFamily="34" charset="0"/>
              </a:rPr>
              <a:t> state </a:t>
            </a:r>
            <a:r>
              <a:rPr lang="it-IT" altLang="it-IT" dirty="0" err="1" smtClean="0">
                <a:solidFill>
                  <a:srgbClr val="FF0000"/>
                </a:solidFill>
                <a:latin typeface="Arial" pitchFamily="34" charset="0"/>
              </a:rPr>
              <a:t>near</a:t>
            </a:r>
            <a:r>
              <a:rPr lang="it-IT" altLang="it-IT" dirty="0" smtClean="0">
                <a:solidFill>
                  <a:srgbClr val="FF0000"/>
                </a:solidFill>
                <a:latin typeface="Arial" pitchFamily="34" charset="0"/>
              </a:rPr>
              <a:t> the Fermi </a:t>
            </a:r>
            <a:r>
              <a:rPr lang="it-IT" altLang="it-IT" dirty="0" err="1" smtClean="0">
                <a:solidFill>
                  <a:srgbClr val="FF0000"/>
                </a:solidFill>
                <a:latin typeface="Arial" pitchFamily="34" charset="0"/>
              </a:rPr>
              <a:t>edge</a:t>
            </a:r>
            <a:r>
              <a:rPr lang="it-IT" altLang="it-IT" dirty="0" smtClean="0">
                <a:solidFill>
                  <a:srgbClr val="FF0000"/>
                </a:solidFill>
                <a:latin typeface="Arial" pitchFamily="34" charset="0"/>
              </a:rPr>
              <a:t> </a:t>
            </a:r>
            <a:r>
              <a:rPr lang="it-IT" altLang="it-IT" dirty="0" err="1" smtClean="0">
                <a:solidFill>
                  <a:srgbClr val="000000"/>
                </a:solidFill>
                <a:latin typeface="Arial" pitchFamily="34" charset="0"/>
              </a:rPr>
              <a:t>present</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at</a:t>
            </a:r>
            <a:r>
              <a:rPr lang="it-IT" altLang="it-IT" dirty="0" smtClean="0">
                <a:solidFill>
                  <a:srgbClr val="000000"/>
                </a:solidFill>
                <a:latin typeface="Arial" pitchFamily="34" charset="0"/>
              </a:rPr>
              <a:t> the </a:t>
            </a:r>
            <a:r>
              <a:rPr lang="it-IT" altLang="it-IT" dirty="0" err="1" smtClean="0">
                <a:solidFill>
                  <a:srgbClr val="000000"/>
                </a:solidFill>
                <a:latin typeface="Arial" pitchFamily="34" charset="0"/>
              </a:rPr>
              <a:t>apex</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atom</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which</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also</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predominantely</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contributes</a:t>
            </a:r>
            <a:r>
              <a:rPr lang="it-IT" altLang="it-IT" dirty="0" smtClean="0">
                <a:solidFill>
                  <a:srgbClr val="000000"/>
                </a:solidFill>
                <a:latin typeface="Arial" pitchFamily="34" charset="0"/>
              </a:rPr>
              <a:t> to the </a:t>
            </a:r>
            <a:r>
              <a:rPr lang="it-IT" altLang="it-IT" dirty="0" err="1" smtClean="0">
                <a:solidFill>
                  <a:srgbClr val="000000"/>
                </a:solidFill>
                <a:latin typeface="Arial" pitchFamily="34" charset="0"/>
              </a:rPr>
              <a:t>tunneling</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current</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It</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is</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understood</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that</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this</a:t>
            </a:r>
            <a:r>
              <a:rPr lang="it-IT" altLang="it-IT" dirty="0" smtClean="0">
                <a:solidFill>
                  <a:srgbClr val="000000"/>
                </a:solidFill>
                <a:latin typeface="Arial" pitchFamily="34" charset="0"/>
              </a:rPr>
              <a:t> state (and </a:t>
            </a:r>
            <a:r>
              <a:rPr lang="it-IT" altLang="it-IT" dirty="0" err="1" smtClean="0">
                <a:solidFill>
                  <a:srgbClr val="000000"/>
                </a:solidFill>
                <a:latin typeface="Arial" pitchFamily="34" charset="0"/>
              </a:rPr>
              <a:t>also</a:t>
            </a:r>
            <a:r>
              <a:rPr lang="it-IT" altLang="it-IT" dirty="0" smtClean="0">
                <a:solidFill>
                  <a:srgbClr val="000000"/>
                </a:solidFill>
                <a:latin typeface="Arial" pitchFamily="34" charset="0"/>
              </a:rPr>
              <a:t> the p</a:t>
            </a:r>
            <a:r>
              <a:rPr lang="it-IT" altLang="it-IT" baseline="-30000" dirty="0" smtClean="0">
                <a:solidFill>
                  <a:srgbClr val="000000"/>
                </a:solidFill>
                <a:latin typeface="Arial" pitchFamily="34" charset="0"/>
              </a:rPr>
              <a:t>z</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like</a:t>
            </a:r>
            <a:r>
              <a:rPr lang="it-IT" altLang="it-IT" dirty="0" smtClean="0">
                <a:solidFill>
                  <a:srgbClr val="000000"/>
                </a:solidFill>
                <a:latin typeface="Arial" pitchFamily="34" charset="0"/>
              </a:rPr>
              <a:t> state) </a:t>
            </a:r>
            <a:r>
              <a:rPr lang="it-IT" altLang="it-IT" dirty="0" err="1" smtClean="0">
                <a:solidFill>
                  <a:srgbClr val="000000"/>
                </a:solidFill>
                <a:latin typeface="Arial" pitchFamily="34" charset="0"/>
              </a:rPr>
              <a:t>is</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advantageous</a:t>
            </a:r>
            <a:r>
              <a:rPr lang="it-IT" altLang="it-IT" dirty="0" smtClean="0">
                <a:solidFill>
                  <a:srgbClr val="000000"/>
                </a:solidFill>
                <a:latin typeface="Arial" pitchFamily="34" charset="0"/>
              </a:rPr>
              <a:t> for a «</a:t>
            </a:r>
            <a:r>
              <a:rPr lang="it-IT" altLang="it-IT" dirty="0" err="1" smtClean="0">
                <a:solidFill>
                  <a:srgbClr val="000000"/>
                </a:solidFill>
                <a:latin typeface="Arial" pitchFamily="34" charset="0"/>
              </a:rPr>
              <a:t>sharp</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tip</a:t>
            </a:r>
            <a:r>
              <a:rPr lang="it-IT" altLang="it-IT" dirty="0" smtClean="0">
                <a:solidFill>
                  <a:srgbClr val="000000"/>
                </a:solidFill>
                <a:latin typeface="Arial" pitchFamily="34" charset="0"/>
              </a:rPr>
              <a:t>. </a:t>
            </a:r>
          </a:p>
        </p:txBody>
      </p:sp>
      <p:sp>
        <p:nvSpPr>
          <p:cNvPr id="23557" name="Text Box 5"/>
          <p:cNvSpPr txBox="1">
            <a:spLocks noChangeArrowheads="1"/>
          </p:cNvSpPr>
          <p:nvPr/>
        </p:nvSpPr>
        <p:spPr bwMode="auto">
          <a:xfrm>
            <a:off x="365125" y="928688"/>
            <a:ext cx="7816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altLang="it-IT" dirty="0" err="1" smtClean="0">
                <a:solidFill>
                  <a:srgbClr val="000000"/>
                </a:solidFill>
                <a:latin typeface="Arial" pitchFamily="34" charset="0"/>
              </a:rPr>
              <a:t>It</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is</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possible</a:t>
            </a:r>
            <a:r>
              <a:rPr lang="it-IT" altLang="it-IT" dirty="0" smtClean="0">
                <a:solidFill>
                  <a:srgbClr val="000000"/>
                </a:solidFill>
                <a:latin typeface="Arial" pitchFamily="34" charset="0"/>
              </a:rPr>
              <a:t> to </a:t>
            </a:r>
            <a:r>
              <a:rPr lang="it-IT" altLang="it-IT" dirty="0" err="1" smtClean="0">
                <a:solidFill>
                  <a:srgbClr val="000000"/>
                </a:solidFill>
                <a:latin typeface="Arial" pitchFamily="34" charset="0"/>
              </a:rPr>
              <a:t>obtain</a:t>
            </a:r>
            <a:r>
              <a:rPr lang="it-IT" altLang="it-IT" dirty="0" smtClean="0">
                <a:solidFill>
                  <a:srgbClr val="000000"/>
                </a:solidFill>
                <a:latin typeface="Arial" pitchFamily="34" charset="0"/>
              </a:rPr>
              <a:t> </a:t>
            </a:r>
            <a:r>
              <a:rPr lang="it-IT" altLang="it-IT" b="1" dirty="0" smtClean="0">
                <a:solidFill>
                  <a:srgbClr val="000000"/>
                </a:solidFill>
                <a:latin typeface="Arial" pitchFamily="34" charset="0"/>
              </a:rPr>
              <a:t>ATOMIC RESOLUTION</a:t>
            </a:r>
            <a:r>
              <a:rPr lang="it-IT" altLang="it-IT" dirty="0" smtClean="0">
                <a:solidFill>
                  <a:srgbClr val="000000"/>
                </a:solidFill>
                <a:latin typeface="Arial" pitchFamily="34" charset="0"/>
              </a:rPr>
              <a:t> of the </a:t>
            </a:r>
            <a:r>
              <a:rPr lang="it-IT" altLang="it-IT" dirty="0" err="1" smtClean="0">
                <a:solidFill>
                  <a:srgbClr val="000000"/>
                </a:solidFill>
                <a:latin typeface="Arial" pitchFamily="34" charset="0"/>
              </a:rPr>
              <a:t>surfaces</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investigated</a:t>
            </a:r>
            <a:r>
              <a:rPr lang="it-IT" altLang="it-IT" dirty="0" smtClean="0">
                <a:solidFill>
                  <a:srgbClr val="000000"/>
                </a:solidFill>
                <a:latin typeface="Arial" pitchFamily="34" charset="0"/>
              </a:rPr>
              <a:t>.</a:t>
            </a:r>
          </a:p>
        </p:txBody>
      </p:sp>
    </p:spTree>
    <p:extLst>
      <p:ext uri="{BB962C8B-B14F-4D97-AF65-F5344CB8AC3E}">
        <p14:creationId xmlns:p14="http://schemas.microsoft.com/office/powerpoint/2010/main" val="121238932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026" descr="D:\Temp\STM\stm01.jpg"/>
          <p:cNvPicPr>
            <a:picLocks noChangeAspect="1" noChangeArrowheads="1"/>
          </p:cNvPicPr>
          <p:nvPr/>
        </p:nvPicPr>
        <p:blipFill>
          <a:blip r:embed="rId2">
            <a:lum bright="12000" contrast="48000"/>
            <a:extLst>
              <a:ext uri="{28A0092B-C50C-407E-A947-70E740481C1C}">
                <a14:useLocalDpi xmlns:a14="http://schemas.microsoft.com/office/drawing/2010/main" val="0"/>
              </a:ext>
            </a:extLst>
          </a:blip>
          <a:srcRect/>
          <a:stretch>
            <a:fillRect/>
          </a:stretch>
        </p:blipFill>
        <p:spPr bwMode="auto">
          <a:xfrm>
            <a:off x="1371600" y="1676400"/>
            <a:ext cx="6310313" cy="3536950"/>
          </a:xfrm>
          <a:prstGeom prst="rect">
            <a:avLst/>
          </a:prstGeom>
          <a:noFill/>
          <a:extLst>
            <a:ext uri="{909E8E84-426E-40DD-AFC4-6F175D3DCCD1}">
              <a14:hiddenFill xmlns:a14="http://schemas.microsoft.com/office/drawing/2010/main">
                <a:solidFill>
                  <a:srgbClr val="FFFFFF"/>
                </a:solidFill>
              </a14:hiddenFill>
            </a:ext>
          </a:extLst>
        </p:spPr>
      </p:pic>
      <p:sp>
        <p:nvSpPr>
          <p:cNvPr id="24579" name="Text Box 1027"/>
          <p:cNvSpPr txBox="1">
            <a:spLocks noChangeArrowheads="1"/>
          </p:cNvSpPr>
          <p:nvPr/>
        </p:nvSpPr>
        <p:spPr bwMode="auto">
          <a:xfrm>
            <a:off x="365125" y="268288"/>
            <a:ext cx="7177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altLang="it-IT" sz="2400" b="1" smtClean="0">
                <a:solidFill>
                  <a:srgbClr val="FF0000"/>
                </a:solidFill>
                <a:latin typeface="Arial" pitchFamily="34" charset="0"/>
              </a:rPr>
              <a:t>Schematic rappresentation of an STM apparatus</a:t>
            </a:r>
          </a:p>
        </p:txBody>
      </p:sp>
    </p:spTree>
    <p:extLst>
      <p:ext uri="{BB962C8B-B14F-4D97-AF65-F5344CB8AC3E}">
        <p14:creationId xmlns:p14="http://schemas.microsoft.com/office/powerpoint/2010/main" val="209944588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029" descr="C:\Documents and Settings\Utente\Documenti\Immagini\aniimod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239838"/>
            <a:ext cx="3152775" cy="1990725"/>
          </a:xfrm>
          <a:prstGeom prst="rect">
            <a:avLst/>
          </a:prstGeom>
          <a:noFill/>
          <a:extLst>
            <a:ext uri="{909E8E84-426E-40DD-AFC4-6F175D3DCCD1}">
              <a14:hiddenFill xmlns:a14="http://schemas.microsoft.com/office/drawing/2010/main">
                <a:solidFill>
                  <a:srgbClr val="FFFFFF"/>
                </a:solidFill>
              </a14:hiddenFill>
            </a:ext>
          </a:extLst>
        </p:spPr>
      </p:pic>
      <p:sp>
        <p:nvSpPr>
          <p:cNvPr id="25602" name="Text Box 2"/>
          <p:cNvSpPr txBox="1">
            <a:spLocks noChangeArrowheads="1"/>
          </p:cNvSpPr>
          <p:nvPr/>
        </p:nvSpPr>
        <p:spPr bwMode="auto">
          <a:xfrm>
            <a:off x="365125" y="268288"/>
            <a:ext cx="29924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altLang="it-IT" sz="2400" b="1" smtClean="0">
                <a:solidFill>
                  <a:srgbClr val="FF0000"/>
                </a:solidFill>
                <a:latin typeface="Arial" pitchFamily="34" charset="0"/>
              </a:rPr>
              <a:t>Modes of operation</a:t>
            </a:r>
          </a:p>
        </p:txBody>
      </p:sp>
      <p:sp>
        <p:nvSpPr>
          <p:cNvPr id="25603" name="Rectangle 3"/>
          <p:cNvSpPr>
            <a:spLocks noChangeArrowheads="1"/>
          </p:cNvSpPr>
          <p:nvPr/>
        </p:nvSpPr>
        <p:spPr bwMode="auto">
          <a:xfrm>
            <a:off x="457200" y="762000"/>
            <a:ext cx="39925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ts val="500"/>
              </a:spcBef>
              <a:spcAft>
                <a:spcPts val="500"/>
              </a:spcAft>
            </a:pPr>
            <a:r>
              <a:rPr lang="it-IT" altLang="it-IT" sz="2400" b="1" dirty="0" smtClean="0">
                <a:solidFill>
                  <a:srgbClr val="0000FF"/>
                </a:solidFill>
                <a:latin typeface="Arial" pitchFamily="34" charset="0"/>
              </a:rPr>
              <a:t>1. </a:t>
            </a:r>
            <a:r>
              <a:rPr lang="it-IT" altLang="it-IT" sz="2400" b="1" dirty="0" err="1" smtClean="0">
                <a:solidFill>
                  <a:srgbClr val="0000FF"/>
                </a:solidFill>
                <a:latin typeface="Arial" pitchFamily="34" charset="0"/>
              </a:rPr>
              <a:t>Constant</a:t>
            </a:r>
            <a:r>
              <a:rPr lang="it-IT" altLang="it-IT" sz="2400" b="1" dirty="0" smtClean="0">
                <a:solidFill>
                  <a:srgbClr val="0000FF"/>
                </a:solidFill>
                <a:latin typeface="Arial" pitchFamily="34" charset="0"/>
              </a:rPr>
              <a:t> </a:t>
            </a:r>
            <a:r>
              <a:rPr lang="it-IT" altLang="it-IT" sz="2400" b="1" dirty="0" err="1" smtClean="0">
                <a:solidFill>
                  <a:srgbClr val="0000FF"/>
                </a:solidFill>
                <a:latin typeface="Arial" pitchFamily="34" charset="0"/>
              </a:rPr>
              <a:t>Current</a:t>
            </a:r>
            <a:r>
              <a:rPr lang="it-IT" altLang="it-IT" sz="2400" b="1" dirty="0" smtClean="0">
                <a:solidFill>
                  <a:srgbClr val="0000FF"/>
                </a:solidFill>
                <a:latin typeface="Arial" pitchFamily="34" charset="0"/>
              </a:rPr>
              <a:t> Mode </a:t>
            </a:r>
          </a:p>
        </p:txBody>
      </p:sp>
      <p:sp>
        <p:nvSpPr>
          <p:cNvPr id="25604" name="Rectangle 4"/>
          <p:cNvSpPr>
            <a:spLocks noChangeArrowheads="1"/>
          </p:cNvSpPr>
          <p:nvPr/>
        </p:nvSpPr>
        <p:spPr bwMode="auto">
          <a:xfrm>
            <a:off x="152400" y="1300163"/>
            <a:ext cx="50292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r>
              <a:rPr lang="it-IT" altLang="it-IT" dirty="0" smtClean="0">
                <a:solidFill>
                  <a:srgbClr val="000000"/>
                </a:solidFill>
                <a:latin typeface="Arial" pitchFamily="34" charset="0"/>
              </a:rPr>
              <a:t>By </a:t>
            </a:r>
            <a:r>
              <a:rPr lang="it-IT" altLang="it-IT" dirty="0" err="1" smtClean="0">
                <a:solidFill>
                  <a:srgbClr val="000000"/>
                </a:solidFill>
                <a:latin typeface="Arial" pitchFamily="34" charset="0"/>
              </a:rPr>
              <a:t>using</a:t>
            </a:r>
            <a:r>
              <a:rPr lang="it-IT" altLang="it-IT" dirty="0" smtClean="0">
                <a:solidFill>
                  <a:srgbClr val="000000"/>
                </a:solidFill>
                <a:latin typeface="Arial" pitchFamily="34" charset="0"/>
              </a:rPr>
              <a:t> a feedback </a:t>
            </a:r>
            <a:r>
              <a:rPr lang="it-IT" altLang="it-IT" dirty="0" err="1" smtClean="0">
                <a:solidFill>
                  <a:srgbClr val="000000"/>
                </a:solidFill>
                <a:latin typeface="Arial" pitchFamily="34" charset="0"/>
              </a:rPr>
              <a:t>loop</a:t>
            </a:r>
            <a:r>
              <a:rPr lang="it-IT" altLang="it-IT" dirty="0" smtClean="0">
                <a:solidFill>
                  <a:srgbClr val="000000"/>
                </a:solidFill>
                <a:latin typeface="Arial" pitchFamily="34" charset="0"/>
              </a:rPr>
              <a:t> the </a:t>
            </a:r>
            <a:r>
              <a:rPr lang="it-IT" altLang="it-IT" dirty="0" err="1" smtClean="0">
                <a:solidFill>
                  <a:srgbClr val="000000"/>
                </a:solidFill>
                <a:latin typeface="Arial" pitchFamily="34" charset="0"/>
              </a:rPr>
              <a:t>tip</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is</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vertically</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adjusted</a:t>
            </a:r>
            <a:r>
              <a:rPr lang="it-IT" altLang="it-IT" dirty="0" smtClean="0">
                <a:solidFill>
                  <a:srgbClr val="000000"/>
                </a:solidFill>
                <a:latin typeface="Arial" pitchFamily="34" charset="0"/>
              </a:rPr>
              <a:t> in </a:t>
            </a:r>
            <a:r>
              <a:rPr lang="it-IT" altLang="it-IT" dirty="0" err="1" smtClean="0">
                <a:solidFill>
                  <a:srgbClr val="000000"/>
                </a:solidFill>
                <a:latin typeface="Arial" pitchFamily="34" charset="0"/>
              </a:rPr>
              <a:t>such</a:t>
            </a:r>
            <a:r>
              <a:rPr lang="it-IT" altLang="it-IT" dirty="0" smtClean="0">
                <a:solidFill>
                  <a:srgbClr val="000000"/>
                </a:solidFill>
                <a:latin typeface="Arial" pitchFamily="34" charset="0"/>
              </a:rPr>
              <a:t> a way </a:t>
            </a:r>
            <a:r>
              <a:rPr lang="it-IT" altLang="it-IT" dirty="0" err="1" smtClean="0">
                <a:solidFill>
                  <a:srgbClr val="000000"/>
                </a:solidFill>
                <a:latin typeface="Arial" pitchFamily="34" charset="0"/>
              </a:rPr>
              <a:t>that</a:t>
            </a:r>
            <a:r>
              <a:rPr lang="it-IT" altLang="it-IT" dirty="0" smtClean="0">
                <a:solidFill>
                  <a:srgbClr val="000000"/>
                </a:solidFill>
                <a:latin typeface="Arial" pitchFamily="34" charset="0"/>
              </a:rPr>
              <a:t> the </a:t>
            </a:r>
            <a:r>
              <a:rPr lang="it-IT" altLang="it-IT" dirty="0" err="1" smtClean="0">
                <a:solidFill>
                  <a:srgbClr val="000000"/>
                </a:solidFill>
                <a:latin typeface="Arial" pitchFamily="34" charset="0"/>
              </a:rPr>
              <a:t>current</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always</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stays</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constant</a:t>
            </a:r>
            <a:r>
              <a:rPr lang="it-IT" altLang="it-IT" dirty="0" smtClean="0">
                <a:solidFill>
                  <a:srgbClr val="000000"/>
                </a:solidFill>
                <a:latin typeface="Arial" pitchFamily="34" charset="0"/>
              </a:rPr>
              <a:t>.</a:t>
            </a:r>
          </a:p>
          <a:p>
            <a:pPr eaLnBrk="0" fontAlgn="base" hangingPunct="0">
              <a:spcBef>
                <a:spcPct val="0"/>
              </a:spcBef>
              <a:spcAft>
                <a:spcPct val="0"/>
              </a:spcAft>
            </a:pPr>
            <a:r>
              <a:rPr lang="it-IT" altLang="it-IT" dirty="0" smtClean="0">
                <a:solidFill>
                  <a:srgbClr val="000000"/>
                </a:solidFill>
                <a:latin typeface="Arial" pitchFamily="34" charset="0"/>
              </a:rPr>
              <a:t>A </a:t>
            </a:r>
            <a:r>
              <a:rPr lang="it-IT" altLang="it-IT" dirty="0" err="1" smtClean="0">
                <a:solidFill>
                  <a:srgbClr val="000000"/>
                </a:solidFill>
                <a:latin typeface="Arial" pitchFamily="34" charset="0"/>
              </a:rPr>
              <a:t>kind</a:t>
            </a:r>
            <a:r>
              <a:rPr lang="it-IT" altLang="it-IT" dirty="0" smtClean="0">
                <a:solidFill>
                  <a:srgbClr val="000000"/>
                </a:solidFill>
                <a:latin typeface="Arial" pitchFamily="34" charset="0"/>
              </a:rPr>
              <a:t> of a </a:t>
            </a:r>
            <a:r>
              <a:rPr lang="it-IT" altLang="it-IT" dirty="0" err="1" smtClean="0">
                <a:solidFill>
                  <a:srgbClr val="000000"/>
                </a:solidFill>
                <a:latin typeface="Arial" pitchFamily="34" charset="0"/>
              </a:rPr>
              <a:t>topographic</a:t>
            </a:r>
            <a:r>
              <a:rPr lang="it-IT" altLang="it-IT" dirty="0" smtClean="0">
                <a:solidFill>
                  <a:srgbClr val="000000"/>
                </a:solidFill>
                <a:latin typeface="Arial" pitchFamily="34" charset="0"/>
              </a:rPr>
              <a:t> image of the </a:t>
            </a:r>
            <a:r>
              <a:rPr lang="it-IT" altLang="it-IT" dirty="0" err="1" smtClean="0">
                <a:solidFill>
                  <a:srgbClr val="000000"/>
                </a:solidFill>
                <a:latin typeface="Arial" pitchFamily="34" charset="0"/>
              </a:rPr>
              <a:t>surface</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is</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generated</a:t>
            </a:r>
            <a:r>
              <a:rPr lang="it-IT" altLang="it-IT" dirty="0" smtClean="0">
                <a:solidFill>
                  <a:srgbClr val="000000"/>
                </a:solidFill>
                <a:latin typeface="Arial" pitchFamily="34" charset="0"/>
              </a:rPr>
              <a:t> by </a:t>
            </a:r>
            <a:r>
              <a:rPr lang="it-IT" altLang="it-IT" dirty="0" err="1" smtClean="0">
                <a:solidFill>
                  <a:srgbClr val="000000"/>
                </a:solidFill>
                <a:latin typeface="Arial" pitchFamily="34" charset="0"/>
              </a:rPr>
              <a:t>recording</a:t>
            </a:r>
            <a:r>
              <a:rPr lang="it-IT" altLang="it-IT" dirty="0" smtClean="0">
                <a:solidFill>
                  <a:srgbClr val="000000"/>
                </a:solidFill>
                <a:latin typeface="Arial" pitchFamily="34" charset="0"/>
              </a:rPr>
              <a:t> the </a:t>
            </a:r>
            <a:r>
              <a:rPr lang="it-IT" altLang="it-IT" dirty="0" err="1" smtClean="0">
                <a:solidFill>
                  <a:srgbClr val="000000"/>
                </a:solidFill>
                <a:latin typeface="Arial" pitchFamily="34" charset="0"/>
              </a:rPr>
              <a:t>vertical</a:t>
            </a:r>
            <a:r>
              <a:rPr lang="it-IT" altLang="it-IT" dirty="0" smtClean="0">
                <a:solidFill>
                  <a:srgbClr val="000000"/>
                </a:solidFill>
                <a:latin typeface="Arial" pitchFamily="34" charset="0"/>
              </a:rPr>
              <a:t> position of the </a:t>
            </a:r>
            <a:r>
              <a:rPr lang="it-IT" altLang="it-IT" dirty="0" err="1" smtClean="0">
                <a:solidFill>
                  <a:srgbClr val="000000"/>
                </a:solidFill>
                <a:latin typeface="Arial" pitchFamily="34" charset="0"/>
              </a:rPr>
              <a:t>tip</a:t>
            </a:r>
            <a:r>
              <a:rPr lang="it-IT" altLang="it-IT" dirty="0" smtClean="0">
                <a:solidFill>
                  <a:srgbClr val="000000"/>
                </a:solidFill>
                <a:latin typeface="Arial" pitchFamily="34" charset="0"/>
              </a:rPr>
              <a:t>.</a:t>
            </a:r>
          </a:p>
        </p:txBody>
      </p:sp>
    </p:spTree>
    <p:extLst>
      <p:ext uri="{BB962C8B-B14F-4D97-AF65-F5344CB8AC3E}">
        <p14:creationId xmlns:p14="http://schemas.microsoft.com/office/powerpoint/2010/main" val="1715372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11" name="Rectangle 11"/>
          <p:cNvSpPr>
            <a:spLocks noChangeArrowheads="1"/>
          </p:cNvSpPr>
          <p:nvPr/>
        </p:nvSpPr>
        <p:spPr bwMode="auto">
          <a:xfrm>
            <a:off x="5029200" y="1143000"/>
            <a:ext cx="3429000" cy="2209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FFFFFF"/>
              </a:solidFill>
            </a:endParaRPr>
          </a:p>
        </p:txBody>
      </p:sp>
      <p:sp>
        <p:nvSpPr>
          <p:cNvPr id="25612" name="Rectangle 12"/>
          <p:cNvSpPr>
            <a:spLocks noChangeArrowheads="1"/>
          </p:cNvSpPr>
          <p:nvPr/>
        </p:nvSpPr>
        <p:spPr bwMode="auto">
          <a:xfrm>
            <a:off x="5029200" y="3886200"/>
            <a:ext cx="3429000" cy="2209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FFFFFF"/>
              </a:solidFill>
            </a:endParaRPr>
          </a:p>
        </p:txBody>
      </p:sp>
      <p:sp>
        <p:nvSpPr>
          <p:cNvPr id="25602" name="Text Box 2"/>
          <p:cNvSpPr txBox="1">
            <a:spLocks noChangeArrowheads="1"/>
          </p:cNvSpPr>
          <p:nvPr/>
        </p:nvSpPr>
        <p:spPr bwMode="auto">
          <a:xfrm>
            <a:off x="365125" y="268288"/>
            <a:ext cx="29924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altLang="it-IT" sz="2400" b="1" smtClean="0">
                <a:solidFill>
                  <a:srgbClr val="FF0000"/>
                </a:solidFill>
                <a:latin typeface="Arial" pitchFamily="34" charset="0"/>
              </a:rPr>
              <a:t>Modes of operation</a:t>
            </a:r>
          </a:p>
        </p:txBody>
      </p:sp>
      <p:sp>
        <p:nvSpPr>
          <p:cNvPr id="25603" name="Rectangle 3"/>
          <p:cNvSpPr>
            <a:spLocks noChangeArrowheads="1"/>
          </p:cNvSpPr>
          <p:nvPr/>
        </p:nvSpPr>
        <p:spPr bwMode="auto">
          <a:xfrm>
            <a:off x="457200" y="762000"/>
            <a:ext cx="39925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ts val="500"/>
              </a:spcBef>
              <a:spcAft>
                <a:spcPts val="500"/>
              </a:spcAft>
            </a:pPr>
            <a:r>
              <a:rPr lang="it-IT" altLang="it-IT" sz="2400" b="1" dirty="0" smtClean="0">
                <a:solidFill>
                  <a:srgbClr val="0000FF"/>
                </a:solidFill>
                <a:latin typeface="Arial" pitchFamily="34" charset="0"/>
              </a:rPr>
              <a:t>1. </a:t>
            </a:r>
            <a:r>
              <a:rPr lang="it-IT" altLang="it-IT" sz="2400" b="1" dirty="0" err="1" smtClean="0">
                <a:solidFill>
                  <a:srgbClr val="0000FF"/>
                </a:solidFill>
                <a:latin typeface="Arial" pitchFamily="34" charset="0"/>
              </a:rPr>
              <a:t>Constant</a:t>
            </a:r>
            <a:r>
              <a:rPr lang="it-IT" altLang="it-IT" sz="2400" b="1" dirty="0" smtClean="0">
                <a:solidFill>
                  <a:srgbClr val="0000FF"/>
                </a:solidFill>
                <a:latin typeface="Arial" pitchFamily="34" charset="0"/>
              </a:rPr>
              <a:t> </a:t>
            </a:r>
            <a:r>
              <a:rPr lang="it-IT" altLang="it-IT" sz="2400" b="1" dirty="0" err="1" smtClean="0">
                <a:solidFill>
                  <a:srgbClr val="0000FF"/>
                </a:solidFill>
                <a:latin typeface="Arial" pitchFamily="34" charset="0"/>
              </a:rPr>
              <a:t>Current</a:t>
            </a:r>
            <a:r>
              <a:rPr lang="it-IT" altLang="it-IT" sz="2400" b="1" dirty="0" smtClean="0">
                <a:solidFill>
                  <a:srgbClr val="0000FF"/>
                </a:solidFill>
                <a:latin typeface="Arial" pitchFamily="34" charset="0"/>
              </a:rPr>
              <a:t> Mode </a:t>
            </a:r>
          </a:p>
        </p:txBody>
      </p:sp>
      <p:sp>
        <p:nvSpPr>
          <p:cNvPr id="25604" name="Rectangle 4"/>
          <p:cNvSpPr>
            <a:spLocks noChangeArrowheads="1"/>
          </p:cNvSpPr>
          <p:nvPr/>
        </p:nvSpPr>
        <p:spPr bwMode="auto">
          <a:xfrm>
            <a:off x="152400" y="1300163"/>
            <a:ext cx="50292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r>
              <a:rPr lang="it-IT" altLang="it-IT" dirty="0" smtClean="0">
                <a:solidFill>
                  <a:srgbClr val="000000"/>
                </a:solidFill>
                <a:latin typeface="Arial" pitchFamily="34" charset="0"/>
              </a:rPr>
              <a:t>By </a:t>
            </a:r>
            <a:r>
              <a:rPr lang="it-IT" altLang="it-IT" dirty="0" err="1" smtClean="0">
                <a:solidFill>
                  <a:srgbClr val="000000"/>
                </a:solidFill>
                <a:latin typeface="Arial" pitchFamily="34" charset="0"/>
              </a:rPr>
              <a:t>using</a:t>
            </a:r>
            <a:r>
              <a:rPr lang="it-IT" altLang="it-IT" dirty="0" smtClean="0">
                <a:solidFill>
                  <a:srgbClr val="000000"/>
                </a:solidFill>
                <a:latin typeface="Arial" pitchFamily="34" charset="0"/>
              </a:rPr>
              <a:t> a feedback </a:t>
            </a:r>
            <a:r>
              <a:rPr lang="it-IT" altLang="it-IT" dirty="0" err="1" smtClean="0">
                <a:solidFill>
                  <a:srgbClr val="000000"/>
                </a:solidFill>
                <a:latin typeface="Arial" pitchFamily="34" charset="0"/>
              </a:rPr>
              <a:t>loop</a:t>
            </a:r>
            <a:r>
              <a:rPr lang="it-IT" altLang="it-IT" dirty="0" smtClean="0">
                <a:solidFill>
                  <a:srgbClr val="000000"/>
                </a:solidFill>
                <a:latin typeface="Arial" pitchFamily="34" charset="0"/>
              </a:rPr>
              <a:t> the </a:t>
            </a:r>
            <a:r>
              <a:rPr lang="it-IT" altLang="it-IT" dirty="0" err="1" smtClean="0">
                <a:solidFill>
                  <a:srgbClr val="000000"/>
                </a:solidFill>
                <a:latin typeface="Arial" pitchFamily="34" charset="0"/>
              </a:rPr>
              <a:t>tip</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is</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vertically</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adjusted</a:t>
            </a:r>
            <a:r>
              <a:rPr lang="it-IT" altLang="it-IT" dirty="0" smtClean="0">
                <a:solidFill>
                  <a:srgbClr val="000000"/>
                </a:solidFill>
                <a:latin typeface="Arial" pitchFamily="34" charset="0"/>
              </a:rPr>
              <a:t> in </a:t>
            </a:r>
            <a:r>
              <a:rPr lang="it-IT" altLang="it-IT" dirty="0" err="1" smtClean="0">
                <a:solidFill>
                  <a:srgbClr val="000000"/>
                </a:solidFill>
                <a:latin typeface="Arial" pitchFamily="34" charset="0"/>
              </a:rPr>
              <a:t>such</a:t>
            </a:r>
            <a:r>
              <a:rPr lang="it-IT" altLang="it-IT" dirty="0" smtClean="0">
                <a:solidFill>
                  <a:srgbClr val="000000"/>
                </a:solidFill>
                <a:latin typeface="Arial" pitchFamily="34" charset="0"/>
              </a:rPr>
              <a:t> a way </a:t>
            </a:r>
            <a:r>
              <a:rPr lang="it-IT" altLang="it-IT" dirty="0" err="1" smtClean="0">
                <a:solidFill>
                  <a:srgbClr val="000000"/>
                </a:solidFill>
                <a:latin typeface="Arial" pitchFamily="34" charset="0"/>
              </a:rPr>
              <a:t>that</a:t>
            </a:r>
            <a:r>
              <a:rPr lang="it-IT" altLang="it-IT" dirty="0" smtClean="0">
                <a:solidFill>
                  <a:srgbClr val="000000"/>
                </a:solidFill>
                <a:latin typeface="Arial" pitchFamily="34" charset="0"/>
              </a:rPr>
              <a:t> the </a:t>
            </a:r>
            <a:r>
              <a:rPr lang="it-IT" altLang="it-IT" dirty="0" err="1" smtClean="0">
                <a:solidFill>
                  <a:srgbClr val="000000"/>
                </a:solidFill>
                <a:latin typeface="Arial" pitchFamily="34" charset="0"/>
              </a:rPr>
              <a:t>current</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always</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stays</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constant</a:t>
            </a:r>
            <a:r>
              <a:rPr lang="it-IT" altLang="it-IT" dirty="0" smtClean="0">
                <a:solidFill>
                  <a:srgbClr val="000000"/>
                </a:solidFill>
                <a:latin typeface="Arial" pitchFamily="34" charset="0"/>
              </a:rPr>
              <a:t>.</a:t>
            </a:r>
          </a:p>
          <a:p>
            <a:pPr eaLnBrk="0" fontAlgn="base" hangingPunct="0">
              <a:spcBef>
                <a:spcPct val="0"/>
              </a:spcBef>
              <a:spcAft>
                <a:spcPct val="0"/>
              </a:spcAft>
            </a:pPr>
            <a:r>
              <a:rPr lang="it-IT" altLang="it-IT" dirty="0" smtClean="0">
                <a:solidFill>
                  <a:srgbClr val="000000"/>
                </a:solidFill>
                <a:latin typeface="Arial" pitchFamily="34" charset="0"/>
              </a:rPr>
              <a:t>A </a:t>
            </a:r>
            <a:r>
              <a:rPr lang="it-IT" altLang="it-IT" dirty="0" err="1" smtClean="0">
                <a:solidFill>
                  <a:srgbClr val="000000"/>
                </a:solidFill>
                <a:latin typeface="Arial" pitchFamily="34" charset="0"/>
              </a:rPr>
              <a:t>kind</a:t>
            </a:r>
            <a:r>
              <a:rPr lang="it-IT" altLang="it-IT" dirty="0" smtClean="0">
                <a:solidFill>
                  <a:srgbClr val="000000"/>
                </a:solidFill>
                <a:latin typeface="Arial" pitchFamily="34" charset="0"/>
              </a:rPr>
              <a:t> of a </a:t>
            </a:r>
            <a:r>
              <a:rPr lang="it-IT" altLang="it-IT" dirty="0" err="1" smtClean="0">
                <a:solidFill>
                  <a:srgbClr val="000000"/>
                </a:solidFill>
                <a:latin typeface="Arial" pitchFamily="34" charset="0"/>
              </a:rPr>
              <a:t>topographic</a:t>
            </a:r>
            <a:r>
              <a:rPr lang="it-IT" altLang="it-IT" dirty="0" smtClean="0">
                <a:solidFill>
                  <a:srgbClr val="000000"/>
                </a:solidFill>
                <a:latin typeface="Arial" pitchFamily="34" charset="0"/>
              </a:rPr>
              <a:t> image of the </a:t>
            </a:r>
            <a:r>
              <a:rPr lang="it-IT" altLang="it-IT" dirty="0" err="1" smtClean="0">
                <a:solidFill>
                  <a:srgbClr val="000000"/>
                </a:solidFill>
                <a:latin typeface="Arial" pitchFamily="34" charset="0"/>
              </a:rPr>
              <a:t>surface</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is</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generated</a:t>
            </a:r>
            <a:r>
              <a:rPr lang="it-IT" altLang="it-IT" dirty="0" smtClean="0">
                <a:solidFill>
                  <a:srgbClr val="000000"/>
                </a:solidFill>
                <a:latin typeface="Arial" pitchFamily="34" charset="0"/>
              </a:rPr>
              <a:t> by </a:t>
            </a:r>
            <a:r>
              <a:rPr lang="it-IT" altLang="it-IT" dirty="0" err="1" smtClean="0">
                <a:solidFill>
                  <a:srgbClr val="000000"/>
                </a:solidFill>
                <a:latin typeface="Arial" pitchFamily="34" charset="0"/>
              </a:rPr>
              <a:t>recording</a:t>
            </a:r>
            <a:r>
              <a:rPr lang="it-IT" altLang="it-IT" dirty="0" smtClean="0">
                <a:solidFill>
                  <a:srgbClr val="000000"/>
                </a:solidFill>
                <a:latin typeface="Arial" pitchFamily="34" charset="0"/>
              </a:rPr>
              <a:t> the </a:t>
            </a:r>
            <a:r>
              <a:rPr lang="it-IT" altLang="it-IT" dirty="0" err="1" smtClean="0">
                <a:solidFill>
                  <a:srgbClr val="000000"/>
                </a:solidFill>
                <a:latin typeface="Arial" pitchFamily="34" charset="0"/>
              </a:rPr>
              <a:t>vertical</a:t>
            </a:r>
            <a:r>
              <a:rPr lang="it-IT" altLang="it-IT" dirty="0" smtClean="0">
                <a:solidFill>
                  <a:srgbClr val="000000"/>
                </a:solidFill>
                <a:latin typeface="Arial" pitchFamily="34" charset="0"/>
              </a:rPr>
              <a:t> position of the </a:t>
            </a:r>
            <a:r>
              <a:rPr lang="it-IT" altLang="it-IT" dirty="0" err="1" smtClean="0">
                <a:solidFill>
                  <a:srgbClr val="000000"/>
                </a:solidFill>
                <a:latin typeface="Arial" pitchFamily="34" charset="0"/>
              </a:rPr>
              <a:t>tip</a:t>
            </a:r>
            <a:r>
              <a:rPr lang="it-IT" altLang="it-IT" dirty="0" smtClean="0">
                <a:solidFill>
                  <a:srgbClr val="000000"/>
                </a:solidFill>
                <a:latin typeface="Arial" pitchFamily="34" charset="0"/>
              </a:rPr>
              <a:t>.</a:t>
            </a:r>
          </a:p>
        </p:txBody>
      </p:sp>
      <p:sp>
        <p:nvSpPr>
          <p:cNvPr id="25605" name="Rectangle 5"/>
          <p:cNvSpPr>
            <a:spLocks noChangeArrowheads="1"/>
          </p:cNvSpPr>
          <p:nvPr/>
        </p:nvSpPr>
        <p:spPr bwMode="auto">
          <a:xfrm>
            <a:off x="457200" y="3617913"/>
            <a:ext cx="3838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ts val="500"/>
              </a:spcBef>
              <a:spcAft>
                <a:spcPts val="500"/>
              </a:spcAft>
            </a:pPr>
            <a:r>
              <a:rPr lang="it-IT" altLang="it-IT" sz="2400" b="1" smtClean="0">
                <a:solidFill>
                  <a:srgbClr val="0000FF"/>
                </a:solidFill>
                <a:latin typeface="Arial" pitchFamily="34" charset="0"/>
              </a:rPr>
              <a:t>2. Constant Height Mode </a:t>
            </a:r>
          </a:p>
        </p:txBody>
      </p:sp>
      <p:pic>
        <p:nvPicPr>
          <p:cNvPr id="25606" name="Picture 6" descr="C:\Documents and Settings\Utente\Documenti\Immagini\anidmode2.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3984625"/>
            <a:ext cx="3152775" cy="2097088"/>
          </a:xfrm>
          <a:prstGeom prst="rect">
            <a:avLst/>
          </a:prstGeom>
          <a:noFill/>
          <a:extLst>
            <a:ext uri="{909E8E84-426E-40DD-AFC4-6F175D3DCCD1}">
              <a14:hiddenFill xmlns:a14="http://schemas.microsoft.com/office/drawing/2010/main">
                <a:solidFill>
                  <a:srgbClr val="FFFFFF"/>
                </a:solidFill>
              </a14:hiddenFill>
            </a:ext>
          </a:extLst>
        </p:spPr>
      </p:pic>
      <p:grpSp>
        <p:nvGrpSpPr>
          <p:cNvPr id="25607" name="Group 7"/>
          <p:cNvGrpSpPr>
            <a:grpSpLocks/>
          </p:cNvGrpSpPr>
          <p:nvPr/>
        </p:nvGrpSpPr>
        <p:grpSpPr bwMode="auto">
          <a:xfrm>
            <a:off x="228600" y="4157663"/>
            <a:ext cx="4648200" cy="1752600"/>
            <a:chOff x="0" y="0"/>
            <a:chExt cx="4589" cy="288"/>
          </a:xfrm>
        </p:grpSpPr>
        <p:sp>
          <p:nvSpPr>
            <p:cNvPr id="25608" name="Rectangle 8">
              <a:hlinkClick r:id="rId3"/>
            </p:cNvPr>
            <p:cNvSpPr>
              <a:spLocks noChangeArrowheads="1"/>
            </p:cNvSpPr>
            <p:nvPr/>
          </p:nvSpPr>
          <p:spPr bwMode="auto">
            <a:xfrm>
              <a:off x="0" y="0"/>
              <a:ext cx="0"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2400" smtClean="0">
                <a:solidFill>
                  <a:srgbClr val="000000"/>
                </a:solidFill>
              </a:endParaRPr>
            </a:p>
          </p:txBody>
        </p:sp>
        <p:sp>
          <p:nvSpPr>
            <p:cNvPr id="25609" name="Rectangle 9"/>
            <p:cNvSpPr>
              <a:spLocks noChangeArrowheads="1"/>
            </p:cNvSpPr>
            <p:nvPr/>
          </p:nvSpPr>
          <p:spPr bwMode="auto">
            <a:xfrm>
              <a:off x="0" y="0"/>
              <a:ext cx="458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r>
                <a:rPr lang="it-IT" altLang="it-IT" smtClean="0">
                  <a:solidFill>
                    <a:srgbClr val="000000"/>
                  </a:solidFill>
                  <a:latin typeface="Arial" pitchFamily="34" charset="0"/>
                </a:rPr>
                <a:t>In this mode the vertical position of the tip is not changed. The current as a function of lateral position represents the surface image. This mode is only appropriate for atomically flat surfaces as otherwise a tip crash would be inevitable. </a:t>
              </a:r>
            </a:p>
          </p:txBody>
        </p:sp>
      </p:grpSp>
      <p:pic>
        <p:nvPicPr>
          <p:cNvPr id="25610" name="Picture 10" descr="D:\File nuovi\STM\Presentazioni\aniimode2.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238250"/>
            <a:ext cx="3152775" cy="1992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36073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1522413" y="228600"/>
            <a:ext cx="615264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800" dirty="0" smtClean="0">
                <a:solidFill>
                  <a:srgbClr val="FF0000"/>
                </a:solidFill>
                <a:latin typeface="Arial" panose="020B0604020202020204" pitchFamily="34" charset="0"/>
                <a:cs typeface="Arial" panose="020B0604020202020204" pitchFamily="34" charset="0"/>
              </a:rPr>
              <a:t>COME È FATTO LO STRUMENTO?</a:t>
            </a:r>
          </a:p>
        </p:txBody>
      </p:sp>
      <p:pic>
        <p:nvPicPr>
          <p:cNvPr id="8195" name="Picture 3" descr="overview.JPG                                                   0004F506Mac-stm2                       B3E1B0E9:"/>
          <p:cNvPicPr>
            <a:picLocks noChangeAspect="1" noChangeArrowheads="1"/>
          </p:cNvPicPr>
          <p:nvPr/>
        </p:nvPicPr>
        <p:blipFill>
          <a:blip r:embed="rId2" cstate="print">
            <a:lum bright="18000"/>
            <a:extLst>
              <a:ext uri="{28A0092B-C50C-407E-A947-70E740481C1C}">
                <a14:useLocalDpi xmlns:a14="http://schemas.microsoft.com/office/drawing/2010/main" val="0"/>
              </a:ext>
            </a:extLst>
          </a:blip>
          <a:srcRect/>
          <a:stretch>
            <a:fillRect/>
          </a:stretch>
        </p:blipFill>
        <p:spPr bwMode="auto">
          <a:xfrm>
            <a:off x="504825" y="1828800"/>
            <a:ext cx="3686175" cy="288607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schema Omicron.jpg                                             00000039Mac-stm2                       B3E1B0E9:"/>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6750" y="990600"/>
            <a:ext cx="4210050" cy="2160588"/>
          </a:xfrm>
          <a:prstGeom prst="rect">
            <a:avLst/>
          </a:prstGeom>
          <a:noFill/>
          <a:extLst>
            <a:ext uri="{909E8E84-426E-40DD-AFC4-6F175D3DCCD1}">
              <a14:hiddenFill xmlns:a14="http://schemas.microsoft.com/office/drawing/2010/main">
                <a:solidFill>
                  <a:srgbClr val="FFFFFF"/>
                </a:solidFill>
              </a14:hiddenFill>
            </a:ext>
          </a:extLst>
        </p:spPr>
      </p:pic>
      <p:grpSp>
        <p:nvGrpSpPr>
          <p:cNvPr id="8208" name="Group 16"/>
          <p:cNvGrpSpPr>
            <a:grpSpLocks/>
          </p:cNvGrpSpPr>
          <p:nvPr/>
        </p:nvGrpSpPr>
        <p:grpSpPr bwMode="auto">
          <a:xfrm>
            <a:off x="4784725" y="3276600"/>
            <a:ext cx="3521075" cy="3429000"/>
            <a:chOff x="3014" y="2064"/>
            <a:chExt cx="2218" cy="2160"/>
          </a:xfrm>
        </p:grpSpPr>
        <p:sp>
          <p:nvSpPr>
            <p:cNvPr id="8204" name="Rectangle 12"/>
            <p:cNvSpPr>
              <a:spLocks noChangeArrowheads="1"/>
            </p:cNvSpPr>
            <p:nvPr/>
          </p:nvSpPr>
          <p:spPr bwMode="auto">
            <a:xfrm>
              <a:off x="3014" y="2064"/>
              <a:ext cx="2218" cy="216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FFFFFF"/>
                </a:solidFill>
              </a:endParaRPr>
            </a:p>
          </p:txBody>
        </p:sp>
        <p:grpSp>
          <p:nvGrpSpPr>
            <p:cNvPr id="8207" name="Group 15"/>
            <p:cNvGrpSpPr>
              <a:grpSpLocks/>
            </p:cNvGrpSpPr>
            <p:nvPr/>
          </p:nvGrpSpPr>
          <p:grpSpPr bwMode="auto">
            <a:xfrm>
              <a:off x="3050" y="2104"/>
              <a:ext cx="2147" cy="2120"/>
              <a:chOff x="3050" y="2104"/>
              <a:chExt cx="2147" cy="2120"/>
            </a:xfrm>
          </p:grpSpPr>
          <p:pic>
            <p:nvPicPr>
              <p:cNvPr id="8197" name="Picture 5" descr=" punta.jpg                                                      00000039Mac-stm2                       B3E1B0E9:"/>
              <p:cNvPicPr>
                <a:picLocks noChangeAspect="1" noChangeArrowheads="1"/>
              </p:cNvPicPr>
              <p:nvPr/>
            </p:nvPicPr>
            <p:blipFill>
              <a:blip r:embed="rId4" cstate="print">
                <a:lum bright="12000"/>
                <a:extLst>
                  <a:ext uri="{28A0092B-C50C-407E-A947-70E740481C1C}">
                    <a14:useLocalDpi xmlns:a14="http://schemas.microsoft.com/office/drawing/2010/main" val="0"/>
                  </a:ext>
                </a:extLst>
              </a:blip>
              <a:srcRect/>
              <a:stretch>
                <a:fillRect/>
              </a:stretch>
            </p:blipFill>
            <p:spPr bwMode="auto">
              <a:xfrm>
                <a:off x="3050" y="2104"/>
                <a:ext cx="2147" cy="1629"/>
              </a:xfrm>
              <a:prstGeom prst="rect">
                <a:avLst/>
              </a:prstGeom>
              <a:noFill/>
              <a:extLst>
                <a:ext uri="{909E8E84-426E-40DD-AFC4-6F175D3DCCD1}">
                  <a14:hiddenFill xmlns:a14="http://schemas.microsoft.com/office/drawing/2010/main">
                    <a:solidFill>
                      <a:srgbClr val="FFFFFF"/>
                    </a:solidFill>
                  </a14:hiddenFill>
                </a:ext>
              </a:extLst>
            </p:spPr>
          </p:pic>
          <p:grpSp>
            <p:nvGrpSpPr>
              <p:cNvPr id="8206" name="Group 14"/>
              <p:cNvGrpSpPr>
                <a:grpSpLocks/>
              </p:cNvGrpSpPr>
              <p:nvPr/>
            </p:nvGrpSpPr>
            <p:grpSpPr bwMode="auto">
              <a:xfrm>
                <a:off x="3366" y="3792"/>
                <a:ext cx="1434" cy="432"/>
                <a:chOff x="3366" y="3792"/>
                <a:chExt cx="1434" cy="432"/>
              </a:xfrm>
            </p:grpSpPr>
            <p:grpSp>
              <p:nvGrpSpPr>
                <p:cNvPr id="8199" name="Group 7"/>
                <p:cNvGrpSpPr>
                  <a:grpSpLocks/>
                </p:cNvGrpSpPr>
                <p:nvPr/>
              </p:nvGrpSpPr>
              <p:grpSpPr bwMode="auto">
                <a:xfrm rot="2522">
                  <a:off x="3366" y="3792"/>
                  <a:ext cx="1434" cy="129"/>
                  <a:chOff x="13596" y="25175"/>
                  <a:chExt cx="1434" cy="129"/>
                </a:xfrm>
              </p:grpSpPr>
              <p:sp>
                <p:nvSpPr>
                  <p:cNvPr id="8200" name="Line 8"/>
                  <p:cNvSpPr>
                    <a:spLocks noChangeShapeType="1"/>
                  </p:cNvSpPr>
                  <p:nvPr/>
                </p:nvSpPr>
                <p:spPr bwMode="auto">
                  <a:xfrm rot="-281617">
                    <a:off x="13606" y="25184"/>
                    <a:ext cx="1406" cy="111"/>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FFFFFF"/>
                      </a:solidFill>
                    </a:endParaRPr>
                  </a:p>
                </p:txBody>
              </p:sp>
              <p:sp>
                <p:nvSpPr>
                  <p:cNvPr id="8201" name="Line 9"/>
                  <p:cNvSpPr>
                    <a:spLocks noChangeShapeType="1"/>
                  </p:cNvSpPr>
                  <p:nvPr/>
                </p:nvSpPr>
                <p:spPr bwMode="auto">
                  <a:xfrm rot="21318383" flipH="1">
                    <a:off x="13596" y="25175"/>
                    <a:ext cx="4" cy="129"/>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FFFFFF"/>
                      </a:solidFill>
                    </a:endParaRPr>
                  </a:p>
                </p:txBody>
              </p:sp>
              <p:sp>
                <p:nvSpPr>
                  <p:cNvPr id="8202" name="Line 10"/>
                  <p:cNvSpPr>
                    <a:spLocks noChangeShapeType="1"/>
                  </p:cNvSpPr>
                  <p:nvPr/>
                </p:nvSpPr>
                <p:spPr bwMode="auto">
                  <a:xfrm rot="21318383" flipH="1">
                    <a:off x="15025" y="25175"/>
                    <a:ext cx="5" cy="129"/>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FFFFFF"/>
                      </a:solidFill>
                    </a:endParaRPr>
                  </a:p>
                </p:txBody>
              </p:sp>
            </p:grpSp>
            <p:sp>
              <p:nvSpPr>
                <p:cNvPr id="8203" name="Text Box 11"/>
                <p:cNvSpPr txBox="1">
                  <a:spLocks noChangeArrowheads="1"/>
                </p:cNvSpPr>
                <p:nvPr/>
              </p:nvSpPr>
              <p:spPr bwMode="auto">
                <a:xfrm>
                  <a:off x="3690" y="3898"/>
                  <a:ext cx="870"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smtClean="0">
                      <a:solidFill>
                        <a:srgbClr val="000000"/>
                      </a:solidFill>
                      <a:latin typeface="Comic Sans MS" pitchFamily="66" charset="0"/>
                    </a:rPr>
                    <a:t>0.38 mm</a:t>
                  </a:r>
                </a:p>
              </p:txBody>
            </p:sp>
          </p:grpSp>
        </p:grpSp>
      </p:grpSp>
    </p:spTree>
    <p:extLst>
      <p:ext uri="{BB962C8B-B14F-4D97-AF65-F5344CB8AC3E}">
        <p14:creationId xmlns:p14="http://schemas.microsoft.com/office/powerpoint/2010/main" val="223052284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NH3_12_300.jpg                                                 00000039Mac-stm2                       B3E1B0E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7838" y="1223963"/>
            <a:ext cx="4322762" cy="4338637"/>
          </a:xfrm>
          <a:prstGeom prst="rect">
            <a:avLst/>
          </a:prstGeom>
          <a:noFill/>
          <a:extLst>
            <a:ext uri="{909E8E84-426E-40DD-AFC4-6F175D3DCCD1}">
              <a14:hiddenFill xmlns:a14="http://schemas.microsoft.com/office/drawing/2010/main">
                <a:solidFill>
                  <a:srgbClr val="FFFFFF"/>
                </a:solidFill>
              </a14:hiddenFill>
            </a:ext>
          </a:extLst>
        </p:spPr>
      </p:pic>
      <p:grpSp>
        <p:nvGrpSpPr>
          <p:cNvPr id="6150" name="Group 6"/>
          <p:cNvGrpSpPr>
            <a:grpSpLocks/>
          </p:cNvGrpSpPr>
          <p:nvPr/>
        </p:nvGrpSpPr>
        <p:grpSpPr bwMode="auto">
          <a:xfrm>
            <a:off x="914400" y="609600"/>
            <a:ext cx="2743200" cy="2667000"/>
            <a:chOff x="816" y="1008"/>
            <a:chExt cx="1728" cy="1680"/>
          </a:xfrm>
        </p:grpSpPr>
        <p:sp>
          <p:nvSpPr>
            <p:cNvPr id="6149" name="Rectangle 5"/>
            <p:cNvSpPr>
              <a:spLocks noChangeArrowheads="1"/>
            </p:cNvSpPr>
            <p:nvPr/>
          </p:nvSpPr>
          <p:spPr bwMode="auto">
            <a:xfrm>
              <a:off x="816" y="1008"/>
              <a:ext cx="1728" cy="168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FFFFFF"/>
                </a:solidFill>
              </a:endParaRPr>
            </a:p>
          </p:txBody>
        </p:sp>
        <p:pic>
          <p:nvPicPr>
            <p:cNvPr id="6147" name="Picture 3" descr="NH3mod_6cm.jpg                                                 00000039Mac-stm2                       B3E1B0E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3" y="1130"/>
              <a:ext cx="1475" cy="1436"/>
            </a:xfrm>
            <a:prstGeom prst="rect">
              <a:avLst/>
            </a:prstGeom>
            <a:noFill/>
            <a:extLst>
              <a:ext uri="{909E8E84-426E-40DD-AFC4-6F175D3DCCD1}">
                <a14:hiddenFill xmlns:a14="http://schemas.microsoft.com/office/drawing/2010/main">
                  <a:solidFill>
                    <a:srgbClr val="FFFFFF"/>
                  </a:solidFill>
                </a14:hiddenFill>
              </a:ext>
            </a:extLst>
          </p:spPr>
        </p:pic>
      </p:grpSp>
      <p:sp>
        <p:nvSpPr>
          <p:cNvPr id="6148" name="Text Box 4"/>
          <p:cNvSpPr txBox="1">
            <a:spLocks noChangeArrowheads="1"/>
          </p:cNvSpPr>
          <p:nvPr/>
        </p:nvSpPr>
        <p:spPr bwMode="auto">
          <a:xfrm>
            <a:off x="304800" y="3733800"/>
            <a:ext cx="3810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pPr>
            <a:r>
              <a:rPr lang="en-US" altLang="en-US" sz="2400" dirty="0" err="1" smtClean="0">
                <a:solidFill>
                  <a:srgbClr val="000000"/>
                </a:solidFill>
                <a:latin typeface="Arial" panose="020B0604020202020204" pitchFamily="34" charset="0"/>
                <a:cs typeface="Arial" panose="020B0604020202020204" pitchFamily="34" charset="0"/>
              </a:rPr>
              <a:t>Molecole</a:t>
            </a:r>
            <a:r>
              <a:rPr lang="en-US" altLang="en-US" sz="2400" dirty="0" smtClean="0">
                <a:solidFill>
                  <a:srgbClr val="000000"/>
                </a:solidFill>
                <a:latin typeface="Arial" panose="020B0604020202020204" pitchFamily="34" charset="0"/>
                <a:cs typeface="Arial" panose="020B0604020202020204" pitchFamily="34" charset="0"/>
              </a:rPr>
              <a:t> di NH</a:t>
            </a:r>
            <a:r>
              <a:rPr lang="en-US" altLang="en-US" sz="2400" baseline="-25000" dirty="0" smtClean="0">
                <a:solidFill>
                  <a:srgbClr val="000000"/>
                </a:solidFill>
                <a:latin typeface="Arial" panose="020B0604020202020204" pitchFamily="34" charset="0"/>
                <a:cs typeface="Arial" panose="020B0604020202020204" pitchFamily="34" charset="0"/>
              </a:rPr>
              <a:t>3</a:t>
            </a:r>
            <a:r>
              <a:rPr lang="en-US" altLang="en-US" sz="2400" dirty="0" smtClean="0">
                <a:solidFill>
                  <a:srgbClr val="000000"/>
                </a:solidFill>
                <a:latin typeface="Arial" panose="020B0604020202020204" pitchFamily="34" charset="0"/>
                <a:cs typeface="Arial" panose="020B0604020202020204" pitchFamily="34" charset="0"/>
              </a:rPr>
              <a:t> </a:t>
            </a:r>
            <a:r>
              <a:rPr lang="en-US" altLang="en-US" sz="2400" dirty="0" err="1" smtClean="0">
                <a:solidFill>
                  <a:srgbClr val="000000"/>
                </a:solidFill>
                <a:latin typeface="Arial" panose="020B0604020202020204" pitchFamily="34" charset="0"/>
                <a:cs typeface="Arial" panose="020B0604020202020204" pitchFamily="34" charset="0"/>
              </a:rPr>
              <a:t>su</a:t>
            </a:r>
            <a:r>
              <a:rPr lang="en-US" altLang="en-US" sz="2400" dirty="0" smtClean="0">
                <a:solidFill>
                  <a:srgbClr val="000000"/>
                </a:solidFill>
                <a:latin typeface="Arial" panose="020B0604020202020204" pitchFamily="34" charset="0"/>
                <a:cs typeface="Arial" panose="020B0604020202020204" pitchFamily="34" charset="0"/>
              </a:rPr>
              <a:t> </a:t>
            </a:r>
            <a:r>
              <a:rPr lang="en-US" altLang="en-US" sz="2400" dirty="0" err="1" smtClean="0">
                <a:solidFill>
                  <a:srgbClr val="000000"/>
                </a:solidFill>
                <a:latin typeface="Arial" panose="020B0604020202020204" pitchFamily="34" charset="0"/>
                <a:cs typeface="Arial" panose="020B0604020202020204" pitchFamily="34" charset="0"/>
              </a:rPr>
              <a:t>una</a:t>
            </a:r>
            <a:r>
              <a:rPr lang="en-US" altLang="en-US" sz="2400" dirty="0" smtClean="0">
                <a:solidFill>
                  <a:srgbClr val="000000"/>
                </a:solidFill>
                <a:latin typeface="Arial" panose="020B0604020202020204" pitchFamily="34" charset="0"/>
                <a:cs typeface="Arial" panose="020B0604020202020204" pitchFamily="34" charset="0"/>
              </a:rPr>
              <a:t> </a:t>
            </a:r>
            <a:r>
              <a:rPr lang="en-US" altLang="en-US" sz="2400" dirty="0" err="1" smtClean="0">
                <a:solidFill>
                  <a:srgbClr val="000000"/>
                </a:solidFill>
                <a:latin typeface="Arial" panose="020B0604020202020204" pitchFamily="34" charset="0"/>
                <a:cs typeface="Arial" panose="020B0604020202020204" pitchFamily="34" charset="0"/>
              </a:rPr>
              <a:t>superficie</a:t>
            </a:r>
            <a:r>
              <a:rPr lang="en-US" altLang="en-US" sz="2400" dirty="0" smtClean="0">
                <a:solidFill>
                  <a:srgbClr val="000000"/>
                </a:solidFill>
                <a:latin typeface="Arial" panose="020B0604020202020204" pitchFamily="34" charset="0"/>
                <a:cs typeface="Arial" panose="020B0604020202020204" pitchFamily="34" charset="0"/>
              </a:rPr>
              <a:t> Pt (111)</a:t>
            </a:r>
          </a:p>
        </p:txBody>
      </p:sp>
      <p:pic>
        <p:nvPicPr>
          <p:cNvPr id="6151" name="Picture 7" descr="C:\Documents and Settings\fornasiero\Desktop\2.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4800600"/>
            <a:ext cx="2667000" cy="1617663"/>
          </a:xfrm>
          <a:prstGeom prst="rect">
            <a:avLst/>
          </a:prstGeom>
          <a:solidFill>
            <a:schemeClr val="tx1"/>
          </a:solidFill>
        </p:spPr>
      </p:pic>
    </p:spTree>
    <p:extLst>
      <p:ext uri="{BB962C8B-B14F-4D97-AF65-F5344CB8AC3E}">
        <p14:creationId xmlns:p14="http://schemas.microsoft.com/office/powerpoint/2010/main" val="2760937479"/>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Presentation">
  <a:themeElements>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it-IT"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it-IT" sz="2400" b="0" i="0" u="none" strike="noStrike" cap="none" normalizeH="0" baseline="0" smtClean="0">
            <a:ln>
              <a:noFill/>
            </a:ln>
            <a:solidFill>
              <a:schemeClr val="tx1"/>
            </a:solidFill>
            <a:effectLst/>
            <a:latin typeface="Times"/>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1112</TotalTime>
  <Words>3799</Words>
  <Application>Microsoft Office PowerPoint</Application>
  <PresentationFormat>Presentazione su schermo (4:3)</PresentationFormat>
  <Paragraphs>519</Paragraphs>
  <Slides>114</Slides>
  <Notes>1</Notes>
  <HiddenSlides>0</HiddenSlides>
  <MMClips>1</MMClips>
  <ScaleCrop>false</ScaleCrop>
  <HeadingPairs>
    <vt:vector size="6" baseType="variant">
      <vt:variant>
        <vt:lpstr>Tema</vt:lpstr>
      </vt:variant>
      <vt:variant>
        <vt:i4>2</vt:i4>
      </vt:variant>
      <vt:variant>
        <vt:lpstr>Server OLE incorporati</vt:lpstr>
      </vt:variant>
      <vt:variant>
        <vt:i4>3</vt:i4>
      </vt:variant>
      <vt:variant>
        <vt:lpstr>Titoli diapositive</vt:lpstr>
      </vt:variant>
      <vt:variant>
        <vt:i4>114</vt:i4>
      </vt:variant>
    </vt:vector>
  </HeadingPairs>
  <TitlesOfParts>
    <vt:vector size="119" baseType="lpstr">
      <vt:lpstr>Tema di Office</vt:lpstr>
      <vt:lpstr>Blank Presentation</vt:lpstr>
      <vt:lpstr>Equation</vt:lpstr>
      <vt:lpstr>Equazione</vt:lpstr>
      <vt:lpstr>Image</vt:lpstr>
      <vt:lpstr>Presentazione standard di PowerPoint</vt:lpstr>
      <vt:lpstr>Difference Between Amorphous and Crystalline Solids</vt:lpstr>
      <vt:lpstr>Presentazione standard di PowerPoint</vt:lpstr>
      <vt:lpstr>CRYSTAL SYSTEMS AND BRAVAIS LATTICES</vt:lpstr>
      <vt:lpstr>Presentazione standard di PowerPoint</vt:lpstr>
      <vt:lpstr>Presentazione standard di PowerPoint</vt:lpstr>
      <vt:lpstr>Presentazione standard di PowerPoint</vt:lpstr>
      <vt:lpstr>MILLER INDICES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INTERPLANER DISTANCE OR SPACING</vt:lpstr>
      <vt:lpstr>Presentazione standard di PowerPoint</vt:lpstr>
      <vt:lpstr>Physical Parameters for Crystal Structure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DEFECTS IN SOLIDS</vt:lpstr>
      <vt:lpstr>Point Defects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Microscopia a scansione ad effetto tunnel</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Applicazioni alla catalisi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Difetti singoli su CeO2 (111)</vt:lpstr>
      <vt:lpstr>Difetti multipli sotto superficiali su CeO2 (111)</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montini</dc:creator>
  <cp:lastModifiedBy>montini</cp:lastModifiedBy>
  <cp:revision>128</cp:revision>
  <dcterms:created xsi:type="dcterms:W3CDTF">2017-05-31T04:43:08Z</dcterms:created>
  <dcterms:modified xsi:type="dcterms:W3CDTF">2019-03-07T12:37:21Z</dcterms:modified>
</cp:coreProperties>
</file>