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7" r:id="rId17"/>
    <p:sldId id="278" r:id="rId18"/>
    <p:sldId id="279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64" r:id="rId39"/>
    <p:sldId id="309" r:id="rId40"/>
    <p:sldId id="310" r:id="rId41"/>
    <p:sldId id="311" r:id="rId42"/>
    <p:sldId id="312" r:id="rId43"/>
    <p:sldId id="315" r:id="rId44"/>
    <p:sldId id="316" r:id="rId45"/>
    <p:sldId id="365" r:id="rId46"/>
    <p:sldId id="326" r:id="rId47"/>
    <p:sldId id="327" r:id="rId48"/>
    <p:sldId id="328" r:id="rId49"/>
    <p:sldId id="329" r:id="rId50"/>
    <p:sldId id="330" r:id="rId51"/>
    <p:sldId id="331" r:id="rId52"/>
    <p:sldId id="332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7" r:id="rId62"/>
    <p:sldId id="348" r:id="rId63"/>
    <p:sldId id="349" r:id="rId64"/>
    <p:sldId id="350" r:id="rId65"/>
    <p:sldId id="351" r:id="rId66"/>
    <p:sldId id="352" r:id="rId67"/>
    <p:sldId id="353" r:id="rId68"/>
    <p:sldId id="354" r:id="rId69"/>
    <p:sldId id="355" r:id="rId70"/>
    <p:sldId id="356" r:id="rId71"/>
    <p:sldId id="357" r:id="rId72"/>
    <p:sldId id="358" r:id="rId7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32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85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13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82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498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3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50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55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70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51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05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09027-A0E6-4285-8FDB-6FDAA5A9D8EE}" type="datetimeFigureOut">
              <a:rPr lang="it-IT" smtClean="0"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A318B-9DB9-42A3-81C0-FE81F02AA6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69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Big Data &amp; Analytics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Carlo </a:t>
            </a:r>
            <a:r>
              <a:rPr lang="it-IT" dirty="0" err="1" smtClean="0"/>
              <a:t>Vercellis</a:t>
            </a:r>
            <a:r>
              <a:rPr lang="it-IT" dirty="0" smtClean="0"/>
              <a:t> e Alessandro Piva – Politecnico di Milano - 2017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5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Chi contribuisce di più alla quota di mercato sono le </a:t>
            </a:r>
            <a:r>
              <a:rPr lang="it-IT" u="sng" dirty="0" smtClean="0">
                <a:solidFill>
                  <a:srgbClr val="FF0000"/>
                </a:solidFill>
              </a:rPr>
              <a:t>banche</a:t>
            </a:r>
            <a:r>
              <a:rPr lang="it-IT" dirty="0" smtClean="0">
                <a:solidFill>
                  <a:srgbClr val="FF0000"/>
                </a:solidFill>
              </a:rPr>
              <a:t> (</a:t>
            </a:r>
            <a:r>
              <a:rPr lang="it-IT" dirty="0" smtClean="0"/>
              <a:t>29% della quota globale).</a:t>
            </a:r>
          </a:p>
          <a:p>
            <a:r>
              <a:rPr lang="it-IT" dirty="0" smtClean="0"/>
              <a:t>Segue il </a:t>
            </a:r>
            <a:r>
              <a:rPr lang="it-IT" u="sng" dirty="0" smtClean="0"/>
              <a:t>manifatturiero</a:t>
            </a:r>
            <a:r>
              <a:rPr lang="it-IT" dirty="0" smtClean="0"/>
              <a:t> con il 22%. Temi trattati: </a:t>
            </a:r>
            <a:r>
              <a:rPr lang="it-IT" i="1" dirty="0" smtClean="0">
                <a:solidFill>
                  <a:srgbClr val="FF0000"/>
                </a:solidFill>
              </a:rPr>
              <a:t>previsione della domanda, manutenzione predittiva, customizzazione dei prodotti/servizi.</a:t>
            </a:r>
          </a:p>
          <a:p>
            <a:r>
              <a:rPr lang="it-IT" dirty="0" smtClean="0"/>
              <a:t>Da ultimo Telecomunicazioni e Media (14%), PA e Sanità (8%) Grande distribuzione (7%) Assicurazioni (6%).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Il tasso di crescita più alto (25%) è quello delle </a:t>
            </a:r>
            <a:r>
              <a:rPr lang="it-IT" u="sng" dirty="0" smtClean="0">
                <a:solidFill>
                  <a:srgbClr val="00B050"/>
                </a:solidFill>
              </a:rPr>
              <a:t>Assicurazioni</a:t>
            </a:r>
            <a:r>
              <a:rPr lang="it-IT" dirty="0" smtClean="0">
                <a:solidFill>
                  <a:srgbClr val="00B050"/>
                </a:solidFill>
              </a:rPr>
              <a:t>.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0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L’89% delle grandi organizzazioni utilizza i </a:t>
            </a:r>
            <a:r>
              <a:rPr lang="it-IT" u="sng" dirty="0" err="1">
                <a:solidFill>
                  <a:srgbClr val="FF0000"/>
                </a:solidFill>
              </a:rPr>
              <a:t>D</a:t>
            </a:r>
            <a:r>
              <a:rPr lang="it-IT" u="sng" dirty="0" err="1" smtClean="0">
                <a:solidFill>
                  <a:srgbClr val="FF0000"/>
                </a:solidFill>
              </a:rPr>
              <a:t>escriptive</a:t>
            </a:r>
            <a:r>
              <a:rPr lang="it-IT" u="sng" dirty="0" smtClean="0">
                <a:solidFill>
                  <a:srgbClr val="FF0000"/>
                </a:solidFill>
              </a:rPr>
              <a:t> Analytics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 </a:t>
            </a:r>
            <a:r>
              <a:rPr lang="it-IT" dirty="0" err="1">
                <a:solidFill>
                  <a:srgbClr val="00B050"/>
                </a:solidFill>
              </a:rPr>
              <a:t>P</a:t>
            </a:r>
            <a:r>
              <a:rPr lang="it-IT" dirty="0" err="1" smtClean="0">
                <a:solidFill>
                  <a:srgbClr val="00B050"/>
                </a:solidFill>
              </a:rPr>
              <a:t>redictive</a:t>
            </a:r>
            <a:r>
              <a:rPr lang="it-IT" dirty="0" smtClean="0">
                <a:solidFill>
                  <a:srgbClr val="00B050"/>
                </a:solidFill>
              </a:rPr>
              <a:t> Analytics per la previsione di scenari futuri sono meno diffusi ma hanno un alto potenziale di crescita</a:t>
            </a:r>
            <a:r>
              <a:rPr lang="it-IT" dirty="0" smtClean="0"/>
              <a:t>: utilizzano algoritmi per trovare pattern o correlazioni nascoste nei dati del passato da proiettare nel futuro.</a:t>
            </a:r>
          </a:p>
          <a:p>
            <a:r>
              <a:rPr lang="it-IT" dirty="0" err="1" smtClean="0"/>
              <a:t>Prescriptive</a:t>
            </a:r>
            <a:r>
              <a:rPr lang="it-IT" dirty="0" smtClean="0"/>
              <a:t> e </a:t>
            </a:r>
            <a:r>
              <a:rPr lang="it-IT" dirty="0" err="1" smtClean="0"/>
              <a:t>Automated</a:t>
            </a:r>
            <a:r>
              <a:rPr lang="it-IT" dirty="0" smtClean="0"/>
              <a:t> Analytics sono ancora poco diffusi.</a:t>
            </a:r>
          </a:p>
          <a:p>
            <a:r>
              <a:rPr lang="it-IT" dirty="0" smtClean="0"/>
              <a:t>Barriere: </a:t>
            </a:r>
            <a:r>
              <a:rPr lang="it-IT" u="sng" dirty="0" smtClean="0">
                <a:solidFill>
                  <a:srgbClr val="FF0000"/>
                </a:solidFill>
              </a:rPr>
              <a:t>competenze</a:t>
            </a:r>
            <a:r>
              <a:rPr lang="it-IT" dirty="0" smtClean="0">
                <a:solidFill>
                  <a:srgbClr val="FF0000"/>
                </a:solidFill>
              </a:rPr>
              <a:t>, resistenza al cambiamento</a:t>
            </a:r>
            <a:r>
              <a:rPr lang="it-IT" dirty="0" smtClean="0"/>
              <a:t>, investimenti iniziali necessari, privacy, sicurezza.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005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Caso Ducati:</a:t>
            </a:r>
          </a:p>
          <a:p>
            <a:pPr>
              <a:buFontTx/>
              <a:buChar char="-"/>
            </a:pPr>
            <a:r>
              <a:rPr lang="it-IT" dirty="0" smtClean="0"/>
              <a:t>Ducati Corse, nel 2016, avvia un progetto che utilizza algoritmi avanzati per supportare le decisioni degli ingegneri nei campionati.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Ogni moto ha installati una cinquantina di sensori che danno origine a 10 GB di dati per ogni evento sportivo.</a:t>
            </a:r>
          </a:p>
          <a:p>
            <a:pPr>
              <a:buFontTx/>
              <a:buChar char="-"/>
            </a:pPr>
            <a:r>
              <a:rPr lang="it-IT" dirty="0" smtClean="0"/>
              <a:t>Con tecniche di regressione e </a:t>
            </a:r>
            <a:r>
              <a:rPr lang="it-IT" dirty="0" err="1" smtClean="0"/>
              <a:t>clustering</a:t>
            </a:r>
            <a:r>
              <a:rPr lang="it-IT" dirty="0" smtClean="0"/>
              <a:t> in connubio con metodologie di Machine </a:t>
            </a:r>
            <a:r>
              <a:rPr lang="it-IT" dirty="0" err="1" smtClean="0"/>
              <a:t>learning</a:t>
            </a:r>
            <a:r>
              <a:rPr lang="it-IT" dirty="0" smtClean="0"/>
              <a:t> si confrontano configurazioni in base a variabili critiche rispetto alle prestazioni (approccio </a:t>
            </a:r>
            <a:r>
              <a:rPr lang="it-IT" dirty="0" err="1" smtClean="0"/>
              <a:t>Predictive</a:t>
            </a:r>
            <a:r>
              <a:rPr lang="it-IT" dirty="0" smtClean="0"/>
              <a:t> Analytics).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Si può prevedere in fase di </a:t>
            </a:r>
            <a:r>
              <a:rPr lang="it-IT" dirty="0" err="1" smtClean="0">
                <a:solidFill>
                  <a:srgbClr val="00B050"/>
                </a:solidFill>
              </a:rPr>
              <a:t>pre</a:t>
            </a:r>
            <a:r>
              <a:rPr lang="it-IT" dirty="0" smtClean="0">
                <a:solidFill>
                  <a:srgbClr val="00B050"/>
                </a:solidFill>
              </a:rPr>
              <a:t>-gara l’efficacia di una configurazione mai provata. Si ottimizzano così le scelte ingegneristiche prima dell’evento.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9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Caso RCS </a:t>
            </a:r>
            <a:r>
              <a:rPr lang="it-IT" dirty="0" err="1" smtClean="0"/>
              <a:t>Mediagroup</a:t>
            </a:r>
            <a:r>
              <a:rPr lang="it-IT" dirty="0" smtClean="0"/>
              <a:t>: (gruppo editoriale multimediale)</a:t>
            </a:r>
          </a:p>
          <a:p>
            <a:pPr>
              <a:buFontTx/>
              <a:buChar char="-"/>
            </a:pPr>
            <a:r>
              <a:rPr lang="it-IT" dirty="0" smtClean="0"/>
              <a:t>A inizio 2016 RCS ha avviato un progetto che prevedeva la </a:t>
            </a:r>
            <a:r>
              <a:rPr lang="it-IT" dirty="0" smtClean="0">
                <a:solidFill>
                  <a:srgbClr val="00B050"/>
                </a:solidFill>
              </a:rPr>
              <a:t>creazione di un Data Lake non relazionale con lo scopo di riorganizzare la gestione di tutti i dati riguardanti i clienti</a:t>
            </a:r>
            <a:r>
              <a:rPr lang="it-IT" dirty="0" smtClean="0"/>
              <a:t>, compresi quelli non registrati nella piattaforma (Data Management Platform).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L’architettura del Data Lake viene realizzata interamente in 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Le spese sostenute riguardano l’acquisto delle licenze dei </a:t>
            </a:r>
            <a:r>
              <a:rPr lang="it-IT" dirty="0" err="1" smtClean="0"/>
              <a:t>sw</a:t>
            </a:r>
            <a:r>
              <a:rPr lang="it-IT" dirty="0" smtClean="0"/>
              <a:t> di Advanced Analytics, la consulenza, il Data </a:t>
            </a:r>
            <a:r>
              <a:rPr lang="it-IT" dirty="0" err="1" smtClean="0"/>
              <a:t>Engineering</a:t>
            </a:r>
            <a:r>
              <a:rPr lang="it-IT" dirty="0" smtClean="0"/>
              <a:t> ed il Dat</a:t>
            </a:r>
            <a:r>
              <a:rPr lang="it-IT" dirty="0"/>
              <a:t>a</a:t>
            </a:r>
            <a:r>
              <a:rPr lang="it-IT" dirty="0" smtClean="0"/>
              <a:t> </a:t>
            </a:r>
            <a:r>
              <a:rPr lang="it-IT" dirty="0" err="1" smtClean="0"/>
              <a:t>Modeling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Le fonti di dati saranno estese alle applicazioni che recepiscono dati dai clienti.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96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 Trend: 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FF0000"/>
                </a:solidFill>
              </a:rPr>
              <a:t>Competenze</a:t>
            </a:r>
            <a:r>
              <a:rPr lang="it-IT" dirty="0" smtClean="0">
                <a:solidFill>
                  <a:srgbClr val="FF0000"/>
                </a:solidFill>
              </a:rPr>
              <a:t>: informatica per la gestione dei Big Data, matematica e statistica. Inoltre: conoscenza del business e capacità di comunicare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Negli USA saranno richieste 180.000 persone con </a:t>
            </a:r>
            <a:r>
              <a:rPr lang="it-IT" dirty="0" err="1" smtClean="0"/>
              <a:t>con</a:t>
            </a:r>
            <a:r>
              <a:rPr lang="it-IT" dirty="0" smtClean="0"/>
              <a:t> </a:t>
            </a:r>
            <a:r>
              <a:rPr lang="it-IT" dirty="0" err="1" smtClean="0"/>
              <a:t>skill</a:t>
            </a:r>
            <a:r>
              <a:rPr lang="it-IT" dirty="0" smtClean="0"/>
              <a:t> analitiche avanzate e </a:t>
            </a:r>
            <a:r>
              <a:rPr lang="it-IT" dirty="0" smtClean="0">
                <a:solidFill>
                  <a:srgbClr val="00B050"/>
                </a:solidFill>
              </a:rPr>
              <a:t>900.000 persone (nel 2018) con competenze di gestione e interpretazione dei dati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Per ridurre le code di attesa all’IT si stanno diffondendo strumenti di Analytics in </a:t>
            </a:r>
            <a:r>
              <a:rPr lang="it-IT" dirty="0" smtClean="0">
                <a:solidFill>
                  <a:srgbClr val="FF0000"/>
                </a:solidFill>
              </a:rPr>
              <a:t>modalità </a:t>
            </a:r>
            <a:r>
              <a:rPr lang="it-IT" i="1" dirty="0" smtClean="0">
                <a:solidFill>
                  <a:srgbClr val="FF0000"/>
                </a:solidFill>
              </a:rPr>
              <a:t>Self service </a:t>
            </a:r>
            <a:r>
              <a:rPr lang="it-IT" dirty="0" smtClean="0"/>
              <a:t>per dar modo ai manager di gestire in autonomia la fase di interrogazione dei dati (opportunità per le PMI che non possono permettersi figure dedicate alla Data Science).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Vi sono organizzazioni </a:t>
            </a:r>
            <a:r>
              <a:rPr lang="it-IT" dirty="0" smtClean="0">
                <a:solidFill>
                  <a:srgbClr val="FF0000"/>
                </a:solidFill>
              </a:rPr>
              <a:t>«native digitali»</a:t>
            </a:r>
            <a:r>
              <a:rPr lang="it-IT" dirty="0" smtClean="0"/>
              <a:t> (Amazon, Google, </a:t>
            </a:r>
            <a:r>
              <a:rPr lang="it-IT" dirty="0" err="1" smtClean="0"/>
              <a:t>Alibaba</a:t>
            </a:r>
            <a:r>
              <a:rPr lang="it-IT" dirty="0" smtClean="0"/>
              <a:t>) e </a:t>
            </a:r>
            <a:r>
              <a:rPr lang="it-IT" dirty="0" smtClean="0">
                <a:solidFill>
                  <a:srgbClr val="00B050"/>
                </a:solidFill>
              </a:rPr>
              <a:t>organizzazioni che </a:t>
            </a:r>
            <a:r>
              <a:rPr lang="it-IT" i="1" dirty="0" smtClean="0">
                <a:solidFill>
                  <a:srgbClr val="00B050"/>
                </a:solidFill>
              </a:rPr>
              <a:t>non sono nate digitali</a:t>
            </a:r>
            <a:r>
              <a:rPr lang="it-IT" dirty="0" smtClean="0">
                <a:solidFill>
                  <a:srgbClr val="00B050"/>
                </a:solidFill>
              </a:rPr>
              <a:t> ed hanno alle spalle una lunga storia di pratiche consolidate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non adatte ad un contesto colpito dalla rivoluzione digitale.</a:t>
            </a:r>
          </a:p>
          <a:p>
            <a:pPr>
              <a:buFontTx/>
              <a:buChar char="-"/>
            </a:pPr>
            <a:r>
              <a:rPr lang="it-IT" dirty="0" smtClean="0"/>
              <a:t>Occorre attraverso passi intermedi arrivare ad una </a:t>
            </a:r>
            <a:r>
              <a:rPr lang="it-IT" u="sng" dirty="0" smtClean="0"/>
              <a:t>centralizzazione dei dati</a:t>
            </a:r>
            <a:r>
              <a:rPr lang="it-IT" dirty="0" smtClean="0"/>
              <a:t> che devono essere accessibili da un unico punto con diverse prospettive di lettura e analisi.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55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Il Data </a:t>
            </a:r>
            <a:r>
              <a:rPr lang="it-IT" b="1" dirty="0" err="1" smtClean="0"/>
              <a:t>Scientist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Provengono solitamente da discipline diverse quali: </a:t>
            </a:r>
            <a:r>
              <a:rPr lang="it-IT" dirty="0" smtClean="0">
                <a:solidFill>
                  <a:srgbClr val="00B050"/>
                </a:solidFill>
              </a:rPr>
              <a:t>Ingegneria, Economia, Fisica, Matematica, Informatica e Statistica.</a:t>
            </a:r>
          </a:p>
          <a:p>
            <a:pPr>
              <a:buFontTx/>
              <a:buChar char="-"/>
            </a:pPr>
            <a:r>
              <a:rPr lang="it-IT" dirty="0" smtClean="0"/>
              <a:t>Nel campione analizzato (280 professionisti del Data Science) è frequente l’</a:t>
            </a:r>
            <a:r>
              <a:rPr lang="it-IT" dirty="0" err="1" smtClean="0"/>
              <a:t>iperspecializzazione</a:t>
            </a:r>
            <a:r>
              <a:rPr lang="it-IT" dirty="0" smtClean="0"/>
              <a:t>: il 25% ha conseguito un </a:t>
            </a:r>
            <a:r>
              <a:rPr lang="it-IT" dirty="0" smtClean="0">
                <a:solidFill>
                  <a:srgbClr val="00B050"/>
                </a:solidFill>
              </a:rPr>
              <a:t>dottorato</a:t>
            </a:r>
            <a:r>
              <a:rPr lang="it-IT" dirty="0" smtClean="0"/>
              <a:t> di ricerca, il 50% un </a:t>
            </a:r>
            <a:r>
              <a:rPr lang="it-IT" dirty="0" smtClean="0">
                <a:solidFill>
                  <a:srgbClr val="00B050"/>
                </a:solidFill>
              </a:rPr>
              <a:t>Master</a:t>
            </a:r>
            <a:r>
              <a:rPr lang="it-IT" dirty="0" smtClean="0"/>
              <a:t>, il rimanente 25% un </a:t>
            </a:r>
            <a:r>
              <a:rPr lang="it-IT" dirty="0" err="1" smtClean="0">
                <a:solidFill>
                  <a:srgbClr val="00B050"/>
                </a:solidFill>
              </a:rPr>
              <a:t>Bachelor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Degree</a:t>
            </a:r>
            <a:r>
              <a:rPr lang="it-IT" dirty="0" smtClean="0"/>
              <a:t>. Tutti comunque sono laureati. </a:t>
            </a:r>
          </a:p>
          <a:p>
            <a:pPr marL="0" indent="0">
              <a:buNone/>
            </a:pPr>
            <a:r>
              <a:rPr lang="it-IT" b="1" dirty="0" smtClean="0"/>
              <a:t>Le aree di competenza del D. S.</a:t>
            </a:r>
            <a:r>
              <a:rPr lang="it-IT" dirty="0" smtClean="0"/>
              <a:t>: (5)</a:t>
            </a:r>
          </a:p>
          <a:p>
            <a:pPr marL="0" indent="0">
              <a:buNone/>
            </a:pPr>
            <a:r>
              <a:rPr lang="it-IT" b="1" dirty="0" smtClean="0"/>
              <a:t>- </a:t>
            </a:r>
            <a:r>
              <a:rPr lang="it-IT" dirty="0" smtClean="0"/>
              <a:t>1) Capacità di dare origine a </a:t>
            </a:r>
            <a:r>
              <a:rPr lang="it-IT" dirty="0" smtClean="0">
                <a:solidFill>
                  <a:srgbClr val="FF0000"/>
                </a:solidFill>
              </a:rPr>
              <a:t>rappresentazioni di dati </a:t>
            </a:r>
            <a:r>
              <a:rPr lang="it-IT" dirty="0" smtClean="0"/>
              <a:t>(data </a:t>
            </a:r>
            <a:r>
              <a:rPr lang="it-IT" dirty="0" err="1" smtClean="0"/>
              <a:t>visualisation</a:t>
            </a:r>
            <a:r>
              <a:rPr lang="it-IT" dirty="0" smtClean="0"/>
              <a:t>) atte a facilitare la loro interpretazione.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18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2) </a:t>
            </a:r>
            <a:r>
              <a:rPr lang="it-IT" b="1" dirty="0" smtClean="0"/>
              <a:t>Technology</a:t>
            </a:r>
            <a:r>
              <a:rPr lang="it-IT" dirty="0" smtClean="0"/>
              <a:t>: capacità di </a:t>
            </a:r>
            <a:r>
              <a:rPr lang="it-IT" dirty="0" smtClean="0">
                <a:solidFill>
                  <a:srgbClr val="FF0000"/>
                </a:solidFill>
              </a:rPr>
              <a:t>gestire dati strutturati e non</a:t>
            </a:r>
            <a:r>
              <a:rPr lang="it-IT" dirty="0" smtClean="0"/>
              <a:t>, di estrarre dati da fonti esterne e infine di manipolare grandi quantità di dati.</a:t>
            </a:r>
          </a:p>
          <a:p>
            <a:pPr>
              <a:buFontTx/>
              <a:buChar char="-"/>
            </a:pPr>
            <a:r>
              <a:rPr lang="it-IT" dirty="0" smtClean="0"/>
              <a:t>3) </a:t>
            </a:r>
            <a:r>
              <a:rPr lang="it-IT" b="1" dirty="0" smtClean="0"/>
              <a:t>Programming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conoscenze informatiche di base</a:t>
            </a:r>
            <a:r>
              <a:rPr lang="it-IT" dirty="0" smtClean="0"/>
              <a:t> e linguaggi (R, SQL, </a:t>
            </a:r>
            <a:r>
              <a:rPr lang="it-IT" dirty="0" err="1" smtClean="0"/>
              <a:t>Python</a:t>
            </a:r>
            <a:r>
              <a:rPr lang="it-IT" dirty="0" smtClean="0"/>
              <a:t>).</a:t>
            </a:r>
          </a:p>
          <a:p>
            <a:pPr>
              <a:buFontTx/>
              <a:buChar char="-"/>
            </a:pPr>
            <a:r>
              <a:rPr lang="it-IT" dirty="0" smtClean="0"/>
              <a:t>4) </a:t>
            </a:r>
            <a:r>
              <a:rPr lang="it-IT" b="1" dirty="0" smtClean="0"/>
              <a:t>Machine Learning/Analytics</a:t>
            </a:r>
            <a:r>
              <a:rPr lang="it-IT" dirty="0" smtClean="0"/>
              <a:t>: conoscenza di modelli e di </a:t>
            </a:r>
            <a:r>
              <a:rPr lang="it-IT" dirty="0" err="1" smtClean="0">
                <a:solidFill>
                  <a:srgbClr val="FF0000"/>
                </a:solidFill>
              </a:rPr>
              <a:t>tool</a:t>
            </a:r>
            <a:r>
              <a:rPr lang="it-IT" dirty="0" smtClean="0">
                <a:solidFill>
                  <a:srgbClr val="FF0000"/>
                </a:solidFill>
              </a:rPr>
              <a:t> in grado di effettuare analisi.</a:t>
            </a:r>
          </a:p>
          <a:p>
            <a:pPr>
              <a:buFontTx/>
              <a:buChar char="-"/>
            </a:pPr>
            <a:r>
              <a:rPr lang="it-IT" dirty="0" smtClean="0"/>
              <a:t>5) </a:t>
            </a:r>
            <a:r>
              <a:rPr lang="it-IT" b="1" dirty="0" smtClean="0"/>
              <a:t>Business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conoscenza di processi </a:t>
            </a:r>
            <a:r>
              <a:rPr lang="it-IT" dirty="0" smtClean="0"/>
              <a:t>quali Marketing, Finance, Production, Distribution. </a:t>
            </a:r>
            <a:r>
              <a:rPr lang="it-IT" dirty="0" smtClean="0">
                <a:solidFill>
                  <a:srgbClr val="00B050"/>
                </a:solidFill>
              </a:rPr>
              <a:t>Conoscenza del business in cui opera l’organizzazione in cui il D. S. si trova inserito.</a:t>
            </a: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Impatto organizzativo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Il 27% dei D. S. lavora </a:t>
            </a:r>
            <a:r>
              <a:rPr lang="it-IT" dirty="0" smtClean="0">
                <a:solidFill>
                  <a:srgbClr val="00B050"/>
                </a:solidFill>
              </a:rPr>
              <a:t>all’interno della funzione IT</a:t>
            </a:r>
            <a:r>
              <a:rPr lang="it-IT" dirty="0" smtClean="0"/>
              <a:t>; il 26% lavora in una </a:t>
            </a:r>
            <a:r>
              <a:rPr lang="it-IT" dirty="0" smtClean="0">
                <a:solidFill>
                  <a:srgbClr val="00B050"/>
                </a:solidFill>
              </a:rPr>
              <a:t>funzione specifica </a:t>
            </a:r>
            <a:r>
              <a:rPr lang="it-IT" dirty="0" smtClean="0"/>
              <a:t>per le attività di Data Science e un altro 26% lavora in una </a:t>
            </a:r>
            <a:r>
              <a:rPr lang="it-IT" dirty="0" smtClean="0">
                <a:solidFill>
                  <a:srgbClr val="00B050"/>
                </a:solidFill>
              </a:rPr>
              <a:t>funzione</a:t>
            </a:r>
            <a:r>
              <a:rPr lang="it-IT" dirty="0" smtClean="0"/>
              <a:t> tipo Marketing, Operations, Finance, R&amp;D….Il 15% lavora in una </a:t>
            </a:r>
            <a:r>
              <a:rPr lang="it-IT" dirty="0" smtClean="0">
                <a:solidFill>
                  <a:srgbClr val="00B050"/>
                </a:solidFill>
              </a:rPr>
              <a:t>società di consulenza</a:t>
            </a:r>
            <a:r>
              <a:rPr lang="it-IT" dirty="0" smtClean="0"/>
              <a:t>. Un 6% è inserito con modalità diverse dalle precedenti.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FF0000"/>
                </a:solidFill>
              </a:rPr>
              <a:t>68% dei D. S. utilizza </a:t>
            </a:r>
            <a:r>
              <a:rPr lang="it-IT" b="1" dirty="0" smtClean="0">
                <a:solidFill>
                  <a:srgbClr val="FF0000"/>
                </a:solidFill>
              </a:rPr>
              <a:t>R</a:t>
            </a:r>
            <a:r>
              <a:rPr lang="it-IT" dirty="0" smtClean="0"/>
              <a:t>; il 66% </a:t>
            </a:r>
            <a:r>
              <a:rPr lang="it-IT" b="1" dirty="0" smtClean="0"/>
              <a:t>SQL</a:t>
            </a:r>
            <a:r>
              <a:rPr lang="it-IT" dirty="0" smtClean="0"/>
              <a:t>, e il </a:t>
            </a:r>
            <a:r>
              <a:rPr lang="it-IT" dirty="0" smtClean="0">
                <a:solidFill>
                  <a:srgbClr val="FF0000"/>
                </a:solidFill>
              </a:rPr>
              <a:t>53% </a:t>
            </a:r>
            <a:r>
              <a:rPr lang="it-IT" b="1" dirty="0" err="1" smtClean="0">
                <a:solidFill>
                  <a:srgbClr val="FF0000"/>
                </a:solidFill>
              </a:rPr>
              <a:t>Python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A livello internazionale un D. S. riceve mediamente </a:t>
            </a:r>
            <a:r>
              <a:rPr lang="it-IT" u="sng" dirty="0" smtClean="0"/>
              <a:t>68.000 $</a:t>
            </a:r>
            <a:r>
              <a:rPr lang="it-IT" dirty="0" smtClean="0"/>
              <a:t> all’anno (età media del campione: 35 anni). Negli USA i D. S. prendono mediamente </a:t>
            </a:r>
            <a:r>
              <a:rPr lang="it-IT" u="sng" dirty="0" smtClean="0"/>
              <a:t>100.000 $</a:t>
            </a:r>
            <a:r>
              <a:rPr lang="it-IT" dirty="0" smtClean="0"/>
              <a:t> all’anno. </a:t>
            </a:r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291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Progettazione del modello </a:t>
            </a:r>
            <a:r>
              <a:rPr lang="it-IT" b="1" u="sng" dirty="0" smtClean="0"/>
              <a:t>organizzativo </a:t>
            </a:r>
            <a:r>
              <a:rPr lang="it-IT" b="1" dirty="0" smtClean="0"/>
              <a:t>per la gestione dei dati:</a:t>
            </a:r>
          </a:p>
          <a:p>
            <a:pPr>
              <a:buFontTx/>
              <a:buChar char="-"/>
            </a:pPr>
            <a:r>
              <a:rPr lang="it-IT" dirty="0" smtClean="0"/>
              <a:t>Storicamente la gestione dei dati era di tipo dipartimentale: </a:t>
            </a:r>
            <a:r>
              <a:rPr lang="it-IT" dirty="0" smtClean="0">
                <a:solidFill>
                  <a:srgbClr val="00B050"/>
                </a:solidFill>
              </a:rPr>
              <a:t>ogni funzione e unità di business gestiva i propri dati</a:t>
            </a:r>
            <a:r>
              <a:rPr lang="it-IT" dirty="0" smtClean="0"/>
              <a:t>. Questo dava origine a silos informativi con problemi di integrazione fra le diverse fonti.</a:t>
            </a:r>
          </a:p>
          <a:p>
            <a:pPr>
              <a:buFontTx/>
              <a:buChar char="-"/>
            </a:pPr>
            <a:r>
              <a:rPr lang="it-IT" dirty="0" smtClean="0"/>
              <a:t>Una </a:t>
            </a:r>
            <a:r>
              <a:rPr lang="it-IT" dirty="0" smtClean="0">
                <a:solidFill>
                  <a:srgbClr val="00B050"/>
                </a:solidFill>
              </a:rPr>
              <a:t>gestione per processi, che vede coinvolte più funzioni </a:t>
            </a:r>
            <a:r>
              <a:rPr lang="it-IT" dirty="0" smtClean="0"/>
              <a:t>e unità di business, richiede dati di qualità che non siano in contrasto fra di loro.</a:t>
            </a:r>
          </a:p>
          <a:p>
            <a:pPr>
              <a:buFontTx/>
              <a:buChar char="-"/>
            </a:pPr>
            <a:r>
              <a:rPr lang="it-IT" dirty="0" smtClean="0"/>
              <a:t>Il percorso verso la Big Data Enterprise richiede nuove competenze ed un </a:t>
            </a:r>
            <a:r>
              <a:rPr lang="it-IT" dirty="0" smtClean="0">
                <a:solidFill>
                  <a:srgbClr val="00B050"/>
                </a:solidFill>
              </a:rPr>
              <a:t>modello di </a:t>
            </a:r>
            <a:r>
              <a:rPr lang="it-IT" dirty="0" err="1" smtClean="0">
                <a:solidFill>
                  <a:srgbClr val="00B050"/>
                </a:solidFill>
              </a:rPr>
              <a:t>governance</a:t>
            </a:r>
            <a:r>
              <a:rPr lang="it-IT" dirty="0" smtClean="0">
                <a:solidFill>
                  <a:srgbClr val="00B050"/>
                </a:solidFill>
              </a:rPr>
              <a:t> degli Analytics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Oggi il 53% delle grandi imprese italiane adotta un approccio IT </a:t>
            </a:r>
            <a:r>
              <a:rPr lang="it-IT" dirty="0" err="1" smtClean="0"/>
              <a:t>driven</a:t>
            </a:r>
            <a:r>
              <a:rPr lang="it-IT" dirty="0"/>
              <a:t> </a:t>
            </a:r>
            <a:r>
              <a:rPr lang="it-IT" dirty="0" smtClean="0"/>
              <a:t>in cui alcune competenze specialistiche per l’analisi dei dati aziendali operano all’interno dell’IT.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11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 nuovi percorsi di gestione dei dati cambiano in modo importante il modo di prendere le decisioni in tutti i processi aziendali. </a:t>
            </a: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ricerca dell’osservatorio si basa su di una analisi empirica che ha coinvolto 952 responsabili di sistemi informativi e linee di business.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16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Quattro modelli:</a:t>
            </a:r>
          </a:p>
          <a:p>
            <a:pPr>
              <a:buFontTx/>
              <a:buChar char="-"/>
            </a:pPr>
            <a:r>
              <a:rPr lang="it-IT" b="1" dirty="0" smtClean="0"/>
              <a:t>1) Business </a:t>
            </a:r>
            <a:r>
              <a:rPr lang="it-IT" b="1" dirty="0" err="1" smtClean="0"/>
              <a:t>driven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le competenze di Data Science sono localizzate all’interno delle singole unità di business</a:t>
            </a:r>
            <a:r>
              <a:rPr lang="it-IT" dirty="0" smtClean="0"/>
              <a:t>: ogni Data </a:t>
            </a:r>
            <a:r>
              <a:rPr lang="it-IT" dirty="0" err="1" smtClean="0"/>
              <a:t>Scientist</a:t>
            </a:r>
            <a:r>
              <a:rPr lang="it-IT" dirty="0" smtClean="0"/>
              <a:t> risponde al proprio responsabile di business. In questa soluzione si hanno tempi di risposta veloci e conoscenza verticale del business da parte dei D. S. </a:t>
            </a:r>
            <a:r>
              <a:rPr lang="it-IT" dirty="0" smtClean="0">
                <a:solidFill>
                  <a:srgbClr val="00B050"/>
                </a:solidFill>
              </a:rPr>
              <a:t>Si rischiano le «Isole» applicative </a:t>
            </a:r>
            <a:r>
              <a:rPr lang="it-IT" dirty="0" smtClean="0"/>
              <a:t>e una scarsa conoscenza trasversale dell’organizzazione da parte dei D. S.</a:t>
            </a:r>
          </a:p>
          <a:p>
            <a:pPr>
              <a:buFontTx/>
              <a:buChar char="-"/>
            </a:pPr>
            <a:r>
              <a:rPr lang="it-IT" b="1" dirty="0" smtClean="0"/>
              <a:t>2) Modello centralizzato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viene identificato formalmente un </a:t>
            </a:r>
            <a:r>
              <a:rPr lang="it-IT" dirty="0" err="1" smtClean="0">
                <a:solidFill>
                  <a:srgbClr val="FF0000"/>
                </a:solidFill>
              </a:rPr>
              <a:t>Chief</a:t>
            </a:r>
            <a:r>
              <a:rPr lang="it-IT" dirty="0" smtClean="0">
                <a:solidFill>
                  <a:srgbClr val="FF0000"/>
                </a:solidFill>
              </a:rPr>
              <a:t>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 che coordina le risorse in una struttura dedicata</a:t>
            </a:r>
            <a:r>
              <a:rPr lang="it-IT" dirty="0" smtClean="0"/>
              <a:t>. E’ una scelta che si adatta a strutture di grandi dimensioni con business eterogenei e complessi.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7834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   La centralizzazione dei profili di Data Science porta </a:t>
            </a:r>
            <a:r>
              <a:rPr lang="it-IT" dirty="0"/>
              <a:t>ad una </a:t>
            </a:r>
            <a:r>
              <a:rPr lang="it-IT" dirty="0" smtClean="0"/>
              <a:t>     competizione </a:t>
            </a:r>
            <a:r>
              <a:rPr lang="it-IT" dirty="0"/>
              <a:t>sull’utilizzo delle </a:t>
            </a:r>
            <a:r>
              <a:rPr lang="it-IT" dirty="0" smtClean="0"/>
              <a:t>risorse (</a:t>
            </a:r>
            <a:r>
              <a:rPr lang="it-IT" dirty="0" smtClean="0">
                <a:solidFill>
                  <a:srgbClr val="00B050"/>
                </a:solidFill>
              </a:rPr>
              <a:t>code di attesa</a:t>
            </a:r>
            <a:r>
              <a:rPr lang="it-IT" dirty="0" smtClean="0"/>
              <a:t>). </a:t>
            </a:r>
            <a:r>
              <a:rPr lang="it-IT" dirty="0"/>
              <a:t>Anche l’accesso ai dati può  essere critico: le unità di business possono non apprezzare un intervento esterno.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b="1" dirty="0" smtClean="0"/>
              <a:t>3) Modello matriciale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prevede la presenza del </a:t>
            </a:r>
            <a:r>
              <a:rPr lang="it-IT" dirty="0" err="1" smtClean="0">
                <a:solidFill>
                  <a:srgbClr val="FF0000"/>
                </a:solidFill>
              </a:rPr>
              <a:t>Chief</a:t>
            </a:r>
            <a:r>
              <a:rPr lang="it-IT" dirty="0" smtClean="0">
                <a:solidFill>
                  <a:srgbClr val="FF0000"/>
                </a:solidFill>
              </a:rPr>
              <a:t> Data </a:t>
            </a:r>
            <a:r>
              <a:rPr lang="it-IT" dirty="0" err="1" smtClean="0">
                <a:solidFill>
                  <a:srgbClr val="FF0000"/>
                </a:solidFill>
              </a:rPr>
              <a:t>Scientist</a:t>
            </a:r>
            <a:r>
              <a:rPr lang="it-IT" dirty="0" smtClean="0">
                <a:solidFill>
                  <a:srgbClr val="FF0000"/>
                </a:solidFill>
              </a:rPr>
              <a:t> che coordina risorse distribuite all’interno delle aree di business</a:t>
            </a:r>
            <a:r>
              <a:rPr lang="it-IT" dirty="0" smtClean="0"/>
              <a:t>. I D.S. hanno un </a:t>
            </a:r>
            <a:r>
              <a:rPr lang="it-IT" dirty="0" smtClean="0">
                <a:solidFill>
                  <a:srgbClr val="00B050"/>
                </a:solidFill>
              </a:rPr>
              <a:t>doppio riporto</a:t>
            </a:r>
            <a:r>
              <a:rPr lang="it-IT" dirty="0" smtClean="0"/>
              <a:t>: al CDS e al responsabile di business. E’ una soluzione che vale per le grandi organizzazioni. </a:t>
            </a:r>
            <a:r>
              <a:rPr lang="it-IT" dirty="0" smtClean="0">
                <a:solidFill>
                  <a:srgbClr val="00B050"/>
                </a:solidFill>
              </a:rPr>
              <a:t>La presenza di un D. S. in ciascuna area di business favorisce la diffusione di una nuova cultura di gestione dei dati e di utilizzo degli Analytics.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52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dirty="0" smtClean="0"/>
              <a:t>4) Modello Ibrido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Coesistono il modello centralizzato con quello matriciale</a:t>
            </a:r>
            <a:r>
              <a:rPr lang="it-IT" dirty="0" smtClean="0"/>
              <a:t>. La soluzione vale per le grandi organizzazioni. Possono esservi criticità nella definizione delle responsabilità delegate alle unità di business.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Il vero ostacolo per le organizzazioni sarà il reperimento delle competenze che possano dar origine a figure di Data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3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Generali: </a:t>
            </a:r>
          </a:p>
          <a:p>
            <a:pPr>
              <a:buFontTx/>
              <a:buChar char="-"/>
            </a:pPr>
            <a:r>
              <a:rPr lang="it-IT" dirty="0" smtClean="0"/>
              <a:t>Generali ha costituito l’ </a:t>
            </a:r>
            <a:r>
              <a:rPr lang="it-IT" dirty="0" smtClean="0">
                <a:solidFill>
                  <a:srgbClr val="FF0000"/>
                </a:solidFill>
              </a:rPr>
              <a:t>«Analytics Solutions Center» </a:t>
            </a:r>
            <a:r>
              <a:rPr lang="it-IT" dirty="0" smtClean="0"/>
              <a:t>a supporto di tutte le business </a:t>
            </a:r>
            <a:r>
              <a:rPr lang="it-IT" dirty="0" err="1" smtClean="0"/>
              <a:t>unit</a:t>
            </a:r>
            <a:r>
              <a:rPr lang="it-IT" dirty="0" smtClean="0"/>
              <a:t>. </a:t>
            </a:r>
            <a:r>
              <a:rPr lang="it-IT" dirty="0" smtClean="0">
                <a:solidFill>
                  <a:srgbClr val="00B050"/>
                </a:solidFill>
              </a:rPr>
              <a:t>Ha il compito di </a:t>
            </a:r>
            <a:r>
              <a:rPr lang="it-IT" i="1" dirty="0" smtClean="0">
                <a:solidFill>
                  <a:srgbClr val="00B050"/>
                </a:solidFill>
              </a:rPr>
              <a:t>sviluppare competenze </a:t>
            </a:r>
            <a:r>
              <a:rPr lang="it-IT" dirty="0" smtClean="0">
                <a:solidFill>
                  <a:srgbClr val="00B050"/>
                </a:solidFill>
              </a:rPr>
              <a:t>e soluzioni analitiche ad ampio spettro affrontando tematiche relative alle </a:t>
            </a:r>
            <a:r>
              <a:rPr lang="it-IT" i="1" dirty="0" smtClean="0">
                <a:solidFill>
                  <a:srgbClr val="00B050"/>
                </a:solidFill>
              </a:rPr>
              <a:t>frodi</a:t>
            </a:r>
            <a:r>
              <a:rPr lang="it-IT" dirty="0" smtClean="0">
                <a:solidFill>
                  <a:srgbClr val="00B050"/>
                </a:solidFill>
              </a:rPr>
              <a:t> in ambito sinistri</a:t>
            </a:r>
            <a:r>
              <a:rPr lang="it-IT" dirty="0" smtClean="0"/>
              <a:t>, all’analisi dei comportamenti e delle preferenze dei clienti, alle previsioni di mercato e all’analisi di dati non strutturati.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si colloca all’interno della struttura del </a:t>
            </a:r>
            <a:r>
              <a:rPr lang="it-IT" dirty="0" err="1" smtClean="0"/>
              <a:t>Chief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</a:t>
            </a:r>
            <a:r>
              <a:rPr lang="it-IT" dirty="0" err="1" smtClean="0"/>
              <a:t>Officer</a:t>
            </a:r>
            <a:r>
              <a:rPr lang="it-IT" dirty="0" smtClean="0"/>
              <a:t>. Recentemente è stata creata la funzione «</a:t>
            </a:r>
            <a:r>
              <a:rPr lang="it-IT" dirty="0" err="1" smtClean="0"/>
              <a:t>Connected</a:t>
            </a:r>
            <a:r>
              <a:rPr lang="it-IT" dirty="0" smtClean="0"/>
              <a:t> </a:t>
            </a:r>
            <a:r>
              <a:rPr lang="it-IT" dirty="0" err="1" smtClean="0"/>
              <a:t>Insurance</a:t>
            </a:r>
            <a:r>
              <a:rPr lang="it-IT" dirty="0" smtClean="0"/>
              <a:t> &amp; Analytics Solutions Center» con il mandato di </a:t>
            </a:r>
            <a:r>
              <a:rPr lang="it-IT" i="1" dirty="0" smtClean="0"/>
              <a:t>promuovere </a:t>
            </a:r>
            <a:r>
              <a:rPr lang="it-IT" dirty="0" smtClean="0"/>
              <a:t>la diffusione dei Data Analytics all’interno delle BU.</a:t>
            </a:r>
          </a:p>
        </p:txBody>
      </p:sp>
    </p:spTree>
    <p:extLst>
      <p:ext uri="{BB962C8B-B14F-4D97-AF65-F5344CB8AC3E}">
        <p14:creationId xmlns:p14="http://schemas.microsoft.com/office/powerpoint/2010/main" val="42448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Il team che opera nell’Analytics Solution Center è formato da Data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, Data </a:t>
            </a:r>
            <a:r>
              <a:rPr lang="it-IT" dirty="0" err="1" smtClean="0">
                <a:solidFill>
                  <a:srgbClr val="00B050"/>
                </a:solidFill>
              </a:rPr>
              <a:t>Engineer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e Business Analyst</a:t>
            </a:r>
            <a:r>
              <a:rPr lang="it-IT" dirty="0" smtClean="0"/>
              <a:t>, provenienti spesso dall’interno.</a:t>
            </a:r>
          </a:p>
          <a:p>
            <a:pPr>
              <a:buFontTx/>
              <a:buChar char="-"/>
            </a:pPr>
            <a:r>
              <a:rPr lang="it-IT" dirty="0" smtClean="0"/>
              <a:t>E’ stata implementata una </a:t>
            </a:r>
            <a:r>
              <a:rPr lang="it-IT" u="sng" dirty="0" smtClean="0"/>
              <a:t>piattaforma </a:t>
            </a:r>
            <a:r>
              <a:rPr lang="it-IT" dirty="0" smtClean="0"/>
              <a:t>tecnologica per permettere di erogare i servizi dell’Analytics Solution Center a tutto il gruppo.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Generali ha deciso inoltre di realizzare un laboratorio «Big Data &amp; Advanced Analytics» </a:t>
            </a:r>
            <a:r>
              <a:rPr lang="it-IT" dirty="0" smtClean="0"/>
              <a:t>che potesse erogare la tecnologia abilitante per l’attività dei team. 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66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482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008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La piattaforma è costituita da quattro componenti: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i="1" dirty="0" smtClean="0">
                <a:solidFill>
                  <a:srgbClr val="FF0000"/>
                </a:solidFill>
              </a:rPr>
              <a:t>Data </a:t>
            </a:r>
            <a:r>
              <a:rPr lang="it-IT" i="1" dirty="0" err="1" smtClean="0">
                <a:solidFill>
                  <a:srgbClr val="FF0000"/>
                </a:solidFill>
              </a:rPr>
              <a:t>Ingestion</a:t>
            </a:r>
            <a:r>
              <a:rPr lang="it-IT" i="1" dirty="0" smtClean="0">
                <a:solidFill>
                  <a:srgbClr val="FF0000"/>
                </a:solidFill>
              </a:rPr>
              <a:t>, lo </a:t>
            </a:r>
            <a:r>
              <a:rPr lang="it-IT" dirty="0" smtClean="0">
                <a:solidFill>
                  <a:srgbClr val="FF0000"/>
                </a:solidFill>
              </a:rPr>
              <a:t>Storage, l’</a:t>
            </a:r>
            <a:r>
              <a:rPr lang="it-IT" i="1" dirty="0" smtClean="0">
                <a:solidFill>
                  <a:srgbClr val="FF0000"/>
                </a:solidFill>
              </a:rPr>
              <a:t>analisi e la creazione degli algoritmi, </a:t>
            </a:r>
            <a:r>
              <a:rPr lang="it-IT" dirty="0" smtClean="0">
                <a:solidFill>
                  <a:srgbClr val="FF0000"/>
                </a:solidFill>
              </a:rPr>
              <a:t>la </a:t>
            </a:r>
            <a:r>
              <a:rPr lang="it-IT" i="1" dirty="0" smtClean="0">
                <a:solidFill>
                  <a:srgbClr val="FF0000"/>
                </a:solidFill>
              </a:rPr>
              <a:t>visualizzazione dei risultati. 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dirty="0" smtClean="0"/>
              <a:t>La</a:t>
            </a:r>
            <a:r>
              <a:rPr lang="it-IT" i="1" dirty="0" smtClean="0"/>
              <a:t> Data </a:t>
            </a:r>
            <a:r>
              <a:rPr lang="it-IT" i="1" dirty="0" err="1" smtClean="0"/>
              <a:t>Ingestion</a:t>
            </a:r>
            <a:r>
              <a:rPr lang="it-IT" i="1" dirty="0" smtClean="0"/>
              <a:t>: </a:t>
            </a:r>
            <a:r>
              <a:rPr lang="it-IT" dirty="0" smtClean="0"/>
              <a:t>è la raccolta, la verifica della qualità e il caricamento del dato nelle diverse aree di </a:t>
            </a:r>
            <a:r>
              <a:rPr lang="it-IT" dirty="0" err="1" smtClean="0"/>
              <a:t>storage</a:t>
            </a:r>
            <a:r>
              <a:rPr lang="it-IT" dirty="0" smtClean="0"/>
              <a:t>. In questa fase vengono </a:t>
            </a:r>
            <a:r>
              <a:rPr lang="it-IT" dirty="0" smtClean="0">
                <a:solidFill>
                  <a:srgbClr val="00B050"/>
                </a:solidFill>
              </a:rPr>
              <a:t>integrati</a:t>
            </a:r>
            <a:r>
              <a:rPr lang="it-IT" dirty="0" smtClean="0"/>
              <a:t> dati provenienti da molteplici fonti sia esterne che interne.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24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4207" y="3900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Il centro di competenza analitico può far leva su una profonda conoscenza delle tecniche di Machine Learning e di intelligenza artificiale </a:t>
            </a:r>
            <a:r>
              <a:rPr lang="it-IT" dirty="0" smtClean="0"/>
              <a:t>che vengono coniugate con approcci statistici consolidati.</a:t>
            </a:r>
          </a:p>
          <a:p>
            <a:pPr>
              <a:buFontTx/>
              <a:buChar char="-"/>
            </a:pPr>
            <a:r>
              <a:rPr lang="it-IT" dirty="0" smtClean="0"/>
              <a:t>Il percorso, iniziato a fine del 2015 è stato anche caratterizzato da investimenti in formazione specializzata in un </a:t>
            </a:r>
            <a:r>
              <a:rPr lang="it-IT" dirty="0" smtClean="0">
                <a:solidFill>
                  <a:srgbClr val="00B050"/>
                </a:solidFill>
              </a:rPr>
              <a:t>programma intensivo di training per Data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(il Data Incubator, fornito da Data </a:t>
            </a:r>
            <a:r>
              <a:rPr lang="it-IT" dirty="0" err="1" smtClean="0"/>
              <a:t>Reply</a:t>
            </a:r>
            <a:r>
              <a:rPr lang="it-IT" dirty="0" smtClean="0"/>
              <a:t>, che ne è erogatore esclusivo in Europa). </a:t>
            </a:r>
          </a:p>
          <a:p>
            <a:pPr>
              <a:buFontTx/>
              <a:buChar char="-"/>
            </a:pPr>
            <a:r>
              <a:rPr lang="it-IT" dirty="0" smtClean="0"/>
              <a:t>L’Analytics Solution Center in questi anni ha sviluppato varie applicazioni fra cui quelle per </a:t>
            </a:r>
            <a:r>
              <a:rPr lang="it-IT" dirty="0" smtClean="0">
                <a:solidFill>
                  <a:srgbClr val="00B050"/>
                </a:solidFill>
              </a:rPr>
              <a:t>l’identificazione delle frodi e la </a:t>
            </a:r>
            <a:r>
              <a:rPr lang="it-IT" dirty="0" err="1" smtClean="0">
                <a:solidFill>
                  <a:srgbClr val="00B050"/>
                </a:solidFill>
              </a:rPr>
              <a:t>Customer</a:t>
            </a:r>
            <a:r>
              <a:rPr lang="it-IT" dirty="0" smtClean="0">
                <a:solidFill>
                  <a:srgbClr val="00B050"/>
                </a:solidFill>
              </a:rPr>
              <a:t> Intelligence per l’offerta di prodotti personalizzati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81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</a:t>
            </a:r>
            <a:r>
              <a:rPr lang="it-IT" b="1" dirty="0" err="1" smtClean="0"/>
              <a:t>Tenaris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err="1" smtClean="0"/>
              <a:t>Tenaris</a:t>
            </a:r>
            <a:r>
              <a:rPr lang="it-IT" dirty="0" smtClean="0"/>
              <a:t> è fra i maggiori fornitori globali di </a:t>
            </a:r>
            <a:r>
              <a:rPr lang="it-IT" dirty="0" smtClean="0">
                <a:solidFill>
                  <a:srgbClr val="00B050"/>
                </a:solidFill>
              </a:rPr>
              <a:t>tubi in acciaio </a:t>
            </a:r>
            <a:r>
              <a:rPr lang="it-IT" dirty="0" smtClean="0"/>
              <a:t>e servizi per l’industria energetica mondiale. Fatturato 2016 4,3 </a:t>
            </a:r>
            <a:r>
              <a:rPr lang="it-IT" dirty="0" err="1" smtClean="0"/>
              <a:t>Mld</a:t>
            </a:r>
            <a:r>
              <a:rPr lang="it-IT" dirty="0" smtClean="0"/>
              <a:t> di $ e 19.000 dipendenti (</a:t>
            </a:r>
            <a:r>
              <a:rPr lang="it-IT" dirty="0" err="1" smtClean="0"/>
              <a:t>Tenaris</a:t>
            </a:r>
            <a:r>
              <a:rPr lang="it-IT" dirty="0" smtClean="0"/>
              <a:t> Dalmine in Italia ha 2000 dipendenti e 5 stabilimenti).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Ha dato vita ad un dipartimento di Data Science inserito nell’area di R&amp;D</a:t>
            </a:r>
            <a:r>
              <a:rPr lang="it-IT" dirty="0" smtClean="0"/>
              <a:t>: rappresenta il punto di riferimento per lo sviluppo di soluzioni di Big Data Analytics.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Sono stati realizzati cruscotti (Dashboard) interattivi di Visual Analytics con i quali i clienti interni possono accedere alle analisi svolte dai team per avere supporto nei processi decisionali.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935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/>
              <a:t>In fase di definizione degli aspetti tecnologici l’azienda ha scelto di utilizzare </a:t>
            </a:r>
            <a:r>
              <a:rPr lang="it-IT" dirty="0" smtClean="0">
                <a:solidFill>
                  <a:srgbClr val="00B050"/>
                </a:solidFill>
              </a:rPr>
              <a:t>tecnologie Open Source</a:t>
            </a:r>
            <a:r>
              <a:rPr lang="it-IT" dirty="0" smtClean="0"/>
              <a:t>, non trovando sul mercato soluzioni soddisfacenti per </a:t>
            </a:r>
            <a:r>
              <a:rPr lang="it-IT" dirty="0" err="1" smtClean="0"/>
              <a:t>Tenaris</a:t>
            </a:r>
            <a:r>
              <a:rPr lang="it-IT" dirty="0" smtClean="0"/>
              <a:t>. La scelta ha facilitato il dialogo fra i diversi </a:t>
            </a:r>
            <a:r>
              <a:rPr lang="it-IT" dirty="0" err="1" smtClean="0"/>
              <a:t>sw</a:t>
            </a:r>
            <a:r>
              <a:rPr lang="it-IT" dirty="0" smtClean="0"/>
              <a:t> già operanti. </a:t>
            </a:r>
          </a:p>
          <a:p>
            <a:pPr>
              <a:buFontTx/>
              <a:buChar char="-"/>
            </a:pPr>
            <a:r>
              <a:rPr lang="it-IT" dirty="0" smtClean="0"/>
              <a:t>Per quanto riguarda le tecnologie di Machine Learning (utili per le previsioni) viene utilizzata la libreria open source </a:t>
            </a:r>
            <a:r>
              <a:rPr lang="it-IT" i="1" dirty="0" err="1" smtClean="0"/>
              <a:t>TensorFlow</a:t>
            </a:r>
            <a:r>
              <a:rPr lang="it-IT" i="1" dirty="0" smtClean="0"/>
              <a:t> </a:t>
            </a:r>
            <a:r>
              <a:rPr lang="it-IT" dirty="0" smtClean="0"/>
              <a:t>di Google.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Si sono </a:t>
            </a:r>
            <a:r>
              <a:rPr lang="it-IT" dirty="0" err="1" smtClean="0">
                <a:solidFill>
                  <a:srgbClr val="00B050"/>
                </a:solidFill>
              </a:rPr>
              <a:t>svilupopati</a:t>
            </a:r>
            <a:r>
              <a:rPr lang="it-IT" dirty="0" smtClean="0">
                <a:solidFill>
                  <a:srgbClr val="00B050"/>
                </a:solidFill>
              </a:rPr>
              <a:t> Analytics del tipo </a:t>
            </a:r>
            <a:r>
              <a:rPr lang="it-IT" dirty="0" err="1" smtClean="0">
                <a:solidFill>
                  <a:srgbClr val="00B050"/>
                </a:solidFill>
              </a:rPr>
              <a:t>Descriptive</a:t>
            </a:r>
            <a:r>
              <a:rPr lang="it-IT" dirty="0" smtClean="0">
                <a:solidFill>
                  <a:srgbClr val="00B050"/>
                </a:solidFill>
              </a:rPr>
              <a:t> e </a:t>
            </a:r>
            <a:r>
              <a:rPr lang="it-IT" dirty="0" err="1" smtClean="0">
                <a:solidFill>
                  <a:srgbClr val="00B050"/>
                </a:solidFill>
              </a:rPr>
              <a:t>Predictive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Dipartimento ci sono: un Data Science Manager, un Data </a:t>
            </a:r>
            <a:r>
              <a:rPr lang="it-IT" dirty="0" err="1" smtClean="0"/>
              <a:t>Engineer</a:t>
            </a:r>
            <a:r>
              <a:rPr lang="it-IT" dirty="0" smtClean="0"/>
              <a:t> e due Data </a:t>
            </a:r>
            <a:r>
              <a:rPr lang="it-IT" dirty="0" err="1" smtClean="0"/>
              <a:t>Scientist</a:t>
            </a:r>
            <a:r>
              <a:rPr lang="it-IT" dirty="0" smtClean="0"/>
              <a:t>. Sono stati definiti percorsi di </a:t>
            </a:r>
            <a:r>
              <a:rPr lang="it-IT" dirty="0" smtClean="0">
                <a:solidFill>
                  <a:srgbClr val="00B050"/>
                </a:solidFill>
              </a:rPr>
              <a:t>Formazione Continua</a:t>
            </a:r>
            <a:r>
              <a:rPr lang="it-IT" dirty="0" smtClean="0"/>
              <a:t> con il dipartimento di formazione (</a:t>
            </a:r>
            <a:r>
              <a:rPr lang="it-IT" dirty="0" err="1" smtClean="0"/>
              <a:t>Tenaris</a:t>
            </a:r>
            <a:r>
              <a:rPr lang="it-IT" dirty="0" smtClean="0"/>
              <a:t> </a:t>
            </a:r>
            <a:r>
              <a:rPr lang="it-IT" dirty="0" err="1" smtClean="0"/>
              <a:t>University</a:t>
            </a:r>
            <a:r>
              <a:rPr lang="it-IT" dirty="0" smtClean="0"/>
              <a:t>). 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64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Progetti che utilizzano gli Analytics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b="1" i="1" dirty="0" smtClean="0"/>
              <a:t>Competitive Intelligence: </a:t>
            </a:r>
            <a:r>
              <a:rPr lang="it-IT" dirty="0" smtClean="0">
                <a:solidFill>
                  <a:srgbClr val="00B050"/>
                </a:solidFill>
              </a:rPr>
              <a:t>conoscenza dell’ambiente competitivo in cui opera l’organizzazione</a:t>
            </a:r>
            <a:r>
              <a:rPr lang="it-IT" dirty="0" smtClean="0"/>
              <a:t> (prodotti, concorrenti, clienti)</a:t>
            </a:r>
          </a:p>
          <a:p>
            <a:pPr>
              <a:buFontTx/>
              <a:buChar char="-"/>
            </a:pPr>
            <a:r>
              <a:rPr lang="it-IT" b="1" i="1" dirty="0" smtClean="0"/>
              <a:t>Cross/Up </a:t>
            </a:r>
            <a:r>
              <a:rPr lang="it-IT" b="1" i="1" dirty="0" err="1" smtClean="0"/>
              <a:t>Selling</a:t>
            </a:r>
            <a:r>
              <a:rPr lang="it-IT" b="1" i="1" dirty="0" smtClean="0"/>
              <a:t>: </a:t>
            </a:r>
            <a:r>
              <a:rPr lang="it-IT" dirty="0" smtClean="0"/>
              <a:t>analisi volte a proporre </a:t>
            </a:r>
            <a:r>
              <a:rPr lang="it-IT" dirty="0" smtClean="0">
                <a:solidFill>
                  <a:srgbClr val="00B050"/>
                </a:solidFill>
              </a:rPr>
              <a:t>nuovi acquisti di beni o servizi </a:t>
            </a:r>
            <a:r>
              <a:rPr lang="it-IT" dirty="0" smtClean="0"/>
              <a:t>complementari rispetto al bene acquistato</a:t>
            </a:r>
          </a:p>
          <a:p>
            <a:pPr>
              <a:buFontTx/>
              <a:buChar char="-"/>
            </a:pPr>
            <a:r>
              <a:rPr lang="it-IT" b="1" i="1" dirty="0" err="1" smtClean="0"/>
              <a:t>Customer</a:t>
            </a:r>
            <a:r>
              <a:rPr lang="it-IT" b="1" i="1" dirty="0" smtClean="0"/>
              <a:t> Care: </a:t>
            </a:r>
            <a:r>
              <a:rPr lang="it-IT" dirty="0" smtClean="0">
                <a:solidFill>
                  <a:srgbClr val="00B050"/>
                </a:solidFill>
              </a:rPr>
              <a:t>analisi volte a supportare l’assistenza clienti in fase di acquisto e di utilizzo </a:t>
            </a:r>
            <a:r>
              <a:rPr lang="it-IT" dirty="0" smtClean="0"/>
              <a:t>di un bene per aumentare la </a:t>
            </a:r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Satisfaction</a:t>
            </a:r>
            <a:endParaRPr lang="it-IT" dirty="0" smtClean="0"/>
          </a:p>
          <a:p>
            <a:pPr>
              <a:buFontTx/>
              <a:buChar char="-"/>
            </a:pPr>
            <a:r>
              <a:rPr lang="it-IT" b="1" i="1" dirty="0" smtClean="0"/>
              <a:t>Gestione del ciclo di vita del prodotto: </a:t>
            </a:r>
            <a:r>
              <a:rPr lang="it-IT" dirty="0" smtClean="0"/>
              <a:t>progetti che supportano il ciclo di vita </a:t>
            </a:r>
            <a:r>
              <a:rPr lang="it-IT" dirty="0" smtClean="0">
                <a:solidFill>
                  <a:srgbClr val="00B050"/>
                </a:solidFill>
              </a:rPr>
              <a:t>dall’idea al ritiro </a:t>
            </a:r>
            <a:r>
              <a:rPr lang="it-IT" dirty="0" smtClean="0"/>
              <a:t>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1684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Fra le nuove tecnologie che supportano il diffondersi dei Big Data sono da citare i </a:t>
            </a:r>
            <a:r>
              <a:rPr lang="it-IT" i="1" u="sng" dirty="0" smtClean="0">
                <a:solidFill>
                  <a:srgbClr val="FF0000"/>
                </a:solidFill>
              </a:rPr>
              <a:t>data base non relazionali </a:t>
            </a:r>
            <a:r>
              <a:rPr lang="it-IT" dirty="0" smtClean="0">
                <a:solidFill>
                  <a:srgbClr val="FF0000"/>
                </a:solidFill>
              </a:rPr>
              <a:t>che permettono di gestire volumi di dati più grandi dei data base tradizionali</a:t>
            </a:r>
          </a:p>
          <a:p>
            <a:r>
              <a:rPr lang="it-IT" dirty="0" smtClean="0"/>
              <a:t>Qualche dato:</a:t>
            </a:r>
          </a:p>
          <a:p>
            <a:pPr>
              <a:buFontTx/>
              <a:buChar char="-"/>
            </a:pPr>
            <a:r>
              <a:rPr lang="it-IT" dirty="0" smtClean="0"/>
              <a:t>Gli utenti social attivi al mondo sono 2,79 </a:t>
            </a:r>
            <a:r>
              <a:rPr lang="it-IT" dirty="0" err="1" smtClean="0"/>
              <a:t>mld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In un minuto vengono generati 440.000 </a:t>
            </a:r>
            <a:r>
              <a:rPr lang="it-IT" dirty="0" err="1" smtClean="0"/>
              <a:t>tweet</a:t>
            </a:r>
            <a:r>
              <a:rPr lang="it-IT" dirty="0" smtClean="0"/>
              <a:t> su </a:t>
            </a:r>
            <a:r>
              <a:rPr lang="it-IT" dirty="0" err="1" smtClean="0"/>
              <a:t>Twitter</a:t>
            </a:r>
            <a:r>
              <a:rPr lang="it-IT" dirty="0" smtClean="0"/>
              <a:t>, 4,2 </a:t>
            </a:r>
            <a:r>
              <a:rPr lang="it-IT" dirty="0" err="1" smtClean="0"/>
              <a:t>mld</a:t>
            </a:r>
            <a:r>
              <a:rPr lang="it-IT" dirty="0" smtClean="0"/>
              <a:t> di </a:t>
            </a:r>
            <a:r>
              <a:rPr lang="it-IT" dirty="0" err="1" smtClean="0"/>
              <a:t>likes</a:t>
            </a:r>
            <a:r>
              <a:rPr lang="it-IT" dirty="0" smtClean="0"/>
              <a:t> su </a:t>
            </a:r>
            <a:r>
              <a:rPr lang="it-IT" dirty="0" err="1" smtClean="0"/>
              <a:t>Facebook</a:t>
            </a:r>
            <a:r>
              <a:rPr lang="it-IT" dirty="0" smtClean="0"/>
              <a:t> e 11.000 ricerche su </a:t>
            </a:r>
            <a:r>
              <a:rPr lang="it-IT" dirty="0" err="1" smtClean="0"/>
              <a:t>Linkedin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Quanto allo </a:t>
            </a:r>
            <a:r>
              <a:rPr lang="it-IT" u="sng" dirty="0" err="1" smtClean="0">
                <a:solidFill>
                  <a:srgbClr val="00B050"/>
                </a:solidFill>
              </a:rPr>
              <a:t>storage</a:t>
            </a:r>
            <a:r>
              <a:rPr lang="it-IT" dirty="0" smtClean="0"/>
              <a:t>, con la possibilità di consumo in modalità «</a:t>
            </a:r>
            <a:r>
              <a:rPr lang="it-IT" dirty="0" err="1" smtClean="0"/>
              <a:t>pay</a:t>
            </a:r>
            <a:r>
              <a:rPr lang="it-IT" dirty="0" smtClean="0"/>
              <a:t> per use» il </a:t>
            </a:r>
            <a:r>
              <a:rPr lang="it-IT" dirty="0" err="1" smtClean="0"/>
              <a:t>Cloud</a:t>
            </a:r>
            <a:r>
              <a:rPr lang="it-IT" dirty="0" smtClean="0"/>
              <a:t> è una valida alternativa allo </a:t>
            </a:r>
            <a:r>
              <a:rPr lang="it-IT" dirty="0" err="1" smtClean="0"/>
              <a:t>storage</a:t>
            </a:r>
            <a:r>
              <a:rPr lang="it-IT" dirty="0" smtClean="0"/>
              <a:t> tradizionale.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364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Identificazione delle frodi: </a:t>
            </a:r>
            <a:r>
              <a:rPr lang="it-IT" dirty="0" smtClean="0"/>
              <a:t>analisi che sfruttano le capacità descrittive e predittive degli Analytics per </a:t>
            </a:r>
            <a:r>
              <a:rPr lang="it-IT" dirty="0" smtClean="0">
                <a:solidFill>
                  <a:srgbClr val="00B050"/>
                </a:solidFill>
              </a:rPr>
              <a:t>l’identificazione delle frodi </a:t>
            </a:r>
            <a:r>
              <a:rPr lang="it-IT" dirty="0" smtClean="0"/>
              <a:t>(le banche sono in grado di tracciare i profili dei clienti in base alle transazioni: i </a:t>
            </a:r>
            <a:r>
              <a:rPr lang="it-IT" dirty="0" smtClean="0">
                <a:solidFill>
                  <a:srgbClr val="00B050"/>
                </a:solidFill>
              </a:rPr>
              <a:t>profili anomali </a:t>
            </a:r>
            <a:r>
              <a:rPr lang="it-IT" dirty="0" smtClean="0"/>
              <a:t>sono facilmente identificabili) </a:t>
            </a:r>
          </a:p>
          <a:p>
            <a:pPr>
              <a:buFontTx/>
              <a:buChar char="-"/>
            </a:pPr>
            <a:r>
              <a:rPr lang="it-IT" b="1" i="1" dirty="0" smtClean="0"/>
              <a:t>Identificazione del rischio: </a:t>
            </a:r>
            <a:r>
              <a:rPr lang="it-IT" dirty="0" smtClean="0"/>
              <a:t>attività di </a:t>
            </a:r>
            <a:r>
              <a:rPr lang="it-IT" dirty="0" smtClean="0">
                <a:solidFill>
                  <a:srgbClr val="00B050"/>
                </a:solidFill>
              </a:rPr>
              <a:t>valutazione dei rischi </a:t>
            </a:r>
            <a:r>
              <a:rPr lang="it-IT" dirty="0" smtClean="0"/>
              <a:t>di tipo strategico, finanziario, di mercato. </a:t>
            </a:r>
          </a:p>
          <a:p>
            <a:pPr>
              <a:buFontTx/>
              <a:buChar char="-"/>
            </a:pPr>
            <a:r>
              <a:rPr lang="it-IT" b="1" i="1" dirty="0" smtClean="0"/>
              <a:t>Manutenzione predittiva: </a:t>
            </a:r>
            <a:r>
              <a:rPr lang="it-IT" dirty="0" smtClean="0"/>
              <a:t>analisi di parametri per </a:t>
            </a:r>
            <a:r>
              <a:rPr lang="it-IT" dirty="0" smtClean="0">
                <a:solidFill>
                  <a:srgbClr val="00B050"/>
                </a:solidFill>
              </a:rPr>
              <a:t>l’identificazione anticipata dei possibili guasti </a:t>
            </a:r>
            <a:r>
              <a:rPr lang="it-IT" dirty="0" smtClean="0"/>
              <a:t>(le informazioni provengono da strumenti allocati nel macchinario e da sensori)</a:t>
            </a:r>
            <a:endParaRPr lang="it-IT" b="1" i="1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718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Mappatura dei comportamenti: </a:t>
            </a:r>
            <a:r>
              <a:rPr lang="it-IT" dirty="0" smtClean="0"/>
              <a:t>analisi dei comportamenti dei consumatori on line e off line (analisi delle modalità di navigazione nei siti per individuare gli interessi – </a:t>
            </a:r>
            <a:r>
              <a:rPr lang="it-IT" dirty="0" smtClean="0">
                <a:solidFill>
                  <a:srgbClr val="00B050"/>
                </a:solidFill>
              </a:rPr>
              <a:t>click </a:t>
            </a:r>
            <a:r>
              <a:rPr lang="it-IT" dirty="0" err="1" smtClean="0">
                <a:solidFill>
                  <a:srgbClr val="00B050"/>
                </a:solidFill>
              </a:rPr>
              <a:t>stream</a:t>
            </a:r>
            <a:r>
              <a:rPr lang="it-IT" dirty="0" smtClean="0"/>
              <a:t> - o dei </a:t>
            </a:r>
            <a:r>
              <a:rPr lang="it-IT" dirty="0" smtClean="0">
                <a:solidFill>
                  <a:srgbClr val="00B050"/>
                </a:solidFill>
              </a:rPr>
              <a:t>percorsi all’interno dei negozi per l’allocazione dei prodotti</a:t>
            </a:r>
            <a:r>
              <a:rPr lang="it-IT" dirty="0" smtClean="0"/>
              <a:t>) </a:t>
            </a:r>
          </a:p>
          <a:p>
            <a:pPr>
              <a:buFontTx/>
              <a:buChar char="-"/>
            </a:pPr>
            <a:r>
              <a:rPr lang="it-IT" b="1" i="1" dirty="0" smtClean="0"/>
              <a:t>Monitoraggio infrastruttura di rete: </a:t>
            </a:r>
            <a:r>
              <a:rPr lang="it-IT" dirty="0" smtClean="0"/>
              <a:t>analisi svolte nelle organizzazioni per </a:t>
            </a:r>
            <a:r>
              <a:rPr lang="it-IT" dirty="0" smtClean="0">
                <a:solidFill>
                  <a:srgbClr val="00B050"/>
                </a:solidFill>
              </a:rPr>
              <a:t>reindirizzare i flussi </a:t>
            </a:r>
            <a:r>
              <a:rPr lang="it-IT" dirty="0" smtClean="0"/>
              <a:t>in funzione degli utilizzi</a:t>
            </a:r>
          </a:p>
          <a:p>
            <a:pPr>
              <a:buFontTx/>
              <a:buChar char="-"/>
            </a:pPr>
            <a:r>
              <a:rPr lang="it-IT" b="1" i="1" dirty="0" smtClean="0"/>
              <a:t>Monitoraggio reputazione del Brand: </a:t>
            </a:r>
            <a:r>
              <a:rPr lang="it-IT" dirty="0" smtClean="0"/>
              <a:t>identificazione delle reazioni all’interno di una o più community per comprendere quali opinioni vanno formandosi a riguardo di un Brand (</a:t>
            </a:r>
            <a:r>
              <a:rPr lang="it-IT" dirty="0" err="1" smtClean="0">
                <a:solidFill>
                  <a:srgbClr val="00B050"/>
                </a:solidFill>
              </a:rPr>
              <a:t>Sentiment</a:t>
            </a:r>
            <a:r>
              <a:rPr lang="it-IT" dirty="0" smtClean="0">
                <a:solidFill>
                  <a:srgbClr val="00B050"/>
                </a:solidFill>
              </a:rPr>
              <a:t> Analysis</a:t>
            </a:r>
            <a:r>
              <a:rPr lang="it-IT" dirty="0" smtClean="0"/>
              <a:t>)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1362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</a:t>
            </a:r>
            <a:r>
              <a:rPr lang="it-IT" sz="2800" dirty="0"/>
              <a:t>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Ottimizzazione percorsi: </a:t>
            </a:r>
            <a:r>
              <a:rPr lang="it-IT" dirty="0" smtClean="0"/>
              <a:t>ricorso agli Analytics, ad esempio in una </a:t>
            </a:r>
            <a:r>
              <a:rPr lang="it-IT" dirty="0" smtClean="0">
                <a:solidFill>
                  <a:srgbClr val="00B050"/>
                </a:solidFill>
              </a:rPr>
              <a:t>impresa di logistica</a:t>
            </a:r>
            <a:r>
              <a:rPr lang="it-IT" dirty="0" smtClean="0"/>
              <a:t>, per rendere più efficiente l’utilizzo delle risorse nelle consegne</a:t>
            </a:r>
          </a:p>
          <a:p>
            <a:pPr>
              <a:buFontTx/>
              <a:buChar char="-"/>
            </a:pPr>
            <a:r>
              <a:rPr lang="it-IT" b="1" i="1" dirty="0" smtClean="0"/>
              <a:t>Ottimizzazione </a:t>
            </a:r>
            <a:r>
              <a:rPr lang="it-IT" b="1" i="1" dirty="0" err="1" smtClean="0"/>
              <a:t>Pricing</a:t>
            </a:r>
            <a:r>
              <a:rPr lang="it-IT" b="1" i="1" dirty="0" smtClean="0"/>
              <a:t>: </a:t>
            </a:r>
            <a:r>
              <a:rPr lang="it-IT" dirty="0" smtClean="0"/>
              <a:t>identificazione dei </a:t>
            </a:r>
            <a:r>
              <a:rPr lang="it-IT" dirty="0" smtClean="0">
                <a:solidFill>
                  <a:srgbClr val="00B050"/>
                </a:solidFill>
              </a:rPr>
              <a:t>prezzi da proporre </a:t>
            </a:r>
            <a:r>
              <a:rPr lang="it-IT" dirty="0" smtClean="0"/>
              <a:t>in funzione di diverse variabili come tempo di acquisto e caratteristiche dei compratori</a:t>
            </a:r>
          </a:p>
          <a:p>
            <a:pPr>
              <a:buFontTx/>
              <a:buChar char="-"/>
            </a:pPr>
            <a:r>
              <a:rPr lang="it-IT" b="1" i="1" dirty="0" smtClean="0"/>
              <a:t>Ottimizzazione scorte: </a:t>
            </a:r>
            <a:r>
              <a:rPr lang="it-IT" dirty="0" smtClean="0"/>
              <a:t>analisi volte a </a:t>
            </a:r>
            <a:r>
              <a:rPr lang="it-IT" dirty="0" smtClean="0">
                <a:solidFill>
                  <a:srgbClr val="00B050"/>
                </a:solidFill>
              </a:rPr>
              <a:t>gestire le scorte </a:t>
            </a:r>
            <a:r>
              <a:rPr lang="it-IT" dirty="0" smtClean="0"/>
              <a:t>all’interno dei magazzini secondo obiettivi predefiniti</a:t>
            </a:r>
          </a:p>
          <a:p>
            <a:pPr>
              <a:buFontTx/>
              <a:buChar char="-"/>
            </a:pPr>
            <a:r>
              <a:rPr lang="it-IT" b="1" i="1" dirty="0" smtClean="0"/>
              <a:t>Previsione della domanda: </a:t>
            </a:r>
            <a:r>
              <a:rPr lang="it-IT" dirty="0" smtClean="0"/>
              <a:t>implementazione di modelli per la valutazione della </a:t>
            </a:r>
            <a:r>
              <a:rPr lang="it-IT" dirty="0" smtClean="0">
                <a:solidFill>
                  <a:srgbClr val="00B050"/>
                </a:solidFill>
              </a:rPr>
              <a:t>evoluzione della domanda </a:t>
            </a:r>
            <a:r>
              <a:rPr lang="it-IT" dirty="0" smtClean="0"/>
              <a:t>in un futuro prossimo</a:t>
            </a:r>
            <a:endParaRPr lang="it-IT" b="1" i="1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098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Previsioni del tasso di </a:t>
            </a:r>
            <a:r>
              <a:rPr lang="it-IT" b="1" i="1" dirty="0" err="1" smtClean="0"/>
              <a:t>Churn</a:t>
            </a:r>
            <a:r>
              <a:rPr lang="it-IT" b="1" i="1" dirty="0" smtClean="0"/>
              <a:t>: </a:t>
            </a:r>
            <a:r>
              <a:rPr lang="it-IT" dirty="0" smtClean="0"/>
              <a:t>modellizzazione dei dati per prevedere il </a:t>
            </a:r>
            <a:r>
              <a:rPr lang="it-IT" dirty="0" smtClean="0">
                <a:solidFill>
                  <a:srgbClr val="00B050"/>
                </a:solidFill>
              </a:rPr>
              <a:t>rischio di abbandono </a:t>
            </a:r>
            <a:r>
              <a:rPr lang="it-IT" dirty="0" smtClean="0"/>
              <a:t>da parte dei clienti</a:t>
            </a:r>
          </a:p>
          <a:p>
            <a:pPr>
              <a:buFontTx/>
              <a:buChar char="-"/>
            </a:pPr>
            <a:r>
              <a:rPr lang="it-IT" b="1" i="1" dirty="0" smtClean="0"/>
              <a:t>Talent management e Talent </a:t>
            </a:r>
            <a:r>
              <a:rPr lang="it-IT" b="1" i="1" dirty="0" err="1" smtClean="0"/>
              <a:t>acquisition</a:t>
            </a:r>
            <a:r>
              <a:rPr lang="it-IT" b="1" i="1" dirty="0" smtClean="0"/>
              <a:t>: </a:t>
            </a:r>
            <a:r>
              <a:rPr lang="it-IT" dirty="0" smtClean="0"/>
              <a:t>analisi dei dati per aumentare le conoscenze su una persona per gestirne al meglio le capacità, </a:t>
            </a:r>
            <a:r>
              <a:rPr lang="it-IT" dirty="0" smtClean="0">
                <a:solidFill>
                  <a:srgbClr val="00B050"/>
                </a:solidFill>
              </a:rPr>
              <a:t>analisi del profilo </a:t>
            </a:r>
            <a:r>
              <a:rPr lang="it-IT" dirty="0" smtClean="0"/>
              <a:t>dei potenziali talenti da assumere</a:t>
            </a:r>
          </a:p>
          <a:p>
            <a:pPr>
              <a:buFontTx/>
              <a:buChar char="-"/>
            </a:pPr>
            <a:r>
              <a:rPr lang="it-IT" b="1" i="1" dirty="0" err="1" smtClean="0"/>
              <a:t>Vendor</a:t>
            </a:r>
            <a:r>
              <a:rPr lang="it-IT" b="1" i="1" dirty="0" smtClean="0"/>
              <a:t> Rating: </a:t>
            </a:r>
            <a:r>
              <a:rPr lang="it-IT" dirty="0" smtClean="0"/>
              <a:t>sviluppo di </a:t>
            </a:r>
            <a:r>
              <a:rPr lang="it-IT" dirty="0" smtClean="0">
                <a:solidFill>
                  <a:srgbClr val="00B050"/>
                </a:solidFill>
              </a:rPr>
              <a:t>modelli che valutano i fornitori </a:t>
            </a:r>
            <a:r>
              <a:rPr lang="it-IT" dirty="0" smtClean="0"/>
              <a:t>in relazione agli obiettivi dell’azienda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84127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Big </a:t>
            </a:r>
            <a:r>
              <a:rPr lang="it-IT" sz="2800" dirty="0"/>
              <a:t>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5152" y="179819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/>
              <a:t>Caso Cattolica Assicurazioni:</a:t>
            </a:r>
          </a:p>
          <a:p>
            <a:pPr>
              <a:buFontTx/>
              <a:buChar char="-"/>
            </a:pPr>
            <a:r>
              <a:rPr lang="it-IT" dirty="0" smtClean="0"/>
              <a:t>Nasce a Verona nel 1896 per tutelare i piccoli proprietari terrieri. Oggi è uno dei maggiori gruppi del mercato assicurativo italiano.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L’ambito assicurativo è uno di quelli che più sembra aver compreso le potenzialità dei Big Data rispetto </a:t>
            </a:r>
            <a:r>
              <a:rPr lang="it-IT" dirty="0">
                <a:solidFill>
                  <a:srgbClr val="00B050"/>
                </a:solidFill>
              </a:rPr>
              <a:t>alla </a:t>
            </a:r>
            <a:r>
              <a:rPr lang="it-IT" dirty="0" err="1">
                <a:solidFill>
                  <a:srgbClr val="00B050"/>
                </a:solidFill>
              </a:rPr>
              <a:t>profilazione</a:t>
            </a:r>
            <a:r>
              <a:rPr lang="it-IT" dirty="0">
                <a:solidFill>
                  <a:srgbClr val="00B050"/>
                </a:solidFill>
              </a:rPr>
              <a:t> dei clienti e all’ottimizzazione dei rischi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Nel ramo danni un progetto ha riguardato la RCA (Responsabilità Civile Automobile) per il rilevamento delle </a:t>
            </a:r>
            <a:r>
              <a:rPr lang="it-IT" dirty="0" smtClean="0">
                <a:solidFill>
                  <a:srgbClr val="00B050"/>
                </a:solidFill>
              </a:rPr>
              <a:t>frodi negli incidenti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Con l’utilizzo di tecniche di Machine Learning, che inseriscono negli Analytics l’autoapprendimento, si generano </a:t>
            </a:r>
            <a:r>
              <a:rPr lang="it-IT" dirty="0" err="1" smtClean="0">
                <a:solidFill>
                  <a:srgbClr val="FF0000"/>
                </a:solidFill>
              </a:rPr>
              <a:t>Scoring</a:t>
            </a:r>
            <a:r>
              <a:rPr lang="it-IT" dirty="0" smtClean="0">
                <a:solidFill>
                  <a:srgbClr val="FF0000"/>
                </a:solidFill>
              </a:rPr>
              <a:t> dei sinistri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2913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Grazie all’autoapprendimento, </a:t>
            </a:r>
            <a:r>
              <a:rPr lang="it-IT" dirty="0" smtClean="0">
                <a:solidFill>
                  <a:srgbClr val="00B050"/>
                </a:solidFill>
              </a:rPr>
              <a:t>con l’aumentare della mole di dati, gli score diventano sempre più precisi nel </a:t>
            </a:r>
            <a:r>
              <a:rPr lang="it-IT" u="sng" dirty="0" smtClean="0">
                <a:solidFill>
                  <a:srgbClr val="00B050"/>
                </a:solidFill>
              </a:rPr>
              <a:t>profilare un sinistro </a:t>
            </a:r>
            <a:r>
              <a:rPr lang="it-IT" dirty="0" smtClean="0">
                <a:solidFill>
                  <a:srgbClr val="00B050"/>
                </a:solidFill>
              </a:rPr>
              <a:t>come potenzialmente fraudolento. </a:t>
            </a:r>
            <a:endParaRPr lang="it-IT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it-IT" dirty="0" err="1" smtClean="0"/>
              <a:t>InfoEdge</a:t>
            </a:r>
            <a:r>
              <a:rPr lang="it-IT" dirty="0" smtClean="0"/>
              <a:t> ha messo a disposizione una piattaforma che comprende anche un sistema di Visual Analytics a supporto degli addetti della unità liquidativa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un anno Cattolica Assicurazioni è riuscita ad implementare un sistema che rivoluziona i processi interni di identificazione delle frodi, superando le resistenze degli esperti che operavano in questo campo.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6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Consorzio CBI: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La CBI è l’associazione per il </a:t>
            </a:r>
            <a:r>
              <a:rPr lang="it-IT" dirty="0" err="1" smtClean="0">
                <a:solidFill>
                  <a:srgbClr val="00B050"/>
                </a:solidFill>
              </a:rPr>
              <a:t>CorporateBanking</a:t>
            </a:r>
            <a:r>
              <a:rPr lang="it-IT" dirty="0" smtClean="0">
                <a:solidFill>
                  <a:srgbClr val="00B050"/>
                </a:solidFill>
              </a:rPr>
              <a:t> Interbancario </a:t>
            </a:r>
            <a:r>
              <a:rPr lang="it-IT" dirty="0" smtClean="0"/>
              <a:t>diventata poi consorzio </a:t>
            </a:r>
            <a:r>
              <a:rPr lang="it-IT" dirty="0" err="1" smtClean="0"/>
              <a:t>Customer</a:t>
            </a:r>
            <a:r>
              <a:rPr lang="it-IT" dirty="0" smtClean="0"/>
              <a:t> to Business </a:t>
            </a:r>
            <a:r>
              <a:rPr lang="it-IT" dirty="0" err="1" smtClean="0"/>
              <a:t>Interaction</a:t>
            </a:r>
            <a:r>
              <a:rPr lang="it-IT" dirty="0" smtClean="0"/>
              <a:t>: riunisce circa </a:t>
            </a:r>
            <a:r>
              <a:rPr lang="it-IT" dirty="0" smtClean="0">
                <a:solidFill>
                  <a:srgbClr val="00B050"/>
                </a:solidFill>
              </a:rPr>
              <a:t>500 banche </a:t>
            </a:r>
            <a:r>
              <a:rPr lang="it-IT" dirty="0" smtClean="0"/>
              <a:t>in Italia. </a:t>
            </a:r>
          </a:p>
          <a:p>
            <a:pPr>
              <a:buFontTx/>
              <a:buChar char="-"/>
            </a:pPr>
            <a:r>
              <a:rPr lang="it-IT" dirty="0" smtClean="0"/>
              <a:t>Il progetto «Big Data CBI – </a:t>
            </a:r>
            <a:r>
              <a:rPr lang="it-IT" dirty="0" err="1" smtClean="0"/>
              <a:t>Centricity</a:t>
            </a:r>
            <a:r>
              <a:rPr lang="it-IT" dirty="0" smtClean="0"/>
              <a:t> </a:t>
            </a:r>
            <a:r>
              <a:rPr lang="it-IT" dirty="0" err="1" smtClean="0"/>
              <a:t>Strategy</a:t>
            </a:r>
            <a:r>
              <a:rPr lang="it-IT" dirty="0" smtClean="0"/>
              <a:t>» consiste nella </a:t>
            </a:r>
            <a:r>
              <a:rPr lang="it-IT" dirty="0" smtClean="0">
                <a:solidFill>
                  <a:srgbClr val="00B050"/>
                </a:solidFill>
              </a:rPr>
              <a:t>creazione di un Data Lake centralizzato in cui vengono archiviati in modo anonimizzato i dati transazionali delle banche che hanno deciso di aderire alla iniziativa</a:t>
            </a:r>
            <a:r>
              <a:rPr lang="it-IT" dirty="0" smtClean="0"/>
              <a:t>. Il Data </a:t>
            </a:r>
            <a:r>
              <a:rPr lang="it-IT" dirty="0"/>
              <a:t>L</a:t>
            </a:r>
            <a:r>
              <a:rPr lang="it-IT" dirty="0" smtClean="0"/>
              <a:t>ake viene popolato anche di dati provenienti dall’esterno quali ad esempio i dati ISTAT. </a:t>
            </a:r>
          </a:p>
          <a:p>
            <a:pPr>
              <a:buFontTx/>
              <a:buChar char="-"/>
            </a:pPr>
            <a:r>
              <a:rPr lang="it-IT" dirty="0" smtClean="0"/>
              <a:t>Le banche possono anonimizzare i dati ancor prima di cederli al D.L.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7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L’obiettivo è quello di </a:t>
            </a:r>
            <a:r>
              <a:rPr lang="it-IT" dirty="0" smtClean="0">
                <a:solidFill>
                  <a:srgbClr val="FF0000"/>
                </a:solidFill>
              </a:rPr>
              <a:t>predisporre strumenti avanzati di </a:t>
            </a:r>
            <a:r>
              <a:rPr lang="it-IT" dirty="0" err="1" smtClean="0">
                <a:solidFill>
                  <a:srgbClr val="FF0000"/>
                </a:solidFill>
              </a:rPr>
              <a:t>Descriptive</a:t>
            </a:r>
            <a:r>
              <a:rPr lang="it-IT" dirty="0" smtClean="0">
                <a:solidFill>
                  <a:srgbClr val="FF0000"/>
                </a:solidFill>
              </a:rPr>
              <a:t> Analytics </a:t>
            </a:r>
            <a:r>
              <a:rPr lang="it-IT" dirty="0" smtClean="0"/>
              <a:t>su una base dati molto ampia. </a:t>
            </a:r>
          </a:p>
          <a:p>
            <a:pPr>
              <a:buFontTx/>
              <a:buChar char="-"/>
            </a:pPr>
            <a:r>
              <a:rPr lang="it-IT" dirty="0" smtClean="0"/>
              <a:t>Viene </a:t>
            </a:r>
            <a:r>
              <a:rPr lang="it-IT" dirty="0" smtClean="0">
                <a:solidFill>
                  <a:srgbClr val="00B050"/>
                </a:solidFill>
              </a:rPr>
              <a:t>messo a disposizione dei partecipanti un </a:t>
            </a:r>
            <a:r>
              <a:rPr lang="it-IT" dirty="0" err="1" smtClean="0">
                <a:solidFill>
                  <a:srgbClr val="00B050"/>
                </a:solidFill>
              </a:rPr>
              <a:t>dashboard</a:t>
            </a:r>
            <a:r>
              <a:rPr lang="it-IT" dirty="0" smtClean="0">
                <a:solidFill>
                  <a:srgbClr val="00B050"/>
                </a:solidFill>
              </a:rPr>
              <a:t> in cui possono visualizzare l’andamento dei principali indicatori</a:t>
            </a:r>
            <a:r>
              <a:rPr lang="it-IT" dirty="0" smtClean="0"/>
              <a:t>. Sulla base di questi i singoli istituti possono sviluppare modelli di </a:t>
            </a:r>
            <a:r>
              <a:rPr lang="it-IT" dirty="0" err="1" smtClean="0"/>
              <a:t>Predictive</a:t>
            </a:r>
            <a:r>
              <a:rPr lang="it-IT" dirty="0" smtClean="0"/>
              <a:t> Analytics in modo conforme ai loro interessi di business.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Aumentano per questa via le capacità predittive delle singole banche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Dal lato organizzativo il processo che va dalla elaborazione dati alla definizione di nuove strategie deve basarsi sulla collaborazione fra IT, Marketing e Sales.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Modelli di ottimizzazione</a:t>
            </a:r>
            <a:r>
              <a:rPr lang="it-IT" b="1" dirty="0"/>
              <a:t>:</a:t>
            </a:r>
          </a:p>
          <a:p>
            <a:pPr>
              <a:buFontTx/>
              <a:buChar char="-"/>
            </a:pPr>
            <a:r>
              <a:rPr lang="it-IT" dirty="0"/>
              <a:t>L’ottimizzazione è un paradigma logico: dato un insieme di alternative e un criterio di valutazione, si vuole individuare l’alternativa più vantaggiosa rispetto al criterio assegnato.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I problemi di allocazione ottimale delle risorse riguardano la logistica, la produzione, l’analisi finanziaria, il marketing e la determinazione dei prezzi.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06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la Supply </a:t>
            </a:r>
            <a:r>
              <a:rPr lang="it-IT" dirty="0" err="1" smtClean="0"/>
              <a:t>chain</a:t>
            </a:r>
            <a:r>
              <a:rPr lang="it-IT" dirty="0" smtClean="0"/>
              <a:t>):</a:t>
            </a:r>
          </a:p>
          <a:p>
            <a:pPr>
              <a:buFontTx/>
              <a:buChar char="-"/>
            </a:pPr>
            <a:r>
              <a:rPr lang="it-IT" dirty="0" smtClean="0"/>
              <a:t>Il processo di pianificazione di una Supply </a:t>
            </a:r>
            <a:r>
              <a:rPr lang="it-IT" dirty="0"/>
              <a:t>C</a:t>
            </a:r>
            <a:r>
              <a:rPr lang="it-IT" dirty="0" smtClean="0"/>
              <a:t>hain è rivolto a determinare un piano di flussi logistici e produttivi tale da </a:t>
            </a:r>
            <a:r>
              <a:rPr lang="it-IT" dirty="0" smtClean="0">
                <a:solidFill>
                  <a:srgbClr val="00B050"/>
                </a:solidFill>
              </a:rPr>
              <a:t>minimizzare il costo totale</a:t>
            </a:r>
            <a:r>
              <a:rPr lang="it-IT" dirty="0" smtClean="0"/>
              <a:t>, somma dei costi di approvvigionamento, trasformazione, stoccaggio, distribuzione all’interno di una rete di unità organizzative interconnesse. </a:t>
            </a:r>
          </a:p>
          <a:p>
            <a:pPr>
              <a:buFontTx/>
              <a:buChar char="-"/>
            </a:pPr>
            <a:r>
              <a:rPr lang="it-IT" dirty="0" smtClean="0"/>
              <a:t>I </a:t>
            </a:r>
            <a:r>
              <a:rPr lang="it-IT" dirty="0" smtClean="0">
                <a:solidFill>
                  <a:srgbClr val="FF0000"/>
                </a:solidFill>
              </a:rPr>
              <a:t>modelli di ottimizzazione </a:t>
            </a:r>
            <a:r>
              <a:rPr lang="it-IT" dirty="0" smtClean="0"/>
              <a:t>consentono di sviluppare realistiche rappresentazioni matematiche del sistema logistico-produttivo, in grado di descrivere le relazioni che intercorrono fra le variabili rilevanti del sistema e le diverse voci di costo.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6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Big Data &amp; Analytics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 termini metodologici il grande cambiamento consiste nel fatto che si parte dai dati e con gli algoritmi si cercano </a:t>
            </a:r>
            <a:r>
              <a:rPr lang="it-IT" dirty="0" smtClean="0">
                <a:solidFill>
                  <a:srgbClr val="FF0000"/>
                </a:solidFill>
              </a:rPr>
              <a:t>pattern a priori sconosciuti.</a:t>
            </a:r>
          </a:p>
          <a:p>
            <a:r>
              <a:rPr lang="it-IT" dirty="0" smtClean="0"/>
              <a:t>Nel </a:t>
            </a:r>
            <a:r>
              <a:rPr lang="it-IT" dirty="0" smtClean="0">
                <a:solidFill>
                  <a:srgbClr val="00B050"/>
                </a:solidFill>
              </a:rPr>
              <a:t>2008</a:t>
            </a:r>
            <a:r>
              <a:rPr lang="it-IT" dirty="0" smtClean="0"/>
              <a:t> «Nature», nel </a:t>
            </a:r>
            <a:r>
              <a:rPr lang="it-IT" dirty="0" smtClean="0">
                <a:solidFill>
                  <a:srgbClr val="00B050"/>
                </a:solidFill>
              </a:rPr>
              <a:t>2010 </a:t>
            </a:r>
            <a:r>
              <a:rPr lang="it-IT" dirty="0" smtClean="0"/>
              <a:t>«The </a:t>
            </a:r>
            <a:r>
              <a:rPr lang="it-IT" dirty="0" err="1" smtClean="0"/>
              <a:t>Economist</a:t>
            </a:r>
            <a:r>
              <a:rPr lang="it-IT" dirty="0" smtClean="0"/>
              <a:t>» e nel </a:t>
            </a:r>
            <a:r>
              <a:rPr lang="it-IT" dirty="0" smtClean="0">
                <a:solidFill>
                  <a:srgbClr val="00B050"/>
                </a:solidFill>
              </a:rPr>
              <a:t>2013 </a:t>
            </a:r>
            <a:r>
              <a:rPr lang="it-IT" dirty="0" smtClean="0"/>
              <a:t>l’»Harward Business </a:t>
            </a:r>
            <a:r>
              <a:rPr lang="it-IT" dirty="0" err="1" smtClean="0"/>
              <a:t>Review</a:t>
            </a:r>
            <a:r>
              <a:rPr lang="it-IT" dirty="0" smtClean="0"/>
              <a:t>» diedero importanti spazi al tema dei Big Data. Compare allora la figura del Data </a:t>
            </a:r>
            <a:r>
              <a:rPr lang="it-IT" dirty="0" err="1" smtClean="0"/>
              <a:t>Scientist</a:t>
            </a:r>
            <a:r>
              <a:rPr lang="it-IT" dirty="0" smtClean="0"/>
              <a:t>.</a:t>
            </a:r>
          </a:p>
          <a:p>
            <a:r>
              <a:rPr lang="it-IT" dirty="0" smtClean="0"/>
              <a:t>I Big Data sono dati </a:t>
            </a:r>
            <a:r>
              <a:rPr lang="it-IT" dirty="0" smtClean="0">
                <a:solidFill>
                  <a:srgbClr val="FF0000"/>
                </a:solidFill>
              </a:rPr>
              <a:t>eterogenei per fonte e formato</a:t>
            </a:r>
            <a:r>
              <a:rPr lang="it-IT" dirty="0" smtClean="0"/>
              <a:t>, caratterizzati da elevati volumi e da elevata velocità di generazione-acquisizione, che devono garantire di descrivere il vero e il cui significato è </a:t>
            </a:r>
            <a:r>
              <a:rPr lang="it-IT" dirty="0" smtClean="0">
                <a:solidFill>
                  <a:srgbClr val="00B050"/>
                </a:solidFill>
              </a:rPr>
              <a:t>contestualizzabile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76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il </a:t>
            </a:r>
            <a:r>
              <a:rPr lang="it-IT" dirty="0" err="1" smtClean="0"/>
              <a:t>Revenue</a:t>
            </a:r>
            <a:r>
              <a:rPr lang="it-IT" dirty="0" smtClean="0"/>
              <a:t> management</a:t>
            </a:r>
            <a:r>
              <a:rPr lang="it-IT" b="1" dirty="0" smtClean="0"/>
              <a:t>: </a:t>
            </a:r>
            <a:r>
              <a:rPr lang="it-IT" dirty="0" smtClean="0"/>
              <a:t>gestione ricavi)</a:t>
            </a:r>
          </a:p>
          <a:p>
            <a:pPr>
              <a:buFontTx/>
              <a:buChar char="-"/>
            </a:pPr>
            <a:r>
              <a:rPr lang="it-IT" dirty="0" smtClean="0"/>
              <a:t>Si basa sulla applicazione di </a:t>
            </a:r>
            <a:r>
              <a:rPr lang="it-IT" dirty="0" smtClean="0">
                <a:solidFill>
                  <a:srgbClr val="00B050"/>
                </a:solidFill>
              </a:rPr>
              <a:t>modelli matematici per predire il comportamento dei clienti a livello di </a:t>
            </a:r>
            <a:r>
              <a:rPr lang="it-IT" dirty="0" err="1" smtClean="0">
                <a:solidFill>
                  <a:srgbClr val="00B050"/>
                </a:solidFill>
              </a:rPr>
              <a:t>microsegmenti</a:t>
            </a:r>
            <a:r>
              <a:rPr lang="it-IT" dirty="0" smtClean="0"/>
              <a:t>: si propone di </a:t>
            </a:r>
            <a:r>
              <a:rPr lang="it-IT" u="sng" dirty="0" smtClean="0"/>
              <a:t>massimizzare i profitti </a:t>
            </a:r>
            <a:r>
              <a:rPr lang="it-IT" dirty="0" smtClean="0"/>
              <a:t>attraverso l’allineamento della offerta di prodotti e servizi alla domanda prevista, utilizzando prezzo, promozioni, assortimento e tempestività logistica.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L’attenzione è più rivolta alla domanda che all’offerta e più sui ricavi che sui costi</a:t>
            </a:r>
            <a:r>
              <a:rPr lang="it-IT" dirty="0" smtClean="0"/>
              <a:t>: è un tratto caratterizzante del </a:t>
            </a:r>
            <a:r>
              <a:rPr lang="it-IT" dirty="0" err="1" smtClean="0"/>
              <a:t>revenue</a:t>
            </a:r>
            <a:r>
              <a:rPr lang="it-IT" dirty="0" smtClean="0"/>
              <a:t> management.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69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(Modelli di ottimizzazione per il Sales force planning) </a:t>
            </a:r>
          </a:p>
          <a:p>
            <a:pPr>
              <a:buFontTx/>
              <a:buChar char="-"/>
            </a:pPr>
            <a:r>
              <a:rPr lang="it-IT" dirty="0" smtClean="0"/>
              <a:t>I modelli di ottimizzazione possono essere utili nell’ambito delle problematiche di Sales Force Automation, progettazione della rete di vendita e pianificazione delle attività degli agenti.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 processi di progettazione della rete di vendita riguardano o le fasi di start up di una attività commerciale, o le fasi di ristrutturazione in occasione di fusioni o acquisizioni. </a:t>
            </a:r>
          </a:p>
          <a:p>
            <a:pPr>
              <a:buFontTx/>
              <a:buChar char="-"/>
            </a:pPr>
            <a:r>
              <a:rPr lang="it-IT" dirty="0" smtClean="0"/>
              <a:t>Le decisioni di pianificazione riguardano in prevalenza </a:t>
            </a:r>
            <a:r>
              <a:rPr lang="it-IT" dirty="0" smtClean="0">
                <a:solidFill>
                  <a:srgbClr val="00B050"/>
                </a:solidFill>
              </a:rPr>
              <a:t>l’allocazione delle risorse di vendita </a:t>
            </a:r>
            <a:r>
              <a:rPr lang="it-IT" dirty="0" smtClean="0"/>
              <a:t>alle diverse entità di mercato (prodotti, segmenti di mercato, canali distributivi e clienti).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838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/>
              <a:t>Data </a:t>
            </a:r>
            <a:r>
              <a:rPr lang="it-IT" sz="3200" b="1" dirty="0" err="1" smtClean="0"/>
              <a:t>Governance</a:t>
            </a:r>
            <a:r>
              <a:rPr lang="it-IT" sz="3200" b="1" dirty="0" smtClean="0"/>
              <a:t> per i Big Data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L’obiettivo è assicurarsi che tutti i dati rilevanti e strategici siano gestiti in maniera efficace e sicura a livello Corporate. </a:t>
            </a:r>
          </a:p>
          <a:p>
            <a:pPr>
              <a:buFontTx/>
              <a:buChar char="-"/>
            </a:pPr>
            <a:r>
              <a:rPr lang="it-IT" dirty="0" smtClean="0"/>
              <a:t>La </a:t>
            </a:r>
            <a:r>
              <a:rPr lang="it-IT" dirty="0" smtClean="0">
                <a:solidFill>
                  <a:srgbClr val="00B050"/>
                </a:solidFill>
              </a:rPr>
              <a:t>varietà delle fonti, la velocità con la quale i dati vengono creati, raccolti e analizzati, la democratizzazione dell’accesso alle informazioni</a:t>
            </a:r>
            <a:r>
              <a:rPr lang="it-IT" dirty="0"/>
              <a:t>:</a:t>
            </a:r>
            <a:r>
              <a:rPr lang="it-IT" dirty="0" smtClean="0"/>
              <a:t> sono tutti aspetti critici che riportano al centro il tema della gestione dei dati.</a:t>
            </a:r>
          </a:p>
          <a:p>
            <a:pPr marL="0" indent="0">
              <a:buNone/>
            </a:pPr>
            <a:r>
              <a:rPr lang="it-IT" b="1" i="1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60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C</a:t>
            </a:r>
            <a:r>
              <a:rPr lang="it-IT" sz="3200" b="1" dirty="0" smtClean="0"/>
              <a:t>ambiamenti introdotti dai Big Data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i="1" u="sng" dirty="0" smtClean="0"/>
              <a:t>Varietà di fonti e tecnologie vs Data </a:t>
            </a:r>
            <a:r>
              <a:rPr lang="it-IT" i="1" u="sng" dirty="0" err="1" smtClean="0"/>
              <a:t>Quality</a:t>
            </a:r>
            <a:r>
              <a:rPr lang="it-IT" dirty="0" smtClean="0"/>
              <a:t>: Il «data </a:t>
            </a:r>
            <a:r>
              <a:rPr lang="it-IT" dirty="0" err="1" smtClean="0"/>
              <a:t>lake</a:t>
            </a:r>
            <a:r>
              <a:rPr lang="it-IT" dirty="0" smtClean="0"/>
              <a:t>» acquisisce i cosiddetti </a:t>
            </a:r>
            <a:r>
              <a:rPr lang="it-IT" dirty="0" err="1" smtClean="0">
                <a:solidFill>
                  <a:srgbClr val="FF0000"/>
                </a:solidFill>
              </a:rPr>
              <a:t>Row</a:t>
            </a:r>
            <a:r>
              <a:rPr lang="it-IT" dirty="0" smtClean="0">
                <a:solidFill>
                  <a:srgbClr val="FF0000"/>
                </a:solidFill>
              </a:rPr>
              <a:t> Data</a:t>
            </a:r>
            <a:r>
              <a:rPr lang="it-IT" dirty="0" smtClean="0"/>
              <a:t>, i dati grezzi, senza che vi sia alcuna trasformazione degli stessi in fase di raccolta. Saranno pertanto </a:t>
            </a:r>
            <a:r>
              <a:rPr lang="it-IT" dirty="0" smtClean="0">
                <a:solidFill>
                  <a:srgbClr val="00B050"/>
                </a:solidFill>
              </a:rPr>
              <a:t>necessari dei </a:t>
            </a:r>
            <a:r>
              <a:rPr lang="it-IT" dirty="0" err="1" smtClean="0">
                <a:solidFill>
                  <a:srgbClr val="00B050"/>
                </a:solidFill>
              </a:rPr>
              <a:t>tool</a:t>
            </a:r>
            <a:r>
              <a:rPr lang="it-IT" dirty="0" smtClean="0">
                <a:solidFill>
                  <a:srgbClr val="00B050"/>
                </a:solidFill>
              </a:rPr>
              <a:t> che possano garantire in maniera tempestiva pulizia, correttezza e affidabilità dei dati.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Tanto più i dati sono destrutturati (testi, immagini…) e tanto più provengono da una varietà di fonti </a:t>
            </a:r>
            <a:r>
              <a:rPr lang="it-IT" dirty="0" smtClean="0"/>
              <a:t>(dati web o social, dati da sensori, open data da Istat o PA….) tanto più sarà complessa la loro trasformazione (duplicati, anomalie, coerenza interna).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02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i="1" u="sng" dirty="0" smtClean="0"/>
              <a:t>Security e Privacy</a:t>
            </a:r>
            <a:r>
              <a:rPr lang="it-IT" dirty="0" smtClean="0"/>
              <a:t>: al progressivo imporsi del «Self service Analytics» per l’analisi dei KPI aziendali da parte di un maggior numero di utenti diventa </a:t>
            </a:r>
            <a:r>
              <a:rPr lang="it-IT" dirty="0" smtClean="0">
                <a:solidFill>
                  <a:srgbClr val="FF0000"/>
                </a:solidFill>
              </a:rPr>
              <a:t>sempre più importante il problema di tenere al sicuro gli elementi fondanti della business </a:t>
            </a:r>
            <a:r>
              <a:rPr lang="it-IT" dirty="0" err="1" smtClean="0">
                <a:solidFill>
                  <a:srgbClr val="FF0000"/>
                </a:solidFill>
              </a:rPr>
              <a:t>strategy</a:t>
            </a:r>
            <a:r>
              <a:rPr lang="it-IT" dirty="0" smtClean="0">
                <a:solidFill>
                  <a:srgbClr val="FF0000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it-IT" i="1" u="sng" dirty="0" smtClean="0"/>
              <a:t>Data Lake vs regole</a:t>
            </a:r>
            <a:r>
              <a:rPr lang="it-IT" dirty="0" smtClean="0"/>
              <a:t>: le policy da rispettare si scontrano con la flessibilità introdotta con i data </a:t>
            </a:r>
            <a:r>
              <a:rPr lang="it-IT" dirty="0" err="1" smtClean="0"/>
              <a:t>lake</a:t>
            </a:r>
            <a:r>
              <a:rPr lang="it-IT" dirty="0" smtClean="0"/>
              <a:t>. Occorre evitare che il data </a:t>
            </a:r>
            <a:r>
              <a:rPr lang="it-IT" dirty="0" err="1" smtClean="0"/>
              <a:t>lake</a:t>
            </a:r>
            <a:r>
              <a:rPr lang="it-IT" dirty="0" smtClean="0"/>
              <a:t> degeneri in data </a:t>
            </a:r>
            <a:r>
              <a:rPr lang="it-IT" dirty="0" err="1" smtClean="0"/>
              <a:t>swamp</a:t>
            </a:r>
            <a:r>
              <a:rPr lang="it-IT" dirty="0" smtClean="0"/>
              <a:t> (palude). Occorre stabilire </a:t>
            </a:r>
            <a:r>
              <a:rPr lang="it-IT" dirty="0" smtClean="0">
                <a:solidFill>
                  <a:srgbClr val="FF0000"/>
                </a:solidFill>
              </a:rPr>
              <a:t>regole che vincolino l’accesso di dati sporchi od errati nel Lake. 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2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L’evoluzione richiesta dai Big Data: 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- La </a:t>
            </a:r>
            <a:r>
              <a:rPr lang="it-IT" dirty="0"/>
              <a:t>necessità di raccogliere e analizzare i dati in modalità </a:t>
            </a:r>
            <a:r>
              <a:rPr lang="it-IT" dirty="0" err="1">
                <a:solidFill>
                  <a:srgbClr val="FF0000"/>
                </a:solidFill>
              </a:rPr>
              <a:t>real</a:t>
            </a:r>
            <a:r>
              <a:rPr lang="it-IT" dirty="0">
                <a:solidFill>
                  <a:srgbClr val="FF0000"/>
                </a:solidFill>
              </a:rPr>
              <a:t> time </a:t>
            </a:r>
            <a:r>
              <a:rPr lang="it-IT" dirty="0"/>
              <a:t>richiedono nuovi approcci architetturali rispetto al DWH.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Diventa </a:t>
            </a:r>
            <a:r>
              <a:rPr lang="it-IT" dirty="0">
                <a:solidFill>
                  <a:srgbClr val="00B050"/>
                </a:solidFill>
              </a:rPr>
              <a:t>basilare integrare i dati provenienti da ERP e CRM con quelli dell’</a:t>
            </a:r>
            <a:r>
              <a:rPr lang="it-IT" dirty="0" err="1">
                <a:solidFill>
                  <a:srgbClr val="00B050"/>
                </a:solidFill>
              </a:rPr>
              <a:t>IoT</a:t>
            </a:r>
            <a:r>
              <a:rPr lang="it-IT" dirty="0">
                <a:solidFill>
                  <a:srgbClr val="00B050"/>
                </a:solidFill>
              </a:rPr>
              <a:t>.</a:t>
            </a:r>
            <a:endParaRPr lang="it-IT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9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Il </a:t>
            </a:r>
            <a:r>
              <a:rPr lang="it-IT" sz="3200" b="1" dirty="0" err="1" smtClean="0"/>
              <a:t>Cloud</a:t>
            </a:r>
            <a:r>
              <a:rPr lang="it-IT" sz="3200" b="1" dirty="0" smtClean="0"/>
              <a:t> Computing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Nell’introdurre soluzioni di Analytics in azienda il </a:t>
            </a:r>
            <a:r>
              <a:rPr lang="it-IT" dirty="0" err="1" smtClean="0"/>
              <a:t>Cloud</a:t>
            </a:r>
            <a:r>
              <a:rPr lang="it-IT" dirty="0" smtClean="0"/>
              <a:t> Computing rappresenta una </a:t>
            </a:r>
            <a:r>
              <a:rPr lang="it-IT" dirty="0" smtClean="0">
                <a:solidFill>
                  <a:srgbClr val="00B050"/>
                </a:solidFill>
              </a:rPr>
              <a:t>scelta sempre più valida </a:t>
            </a:r>
            <a:r>
              <a:rPr lang="it-IT" dirty="0" smtClean="0"/>
              <a:t>per l’opportunità di accedere alle tecnologie sofisticate di un provider attraverso la rete, </a:t>
            </a:r>
            <a:r>
              <a:rPr lang="it-IT" dirty="0" smtClean="0">
                <a:solidFill>
                  <a:srgbClr val="00B050"/>
                </a:solidFill>
              </a:rPr>
              <a:t>pagandole al consumo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L’utilizzo di Analytics in </a:t>
            </a:r>
            <a:r>
              <a:rPr lang="it-IT" dirty="0" err="1" smtClean="0"/>
              <a:t>Sw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Service permette alle imprese di accedere ad </a:t>
            </a:r>
            <a:r>
              <a:rPr lang="it-IT" dirty="0" smtClean="0">
                <a:solidFill>
                  <a:srgbClr val="00B050"/>
                </a:solidFill>
              </a:rPr>
              <a:t>applicazioni sempre aggiornate</a:t>
            </a:r>
            <a:r>
              <a:rPr lang="it-IT" dirty="0" smtClean="0"/>
              <a:t>, passando da costi di licenza fissi a costi variabili ed eliminando la necessità di gestire all’interno le Operations IT.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01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Le aziende tramite il </a:t>
            </a:r>
            <a:r>
              <a:rPr lang="it-IT" dirty="0" err="1" smtClean="0"/>
              <a:t>Cloud</a:t>
            </a:r>
            <a:r>
              <a:rPr lang="it-IT" dirty="0" smtClean="0"/>
              <a:t> hanno anche a disposizione componenti di servizio tipo </a:t>
            </a:r>
            <a:r>
              <a:rPr lang="it-IT" dirty="0" err="1" smtClean="0">
                <a:solidFill>
                  <a:srgbClr val="00B050"/>
                </a:solidFill>
              </a:rPr>
              <a:t>Artificial</a:t>
            </a:r>
            <a:r>
              <a:rPr lang="it-IT" dirty="0" smtClean="0">
                <a:solidFill>
                  <a:srgbClr val="00B050"/>
                </a:solidFill>
              </a:rPr>
              <a:t> Intelligence </a:t>
            </a:r>
            <a:r>
              <a:rPr lang="it-IT" dirty="0" smtClean="0"/>
              <a:t>e </a:t>
            </a:r>
            <a:r>
              <a:rPr lang="it-IT" dirty="0" smtClean="0">
                <a:solidFill>
                  <a:srgbClr val="00B050"/>
                </a:solidFill>
              </a:rPr>
              <a:t>Internet of </a:t>
            </a:r>
            <a:r>
              <a:rPr lang="it-IT" dirty="0" err="1" smtClean="0">
                <a:solidFill>
                  <a:srgbClr val="00B050"/>
                </a:solidFill>
              </a:rPr>
              <a:t>Things</a:t>
            </a:r>
            <a:r>
              <a:rPr lang="it-IT" dirty="0" smtClean="0"/>
              <a:t>, che possono essere specializzate per le singole realtà aziendali. </a:t>
            </a:r>
          </a:p>
          <a:p>
            <a:pPr>
              <a:buFontTx/>
              <a:buChar char="-"/>
            </a:pPr>
            <a:r>
              <a:rPr lang="it-IT" dirty="0" smtClean="0"/>
              <a:t>Il </a:t>
            </a:r>
            <a:r>
              <a:rPr lang="it-IT" dirty="0" smtClean="0">
                <a:solidFill>
                  <a:srgbClr val="00B050"/>
                </a:solidFill>
              </a:rPr>
              <a:t>Platform </a:t>
            </a:r>
            <a:r>
              <a:rPr lang="it-IT" dirty="0" err="1" smtClean="0">
                <a:solidFill>
                  <a:srgbClr val="00B050"/>
                </a:solidFill>
              </a:rPr>
              <a:t>as</a:t>
            </a:r>
            <a:r>
              <a:rPr lang="it-IT" dirty="0" smtClean="0">
                <a:solidFill>
                  <a:srgbClr val="00B050"/>
                </a:solidFill>
              </a:rPr>
              <a:t> a Service </a:t>
            </a:r>
            <a:r>
              <a:rPr lang="it-IT" dirty="0" smtClean="0"/>
              <a:t>(</a:t>
            </a:r>
            <a:r>
              <a:rPr lang="it-IT" dirty="0" err="1" smtClean="0"/>
              <a:t>PaaS</a:t>
            </a:r>
            <a:r>
              <a:rPr lang="it-IT" dirty="0" smtClean="0"/>
              <a:t>) è l’anello di congiunzione fra il servizio infrastrutturale e il servizio applicativo che </a:t>
            </a:r>
            <a:r>
              <a:rPr lang="it-IT" dirty="0" smtClean="0">
                <a:solidFill>
                  <a:srgbClr val="00B050"/>
                </a:solidFill>
              </a:rPr>
              <a:t>può rendere le proprie infrastrutture «intelligenti», </a:t>
            </a:r>
            <a:r>
              <a:rPr lang="it-IT" dirty="0" smtClean="0"/>
              <a:t>sfruttando i vantaggi del </a:t>
            </a:r>
            <a:r>
              <a:rPr lang="it-IT" dirty="0" err="1" smtClean="0"/>
              <a:t>Cloud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Per questa via si evitano grandi investimenti e si possono effettuare passi in avanti molto veloci. 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Il </a:t>
            </a:r>
            <a:r>
              <a:rPr lang="it-IT" b="1" dirty="0" err="1" smtClean="0"/>
              <a:t>PaaS</a:t>
            </a:r>
            <a:r>
              <a:rPr lang="it-IT" b="1" dirty="0" smtClean="0"/>
              <a:t>: </a:t>
            </a:r>
            <a:r>
              <a:rPr lang="it-IT" dirty="0" smtClean="0"/>
              <a:t>(Platform </a:t>
            </a:r>
            <a:r>
              <a:rPr lang="it-IT" dirty="0" err="1" smtClean="0"/>
              <a:t>as</a:t>
            </a:r>
            <a:r>
              <a:rPr lang="it-IT" dirty="0" smtClean="0"/>
              <a:t> a Service)</a:t>
            </a:r>
            <a:endParaRPr lang="it-IT" b="1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Sulle </a:t>
            </a:r>
            <a:r>
              <a:rPr lang="it-IT" dirty="0" err="1" smtClean="0">
                <a:solidFill>
                  <a:srgbClr val="00B050"/>
                </a:solidFill>
              </a:rPr>
              <a:t>PaaS</a:t>
            </a:r>
            <a:r>
              <a:rPr lang="it-IT" dirty="0" smtClean="0">
                <a:solidFill>
                  <a:srgbClr val="00B050"/>
                </a:solidFill>
              </a:rPr>
              <a:t>, rese disponibili dai grandi </a:t>
            </a:r>
            <a:r>
              <a:rPr lang="it-IT" dirty="0" err="1" smtClean="0">
                <a:solidFill>
                  <a:srgbClr val="00B050"/>
                </a:solidFill>
              </a:rPr>
              <a:t>vendor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Cloud</a:t>
            </a:r>
            <a:r>
              <a:rPr lang="it-IT" dirty="0" smtClean="0">
                <a:solidFill>
                  <a:srgbClr val="00B050"/>
                </a:solidFill>
              </a:rPr>
              <a:t>, è poi possibile trovare strumenti eterogenei che forniscono servizi in continua evoluzione. </a:t>
            </a:r>
          </a:p>
          <a:p>
            <a:pPr>
              <a:buFontTx/>
              <a:buChar char="-"/>
            </a:pPr>
            <a:r>
              <a:rPr lang="it-IT" dirty="0" smtClean="0"/>
              <a:t>Esistono </a:t>
            </a:r>
            <a:r>
              <a:rPr lang="it-IT" dirty="0" err="1" smtClean="0"/>
              <a:t>marketplace</a:t>
            </a:r>
            <a:r>
              <a:rPr lang="it-IT" dirty="0" smtClean="0"/>
              <a:t> dove è possibile acquistare servizi </a:t>
            </a:r>
            <a:r>
              <a:rPr lang="it-IT" dirty="0" err="1" smtClean="0"/>
              <a:t>SaaS</a:t>
            </a:r>
            <a:r>
              <a:rPr lang="it-IT" dirty="0" smtClean="0"/>
              <a:t> (SW </a:t>
            </a:r>
            <a:r>
              <a:rPr lang="it-IT" dirty="0" err="1" smtClean="0"/>
              <a:t>as</a:t>
            </a:r>
            <a:r>
              <a:rPr lang="it-IT" dirty="0" smtClean="0"/>
              <a:t> a Service) e </a:t>
            </a:r>
            <a:r>
              <a:rPr lang="it-IT" dirty="0" err="1" smtClean="0"/>
              <a:t>PaaS</a:t>
            </a:r>
            <a:r>
              <a:rPr lang="it-IT" dirty="0" smtClean="0"/>
              <a:t> costruiti sulla piattaforma dello specifico provider e disponibili agli utilizzatori con un solo click.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Il </a:t>
            </a:r>
            <a:r>
              <a:rPr lang="it-IT" dirty="0" err="1" smtClean="0">
                <a:solidFill>
                  <a:srgbClr val="00B050"/>
                </a:solidFill>
              </a:rPr>
              <a:t>PaaS</a:t>
            </a:r>
            <a:r>
              <a:rPr lang="it-IT" dirty="0" smtClean="0">
                <a:solidFill>
                  <a:srgbClr val="00B050"/>
                </a:solidFill>
              </a:rPr>
              <a:t> però non è solo una opportunità per introdurre Analytics in azienda ma anche lo strumento con cui rendere il nuovo integrabile con il già presente</a:t>
            </a:r>
            <a:r>
              <a:rPr lang="it-IT" dirty="0" smtClean="0"/>
              <a:t> (nel 26% del campione l’integrazione è parziale).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600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 smtClean="0"/>
              <a:t>Analytics a supporto della relazione con il cliente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Al centro l’esigenza di personalizzare prodotti e servizi</a:t>
            </a:r>
            <a:r>
              <a:rPr lang="it-IT" dirty="0" smtClean="0"/>
              <a:t>. Il mercato del Marketing Analytics, ossia delle metodologie di analisi dei dati tese ad incrementare le performance delle iniziative di marketing, ha avuto un forte incremento negli ultimi anni.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Si possono aggregare dati strutturati provenienti dal CRM oppure si possono analizzare contenuti testuali e dati destrutturati provenienti da social network o da sensori o dai comportamenti sui siti. </a:t>
            </a:r>
          </a:p>
          <a:p>
            <a:pPr>
              <a:buFontTx/>
              <a:buChar char="-"/>
            </a:pPr>
            <a:r>
              <a:rPr lang="it-IT" dirty="0" smtClean="0"/>
              <a:t>Nei progetti di </a:t>
            </a:r>
            <a:r>
              <a:rPr lang="it-IT" i="1" dirty="0" err="1" smtClean="0"/>
              <a:t>churn</a:t>
            </a:r>
            <a:r>
              <a:rPr lang="it-IT" i="1" dirty="0" smtClean="0"/>
              <a:t> </a:t>
            </a:r>
            <a:r>
              <a:rPr lang="it-IT" i="1" dirty="0" err="1" smtClean="0"/>
              <a:t>prediction</a:t>
            </a:r>
            <a:r>
              <a:rPr lang="it-IT" i="1" dirty="0" smtClean="0"/>
              <a:t> </a:t>
            </a:r>
            <a:r>
              <a:rPr lang="it-IT" dirty="0" smtClean="0"/>
              <a:t>l’obiettivo è prevedere l’abbandono da parte di alcuni clienti per potere intervenire in tempo.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147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Tipologie di dati:</a:t>
            </a:r>
          </a:p>
          <a:p>
            <a:pPr marL="0" indent="0"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M2M</a:t>
            </a:r>
            <a:r>
              <a:rPr lang="it-IT" dirty="0" smtClean="0"/>
              <a:t>: sensori, RFID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People to Machine</a:t>
            </a:r>
            <a:r>
              <a:rPr lang="it-IT" dirty="0" smtClean="0"/>
              <a:t>: transazioni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People to </a:t>
            </a:r>
            <a:r>
              <a:rPr lang="it-IT" dirty="0" err="1" smtClean="0">
                <a:solidFill>
                  <a:srgbClr val="00B050"/>
                </a:solidFill>
              </a:rPr>
              <a:t>people</a:t>
            </a:r>
            <a:r>
              <a:rPr lang="it-IT" dirty="0" smtClean="0"/>
              <a:t>: social network, forum, blog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Public </a:t>
            </a:r>
            <a:r>
              <a:rPr lang="it-IT" dirty="0" err="1" smtClean="0">
                <a:solidFill>
                  <a:srgbClr val="00B050"/>
                </a:solidFill>
              </a:rPr>
              <a:t>Admin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rgbClr val="00B050"/>
                </a:solidFill>
              </a:rPr>
              <a:t>Data</a:t>
            </a:r>
            <a:r>
              <a:rPr lang="it-IT" dirty="0" smtClean="0"/>
              <a:t>: presenti nei data base pubblici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Enterprise Data</a:t>
            </a:r>
            <a:r>
              <a:rPr lang="it-IT" dirty="0" smtClean="0"/>
              <a:t>: presenti nei </a:t>
            </a:r>
            <a:r>
              <a:rPr lang="it-IT" dirty="0" err="1" smtClean="0"/>
              <a:t>Datawharehouse</a:t>
            </a:r>
            <a:r>
              <a:rPr lang="it-IT" dirty="0" smtClean="0"/>
              <a:t> aziendali (ERP/CRM)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500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Nel </a:t>
            </a:r>
            <a:r>
              <a:rPr lang="it-IT" i="1" dirty="0" err="1" smtClean="0">
                <a:solidFill>
                  <a:srgbClr val="00B050"/>
                </a:solidFill>
              </a:rPr>
              <a:t>direct</a:t>
            </a:r>
            <a:r>
              <a:rPr lang="it-IT" i="1" dirty="0" smtClean="0">
                <a:solidFill>
                  <a:srgbClr val="00B050"/>
                </a:solidFill>
              </a:rPr>
              <a:t> marketing </a:t>
            </a:r>
            <a:r>
              <a:rPr lang="it-IT" dirty="0" smtClean="0">
                <a:solidFill>
                  <a:srgbClr val="00B050"/>
                </a:solidFill>
              </a:rPr>
              <a:t>si realizzano campagne pubblicitarie fortemente personalizzate sulla base delle informazioni fornite da più fonti che contribuiscono alla conoscenza del cliente o del potenziale cliente.</a:t>
            </a:r>
          </a:p>
          <a:p>
            <a:pPr>
              <a:buFontTx/>
              <a:buChar char="-"/>
            </a:pPr>
            <a:r>
              <a:rPr lang="it-IT" dirty="0" smtClean="0"/>
              <a:t>Nelle azioni di </a:t>
            </a:r>
            <a:r>
              <a:rPr lang="it-IT" i="1" dirty="0" smtClean="0"/>
              <a:t>cross ed up </a:t>
            </a:r>
            <a:r>
              <a:rPr lang="it-IT" i="1" dirty="0" err="1" smtClean="0"/>
              <a:t>selling</a:t>
            </a:r>
            <a:r>
              <a:rPr lang="it-IT" i="1" dirty="0" smtClean="0"/>
              <a:t> </a:t>
            </a:r>
            <a:r>
              <a:rPr lang="it-IT" dirty="0" smtClean="0"/>
              <a:t>si suggeriscono prodotti complementari o di gamma superiore: l’uso di dati e algoritmi predittivi possono aumentare di molto l’efficacia di queste proposte.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Un progetto di </a:t>
            </a:r>
            <a:r>
              <a:rPr lang="it-IT" i="1" dirty="0" smtClean="0">
                <a:solidFill>
                  <a:srgbClr val="00B050"/>
                </a:solidFill>
              </a:rPr>
              <a:t>Social Analytics </a:t>
            </a:r>
            <a:r>
              <a:rPr lang="it-IT" dirty="0" smtClean="0">
                <a:solidFill>
                  <a:srgbClr val="00B050"/>
                </a:solidFill>
              </a:rPr>
              <a:t>si pone l’obiettivo di interpretare le informazioni che arrivano dai social network al fine di misurare ad es. la </a:t>
            </a:r>
            <a:r>
              <a:rPr lang="it-IT" u="sng" dirty="0" smtClean="0">
                <a:solidFill>
                  <a:srgbClr val="00B050"/>
                </a:solidFill>
              </a:rPr>
              <a:t>reputazion</a:t>
            </a:r>
            <a:r>
              <a:rPr lang="it-IT" dirty="0" smtClean="0">
                <a:solidFill>
                  <a:srgbClr val="00B050"/>
                </a:solidFill>
              </a:rPr>
              <a:t>e aziendale e l’impatto delle campagne promozionali</a:t>
            </a:r>
            <a:r>
              <a:rPr lang="it-IT" dirty="0" smtClean="0"/>
              <a:t>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45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Il cosiddetto </a:t>
            </a:r>
            <a:r>
              <a:rPr lang="it-IT" i="1" u="sng" dirty="0" smtClean="0">
                <a:solidFill>
                  <a:srgbClr val="00B050"/>
                </a:solidFill>
              </a:rPr>
              <a:t>location </a:t>
            </a:r>
            <a:r>
              <a:rPr lang="it-IT" i="1" u="sng" dirty="0" err="1" smtClean="0">
                <a:solidFill>
                  <a:srgbClr val="00B050"/>
                </a:solidFill>
              </a:rPr>
              <a:t>based</a:t>
            </a:r>
            <a:r>
              <a:rPr lang="it-IT" i="1" u="sng" dirty="0" smtClean="0">
                <a:solidFill>
                  <a:srgbClr val="00B050"/>
                </a:solidFill>
              </a:rPr>
              <a:t> marketing </a:t>
            </a:r>
            <a:r>
              <a:rPr lang="it-IT" dirty="0" smtClean="0">
                <a:solidFill>
                  <a:srgbClr val="00B050"/>
                </a:solidFill>
              </a:rPr>
              <a:t>mette in atto azioni pubblicitarie in tempo reale utilizzando dati di </a:t>
            </a:r>
            <a:r>
              <a:rPr lang="it-IT" dirty="0" err="1" smtClean="0">
                <a:solidFill>
                  <a:srgbClr val="00B050"/>
                </a:solidFill>
              </a:rPr>
              <a:t>geolocalizzazione</a:t>
            </a:r>
            <a:r>
              <a:rPr lang="it-IT" dirty="0" smtClean="0">
                <a:solidFill>
                  <a:srgbClr val="00B050"/>
                </a:solidFill>
              </a:rPr>
              <a:t> provenienti dagli </a:t>
            </a:r>
            <a:r>
              <a:rPr lang="it-IT" dirty="0" err="1" smtClean="0">
                <a:solidFill>
                  <a:srgbClr val="00B050"/>
                </a:solidFill>
              </a:rPr>
              <a:t>smartphone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I progetti </a:t>
            </a:r>
            <a:r>
              <a:rPr lang="it-IT" i="1" dirty="0" smtClean="0"/>
              <a:t>in </a:t>
            </a:r>
            <a:r>
              <a:rPr lang="it-IT" i="1" u="sng" dirty="0" err="1" smtClean="0"/>
              <a:t>store</a:t>
            </a:r>
            <a:r>
              <a:rPr lang="it-IT" i="1" u="sng" dirty="0" smtClean="0"/>
              <a:t> </a:t>
            </a:r>
            <a:r>
              <a:rPr lang="it-IT" i="1" u="sng" dirty="0" err="1" smtClean="0"/>
              <a:t>analysis</a:t>
            </a:r>
            <a:r>
              <a:rPr lang="it-IT" i="1" u="sng" dirty="0" smtClean="0"/>
              <a:t> </a:t>
            </a:r>
            <a:r>
              <a:rPr lang="it-IT" dirty="0" smtClean="0"/>
              <a:t>permettono di identificare in un negozio le zone e i prodotti maggiormente attraenti. </a:t>
            </a:r>
          </a:p>
          <a:p>
            <a:pPr>
              <a:buFontTx/>
              <a:buChar char="-"/>
            </a:pPr>
            <a:r>
              <a:rPr lang="it-IT" dirty="0" smtClean="0"/>
              <a:t>I progetti di </a:t>
            </a:r>
            <a:r>
              <a:rPr lang="it-IT" i="1" u="sng" dirty="0" err="1" smtClean="0"/>
              <a:t>price</a:t>
            </a:r>
            <a:r>
              <a:rPr lang="it-IT" i="1" u="sng" dirty="0" smtClean="0"/>
              <a:t> </a:t>
            </a:r>
            <a:r>
              <a:rPr lang="it-IT" i="1" u="sng" dirty="0" err="1" smtClean="0"/>
              <a:t>optimization</a:t>
            </a:r>
            <a:r>
              <a:rPr lang="it-IT" i="1" dirty="0" smtClean="0"/>
              <a:t> </a:t>
            </a:r>
            <a:r>
              <a:rPr lang="it-IT" dirty="0" smtClean="0"/>
              <a:t>portano ad individuare il prezzo migliore per ogni transazione, in funzione anche della propensione alla spesa del consumatore</a:t>
            </a:r>
            <a:r>
              <a:rPr lang="it-IT" dirty="0"/>
              <a:t> </a:t>
            </a:r>
            <a:r>
              <a:rPr lang="it-IT" dirty="0" smtClean="0"/>
              <a:t>(presuppone la conoscenza del consumatore).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17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 marketing Analytics possono supportare azioni di </a:t>
            </a:r>
            <a:r>
              <a:rPr lang="it-IT" i="1" dirty="0" smtClean="0">
                <a:solidFill>
                  <a:srgbClr val="00B050"/>
                </a:solidFill>
              </a:rPr>
              <a:t>marketing intelligence, </a:t>
            </a:r>
            <a:r>
              <a:rPr lang="it-IT" dirty="0" smtClean="0">
                <a:solidFill>
                  <a:srgbClr val="00B050"/>
                </a:solidFill>
              </a:rPr>
              <a:t>ossia di esplorazione del mercato nel suo insieme. </a:t>
            </a:r>
          </a:p>
          <a:p>
            <a:pPr>
              <a:buFontTx/>
              <a:buChar char="-"/>
            </a:pPr>
            <a:r>
              <a:rPr lang="it-IT" dirty="0" smtClean="0"/>
              <a:t>I Big data possono svolgere un ruolo cruciale nella stima della </a:t>
            </a:r>
            <a:r>
              <a:rPr lang="it-IT" dirty="0" smtClean="0">
                <a:solidFill>
                  <a:srgbClr val="00B050"/>
                </a:solidFill>
              </a:rPr>
              <a:t>domanda potenziale </a:t>
            </a:r>
            <a:r>
              <a:rPr lang="it-IT" dirty="0" smtClean="0"/>
              <a:t>o nella identificazione del </a:t>
            </a:r>
            <a:r>
              <a:rPr lang="it-IT" dirty="0" smtClean="0">
                <a:solidFill>
                  <a:srgbClr val="00B050"/>
                </a:solidFill>
              </a:rPr>
              <a:t>luogo più adatto </a:t>
            </a:r>
            <a:r>
              <a:rPr lang="it-IT" dirty="0" smtClean="0"/>
              <a:t>all’apertura di una nuova sede. </a:t>
            </a:r>
          </a:p>
          <a:p>
            <a:pPr>
              <a:buFontTx/>
              <a:buChar char="-"/>
            </a:pPr>
            <a:r>
              <a:rPr lang="it-IT" dirty="0" smtClean="0"/>
              <a:t>Per le azioni di esplorazione di nuovi potenziali clienti è importante l’utilizzo dei dati di navigazione del sito web aziendale (</a:t>
            </a:r>
            <a:r>
              <a:rPr lang="it-IT" dirty="0" err="1" smtClean="0">
                <a:solidFill>
                  <a:srgbClr val="00B050"/>
                </a:solidFill>
              </a:rPr>
              <a:t>clickstream</a:t>
            </a:r>
            <a:r>
              <a:rPr lang="it-IT" dirty="0" smtClean="0"/>
              <a:t>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20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Caso BNL: </a:t>
            </a:r>
          </a:p>
          <a:p>
            <a:pPr>
              <a:buFontTx/>
              <a:buChar char="-"/>
            </a:pPr>
            <a:r>
              <a:rPr lang="it-IT" dirty="0" smtClean="0"/>
              <a:t>Dal 2006 è sotto il controllo del gruppo francese </a:t>
            </a:r>
            <a:r>
              <a:rPr lang="it-IT" dirty="0" err="1" smtClean="0"/>
              <a:t>Paribas</a:t>
            </a:r>
            <a:r>
              <a:rPr lang="it-IT" dirty="0" smtClean="0"/>
              <a:t>. Mille punti di vendita in Italia e 13.000 collaboratori. </a:t>
            </a:r>
          </a:p>
          <a:p>
            <a:pPr>
              <a:buFontTx/>
              <a:buChar char="-"/>
            </a:pPr>
            <a:r>
              <a:rPr lang="it-IT" dirty="0" smtClean="0"/>
              <a:t>Nel 2016 affronta un progetto volto a </a:t>
            </a:r>
            <a:r>
              <a:rPr lang="it-IT" dirty="0" smtClean="0">
                <a:solidFill>
                  <a:srgbClr val="00B050"/>
                </a:solidFill>
              </a:rPr>
              <a:t>migliorare la </a:t>
            </a:r>
            <a:r>
              <a:rPr lang="it-IT" dirty="0" err="1" smtClean="0">
                <a:solidFill>
                  <a:srgbClr val="00B050"/>
                </a:solidFill>
              </a:rPr>
              <a:t>customer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experience</a:t>
            </a:r>
            <a:r>
              <a:rPr lang="it-IT" dirty="0" smtClean="0"/>
              <a:t>: l’attenzione è stata rivolta agli aspetti emozionali nel rapporto fra cliente e banca attraverso una attività di </a:t>
            </a:r>
            <a:r>
              <a:rPr lang="it-IT" b="1" i="1" dirty="0" err="1" smtClean="0"/>
              <a:t>sentiment</a:t>
            </a:r>
            <a:r>
              <a:rPr lang="it-IT" b="1" i="1" dirty="0" smtClean="0"/>
              <a:t> </a:t>
            </a:r>
            <a:r>
              <a:rPr lang="it-IT" b="1" i="1" dirty="0" err="1" smtClean="0"/>
              <a:t>analysis</a:t>
            </a:r>
            <a:r>
              <a:rPr lang="it-IT" dirty="0" smtClean="0"/>
              <a:t>. Scelta coraggiosa in quanto i ritorni economici non sono in alcun modo garantiti. </a:t>
            </a:r>
          </a:p>
          <a:p>
            <a:pPr>
              <a:buFontTx/>
              <a:buChar char="-"/>
            </a:pPr>
            <a:r>
              <a:rPr lang="it-IT" dirty="0" smtClean="0"/>
              <a:t>Nel Centro Relazionale Sviluppo Clientela si sono raccolte circa 7000 chiamate. E’ stata richiesta l’autorizzazione all’utilizzo delle telefonate.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750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1328" y="60619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La modellistica è stata sviluppata con la consulenza di uno spin off della Università di Trento </a:t>
            </a:r>
            <a:r>
              <a:rPr lang="it-IT" dirty="0" smtClean="0"/>
              <a:t>che si occupa di analisi semantica.</a:t>
            </a:r>
          </a:p>
          <a:p>
            <a:pPr>
              <a:buFontTx/>
              <a:buChar char="-"/>
            </a:pPr>
            <a:r>
              <a:rPr lang="it-IT" dirty="0" smtClean="0"/>
              <a:t>L’analisi audio è volta ad associare emozioni a caratteristiche del suono. Le chiamate vengono trascritte e classificate in apertura, interazione e conclusione.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L’integrazione di testo e audio identificano il </a:t>
            </a:r>
            <a:r>
              <a:rPr lang="it-IT" dirty="0" err="1" smtClean="0">
                <a:solidFill>
                  <a:srgbClr val="00B050"/>
                </a:solidFill>
              </a:rPr>
              <a:t>sentiment</a:t>
            </a:r>
            <a:r>
              <a:rPr lang="it-IT" dirty="0" smtClean="0">
                <a:solidFill>
                  <a:srgbClr val="00B050"/>
                </a:solidFill>
              </a:rPr>
              <a:t> risultante</a:t>
            </a:r>
            <a:r>
              <a:rPr lang="it-IT" dirty="0" smtClean="0"/>
              <a:t>. Il modello tiene conto del contesto in cui la frase viene pronunciata. </a:t>
            </a:r>
          </a:p>
          <a:p>
            <a:pPr>
              <a:buFontTx/>
              <a:buChar char="-"/>
            </a:pPr>
            <a:r>
              <a:rPr lang="it-IT" dirty="0" smtClean="0"/>
              <a:t>Grazie al modello BVNL </a:t>
            </a:r>
            <a:r>
              <a:rPr lang="it-IT" dirty="0" smtClean="0">
                <a:solidFill>
                  <a:srgbClr val="00B050"/>
                </a:solidFill>
              </a:rPr>
              <a:t>può identificare i clienti su cui sviluppare campagne commerciali ad hoc </a:t>
            </a:r>
            <a:r>
              <a:rPr lang="it-IT" dirty="0" smtClean="0"/>
              <a:t>relative ad attività di cross ed up </a:t>
            </a:r>
            <a:r>
              <a:rPr lang="it-IT" dirty="0" err="1" smtClean="0"/>
              <a:t>selling</a:t>
            </a:r>
            <a:r>
              <a:rPr lang="it-IT" dirty="0" smtClean="0"/>
              <a:t>. Si possono poi attivare azioni di </a:t>
            </a:r>
            <a:r>
              <a:rPr lang="it-IT" dirty="0" err="1" smtClean="0"/>
              <a:t>retention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38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</a:t>
            </a:r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/>
              <a:t>Caso Fastweb:</a:t>
            </a:r>
          </a:p>
          <a:p>
            <a:pPr>
              <a:buFontTx/>
              <a:buChar char="-"/>
            </a:pPr>
            <a:r>
              <a:rPr lang="it-IT" dirty="0" smtClean="0"/>
              <a:t>Ha sviluppato una rete nazionale in fibra ottica lunga 45.600 km. Ha 2.4 milioni di clienti.</a:t>
            </a:r>
          </a:p>
          <a:p>
            <a:pPr>
              <a:buFontTx/>
              <a:buChar char="-"/>
            </a:pPr>
            <a:r>
              <a:rPr lang="it-IT" dirty="0" smtClean="0"/>
              <a:t>L’obiettivo del progetto </a:t>
            </a:r>
            <a:r>
              <a:rPr lang="it-IT" dirty="0" smtClean="0">
                <a:solidFill>
                  <a:srgbClr val="00B050"/>
                </a:solidFill>
              </a:rPr>
              <a:t>è sfruttare le informazioni derivanti dall’evoluzione nel tempo della relazione con il cliente</a:t>
            </a:r>
            <a:r>
              <a:rPr lang="it-IT" dirty="0" smtClean="0"/>
              <a:t>. Il progetto, promosso dal Marketing, è denominato </a:t>
            </a:r>
            <a:r>
              <a:rPr lang="it-IT" b="1" i="1" dirty="0" err="1" smtClean="0"/>
              <a:t>Customer</a:t>
            </a:r>
            <a:r>
              <a:rPr lang="it-IT" b="1" i="1" dirty="0" smtClean="0"/>
              <a:t> </a:t>
            </a:r>
            <a:r>
              <a:rPr lang="it-IT" b="1" i="1" dirty="0" err="1" smtClean="0"/>
              <a:t>Satisfaction</a:t>
            </a:r>
            <a:r>
              <a:rPr lang="it-IT" b="1" i="1" dirty="0" smtClean="0"/>
              <a:t> </a:t>
            </a:r>
            <a:r>
              <a:rPr lang="it-IT" b="1" i="1" dirty="0" err="1" smtClean="0"/>
              <a:t>Scoring</a:t>
            </a:r>
            <a:endParaRPr lang="it-IT" b="1" i="1" dirty="0"/>
          </a:p>
          <a:p>
            <a:pPr>
              <a:buFontTx/>
              <a:buChar char="-"/>
            </a:pPr>
            <a:r>
              <a:rPr lang="it-IT" dirty="0" smtClean="0"/>
              <a:t>Sono stati innanzitutto raccolti e integrati dati provenienti dal servizio di </a:t>
            </a:r>
            <a:r>
              <a:rPr lang="it-IT" dirty="0" err="1" smtClean="0"/>
              <a:t>customer</a:t>
            </a:r>
            <a:r>
              <a:rPr lang="it-IT" dirty="0" smtClean="0"/>
              <a:t> care, dati di fatturazione e dati sulla tipologia dei clienti.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Attraverso un algoritmo è stato costruito un indice di soddisfazione per ciascun cliente (score)</a:t>
            </a:r>
          </a:p>
          <a:p>
            <a:pPr>
              <a:buFontTx/>
              <a:buChar char="-"/>
            </a:pP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95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La tipologia di Analytics alla base di questo progetto è classificabile come </a:t>
            </a:r>
            <a:r>
              <a:rPr lang="it-IT" dirty="0" err="1" smtClean="0">
                <a:solidFill>
                  <a:srgbClr val="00B050"/>
                </a:solidFill>
              </a:rPr>
              <a:t>Prescriptive</a:t>
            </a:r>
            <a:r>
              <a:rPr lang="it-IT" dirty="0" smtClean="0"/>
              <a:t> in quanto, a partire dagli elementi individuati in termini di stato di salute del rapporto cliente-Fastweb, </a:t>
            </a:r>
            <a:r>
              <a:rPr lang="it-IT" dirty="0" smtClean="0">
                <a:solidFill>
                  <a:srgbClr val="00B050"/>
                </a:solidFill>
              </a:rPr>
              <a:t>gli strumenti individuano gli sviluppi probabili della </a:t>
            </a:r>
            <a:r>
              <a:rPr lang="it-IT" dirty="0" err="1" smtClean="0">
                <a:solidFill>
                  <a:srgbClr val="00B050"/>
                </a:solidFill>
              </a:rPr>
              <a:t>customer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relationship</a:t>
            </a:r>
            <a:r>
              <a:rPr lang="it-IT" dirty="0" smtClean="0"/>
              <a:t> e </a:t>
            </a:r>
            <a:r>
              <a:rPr lang="it-IT" dirty="0" smtClean="0">
                <a:solidFill>
                  <a:srgbClr val="00B050"/>
                </a:solidFill>
              </a:rPr>
              <a:t>propongono</a:t>
            </a:r>
            <a:r>
              <a:rPr lang="it-IT" dirty="0" smtClean="0"/>
              <a:t> le azioni più adeguate (senza metterle in atto). </a:t>
            </a:r>
          </a:p>
          <a:p>
            <a:pPr>
              <a:buFontTx/>
              <a:buChar char="-"/>
            </a:pPr>
            <a:r>
              <a:rPr lang="it-IT" dirty="0" smtClean="0"/>
              <a:t>Resta in gioco l’aspetto umano per quanto riguarda le decisioni da assumere in un determinato contesto per rispondere alle esigenze del cliente, del quale un </a:t>
            </a:r>
            <a:r>
              <a:rPr lang="it-IT" dirty="0" err="1" smtClean="0">
                <a:solidFill>
                  <a:srgbClr val="00B050"/>
                </a:solidFill>
              </a:rPr>
              <a:t>dashboard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fornisce un quadro completo.</a:t>
            </a:r>
          </a:p>
          <a:p>
            <a:pPr>
              <a:buFontTx/>
              <a:buChar char="-"/>
            </a:pPr>
            <a:r>
              <a:rPr lang="it-IT" dirty="0" smtClean="0"/>
              <a:t>La ricetta giusta si rivela essere quella di una forte sinergia fra intelligenza artificiale e umana.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94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/>
              <a:t>T</a:t>
            </a:r>
            <a:r>
              <a:rPr lang="it-IT" sz="3200" b="1" dirty="0" smtClean="0"/>
              <a:t>utela della Privacy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Sono molteplici e in parte europee le fonti normative riguardanti la Privacy. Il riferimento più importante oggi è il Regolamento UE </a:t>
            </a:r>
            <a:r>
              <a:rPr lang="it-IT" dirty="0" smtClean="0">
                <a:solidFill>
                  <a:srgbClr val="00B050"/>
                </a:solidFill>
              </a:rPr>
              <a:t>2016/679 </a:t>
            </a:r>
            <a:r>
              <a:rPr lang="it-IT" dirty="0" smtClean="0"/>
              <a:t>del Parlamento Europeo. </a:t>
            </a:r>
          </a:p>
          <a:p>
            <a:pPr>
              <a:buFontTx/>
              <a:buChar char="-"/>
            </a:pPr>
            <a:r>
              <a:rPr lang="it-IT" dirty="0" smtClean="0"/>
              <a:t>Si possono identificare quattro tipologie di dati personali: </a:t>
            </a:r>
            <a:r>
              <a:rPr lang="it-IT" i="1" u="sng" dirty="0" err="1" smtClean="0"/>
              <a:t>Provided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(quelli forniti </a:t>
            </a:r>
            <a:r>
              <a:rPr lang="it-IT" dirty="0" smtClean="0">
                <a:solidFill>
                  <a:srgbClr val="00B050"/>
                </a:solidFill>
              </a:rPr>
              <a:t>consapevolmente</a:t>
            </a:r>
            <a:r>
              <a:rPr lang="it-IT" dirty="0" smtClean="0"/>
              <a:t> dagli individui); </a:t>
            </a:r>
            <a:r>
              <a:rPr lang="it-IT" i="1" u="sng" dirty="0" err="1" smtClean="0"/>
              <a:t>Observed</a:t>
            </a:r>
            <a:r>
              <a:rPr lang="it-IT" i="1" u="sng" dirty="0" smtClean="0"/>
              <a:t> Data </a:t>
            </a:r>
            <a:r>
              <a:rPr lang="it-IT" dirty="0" smtClean="0"/>
              <a:t>(quelli </a:t>
            </a:r>
            <a:r>
              <a:rPr lang="it-IT" dirty="0" smtClean="0">
                <a:solidFill>
                  <a:srgbClr val="00B050"/>
                </a:solidFill>
              </a:rPr>
              <a:t>raccolti con cookie o sistemi di videosorveglianza</a:t>
            </a:r>
            <a:r>
              <a:rPr lang="it-IT" dirty="0" smtClean="0"/>
              <a:t>); </a:t>
            </a:r>
            <a:r>
              <a:rPr lang="it-IT" i="1" u="sng" dirty="0" err="1" smtClean="0"/>
              <a:t>Derived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(quelli </a:t>
            </a:r>
            <a:r>
              <a:rPr lang="it-IT" dirty="0" smtClean="0">
                <a:solidFill>
                  <a:srgbClr val="00B050"/>
                </a:solidFill>
              </a:rPr>
              <a:t>prodotti da altri </a:t>
            </a:r>
            <a:r>
              <a:rPr lang="it-IT" dirty="0" smtClean="0"/>
              <a:t>dati come la frequenza di visite ad un negozio); </a:t>
            </a:r>
            <a:r>
              <a:rPr lang="it-IT" i="1" u="sng" dirty="0" err="1" smtClean="0"/>
              <a:t>Inferred</a:t>
            </a:r>
            <a:r>
              <a:rPr lang="it-IT" i="1" u="sng" dirty="0" smtClean="0"/>
              <a:t> Data</a:t>
            </a:r>
            <a:r>
              <a:rPr lang="it-IT" i="1" dirty="0" smtClean="0"/>
              <a:t> </a:t>
            </a:r>
            <a:r>
              <a:rPr lang="it-IT" dirty="0" smtClean="0"/>
              <a:t>(si basano su </a:t>
            </a:r>
            <a:r>
              <a:rPr lang="it-IT" dirty="0" smtClean="0">
                <a:solidFill>
                  <a:srgbClr val="00B050"/>
                </a:solidFill>
              </a:rPr>
              <a:t>probabilità associate a correlazioni</a:t>
            </a:r>
            <a:r>
              <a:rPr lang="it-IT" dirty="0" smtClean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32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I principali problemi</a:t>
            </a:r>
            <a:r>
              <a:rPr lang="it-IT" b="1" dirty="0"/>
              <a:t> </a:t>
            </a:r>
            <a:r>
              <a:rPr lang="it-IT" b="1" dirty="0" smtClean="0"/>
              <a:t>relativi ai dati personali: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 dati una volta inseriti nel sistema vengono </a:t>
            </a:r>
            <a:r>
              <a:rPr lang="it-IT" i="1" dirty="0" smtClean="0">
                <a:solidFill>
                  <a:srgbClr val="00B050"/>
                </a:solidFill>
              </a:rPr>
              <a:t>persi di vista</a:t>
            </a:r>
            <a:r>
              <a:rPr lang="it-IT" dirty="0" smtClean="0">
                <a:solidFill>
                  <a:srgbClr val="00B050"/>
                </a:solidFill>
              </a:rPr>
              <a:t>: il rischio è la perdita di controllo e l’utilizzo del dato per finalità diverse da quelle consentite, specie se queste sono definite in modo vago. </a:t>
            </a:r>
          </a:p>
          <a:p>
            <a:pPr>
              <a:buFontTx/>
              <a:buChar char="-"/>
            </a:pPr>
            <a:r>
              <a:rPr lang="it-IT" dirty="0" smtClean="0"/>
              <a:t>Altro rischio è il ritorno all’indietro dalla </a:t>
            </a:r>
            <a:r>
              <a:rPr lang="it-IT" dirty="0" err="1" smtClean="0"/>
              <a:t>anonimizzazione</a:t>
            </a:r>
            <a:r>
              <a:rPr lang="it-IT" dirty="0" smtClean="0"/>
              <a:t> per </a:t>
            </a:r>
            <a:r>
              <a:rPr lang="it-IT" dirty="0" err="1" smtClean="0"/>
              <a:t>reidentificare</a:t>
            </a:r>
            <a:r>
              <a:rPr lang="it-IT" dirty="0" smtClean="0"/>
              <a:t> un soggetto che presenta interesse. </a:t>
            </a:r>
          </a:p>
          <a:p>
            <a:pPr>
              <a:buFontTx/>
              <a:buChar char="-"/>
            </a:pPr>
            <a:r>
              <a:rPr lang="it-IT" dirty="0" smtClean="0"/>
              <a:t>Regole: il trattamento è lecito se l’interessato ha espresso il consenso per </a:t>
            </a:r>
            <a:r>
              <a:rPr lang="it-IT" dirty="0" smtClean="0">
                <a:solidFill>
                  <a:srgbClr val="00B050"/>
                </a:solidFill>
              </a:rPr>
              <a:t>una o più finalità specifiche</a:t>
            </a:r>
            <a:r>
              <a:rPr lang="it-IT" dirty="0" smtClean="0"/>
              <a:t>. I dati personali devono essere limitati a quanto necessario rispetto alle finalità dichiarate. </a:t>
            </a:r>
            <a:r>
              <a:rPr lang="it-IT" dirty="0" smtClean="0">
                <a:solidFill>
                  <a:srgbClr val="FF0000"/>
                </a:solidFill>
              </a:rPr>
              <a:t>(!!!)</a:t>
            </a:r>
          </a:p>
          <a:p>
            <a:pPr>
              <a:buFontTx/>
              <a:buChar char="-"/>
            </a:pPr>
            <a:r>
              <a:rPr lang="it-IT" dirty="0" smtClean="0"/>
              <a:t>Occorre predeterminare il </a:t>
            </a:r>
            <a:r>
              <a:rPr lang="it-IT" dirty="0" smtClean="0">
                <a:solidFill>
                  <a:srgbClr val="00B050"/>
                </a:solidFill>
              </a:rPr>
              <a:t>tempo di mantenimento</a:t>
            </a:r>
            <a:r>
              <a:rPr lang="it-IT" dirty="0" smtClean="0"/>
              <a:t>: occorre siano previsti sistemi di aggiornamento e successivamente di cancellazione.</a:t>
            </a:r>
          </a:p>
          <a:p>
            <a:pPr>
              <a:buFontTx/>
              <a:buChar char="-"/>
            </a:pPr>
            <a:endParaRPr lang="it-IT" dirty="0" smtClean="0"/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0657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b="1" dirty="0"/>
              <a:t>I</a:t>
            </a:r>
            <a:r>
              <a:rPr lang="it-IT" sz="3200" b="1" dirty="0" smtClean="0"/>
              <a:t>nnovazioni provenienti dalle startup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7030A0"/>
                </a:solidFill>
              </a:rPr>
              <a:t>Le startup sono tra i principali attori che trainano l’innovazione. Sono organizzazioni temporanee in cui vengono generate, testate e validate nuove idee a un ritmo decisamente più alto di quanto ci si possa attendere all’interno di una azienda che opera in un business consolidato. </a:t>
            </a:r>
          </a:p>
          <a:p>
            <a:pPr>
              <a:buFontTx/>
              <a:buChar char="-"/>
            </a:pPr>
            <a:r>
              <a:rPr lang="it-IT" dirty="0" smtClean="0"/>
              <a:t>Le acquisizioni di startup da parte dei Big Player del mercato sono </a:t>
            </a:r>
            <a:r>
              <a:rPr lang="it-IT" u="sng" dirty="0" smtClean="0"/>
              <a:t>parte integrante della loro strategia</a:t>
            </a:r>
            <a:r>
              <a:rPr lang="it-IT" dirty="0" smtClean="0"/>
              <a:t>. Google nel 2017 ha acquisito 7 startup (si stanno diffondendo le partnership).  </a:t>
            </a:r>
          </a:p>
          <a:p>
            <a:pPr>
              <a:buFontTx/>
              <a:buChar char="-"/>
            </a:pPr>
            <a:r>
              <a:rPr lang="it-IT" dirty="0" smtClean="0"/>
              <a:t>Quali startup sono presenti nel panorama dei Big Data Analytics?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55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Schema di </a:t>
            </a:r>
            <a:r>
              <a:rPr lang="it-IT" dirty="0" err="1" smtClean="0"/>
              <a:t>storage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Dati strutturati</a:t>
            </a:r>
            <a:r>
              <a:rPr lang="it-IT" dirty="0" smtClean="0"/>
              <a:t>: da schemi di data base predefiniti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Dati non strutturati /semi strutturati</a:t>
            </a:r>
            <a:r>
              <a:rPr lang="it-IT" dirty="0" smtClean="0"/>
              <a:t>: non possono essere memorizzati in data base relazionali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L’</a:t>
            </a:r>
            <a:r>
              <a:rPr lang="it-IT" i="1" dirty="0" smtClean="0">
                <a:solidFill>
                  <a:srgbClr val="FF0000"/>
                </a:solidFill>
              </a:rPr>
              <a:t>informazione</a:t>
            </a:r>
            <a:r>
              <a:rPr lang="it-IT" dirty="0" smtClean="0">
                <a:solidFill>
                  <a:srgbClr val="FF0000"/>
                </a:solidFill>
              </a:rPr>
              <a:t> è il risultato di un processo di </a:t>
            </a:r>
            <a:r>
              <a:rPr lang="it-IT" u="sng" dirty="0" smtClean="0">
                <a:solidFill>
                  <a:srgbClr val="FF0000"/>
                </a:solidFill>
              </a:rPr>
              <a:t>analisi</a:t>
            </a:r>
            <a:r>
              <a:rPr lang="it-IT" dirty="0" smtClean="0">
                <a:solidFill>
                  <a:srgbClr val="FF0000"/>
                </a:solidFill>
              </a:rPr>
              <a:t> del dato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Si parla di </a:t>
            </a:r>
            <a:r>
              <a:rPr lang="it-IT" i="1" dirty="0" smtClean="0"/>
              <a:t>conoscenza </a:t>
            </a:r>
            <a:r>
              <a:rPr lang="it-IT" dirty="0" smtClean="0"/>
              <a:t>quando le informazioni servono per </a:t>
            </a:r>
            <a:r>
              <a:rPr lang="it-IT" u="sng" dirty="0" smtClean="0"/>
              <a:t>prendere decisioni</a:t>
            </a:r>
            <a:r>
              <a:rPr lang="it-IT" dirty="0" smtClean="0"/>
              <a:t> e mettere in atto azioni. A questo scopo servono gli Analytics.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L’osservatorio</a:t>
            </a:r>
            <a:r>
              <a:rPr lang="it-IT" dirty="0" smtClean="0"/>
              <a:t>, partendo dal 2012, </a:t>
            </a:r>
            <a:r>
              <a:rPr lang="it-IT" dirty="0" smtClean="0">
                <a:solidFill>
                  <a:srgbClr val="00B050"/>
                </a:solidFill>
              </a:rPr>
              <a:t>ha identificato a livello internazionale 220 startup operanti nel campo dei </a:t>
            </a:r>
            <a:r>
              <a:rPr lang="it-IT" dirty="0">
                <a:solidFill>
                  <a:srgbClr val="00B050"/>
                </a:solidFill>
              </a:rPr>
              <a:t>Big Data </a:t>
            </a:r>
            <a:r>
              <a:rPr lang="it-IT" dirty="0"/>
              <a:t>&amp; </a:t>
            </a:r>
            <a:r>
              <a:rPr lang="it-IT" dirty="0" smtClean="0"/>
              <a:t>Analytics </a:t>
            </a:r>
            <a:r>
              <a:rPr lang="it-IT" dirty="0" smtClean="0">
                <a:solidFill>
                  <a:srgbClr val="00B050"/>
                </a:solidFill>
              </a:rPr>
              <a:t>che mediamente hanno ricevuto un finanziamento di 15,2 milioni di $</a:t>
            </a:r>
            <a:r>
              <a:rPr lang="it-IT" dirty="0" smtClean="0"/>
              <a:t> (mentre quelle che operano nell’AI, nello Smart Manufacturing e nell’</a:t>
            </a:r>
            <a:r>
              <a:rPr lang="it-IT" dirty="0" err="1" smtClean="0"/>
              <a:t>IoT</a:t>
            </a:r>
            <a:r>
              <a:rPr lang="it-IT" dirty="0" smtClean="0"/>
              <a:t> ne ricevono in media 5,5; 7,8; 8.5).</a:t>
            </a:r>
          </a:p>
          <a:p>
            <a:pPr>
              <a:buFontTx/>
              <a:buChar char="-"/>
            </a:pPr>
            <a:r>
              <a:rPr lang="it-IT" dirty="0" smtClean="0"/>
              <a:t>141 startup negli USA, 10 in Gran Bretagna, 9 in Israele.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3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O</a:t>
            </a:r>
            <a:r>
              <a:rPr lang="it-IT" sz="3200" b="1" dirty="0" smtClean="0"/>
              <a:t>pportunità per la direzione HR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b="1" i="1" dirty="0" smtClean="0"/>
              <a:t>HR </a:t>
            </a:r>
            <a:r>
              <a:rPr lang="it-IT" b="1" i="1" dirty="0" err="1" smtClean="0"/>
              <a:t>Analytics&amp;Big</a:t>
            </a:r>
            <a:r>
              <a:rPr lang="it-IT" b="1" i="1" dirty="0" smtClean="0"/>
              <a:t> Data - priorità di sviluppo</a:t>
            </a:r>
            <a:r>
              <a:rPr lang="it-IT" dirty="0" smtClean="0"/>
              <a:t>: dalla ricerca risulta che i «</a:t>
            </a:r>
            <a:r>
              <a:rPr lang="it-IT" dirty="0" err="1"/>
              <a:t>D</a:t>
            </a:r>
            <a:r>
              <a:rPr lang="it-IT" dirty="0" err="1" smtClean="0"/>
              <a:t>escriptive</a:t>
            </a:r>
            <a:r>
              <a:rPr lang="it-IT" dirty="0" smtClean="0"/>
              <a:t> Analytics», in particolare </a:t>
            </a:r>
            <a:r>
              <a:rPr lang="it-IT" dirty="0" smtClean="0">
                <a:solidFill>
                  <a:srgbClr val="00B050"/>
                </a:solidFill>
              </a:rPr>
              <a:t>quelli che consentono di ottenere visualizzazioni personalizzate ed elaborazioni di dati </a:t>
            </a:r>
            <a:r>
              <a:rPr lang="it-IT" dirty="0" err="1" smtClean="0">
                <a:solidFill>
                  <a:srgbClr val="00B050"/>
                </a:solidFill>
              </a:rPr>
              <a:t>real</a:t>
            </a:r>
            <a:r>
              <a:rPr lang="it-IT" dirty="0" smtClean="0">
                <a:solidFill>
                  <a:srgbClr val="00B050"/>
                </a:solidFill>
              </a:rPr>
              <a:t> time</a:t>
            </a:r>
            <a:r>
              <a:rPr lang="it-IT" dirty="0" smtClean="0"/>
              <a:t>, sono i più diffusi. Sono assenti i </a:t>
            </a:r>
            <a:r>
              <a:rPr lang="it-IT" dirty="0" err="1" smtClean="0"/>
              <a:t>Predictive</a:t>
            </a:r>
            <a:r>
              <a:rPr lang="it-IT" dirty="0" smtClean="0"/>
              <a:t> e i </a:t>
            </a:r>
            <a:r>
              <a:rPr lang="it-IT" dirty="0" err="1" smtClean="0"/>
              <a:t>Prescriptive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Il processo per cui vengono utilizzati in prevalenza gli Analytics è quello del </a:t>
            </a:r>
            <a:r>
              <a:rPr lang="it-IT" dirty="0" smtClean="0">
                <a:solidFill>
                  <a:srgbClr val="00B050"/>
                </a:solidFill>
              </a:rPr>
              <a:t>budget</a:t>
            </a:r>
            <a:r>
              <a:rPr lang="it-IT" dirty="0" smtClean="0"/>
              <a:t>, dell’</a:t>
            </a:r>
            <a:r>
              <a:rPr lang="it-IT" dirty="0" smtClean="0">
                <a:solidFill>
                  <a:srgbClr val="00B050"/>
                </a:solidFill>
              </a:rPr>
              <a:t>amministrazione del personale</a:t>
            </a:r>
            <a:r>
              <a:rPr lang="it-IT" dirty="0" smtClean="0"/>
              <a:t> della </a:t>
            </a:r>
            <a:r>
              <a:rPr lang="it-IT" dirty="0" smtClean="0">
                <a:solidFill>
                  <a:srgbClr val="00B050"/>
                </a:solidFill>
              </a:rPr>
              <a:t>valutazione delle performance </a:t>
            </a:r>
            <a:r>
              <a:rPr lang="it-IT" dirty="0" smtClean="0"/>
              <a:t>e della </a:t>
            </a:r>
            <a:r>
              <a:rPr lang="it-IT" dirty="0" smtClean="0">
                <a:solidFill>
                  <a:srgbClr val="FF0000"/>
                </a:solidFill>
              </a:rPr>
              <a:t>pianificazione della forza lavoro </a:t>
            </a:r>
            <a:r>
              <a:rPr lang="it-IT" dirty="0" smtClean="0"/>
              <a:t>(studio degli scenari possibili). 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4688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Fonti di dati utilizzate</a:t>
            </a:r>
            <a:r>
              <a:rPr lang="it-IT" dirty="0" smtClean="0"/>
              <a:t>: più della metà delle aziende del campione utilizza, per alimentare i sistemi di HR Analytics, </a:t>
            </a:r>
            <a:r>
              <a:rPr lang="it-IT" dirty="0" smtClean="0">
                <a:solidFill>
                  <a:srgbClr val="00B050"/>
                </a:solidFill>
              </a:rPr>
              <a:t>sia dati interni che esterni.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 dati interni possono provenire dall’ERP, ma possono essere in parte anche dati non strutturati (contributi su intranet, community interne).</a:t>
            </a:r>
          </a:p>
          <a:p>
            <a:pPr>
              <a:buFontTx/>
              <a:buChar char="-"/>
            </a:pPr>
            <a:r>
              <a:rPr lang="it-IT" dirty="0" smtClean="0"/>
              <a:t> I dati esterni possono provenire da </a:t>
            </a:r>
            <a:r>
              <a:rPr lang="it-IT" dirty="0" smtClean="0">
                <a:solidFill>
                  <a:srgbClr val="FF0000"/>
                </a:solidFill>
              </a:rPr>
              <a:t>Benchmark</a:t>
            </a:r>
            <a:r>
              <a:rPr lang="it-IT" dirty="0" smtClean="0"/>
              <a:t> (politiche retributive, incentivi, stipendi), da studi esterni e dai social media. </a:t>
            </a:r>
            <a:r>
              <a:rPr lang="it-IT" dirty="0" smtClean="0">
                <a:solidFill>
                  <a:srgbClr val="00B050"/>
                </a:solidFill>
              </a:rPr>
              <a:t>I social (tra cui </a:t>
            </a:r>
            <a:r>
              <a:rPr lang="it-IT" dirty="0" err="1" smtClean="0">
                <a:solidFill>
                  <a:srgbClr val="00B050"/>
                </a:solidFill>
              </a:rPr>
              <a:t>Linkedin</a:t>
            </a:r>
            <a:r>
              <a:rPr lang="it-IT" dirty="0" smtClean="0">
                <a:solidFill>
                  <a:srgbClr val="00B050"/>
                </a:solidFill>
              </a:rPr>
              <a:t>) vengono usati per la ricerca e la selezione del personale.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it-IT" b="1" i="1" dirty="0" smtClean="0"/>
              <a:t>Priorità di sviluppo delle competenze</a:t>
            </a:r>
            <a:r>
              <a:rPr lang="it-IT" dirty="0" smtClean="0"/>
              <a:t>: </a:t>
            </a:r>
            <a:r>
              <a:rPr lang="it-IT" dirty="0" smtClean="0">
                <a:solidFill>
                  <a:srgbClr val="FF0000"/>
                </a:solidFill>
              </a:rPr>
              <a:t>è raddoppiata dal 2016 la % di imprese del campione che ritiene importante sviluppare nella funzione HR competenze di tipo analitico e di analisi dei dati </a:t>
            </a:r>
            <a:r>
              <a:rPr lang="it-IT" dirty="0" smtClean="0"/>
              <a:t>(dal 14 al 30%) mentre è scesa la % di quelle che non ritenevano rilevanti queste competenze (dal 46% al 15%). </a:t>
            </a:r>
          </a:p>
          <a:p>
            <a:pPr>
              <a:buFontTx/>
              <a:buChar char="-"/>
            </a:pPr>
            <a:r>
              <a:rPr lang="it-IT" dirty="0" smtClean="0"/>
              <a:t>Uno degli obiettivi è individuare correlazioni che possano essere di supporto al business. Le Direzioni HR temono che i nuovi strumenti possano essere utilizzati per il controllo delle persone.</a:t>
            </a:r>
          </a:p>
          <a:p>
            <a:pPr>
              <a:buFontTx/>
              <a:buChar char="-"/>
            </a:pPr>
            <a:r>
              <a:rPr lang="it-IT" dirty="0" smtClean="0"/>
              <a:t>In realtà, </a:t>
            </a:r>
            <a:r>
              <a:rPr lang="it-IT" dirty="0" smtClean="0">
                <a:solidFill>
                  <a:srgbClr val="00B050"/>
                </a:solidFill>
              </a:rPr>
              <a:t>mettere in relazione, nella grande impresa, dati di performance con profili individuali può servire nelle decisioni di sviluppo delle carriere. </a:t>
            </a:r>
            <a:endParaRPr lang="it-IT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 </a:t>
            </a:r>
            <a:endParaRPr lang="it-IT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0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b="1" i="1" dirty="0" smtClean="0"/>
              <a:t>Selezione del personale</a:t>
            </a:r>
            <a:r>
              <a:rPr lang="it-IT" dirty="0" smtClean="0"/>
              <a:t>: gli HR Analytics possono venire utilizzati per la selezione del personale non  solo per l’individuazione del profilo di competenze più idoneo alla posizione da ricoprire, ma </a:t>
            </a:r>
            <a:r>
              <a:rPr lang="it-IT" dirty="0" smtClean="0">
                <a:solidFill>
                  <a:srgbClr val="00B050"/>
                </a:solidFill>
              </a:rPr>
              <a:t>anche per individuare la persona che meglio si adatta alla cultura aziendale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b="1" i="1" dirty="0" smtClean="0"/>
              <a:t>Pianificazione della forza lavoro</a:t>
            </a:r>
            <a:r>
              <a:rPr lang="it-IT" dirty="0" smtClean="0"/>
              <a:t>: gli strumenti HR Analytics possono essere utilizzati per </a:t>
            </a:r>
            <a:r>
              <a:rPr lang="it-IT" dirty="0" smtClean="0">
                <a:solidFill>
                  <a:srgbClr val="00B050"/>
                </a:solidFill>
              </a:rPr>
              <a:t>l’allocazione delle risorse e la definizione dei turni</a:t>
            </a:r>
            <a:r>
              <a:rPr lang="it-IT" dirty="0" smtClean="0"/>
              <a:t>. La cosa è possibile attraverso modelli predittivi che fanno uso di dati sia interni che esterni. </a:t>
            </a:r>
          </a:p>
          <a:p>
            <a:pPr>
              <a:buFontTx/>
              <a:buChar char="-"/>
            </a:pPr>
            <a:r>
              <a:rPr lang="it-IT" b="1" i="1" dirty="0" smtClean="0"/>
              <a:t>Formazione</a:t>
            </a:r>
            <a:r>
              <a:rPr lang="it-IT" dirty="0" smtClean="0"/>
              <a:t>: gli strumenti possono </a:t>
            </a:r>
            <a:r>
              <a:rPr lang="it-IT" dirty="0" smtClean="0">
                <a:solidFill>
                  <a:srgbClr val="00B050"/>
                </a:solidFill>
              </a:rPr>
              <a:t>suggerire piani di sviluppo personalizzati</a:t>
            </a:r>
            <a:r>
              <a:rPr lang="it-IT" dirty="0" smtClean="0"/>
              <a:t>. Possono anche fornire le probabilità di adesione.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199530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/>
              <a:t>D</a:t>
            </a:r>
            <a:r>
              <a:rPr lang="it-IT" sz="3200" b="1" dirty="0" smtClean="0"/>
              <a:t>iffusione degli Analytics nelle PMI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Una PMI su tre in Italia ha dedicato nel 2016 una parte del budget agli Analytics: la propensione è più alta nelle medie imprese (da 50 a 250).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realtà non servono grandi moli di dati: Big Data significa dati di differenti tipologie generati e analizzati in modo più rapido rispetto al passato. In questo senso i Big Data sono importanti anche per le PMI.</a:t>
            </a:r>
          </a:p>
          <a:p>
            <a:pPr>
              <a:buFontTx/>
              <a:buChar char="-"/>
            </a:pPr>
            <a:r>
              <a:rPr lang="it-IT" dirty="0" smtClean="0"/>
              <a:t>Al centro inoltre c’è una nuova capacità di analizzare i dati, con gli Analytics, per estrarre informazioni.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5201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Per le PMI capire cosa fare con i dati nel proprio caso reale e come mettere in campo il progetto, sono elementi fortemente inibitori. </a:t>
            </a:r>
            <a:r>
              <a:rPr lang="it-IT" dirty="0" smtClean="0"/>
              <a:t>L’offerta del mercato è ampia e si fatica a comprendere quale sia la soluzione più utile al proprio contesto. </a:t>
            </a:r>
          </a:p>
          <a:p>
            <a:pPr>
              <a:buFontTx/>
              <a:buChar char="-"/>
            </a:pPr>
            <a:r>
              <a:rPr lang="it-IT" dirty="0" smtClean="0"/>
              <a:t>La diffusione di soluzioni Analytics in </a:t>
            </a:r>
            <a:r>
              <a:rPr lang="it-IT" dirty="0" err="1" smtClean="0">
                <a:solidFill>
                  <a:srgbClr val="00B050"/>
                </a:solidFill>
              </a:rPr>
              <a:t>cloud</a:t>
            </a:r>
            <a:r>
              <a:rPr lang="it-IT" dirty="0" smtClean="0"/>
              <a:t> dà la </a:t>
            </a:r>
            <a:r>
              <a:rPr lang="it-IT" dirty="0" smtClean="0">
                <a:solidFill>
                  <a:srgbClr val="00B050"/>
                </a:solidFill>
              </a:rPr>
              <a:t>possibilità anche alle PMI di utilizzare servizi sempre aggiornati</a:t>
            </a:r>
            <a:r>
              <a:rPr lang="it-IT" dirty="0" smtClean="0"/>
              <a:t>. Le soluzioni «a scaffale» vengono rese disponibili sulle piattaforme </a:t>
            </a:r>
            <a:r>
              <a:rPr lang="it-IT" dirty="0" err="1" smtClean="0"/>
              <a:t>cloud</a:t>
            </a:r>
            <a:r>
              <a:rPr lang="it-IT" dirty="0" smtClean="0"/>
              <a:t> permettendo di informatizzare i processi aziendali a costi molto limitati.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Le PMI del nord est mostrano una adozione più diffusa degli strumenti Analytics</a:t>
            </a:r>
            <a:r>
              <a:rPr lang="it-IT" dirty="0" smtClean="0"/>
              <a:t>. Potrà essere di grande interesse la tracciatura dei prodotti lungo le filiere.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07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sz="3200" b="1" dirty="0" smtClean="0"/>
              <a:t>Analytics nel Finance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Tutti gli istituti finanziari sono seduti su enormi giacimenti di «oro nero digitale» che deve essere scovato, estratto, raffinato e messo a valore in tutti i processi aziendali.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Il settore bancario è fortemente impegnato nella analisi dei propri dati: più in generale il mercato Finance dei Big Data Analytics è il più avanzato in Italia fra i vari settori. </a:t>
            </a:r>
          </a:p>
          <a:p>
            <a:pPr>
              <a:buFontTx/>
              <a:buChar char="-"/>
            </a:pPr>
            <a:r>
              <a:rPr lang="it-IT" dirty="0" smtClean="0"/>
              <a:t>Da una indagine su 280 Data </a:t>
            </a:r>
            <a:r>
              <a:rPr lang="it-IT" dirty="0" err="1"/>
              <a:t>S</a:t>
            </a:r>
            <a:r>
              <a:rPr lang="it-IT" dirty="0" err="1" smtClean="0"/>
              <a:t>cientist</a:t>
            </a:r>
            <a:r>
              <a:rPr lang="it-IT" dirty="0" smtClean="0"/>
              <a:t> a livello internazionale emerge che una figura di quel tipo ha competenze di Machine Learning, di Analytics, di Technology </a:t>
            </a:r>
            <a:r>
              <a:rPr lang="it-IT" dirty="0" err="1" smtClean="0"/>
              <a:t>solutions</a:t>
            </a:r>
            <a:r>
              <a:rPr lang="it-IT" dirty="0" smtClean="0"/>
              <a:t> e Business. </a:t>
            </a:r>
            <a:r>
              <a:rPr lang="it-IT" dirty="0" smtClean="0">
                <a:solidFill>
                  <a:srgbClr val="00B050"/>
                </a:solidFill>
              </a:rPr>
              <a:t>Importanti le soft </a:t>
            </a:r>
            <a:r>
              <a:rPr lang="it-IT" dirty="0" err="1" smtClean="0">
                <a:solidFill>
                  <a:srgbClr val="00B050"/>
                </a:solidFill>
              </a:rPr>
              <a:t>skill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6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Le aree in cui vengono avviati più progetti sono: Marketing, Product Design e rapporti con i clienti. </a:t>
            </a:r>
            <a:r>
              <a:rPr lang="it-IT" dirty="0" smtClean="0"/>
              <a:t>Prevalgono i progetti descrittivi (63%). Meno presenti i modelli Predittivi (23%).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L’area Frodi utilizza in buona parte modelli prescrittivi (e algoritmi di Machine Learning) per la necessità di agire velocemente</a:t>
            </a:r>
            <a:r>
              <a:rPr lang="it-IT" dirty="0" smtClean="0"/>
              <a:t>. Vengono utilizzati dati strutturati. </a:t>
            </a:r>
          </a:p>
          <a:p>
            <a:pPr>
              <a:buFontTx/>
              <a:buChar char="-"/>
            </a:pPr>
            <a:r>
              <a:rPr lang="it-IT" dirty="0" smtClean="0"/>
              <a:t>Gli istituti finanziari per loro natura hanno un vero e proprio «giacimento» di dati che copre un lungo periodo della storia dell’istituto che può essere integrato con nuovi dati interni ed esterni.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 dati esterni, anche destrutturati, interessano nel </a:t>
            </a:r>
            <a:r>
              <a:rPr lang="it-IT" dirty="0" err="1" smtClean="0">
                <a:solidFill>
                  <a:srgbClr val="00B050"/>
                </a:solidFill>
              </a:rPr>
              <a:t>Risk</a:t>
            </a:r>
            <a:r>
              <a:rPr lang="it-IT" dirty="0" smtClean="0">
                <a:solidFill>
                  <a:srgbClr val="00B050"/>
                </a:solidFill>
              </a:rPr>
              <a:t> Management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992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500" b="1" dirty="0" smtClean="0"/>
              <a:t>Analytics in sanità</a:t>
            </a:r>
            <a:r>
              <a:rPr lang="it-IT" b="1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Il quadro in Italia presenta luci e ombre in quanto i budget sono ancora limitati e la consapevolezza delle opportunità offerte dai Big Data ancora bassa.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La fonte principale di dati è la </a:t>
            </a:r>
            <a:r>
              <a:rPr lang="it-IT" b="1" dirty="0" smtClean="0">
                <a:solidFill>
                  <a:srgbClr val="00B050"/>
                </a:solidFill>
              </a:rPr>
              <a:t>cartella clinica elettronica </a:t>
            </a:r>
            <a:r>
              <a:rPr lang="it-IT" dirty="0" smtClean="0">
                <a:solidFill>
                  <a:srgbClr val="00B050"/>
                </a:solidFill>
              </a:rPr>
              <a:t>e i dati dei laboratori di analisi. </a:t>
            </a:r>
          </a:p>
          <a:p>
            <a:pPr>
              <a:buFontTx/>
              <a:buChar char="-"/>
            </a:pPr>
            <a:r>
              <a:rPr lang="it-IT" dirty="0" smtClean="0"/>
              <a:t>Il principale beneficio ottenibile dagli Analytics risiede in un aumento delle conoscenze cliniche e di una corrispondente </a:t>
            </a:r>
            <a:r>
              <a:rPr lang="it-IT" dirty="0" smtClean="0">
                <a:solidFill>
                  <a:srgbClr val="00B050"/>
                </a:solidFill>
              </a:rPr>
              <a:t>migliore gestione del rischio clinico. </a:t>
            </a:r>
          </a:p>
          <a:p>
            <a:pPr>
              <a:buFontTx/>
              <a:buChar char="-"/>
            </a:pPr>
            <a:r>
              <a:rPr lang="it-IT" dirty="0" smtClean="0"/>
              <a:t>Barriere: risorse economiche, competenze, difficoltà di implementazione dei progetti.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347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Gli Analytics sono </a:t>
            </a:r>
            <a:r>
              <a:rPr lang="it-IT" dirty="0" smtClean="0">
                <a:solidFill>
                  <a:srgbClr val="00B050"/>
                </a:solidFill>
              </a:rPr>
              <a:t>logiche di estrazione, metodologie di analisi e modelli matematici di predizione e ottimizzazione</a:t>
            </a:r>
            <a:r>
              <a:rPr lang="it-IT" dirty="0" smtClean="0"/>
              <a:t>. Si possono distinguere quattro categorie di Analytics: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Descriptive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Analitycs</a:t>
            </a:r>
            <a:r>
              <a:rPr lang="it-IT" dirty="0" smtClean="0"/>
              <a:t>: strumenti orientati a descrivere la situazione attuale e passata dei </a:t>
            </a:r>
            <a:r>
              <a:rPr lang="it-IT" u="sng" dirty="0" smtClean="0"/>
              <a:t>processi aziendali</a:t>
            </a:r>
            <a:r>
              <a:rPr lang="it-IT" dirty="0" smtClean="0"/>
              <a:t> e/o </a:t>
            </a:r>
            <a:r>
              <a:rPr lang="it-IT" u="sng" dirty="0" smtClean="0"/>
              <a:t>aree funzionali</a:t>
            </a:r>
            <a:r>
              <a:rPr lang="it-IT" dirty="0" smtClean="0"/>
              <a:t>. Permettono ad esempio di visualizzare (Visual Analytics) i principali indicatori di prestazione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Predictive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gli strumenti che analizzano i dati per capire cosa potrebbe succedere nel futuro. Ricorrono spesso a tecniche quali </a:t>
            </a:r>
            <a:r>
              <a:rPr lang="it-IT" u="sng" dirty="0" smtClean="0"/>
              <a:t>regressione, </a:t>
            </a:r>
            <a:r>
              <a:rPr lang="it-IT" u="sng" dirty="0" err="1" smtClean="0"/>
              <a:t>forecasting</a:t>
            </a:r>
            <a:r>
              <a:rPr lang="it-IT" u="sng" dirty="0" smtClean="0"/>
              <a:t>, modelli predittivi 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39534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/>
              <a:t>Big Data nella quarta rivoluzione industriale</a:t>
            </a:r>
            <a:r>
              <a:rPr lang="it-IT" b="1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Le Smart Technologies che abilitano la quarta rivoluzione sono riconducibili a due grandi insiemi:</a:t>
            </a:r>
          </a:p>
          <a:p>
            <a:pPr>
              <a:buFontTx/>
              <a:buChar char="-"/>
            </a:pPr>
            <a:r>
              <a:rPr lang="it-IT" dirty="0" smtClean="0"/>
              <a:t>Il primo: </a:t>
            </a:r>
            <a:r>
              <a:rPr lang="it-IT" dirty="0" smtClean="0">
                <a:solidFill>
                  <a:srgbClr val="FF0000"/>
                </a:solidFill>
              </a:rPr>
              <a:t>l’</a:t>
            </a:r>
            <a:r>
              <a:rPr lang="it-IT" dirty="0" err="1" smtClean="0">
                <a:solidFill>
                  <a:srgbClr val="FF0000"/>
                </a:solidFill>
              </a:rPr>
              <a:t>IoT</a:t>
            </a:r>
            <a:r>
              <a:rPr lang="it-IT" dirty="0" smtClean="0">
                <a:solidFill>
                  <a:srgbClr val="FF0000"/>
                </a:solidFill>
              </a:rPr>
              <a:t>, l’Industrial Analytics (simulazione </a:t>
            </a:r>
            <a:r>
              <a:rPr lang="it-IT" dirty="0">
                <a:solidFill>
                  <a:srgbClr val="FF0000"/>
                </a:solidFill>
              </a:rPr>
              <a:t>e analisi di </a:t>
            </a:r>
            <a:r>
              <a:rPr lang="it-IT" dirty="0" smtClean="0">
                <a:solidFill>
                  <a:srgbClr val="FF0000"/>
                </a:solidFill>
              </a:rPr>
              <a:t>scenario) e il 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 Manufacturing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Il secondo: </a:t>
            </a:r>
            <a:r>
              <a:rPr lang="it-IT" dirty="0" smtClean="0">
                <a:solidFill>
                  <a:srgbClr val="7030A0"/>
                </a:solidFill>
              </a:rPr>
              <a:t>l’Advanced Automation, l’Advanced Human Machine Interface e </a:t>
            </a:r>
            <a:r>
              <a:rPr lang="it-IT" dirty="0" err="1" smtClean="0">
                <a:solidFill>
                  <a:srgbClr val="7030A0"/>
                </a:solidFill>
              </a:rPr>
              <a:t>l’Additive</a:t>
            </a:r>
            <a:r>
              <a:rPr lang="it-IT" dirty="0" smtClean="0">
                <a:solidFill>
                  <a:srgbClr val="7030A0"/>
                </a:solidFill>
              </a:rPr>
              <a:t> Manufacturing. </a:t>
            </a:r>
          </a:p>
          <a:p>
            <a:pPr>
              <a:buFontTx/>
              <a:buChar char="-"/>
            </a:pPr>
            <a:r>
              <a:rPr lang="it-IT" dirty="0" smtClean="0"/>
              <a:t>Il tratto comune a queste tecnologie è quello di abilitare una forte </a:t>
            </a:r>
            <a:r>
              <a:rPr lang="it-IT" dirty="0" smtClean="0">
                <a:solidFill>
                  <a:srgbClr val="00B050"/>
                </a:solidFill>
              </a:rPr>
              <a:t>interconnessione</a:t>
            </a:r>
            <a:r>
              <a:rPr lang="it-IT" dirty="0" smtClean="0"/>
              <a:t> fra tutte le risorse utilizzate nei processi operativi. </a:t>
            </a:r>
          </a:p>
          <a:p>
            <a:pPr>
              <a:buFontTx/>
              <a:buChar char="-"/>
            </a:pP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Nel futuro della Industria 4.0 </a:t>
            </a:r>
            <a:r>
              <a:rPr lang="it-IT" dirty="0" smtClean="0">
                <a:solidFill>
                  <a:srgbClr val="FF0000"/>
                </a:solidFill>
              </a:rPr>
              <a:t>gli impianti, i lavoratori, i materiali in input e i prodotti finiti saranno dotati di sensori </a:t>
            </a:r>
            <a:r>
              <a:rPr lang="it-IT" dirty="0" smtClean="0"/>
              <a:t>che ne rilevano costantemente posizione, stato e attività.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7030A0"/>
                </a:solidFill>
              </a:rPr>
              <a:t>Tutta la fabbrica sarà connessa tramite piattaforme </a:t>
            </a:r>
            <a:r>
              <a:rPr lang="it-IT" dirty="0" err="1" smtClean="0">
                <a:solidFill>
                  <a:srgbClr val="7030A0"/>
                </a:solidFill>
              </a:rPr>
              <a:t>Cloud</a:t>
            </a:r>
            <a:r>
              <a:rPr lang="it-IT" dirty="0" smtClean="0">
                <a:solidFill>
                  <a:srgbClr val="7030A0"/>
                </a:solidFill>
              </a:rPr>
              <a:t> </a:t>
            </a:r>
            <a:r>
              <a:rPr lang="it-IT" dirty="0" smtClean="0"/>
              <a:t>al resto del sistema produttivo ed ai clienti. I dati relativi all’utilizzo dei prodotti saranno utilizzati per facilitare l’assistenza post vendita. </a:t>
            </a:r>
          </a:p>
          <a:p>
            <a:pPr>
              <a:buFontTx/>
              <a:buChar char="-"/>
            </a:pPr>
            <a:r>
              <a:rPr lang="it-IT" dirty="0" smtClean="0"/>
              <a:t>In una indagine riguardante 241 imprese italiane solo il 15% dichiara di non conoscere le soluzioni di Big Data/Industrial Analytics.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Dal punto di vista del mercato, l’area più importante è rappresentata dall’industrial </a:t>
            </a:r>
            <a:r>
              <a:rPr lang="it-IT" dirty="0" err="1" smtClean="0">
                <a:solidFill>
                  <a:srgbClr val="00B050"/>
                </a:solidFill>
              </a:rPr>
              <a:t>IoT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smtClean="0"/>
              <a:t>(62% del mercato totale).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9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b="1" dirty="0" smtClean="0"/>
              <a:t>Analytics per il Retail</a:t>
            </a:r>
            <a:r>
              <a:rPr lang="it-IT" b="1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L’investimento nel digitale da parte dei </a:t>
            </a:r>
            <a:r>
              <a:rPr lang="it-IT" dirty="0" err="1" smtClean="0"/>
              <a:t>retailer</a:t>
            </a:r>
            <a:r>
              <a:rPr lang="it-IT" dirty="0" smtClean="0"/>
              <a:t> italiani è ancora molto bassa (meno dell’1% del fatturato) all’interno di un sistema distributivo troppo frammentato.</a:t>
            </a:r>
          </a:p>
          <a:p>
            <a:pPr>
              <a:buFontTx/>
              <a:buChar char="-"/>
            </a:pPr>
            <a:r>
              <a:rPr lang="it-IT" dirty="0" smtClean="0"/>
              <a:t>Le sfide da affrontare attraverso l’innovazione digitale sono: la capacità di fidelizzare i clienti, </a:t>
            </a:r>
            <a:r>
              <a:rPr lang="it-IT" dirty="0" smtClean="0">
                <a:solidFill>
                  <a:srgbClr val="00B050"/>
                </a:solidFill>
              </a:rPr>
              <a:t>il miglioramento della </a:t>
            </a:r>
            <a:r>
              <a:rPr lang="it-IT" dirty="0" err="1" smtClean="0">
                <a:solidFill>
                  <a:srgbClr val="00B050"/>
                </a:solidFill>
              </a:rPr>
              <a:t>customer</a:t>
            </a:r>
            <a:r>
              <a:rPr lang="it-IT" dirty="0" smtClean="0">
                <a:solidFill>
                  <a:srgbClr val="00B050"/>
                </a:solidFill>
              </a:rPr>
              <a:t> </a:t>
            </a:r>
            <a:r>
              <a:rPr lang="it-IT" dirty="0" err="1" smtClean="0">
                <a:solidFill>
                  <a:srgbClr val="00B050"/>
                </a:solidFill>
              </a:rPr>
              <a:t>experience</a:t>
            </a:r>
            <a:r>
              <a:rPr lang="it-IT" dirty="0" smtClean="0">
                <a:solidFill>
                  <a:srgbClr val="00B050"/>
                </a:solidFill>
              </a:rPr>
              <a:t> in negozio, l’integrazione del negozio con il sito</a:t>
            </a:r>
            <a:r>
              <a:rPr lang="it-IT" dirty="0" smtClean="0"/>
              <a:t> e l’estensione del mercato attraverso l’</a:t>
            </a:r>
            <a:r>
              <a:rPr lang="it-IT" dirty="0" err="1" smtClean="0"/>
              <a:t>omnicanalità</a:t>
            </a:r>
            <a:r>
              <a:rPr lang="it-IT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34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Prescriptive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strumenti </a:t>
            </a:r>
            <a:r>
              <a:rPr lang="it-IT" dirty="0" smtClean="0">
                <a:solidFill>
                  <a:srgbClr val="00B050"/>
                </a:solidFill>
              </a:rPr>
              <a:t>capaci di </a:t>
            </a:r>
            <a:r>
              <a:rPr lang="it-IT" u="sng" dirty="0" smtClean="0">
                <a:solidFill>
                  <a:srgbClr val="00B050"/>
                </a:solidFill>
              </a:rPr>
              <a:t>proporre soluzioni </a:t>
            </a:r>
            <a:r>
              <a:rPr lang="it-IT" dirty="0" smtClean="0">
                <a:solidFill>
                  <a:srgbClr val="00B050"/>
                </a:solidFill>
              </a:rPr>
              <a:t>operative/strategiche</a:t>
            </a:r>
            <a:r>
              <a:rPr lang="it-IT" dirty="0" smtClean="0"/>
              <a:t>, sulla base delle analisi svolte, fra le quali il </a:t>
            </a:r>
            <a:r>
              <a:rPr lang="it-IT" dirty="0" err="1" smtClean="0"/>
              <a:t>decision</a:t>
            </a:r>
            <a:r>
              <a:rPr lang="it-IT" dirty="0" smtClean="0"/>
              <a:t> maker potrà scegliere.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Automated</a:t>
            </a:r>
            <a:r>
              <a:rPr lang="it-IT" dirty="0" smtClean="0">
                <a:solidFill>
                  <a:srgbClr val="FF0000"/>
                </a:solidFill>
              </a:rPr>
              <a:t> Analytics</a:t>
            </a:r>
            <a:r>
              <a:rPr lang="it-IT" dirty="0" smtClean="0"/>
              <a:t>: sono strumenti </a:t>
            </a:r>
            <a:r>
              <a:rPr lang="it-IT" dirty="0" smtClean="0">
                <a:solidFill>
                  <a:srgbClr val="00B050"/>
                </a:solidFill>
              </a:rPr>
              <a:t>capaci di </a:t>
            </a:r>
            <a:r>
              <a:rPr lang="it-IT" u="sng" dirty="0" smtClean="0">
                <a:solidFill>
                  <a:srgbClr val="00B050"/>
                </a:solidFill>
              </a:rPr>
              <a:t>mettere in atto </a:t>
            </a:r>
            <a:r>
              <a:rPr lang="it-IT" dirty="0" smtClean="0">
                <a:solidFill>
                  <a:srgbClr val="00B050"/>
                </a:solidFill>
              </a:rPr>
              <a:t>autonomamente le scelte che, in base alle analisi svolte, ritengono più valide </a:t>
            </a:r>
            <a:r>
              <a:rPr lang="it-IT" dirty="0" smtClean="0"/>
              <a:t>rispetto agli obiettivi prefissati</a:t>
            </a:r>
            <a:r>
              <a:rPr lang="it-IT" dirty="0"/>
              <a:t> </a:t>
            </a:r>
            <a:r>
              <a:rPr lang="it-IT" dirty="0" smtClean="0"/>
              <a:t>(ad es. : se un cliente viene individuato dall’analisi come «</a:t>
            </a:r>
            <a:r>
              <a:rPr lang="it-IT" i="1" dirty="0" smtClean="0"/>
              <a:t>a rischio di abbandono</a:t>
            </a:r>
            <a:r>
              <a:rPr lang="it-IT" dirty="0" smtClean="0"/>
              <a:t>» l’A. A. può scegliere di dar vita ad una azione di fidelizzazione, come l’invio di una promozione riservata).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05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Big Data &amp; Analytics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considerano </a:t>
            </a:r>
            <a:r>
              <a:rPr lang="it-IT" dirty="0" smtClean="0">
                <a:solidFill>
                  <a:srgbClr val="00B050"/>
                </a:solidFill>
              </a:rPr>
              <a:t>implementazioni di Business Intelligence </a:t>
            </a:r>
            <a:r>
              <a:rPr lang="it-IT" dirty="0" smtClean="0"/>
              <a:t>i progetti di Analytics indirizzati a trattare dati conservati in Data Base di tipo </a:t>
            </a:r>
            <a:r>
              <a:rPr lang="it-IT" u="sng" dirty="0" smtClean="0"/>
              <a:t>relazionale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Si considerano nella categoria </a:t>
            </a:r>
            <a:r>
              <a:rPr lang="it-IT" dirty="0" smtClean="0">
                <a:solidFill>
                  <a:srgbClr val="00B050"/>
                </a:solidFill>
              </a:rPr>
              <a:t>Big Data</a:t>
            </a:r>
            <a:r>
              <a:rPr lang="it-IT" dirty="0" smtClean="0"/>
              <a:t> le iniziative caratterizzate da grandi moli di dati, da volumi di dati in forte crescita e </a:t>
            </a:r>
            <a:r>
              <a:rPr lang="it-IT" dirty="0" smtClean="0">
                <a:solidFill>
                  <a:srgbClr val="00B050"/>
                </a:solidFill>
              </a:rPr>
              <a:t>da dati di differente formato (strutturati e non strutturati).</a:t>
            </a:r>
          </a:p>
          <a:p>
            <a:r>
              <a:rPr lang="it-IT" dirty="0" smtClean="0"/>
              <a:t>Il mercato degli Analytics in Italia è trainato dalle grandi imprese (87%) mentre le PMI si fermano al 13%.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5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4589</TotalTime>
  <Words>6591</Words>
  <Application>Microsoft Office PowerPoint</Application>
  <PresentationFormat>Widescreen</PresentationFormat>
  <Paragraphs>340</Paragraphs>
  <Slides>72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72</vt:i4>
      </vt:variant>
    </vt:vector>
  </HeadingPairs>
  <TitlesOfParts>
    <vt:vector size="76" baseType="lpstr">
      <vt:lpstr>Arial</vt:lpstr>
      <vt:lpstr>Calibri</vt:lpstr>
      <vt:lpstr>Calibri Light</vt:lpstr>
      <vt:lpstr>Tema di Office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 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 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  <vt:lpstr>Big Data &amp; Analytics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&amp; Analytics</dc:title>
  <dc:creator>alberto banterle</dc:creator>
  <cp:lastModifiedBy>lila banterle</cp:lastModifiedBy>
  <cp:revision>284</cp:revision>
  <dcterms:created xsi:type="dcterms:W3CDTF">2017-12-21T09:54:30Z</dcterms:created>
  <dcterms:modified xsi:type="dcterms:W3CDTF">2019-02-23T16:20:06Z</dcterms:modified>
</cp:coreProperties>
</file>