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01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84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40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2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6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42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4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65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59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8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34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2377-D9D8-47BA-AABC-13AB3EE23BF7}" type="datetimeFigureOut">
              <a:rPr lang="it-IT" smtClean="0"/>
              <a:t>13/01/2019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66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iastartup.it/membr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artup.registroimprese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Startup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Da: «Fondatori»</a:t>
            </a:r>
          </a:p>
          <a:p>
            <a:r>
              <a:rPr lang="it-IT" dirty="0" smtClean="0"/>
              <a:t>Luca De Biase / Luca Tremolada</a:t>
            </a:r>
          </a:p>
          <a:p>
            <a:r>
              <a:rPr lang="it-IT" dirty="0" smtClean="0"/>
              <a:t>Hoepli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20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i="1" dirty="0" smtClean="0"/>
              <a:t>Exit</a:t>
            </a:r>
            <a:r>
              <a:rPr lang="it-IT" dirty="0" smtClean="0"/>
              <a:t> è la </a:t>
            </a:r>
            <a:r>
              <a:rPr lang="it-IT" dirty="0" smtClean="0">
                <a:solidFill>
                  <a:srgbClr val="00B050"/>
                </a:solidFill>
              </a:rPr>
              <a:t>vendita </a:t>
            </a:r>
            <a:r>
              <a:rPr lang="it-IT" dirty="0" smtClean="0"/>
              <a:t>della Startup. Può avvenire tramite quotazione in borsa (IPO), tramite vendita ad aziende industriali (Trade sale) o tramite vendita ad altro fondo di venture capital (Secondary sale)</a:t>
            </a:r>
          </a:p>
          <a:p>
            <a:r>
              <a:rPr lang="it-IT" dirty="0" smtClean="0"/>
              <a:t>Il tasso di Exit di successo è stimabile come </a:t>
            </a:r>
            <a:r>
              <a:rPr lang="it-IT" dirty="0" smtClean="0">
                <a:solidFill>
                  <a:srgbClr val="00B050"/>
                </a:solidFill>
              </a:rPr>
              <a:t>inferiore al 10% del totale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Le Start Up creano occupazione in modo diverso rispetto al passato: si cambia ruolo e Startup velocemente perché queste hanno un alto tasso di mortalità ma anche un altissimo tasso di natalità.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Tech</a:t>
            </a:r>
            <a:r>
              <a:rPr lang="it-IT" dirty="0" smtClean="0"/>
              <a:t> </a:t>
            </a:r>
            <a:r>
              <a:rPr lang="it-IT" dirty="0" err="1" smtClean="0"/>
              <a:t>hub</a:t>
            </a:r>
            <a:r>
              <a:rPr lang="it-IT" dirty="0" smtClean="0"/>
              <a:t>: l’ecosistema delle Startup è normalmente la </a:t>
            </a:r>
            <a:r>
              <a:rPr lang="it-IT" dirty="0" smtClean="0">
                <a:solidFill>
                  <a:srgbClr val="00B050"/>
                </a:solidFill>
              </a:rPr>
              <a:t>grande metropoli.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 maggiori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Tech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hub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del mondo sono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Los Angeles, New York, e </a:t>
            </a:r>
            <a:r>
              <a:rPr lang="it-IT" u="sng" dirty="0" err="1" smtClean="0">
                <a:solidFill>
                  <a:schemeClr val="accent2">
                    <a:lumMod val="50000"/>
                  </a:schemeClr>
                </a:solidFill>
              </a:rPr>
              <a:t>Tel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 Aviv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. In Europa sono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Londra, Parigi e Berlino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ed hanno una capacità di creare migliaia di Startup all’anno. In Italia a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Milano e Roma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le Startup sono nell’ordine delle centinaia all’anno.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3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i="1" dirty="0" err="1" smtClean="0"/>
              <a:t>pitch</a:t>
            </a:r>
            <a:r>
              <a:rPr lang="it-IT" b="1" i="1" dirty="0" smtClean="0"/>
              <a:t> </a:t>
            </a:r>
            <a:r>
              <a:rPr lang="it-IT" dirty="0" smtClean="0"/>
              <a:t>è uno dei momenti più importanti che uno startupper si trova ad affrontare. Ha pochi minuti a disposizione per descrivere sinteticamente, chiaramente ed efficacemente la propria attività in modo da </a:t>
            </a:r>
            <a:r>
              <a:rPr lang="it-IT" dirty="0" smtClean="0">
                <a:solidFill>
                  <a:srgbClr val="00B050"/>
                </a:solidFill>
              </a:rPr>
              <a:t>convincere il potenziale investitore</a:t>
            </a:r>
            <a:r>
              <a:rPr lang="it-IT" dirty="0" smtClean="0"/>
              <a:t>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Il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pitch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deve essere sufficiente per una corretta valutazione della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business idea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, del mercato e del team imprenditoriale.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Un </a:t>
            </a:r>
            <a:r>
              <a:rPr lang="it-IT" i="1" u="sng" dirty="0" smtClean="0">
                <a:solidFill>
                  <a:srgbClr val="00B050"/>
                </a:solidFill>
              </a:rPr>
              <a:t>acceleratore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è una società che ha il ruolo di rendere più veloce il processo di apprendimento e crescita di un progetto imprenditoriale, </a:t>
            </a:r>
            <a:r>
              <a:rPr lang="it-IT" dirty="0" smtClean="0"/>
              <a:t>mettendo a disposizione: esperienza professionale, contatti e, in alcuni casi, anche finanziamenti in conto capitale.</a:t>
            </a:r>
          </a:p>
          <a:p>
            <a:r>
              <a:rPr lang="it-IT" dirty="0" smtClean="0"/>
              <a:t>L’Associazione Italia Startup pubblica l’elenco dei membri associati nel sito </a:t>
            </a:r>
            <a:r>
              <a:rPr lang="it-IT" dirty="0" smtClean="0">
                <a:hlinkClick r:id="rId2"/>
              </a:rPr>
              <a:t>http://www.italiastartup.it/membri/</a:t>
            </a:r>
            <a:r>
              <a:rPr lang="it-IT" dirty="0" smtClean="0"/>
              <a:t> (Incubatori e Acceleratori)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315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osservatori dello School of Management  del Politecnico di Milano e Italia Startup, in collaborazione con SMAU e con il supporto istituzionale del Ministero dello Sviluppo Economico, hanno dato vita nel 2013 al primo </a:t>
            </a:r>
            <a:r>
              <a:rPr lang="it-IT" u="sng" dirty="0" smtClean="0">
                <a:solidFill>
                  <a:srgbClr val="00B050"/>
                </a:solidFill>
              </a:rPr>
              <a:t>Osservatorio</a:t>
            </a:r>
            <a:r>
              <a:rPr lang="it-IT" dirty="0" smtClean="0">
                <a:solidFill>
                  <a:srgbClr val="00B050"/>
                </a:solidFill>
              </a:rPr>
              <a:t> in Italia sulle Startup </a:t>
            </a:r>
            <a:r>
              <a:rPr lang="it-IT" dirty="0" smtClean="0"/>
              <a:t>hi-tech e sul relativo ecosistema.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L’Osservatorio mappa gli attori che contribuiscono alla nascita e allo sviluppo delle Startup, l’articolazione del flusso di investimenti annuo a supporto delle Startup hi-tech e l’impatto della nascita di nuove imprese in termini di PIL e occupazione.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Italia si contano </a:t>
            </a:r>
            <a:r>
              <a:rPr lang="it-IT" dirty="0" smtClean="0">
                <a:solidFill>
                  <a:srgbClr val="00B050"/>
                </a:solidFill>
              </a:rPr>
              <a:t>97 incubatori </a:t>
            </a:r>
            <a:r>
              <a:rPr lang="it-IT" dirty="0" smtClean="0"/>
              <a:t>(64 pubblici e 33 privati) e </a:t>
            </a:r>
            <a:r>
              <a:rPr lang="it-IT" dirty="0" smtClean="0">
                <a:solidFill>
                  <a:srgbClr val="00B050"/>
                </a:solidFill>
              </a:rPr>
              <a:t>40 parchi </a:t>
            </a:r>
            <a:r>
              <a:rPr lang="it-IT" dirty="0" smtClean="0"/>
              <a:t>scientifici e tecnologici quasi tutti di natura pubblica</a:t>
            </a:r>
          </a:p>
          <a:p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Sia nel 2012 che nel 2013 sono stati effettuati investimenti in Startup per circa 110 milioni, ad opera di business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angel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, family offices, incubatori e acceleratori</a:t>
            </a:r>
          </a:p>
          <a:p>
            <a:endParaRPr lang="it-IT" dirty="0" smtClean="0"/>
          </a:p>
          <a:p>
            <a:r>
              <a:rPr lang="it-IT" dirty="0" smtClean="0"/>
              <a:t>I valori mostrano come, in termini di investimenti, l’Italia sia ancora molto indietro rispetto alle maggiori economie occidentali.</a:t>
            </a:r>
          </a:p>
        </p:txBody>
      </p:sp>
    </p:spTree>
    <p:extLst>
      <p:ext uri="{BB962C8B-B14F-4D97-AF65-F5344CB8AC3E}">
        <p14:creationId xmlns:p14="http://schemas.microsoft.com/office/powerpoint/2010/main" val="2366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La legge sulle Startup innovative del 2013, quella sulla tassazione ridotta sugli investimenti dei fondi di venture capital (2012) e quella </a:t>
            </a:r>
            <a:r>
              <a:rPr lang="it-IT" dirty="0" smtClean="0">
                <a:solidFill>
                  <a:srgbClr val="00B050"/>
                </a:solidFill>
              </a:rPr>
              <a:t>sull’abbattimento degli oneri per l’avvio d’impresa </a:t>
            </a:r>
            <a:r>
              <a:rPr lang="it-IT" dirty="0" smtClean="0"/>
              <a:t>(2014) sono un forte segnale di inversione di tendenza.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Uno dei problemi che restano è la bassa efficacia del sistema legale italiano: </a:t>
            </a:r>
            <a:r>
              <a:rPr lang="it-IT" dirty="0" smtClean="0">
                <a:solidFill>
                  <a:srgbClr val="FF0000"/>
                </a:solidFill>
              </a:rPr>
              <a:t>un processo dura in media 564 giorni contro una media di 238 nei paesi OCSE.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Decreto 179 (Decreto legge 18 ottobre 2012) ha introdotto nell’ordinamento giuridico italiano la definizione di </a:t>
            </a:r>
            <a:r>
              <a:rPr lang="it-IT" u="sng" dirty="0" smtClean="0"/>
              <a:t>Startup innovativa </a:t>
            </a:r>
            <a:r>
              <a:rPr lang="it-IT" dirty="0" smtClean="0"/>
              <a:t>che deve essere in possesso dei seguenti requisiti: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Essere operativa da meno di 4 anni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Avere la sede principale in Italia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…………………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Il team è composto  </a:t>
            </a:r>
            <a:r>
              <a:rPr lang="it-IT" dirty="0" smtClean="0">
                <a:solidFill>
                  <a:srgbClr val="00B050"/>
                </a:solidFill>
              </a:rPr>
              <a:t>almeno per un terzo da dottorandi e dottori di ricerca 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o da personale che ha svolto attività di ricerca per almeno tre anni; </a:t>
            </a:r>
            <a:r>
              <a:rPr lang="it-IT" dirty="0" smtClean="0">
                <a:solidFill>
                  <a:srgbClr val="00B050"/>
                </a:solidFill>
              </a:rPr>
              <a:t>oppure per almeno due terzi da detentori di laurea magistrale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64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Misure volte alla flessibilità ed alla semplificazione: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Procedura liquidatoria semplificata (anche per evitare le </a:t>
            </a:r>
            <a:r>
              <a:rPr lang="it-IT" dirty="0" smtClean="0">
                <a:solidFill>
                  <a:srgbClr val="00B050"/>
                </a:solidFill>
              </a:rPr>
              <a:t>conseguenze reputazionali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del coinvolgimento in un fallimento).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- Possibilità di assumere personale con contratti a tempo determinato 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 della durata </a:t>
            </a:r>
            <a:r>
              <a:rPr lang="it-IT" dirty="0" smtClean="0">
                <a:solidFill>
                  <a:srgbClr val="00B050"/>
                </a:solidFill>
              </a:rPr>
              <a:t>minima di 6 mesi 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e massima di 36.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Si lascia alle parti di stabilire quale quota della remunerazione sia </a:t>
            </a:r>
            <a:r>
              <a:rPr lang="it-IT" dirty="0" smtClean="0">
                <a:solidFill>
                  <a:srgbClr val="00B050"/>
                </a:solidFill>
              </a:rPr>
              <a:t>fissa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(non sotto il minimo tabellare per l’inquadramento previsto) e quale </a:t>
            </a:r>
            <a:r>
              <a:rPr lang="it-IT" dirty="0" smtClean="0">
                <a:solidFill>
                  <a:srgbClr val="00B050"/>
                </a:solidFill>
              </a:rPr>
              <a:t>variabile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- Accesso semplificato al Fondo centrale di garanzia per le PMI.</a:t>
            </a:r>
          </a:p>
          <a:p>
            <a:pPr>
              <a:buFontTx/>
              <a:buChar char="-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993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Per concludere:</a:t>
            </a:r>
          </a:p>
          <a:p>
            <a:pPr>
              <a:buFontTx/>
              <a:buChar char="-"/>
            </a:pPr>
            <a:r>
              <a:rPr lang="it-IT" dirty="0" smtClean="0"/>
              <a:t>Negli USA i posti di lavoro nella industria manifatturiera tradizionale si stanno riducendo  a causa di un progresso tecnico spesso sostitutivo di lavoro </a:t>
            </a:r>
            <a:r>
              <a:rPr lang="it-IT" dirty="0" smtClean="0">
                <a:solidFill>
                  <a:srgbClr val="00B050"/>
                </a:solidFill>
              </a:rPr>
              <a:t>(quarta </a:t>
            </a:r>
            <a:r>
              <a:rPr lang="it-IT" smtClean="0">
                <a:solidFill>
                  <a:srgbClr val="00B050"/>
                </a:solidFill>
              </a:rPr>
              <a:t>rivoluzione industriale).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Nelle imprese hi-tech l’occupazione aumenta : per ogni posto creato nell’hi-tech si producono ben cinque posti di lavoro nell’indotto.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chemeClr val="accent5">
                    <a:lumMod val="75000"/>
                  </a:schemeClr>
                </a:solidFill>
              </a:rPr>
              <a:t>Occorre, per lo sviluppo, puntare sulle imprese innovative.</a:t>
            </a:r>
          </a:p>
          <a:p>
            <a:endParaRPr lang="it-IT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4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Nell’ultimo decennio, nei paesi OCSE, le imprese nate da cinque anni o meno hanno generato quasi la metà di tutti i nuovi posti di lavoro, mentre le imprese nate da sei anni o più li hanno ridotti. 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Ogni giorno crescono le probabilità che una persona che si iscrive oggi all’università andrà poi a lavorare per una azienda che nel momento in cui ha scelto il suo corso di laurea non esisteva.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0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>
                <a:solidFill>
                  <a:srgbClr val="00B050"/>
                </a:solidFill>
              </a:rPr>
              <a:t>Le aziende consolidate non cessano di osservare le Startup e, quando le considerano mature per inserirle nei loro processi, le acquistano, innovando il proprio business</a:t>
            </a:r>
            <a:r>
              <a:rPr lang="it-IT" dirty="0" smtClean="0">
                <a:solidFill>
                  <a:srgbClr val="00B050"/>
                </a:solidFill>
              </a:rPr>
              <a:t>. (oggi anche Partnership)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/>
              <a:t>La policy decisa e portata avanti dai governi che si sono succeduti in Italia dal 2012 è orientata a rendere il Paese più ospitale per le Startup innovative.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12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imprese esistenti che si rinnovano assorbendo le compagini professionali e le tecnologie sviluppate dalle Startup, hanno trovato il modo di esternalizzare la ricerca o </a:t>
            </a:r>
            <a:r>
              <a:rPr lang="it-IT" dirty="0" smtClean="0">
                <a:solidFill>
                  <a:srgbClr val="00B050"/>
                </a:solidFill>
              </a:rPr>
              <a:t>il rischio connesso ad una parte della ricerca.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L’apertura mentale che serve per assorbire idee generate altrove, facendole diventare idee aziendali, è un valore di sempre maggiore importanza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5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La legge 221 del 17 dicembre 2012 ha introdotto una sezione speciale del registro delle imprese a cui possono iscriversi solo le società che posseggono i requisiti indicati dalla legge (imprese innovative)</a:t>
            </a:r>
          </a:p>
          <a:p>
            <a:pPr marL="0" indent="0">
              <a:buNone/>
            </a:pPr>
            <a:r>
              <a:rPr lang="it-IT" dirty="0" smtClean="0"/>
              <a:t>- Questo consente di monitorare facilmente le caratteristiche del sistema Startup italiano (sito </a:t>
            </a:r>
            <a:r>
              <a:rPr lang="it-IT" dirty="0" smtClean="0">
                <a:hlinkClick r:id="rId2"/>
              </a:rPr>
              <a:t>http://startup.registroimprese.it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Al febbraio 2014 sono iscritte 1600 aziende. Prevale la produzione di SW. 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466 Startup hanno da 0 a 4 addetti.</a:t>
            </a:r>
          </a:p>
          <a:p>
            <a:pPr>
              <a:buFontTx/>
              <a:buChar char="-"/>
            </a:pP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>
                <a:solidFill>
                  <a:srgbClr val="00B050"/>
                </a:solidFill>
              </a:rPr>
              <a:t>In media i soci fondatori sono 3 </a:t>
            </a:r>
            <a:r>
              <a:rPr lang="it-IT" dirty="0" smtClean="0"/>
              <a:t>e si sono conosciuti prevalentemente all’università.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Una Startup non è necessariamente ad alta tecnologia</a:t>
            </a:r>
            <a:r>
              <a:rPr lang="it-IT" dirty="0" smtClean="0"/>
              <a:t>: potrebbe avere un’idea altamente innovativa ma semplice da realizzare. </a:t>
            </a:r>
          </a:p>
          <a:p>
            <a:r>
              <a:rPr lang="it-IT" dirty="0" smtClean="0"/>
              <a:t>WhatsApp, con meno di 50 dipendenti e 20 milioni di € di fatturato, ha 430 milioni di utenti.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36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Family </a:t>
            </a:r>
            <a:r>
              <a:rPr lang="it-IT" dirty="0" smtClean="0">
                <a:solidFill>
                  <a:srgbClr val="FF0000"/>
                </a:solidFill>
              </a:rPr>
              <a:t>Friend and Founder </a:t>
            </a:r>
            <a:r>
              <a:rPr lang="it-IT" dirty="0" smtClean="0"/>
              <a:t>(detti 3F) sono la prima possibilità di ricevere un investimento. 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Vengono </a:t>
            </a:r>
            <a:r>
              <a:rPr lang="it-IT" dirty="0" smtClean="0"/>
              <a:t>poi i </a:t>
            </a:r>
            <a:r>
              <a:rPr lang="it-IT" dirty="0" smtClean="0">
                <a:solidFill>
                  <a:srgbClr val="FF0000"/>
                </a:solidFill>
              </a:rPr>
              <a:t>Venture capital funds</a:t>
            </a:r>
            <a:r>
              <a:rPr lang="it-IT" dirty="0" smtClean="0"/>
              <a:t>: specializzati in investimenti ad alto rischio e mercati ad alta tecnologia.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322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Una possibile risposta ai problemi di finanziamento viene dal </a:t>
            </a:r>
            <a:r>
              <a:rPr lang="it-IT" b="1" i="1" dirty="0" err="1" smtClean="0">
                <a:solidFill>
                  <a:srgbClr val="FF0000"/>
                </a:solidFill>
              </a:rPr>
              <a:t>Crowdfunding</a:t>
            </a:r>
            <a:r>
              <a:rPr lang="it-IT" dirty="0" smtClean="0"/>
              <a:t>. Può assumere quattro forme:</a:t>
            </a:r>
          </a:p>
          <a:p>
            <a:pPr>
              <a:buFontTx/>
              <a:buChar char="-"/>
            </a:pPr>
            <a:r>
              <a:rPr lang="it-IT" dirty="0" err="1" smtClean="0"/>
              <a:t>Reward-based</a:t>
            </a:r>
            <a:r>
              <a:rPr lang="it-IT" dirty="0" smtClean="0"/>
              <a:t>: raccolta di capitali a cui seguono ricompense </a:t>
            </a:r>
          </a:p>
          <a:p>
            <a:pPr>
              <a:buFontTx/>
              <a:buChar char="-"/>
            </a:pPr>
            <a:r>
              <a:rPr lang="it-IT" dirty="0" smtClean="0"/>
              <a:t>Social </a:t>
            </a:r>
            <a:r>
              <a:rPr lang="it-IT" dirty="0" err="1" smtClean="0"/>
              <a:t>lending</a:t>
            </a:r>
            <a:r>
              <a:rPr lang="it-IT" dirty="0" smtClean="0"/>
              <a:t>: prestiti fra privati (usata in UK)</a:t>
            </a:r>
          </a:p>
          <a:p>
            <a:pPr>
              <a:buFontTx/>
              <a:buChar char="-"/>
            </a:pPr>
            <a:r>
              <a:rPr lang="it-IT" dirty="0" err="1" smtClean="0"/>
              <a:t>Equity-based</a:t>
            </a:r>
            <a:r>
              <a:rPr lang="it-IT" dirty="0" smtClean="0"/>
              <a:t>: raccolta diffusa di capitali di rischio tramite portali on line</a:t>
            </a:r>
          </a:p>
          <a:p>
            <a:pPr>
              <a:buFontTx/>
              <a:buChar char="-"/>
            </a:pPr>
            <a:r>
              <a:rPr lang="it-IT" dirty="0" err="1" smtClean="0"/>
              <a:t>Donation-based</a:t>
            </a:r>
            <a:r>
              <a:rPr lang="it-IT" dirty="0" smtClean="0"/>
              <a:t>: donazioni, senza ritorno economico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6026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Startup deve dotarsi di un business model più che di un business </a:t>
            </a:r>
            <a:r>
              <a:rPr lang="it-IT" dirty="0" err="1" smtClean="0"/>
              <a:t>plan</a:t>
            </a:r>
            <a:r>
              <a:rPr lang="it-IT" dirty="0" smtClean="0"/>
              <a:t>: cosa si produce, come e per chi, con quali risorse e con quale marginalità attesa.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Le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metrich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e sono le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misure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del business model che permettono di capire come sta performando la Startup e servono per rilasciare i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round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di finanziamento al raggiungimento di metriche obiettivo (Milestone)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1247</Words>
  <Application>Microsoft Office PowerPoint</Application>
  <PresentationFormat>Widescreen</PresentationFormat>
  <Paragraphs>87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di Office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Up</dc:title>
  <dc:creator>alberto banterle</dc:creator>
  <cp:lastModifiedBy>lila banterle</cp:lastModifiedBy>
  <cp:revision>32</cp:revision>
  <dcterms:created xsi:type="dcterms:W3CDTF">2015-02-05T14:55:48Z</dcterms:created>
  <dcterms:modified xsi:type="dcterms:W3CDTF">2019-01-13T16:21:40Z</dcterms:modified>
</cp:coreProperties>
</file>