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97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29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1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24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95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1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76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9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31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77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87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E0C3-EF7A-4432-A2A4-A43DBFDB0423}" type="datetimeFigureOut">
              <a:rPr lang="it-IT" smtClean="0"/>
              <a:t>07/12/2018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99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 Impresa 4.0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La Fabbrica connessa.</a:t>
            </a:r>
          </a:p>
          <a:p>
            <a:r>
              <a:rPr lang="it-IT" dirty="0" smtClean="0"/>
              <a:t>Luca </a:t>
            </a:r>
            <a:r>
              <a:rPr lang="it-IT" dirty="0" err="1" smtClean="0"/>
              <a:t>Beltrametti</a:t>
            </a:r>
            <a:r>
              <a:rPr lang="it-IT" dirty="0" smtClean="0"/>
              <a:t> e altri – Editore </a:t>
            </a:r>
            <a:r>
              <a:rPr lang="it-IT" dirty="0" err="1" smtClean="0"/>
              <a:t>Guerini</a:t>
            </a:r>
            <a:r>
              <a:rPr lang="it-IT" dirty="0" smtClean="0"/>
              <a:t> – giugno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11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Sarà </a:t>
            </a:r>
            <a:r>
              <a:rPr lang="it-IT" dirty="0">
                <a:solidFill>
                  <a:srgbClr val="0070C0"/>
                </a:solidFill>
              </a:rPr>
              <a:t>possibile </a:t>
            </a:r>
            <a:r>
              <a:rPr lang="it-IT" dirty="0" smtClean="0">
                <a:solidFill>
                  <a:srgbClr val="0070C0"/>
                </a:solidFill>
              </a:rPr>
              <a:t>inoltre, in futuro, </a:t>
            </a:r>
            <a:r>
              <a:rPr lang="it-IT" dirty="0">
                <a:solidFill>
                  <a:srgbClr val="0070C0"/>
                </a:solidFill>
              </a:rPr>
              <a:t>trasmettere i file per la stampa </a:t>
            </a:r>
            <a:r>
              <a:rPr lang="it-IT" b="1" dirty="0">
                <a:solidFill>
                  <a:srgbClr val="0070C0"/>
                </a:solidFill>
              </a:rPr>
              <a:t>presso distributori</a:t>
            </a:r>
            <a:r>
              <a:rPr lang="it-IT" dirty="0">
                <a:solidFill>
                  <a:srgbClr val="0070C0"/>
                </a:solidFill>
              </a:rPr>
              <a:t>, utenti in possesso di stampanti adatte o stazioni spaziali.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Essendo tecnologie additive eliminano lo spreco da “sfrido</a:t>
            </a:r>
            <a:r>
              <a:rPr lang="it-IT" dirty="0" smtClean="0"/>
              <a:t>”. L’</a:t>
            </a:r>
            <a:r>
              <a:rPr lang="it-IT" b="1" dirty="0" smtClean="0"/>
              <a:t>assenza </a:t>
            </a:r>
            <a:r>
              <a:rPr lang="it-IT" b="1" dirty="0"/>
              <a:t>di </a:t>
            </a:r>
            <a:r>
              <a:rPr lang="it-IT" b="1" dirty="0" smtClean="0"/>
              <a:t>sfridi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consente </a:t>
            </a:r>
            <a:r>
              <a:rPr lang="it-IT" dirty="0">
                <a:solidFill>
                  <a:srgbClr val="FF0000"/>
                </a:solidFill>
              </a:rPr>
              <a:t>di affrontare il costo di leghe più resistenti e più </a:t>
            </a:r>
            <a:r>
              <a:rPr lang="it-IT" dirty="0" smtClean="0">
                <a:solidFill>
                  <a:srgbClr val="FF0000"/>
                </a:solidFill>
              </a:rPr>
              <a:t>leggere.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vantaggio spesso non è nel costo ma nella possibilità di realizzare </a:t>
            </a:r>
            <a:r>
              <a:rPr lang="it-IT" b="1" dirty="0">
                <a:solidFill>
                  <a:srgbClr val="0070C0"/>
                </a:solidFill>
              </a:rPr>
              <a:t>geometrie complesse </a:t>
            </a:r>
            <a:r>
              <a:rPr lang="it-IT" dirty="0">
                <a:solidFill>
                  <a:srgbClr val="0070C0"/>
                </a:solidFill>
              </a:rPr>
              <a:t>in un unico </a:t>
            </a:r>
            <a:r>
              <a:rPr lang="it-IT" dirty="0" smtClean="0">
                <a:solidFill>
                  <a:srgbClr val="0070C0"/>
                </a:solidFill>
              </a:rPr>
              <a:t>pezzo.</a:t>
            </a:r>
          </a:p>
          <a:p>
            <a:pPr>
              <a:buFontTx/>
              <a:buChar char="-"/>
            </a:pPr>
            <a:r>
              <a:rPr lang="it-IT" dirty="0"/>
              <a:t>Le stampanti in 3D per uso industriale sono molto costose, ma </a:t>
            </a:r>
            <a:r>
              <a:rPr lang="it-IT" b="1" dirty="0"/>
              <a:t>non</a:t>
            </a:r>
            <a:r>
              <a:rPr lang="it-IT" dirty="0"/>
              <a:t> necessariamente debbono essere acquistate. 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97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b="1" dirty="0">
                <a:solidFill>
                  <a:srgbClr val="0070C0"/>
                </a:solidFill>
              </a:rPr>
              <a:t>simulazione</a:t>
            </a:r>
            <a:r>
              <a:rPr lang="it-IT" dirty="0">
                <a:solidFill>
                  <a:srgbClr val="0070C0"/>
                </a:solidFill>
              </a:rPr>
              <a:t> del comportamento di un prodotto in fase di progettazione può essere oggi effettuata grazie alla potenza di calcolo di cui si dispone: può trattarsi </a:t>
            </a:r>
            <a:r>
              <a:rPr lang="it-IT" dirty="0" smtClean="0">
                <a:solidFill>
                  <a:srgbClr val="0070C0"/>
                </a:solidFill>
              </a:rPr>
              <a:t>di </a:t>
            </a:r>
            <a:r>
              <a:rPr lang="it-IT" dirty="0">
                <a:solidFill>
                  <a:srgbClr val="0070C0"/>
                </a:solidFill>
              </a:rPr>
              <a:t>un ponte, di un aereo, di un natante, di una motrice ferroviaria.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corso dello sviluppo del gemello digitale di quello che sarà il prodotto finale, si possono individuare le </a:t>
            </a:r>
            <a:r>
              <a:rPr lang="it-IT" b="1" dirty="0"/>
              <a:t>disfunzioni</a:t>
            </a:r>
            <a:r>
              <a:rPr lang="it-IT" dirty="0"/>
              <a:t> ed anticipare le correzioni al progetto prima di passare alla produzione. </a:t>
            </a:r>
            <a:r>
              <a:rPr lang="it-IT" dirty="0" smtClean="0">
                <a:solidFill>
                  <a:srgbClr val="FF0000"/>
                </a:solidFill>
              </a:rPr>
              <a:t>Per questa via si accorcia di molto il tempo di sviluppo del prodotto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 </a:t>
            </a:r>
            <a:r>
              <a:rPr lang="it-IT" dirty="0">
                <a:solidFill>
                  <a:srgbClr val="0070C0"/>
                </a:solidFill>
              </a:rPr>
              <a:t>materia di </a:t>
            </a:r>
            <a:r>
              <a:rPr lang="it-IT" b="1" dirty="0">
                <a:solidFill>
                  <a:srgbClr val="0070C0"/>
                </a:solidFill>
              </a:rPr>
              <a:t>sensori</a:t>
            </a:r>
            <a:r>
              <a:rPr lang="it-IT" dirty="0">
                <a:solidFill>
                  <a:srgbClr val="0070C0"/>
                </a:solidFill>
              </a:rPr>
              <a:t>, sono da segnalare i MEMS (Micro </a:t>
            </a:r>
            <a:r>
              <a:rPr lang="it-IT" dirty="0" err="1">
                <a:solidFill>
                  <a:srgbClr val="0070C0"/>
                </a:solidFill>
              </a:rPr>
              <a:t>Electro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Mechanical</a:t>
            </a:r>
            <a:r>
              <a:rPr lang="it-IT" dirty="0">
                <a:solidFill>
                  <a:srgbClr val="0070C0"/>
                </a:solidFill>
              </a:rPr>
              <a:t> Systems), oggi realizzati in scala micro e non nano, che possono misurare campi elettromagnetici, accelerazioni, vibrazioni, pressione atmosferica.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Questi sensori, in futuro </a:t>
            </a:r>
            <a:r>
              <a:rPr lang="it-IT" dirty="0">
                <a:solidFill>
                  <a:srgbClr val="0070C0"/>
                </a:solidFill>
              </a:rPr>
              <a:t>basati su </a:t>
            </a:r>
            <a:r>
              <a:rPr lang="it-IT" dirty="0" smtClean="0">
                <a:solidFill>
                  <a:srgbClr val="0070C0"/>
                </a:solidFill>
              </a:rPr>
              <a:t>nanotecnologie, saranno </a:t>
            </a:r>
            <a:r>
              <a:rPr lang="it-IT" dirty="0">
                <a:solidFill>
                  <a:srgbClr val="0070C0"/>
                </a:solidFill>
              </a:rPr>
              <a:t>i protagonisti dell’</a:t>
            </a:r>
            <a:r>
              <a:rPr lang="it-IT" b="1" dirty="0">
                <a:solidFill>
                  <a:srgbClr val="0070C0"/>
                </a:solidFill>
              </a:rPr>
              <a:t>Internet of </a:t>
            </a:r>
            <a:r>
              <a:rPr lang="it-IT" b="1" dirty="0" err="1">
                <a:solidFill>
                  <a:srgbClr val="0070C0"/>
                </a:solidFill>
              </a:rPr>
              <a:t>Things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campo dei materiali interessante potrà essere il ruolo dei “</a:t>
            </a:r>
            <a:r>
              <a:rPr lang="it-IT" b="1" dirty="0"/>
              <a:t>materiali intelligenti</a:t>
            </a:r>
            <a:r>
              <a:rPr lang="it-IT" dirty="0"/>
              <a:t>” che possono ad esempio cambiare forma secondo una legge predefinita, in modo </a:t>
            </a:r>
            <a:r>
              <a:rPr lang="it-IT" dirty="0" smtClean="0"/>
              <a:t>reversibile</a:t>
            </a:r>
            <a:r>
              <a:rPr lang="it-IT" dirty="0"/>
              <a:t> </a:t>
            </a:r>
            <a:r>
              <a:rPr lang="it-IT" dirty="0" smtClean="0"/>
              <a:t>(sono </a:t>
            </a:r>
            <a:r>
              <a:rPr lang="it-IT" dirty="0"/>
              <a:t>detti materiali “a memoria di forma”). Questa proprietà può essere utilizzata per realizzare “attuatori” privi di parti meccaniche interconnesse. 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6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Entrare </a:t>
            </a:r>
            <a:r>
              <a:rPr lang="it-IT" dirty="0"/>
              <a:t>nella prospettiva 4.0 per l’Italia significa recuperare in </a:t>
            </a:r>
            <a:r>
              <a:rPr lang="it-IT" b="1" dirty="0"/>
              <a:t>produttività</a:t>
            </a:r>
            <a:r>
              <a:rPr lang="it-IT" dirty="0"/>
              <a:t> (oggi la produttività in Italia in ambito manifatturiero è la più bassa d’Europa) e quindi in competitività.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Con </a:t>
            </a:r>
            <a:r>
              <a:rPr lang="it-IT" dirty="0">
                <a:solidFill>
                  <a:srgbClr val="FF0000"/>
                </a:solidFill>
              </a:rPr>
              <a:t>alta probabilità </a:t>
            </a:r>
            <a:r>
              <a:rPr lang="it-IT" b="1" dirty="0">
                <a:solidFill>
                  <a:srgbClr val="FF0000"/>
                </a:solidFill>
              </a:rPr>
              <a:t>rientreranno</a:t>
            </a:r>
            <a:r>
              <a:rPr lang="it-IT" dirty="0">
                <a:solidFill>
                  <a:srgbClr val="FF0000"/>
                </a:solidFill>
              </a:rPr>
              <a:t> le produzioni decentrate nei paesi a basso costo della manodopera in quanto nelle manifatture 4.0 si riduce l’incidenza della manodopera sul costo di </a:t>
            </a:r>
            <a:r>
              <a:rPr lang="it-IT" dirty="0" smtClean="0">
                <a:solidFill>
                  <a:srgbClr val="FF0000"/>
                </a:solidFill>
              </a:rPr>
              <a:t>produzione. </a:t>
            </a:r>
          </a:p>
          <a:p>
            <a:pPr>
              <a:buFontTx/>
              <a:buChar char="-"/>
            </a:pPr>
            <a:r>
              <a:rPr lang="it-IT" dirty="0" smtClean="0"/>
              <a:t> Di </a:t>
            </a:r>
            <a:r>
              <a:rPr lang="it-IT" dirty="0"/>
              <a:t>massima si alza il livello di </a:t>
            </a:r>
            <a:r>
              <a:rPr lang="it-IT" b="1" dirty="0"/>
              <a:t>competenza</a:t>
            </a:r>
            <a:r>
              <a:rPr lang="it-IT" dirty="0"/>
              <a:t> richiesto per la gestione dei processi produttivi.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63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Scompaiono </a:t>
            </a:r>
            <a:r>
              <a:rPr lang="it-IT" dirty="0"/>
              <a:t>alcuni mestieri e ne compaiono altri che richiedono </a:t>
            </a:r>
            <a:r>
              <a:rPr lang="it-IT" b="1" dirty="0"/>
              <a:t>competenze più elevate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Se le macchine arriveranno a riconoscere l’operatore che in un certo momento si trova di fronte a loro, allora potranno esprimersi in </a:t>
            </a:r>
            <a:r>
              <a:rPr lang="it-IT" b="1" dirty="0">
                <a:solidFill>
                  <a:srgbClr val="0070C0"/>
                </a:solidFill>
              </a:rPr>
              <a:t>lingue diverse</a:t>
            </a:r>
            <a:r>
              <a:rPr lang="it-IT" dirty="0">
                <a:solidFill>
                  <a:srgbClr val="0070C0"/>
                </a:solidFill>
              </a:rPr>
              <a:t> e a livelli </a:t>
            </a:r>
            <a:r>
              <a:rPr lang="it-IT" dirty="0" smtClean="0">
                <a:solidFill>
                  <a:srgbClr val="0070C0"/>
                </a:solidFill>
              </a:rPr>
              <a:t>diversi </a:t>
            </a:r>
            <a:r>
              <a:rPr lang="it-IT" dirty="0">
                <a:solidFill>
                  <a:srgbClr val="0070C0"/>
                </a:solidFill>
              </a:rPr>
              <a:t>di complessità. </a:t>
            </a:r>
            <a:r>
              <a:rPr lang="it-IT" dirty="0" smtClean="0">
                <a:solidFill>
                  <a:srgbClr val="0070C0"/>
                </a:solidFill>
              </a:rPr>
              <a:t>(pista già battuta da Telecom)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Un ruolo sicuramente importante sarà quello degli “</a:t>
            </a:r>
            <a:r>
              <a:rPr lang="it-IT" b="1" dirty="0"/>
              <a:t>Integratori di sistema</a:t>
            </a:r>
            <a:r>
              <a:rPr lang="it-IT" dirty="0"/>
              <a:t>” che debbono far parlare gli impianti fra </a:t>
            </a:r>
            <a:r>
              <a:rPr lang="it-IT" dirty="0" smtClean="0"/>
              <a:t>loro</a:t>
            </a:r>
            <a:r>
              <a:rPr lang="it-IT" dirty="0"/>
              <a:t>.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Servono persone in possesso delle cosiddette </a:t>
            </a:r>
            <a:r>
              <a:rPr lang="it-IT" b="1" dirty="0">
                <a:solidFill>
                  <a:srgbClr val="FF0000"/>
                </a:solidFill>
              </a:rPr>
              <a:t>soft </a:t>
            </a:r>
            <a:r>
              <a:rPr lang="it-IT" b="1" dirty="0" err="1">
                <a:solidFill>
                  <a:srgbClr val="FF0000"/>
                </a:solidFill>
              </a:rPr>
              <a:t>skills</a:t>
            </a:r>
            <a:r>
              <a:rPr lang="it-IT" dirty="0">
                <a:solidFill>
                  <a:srgbClr val="FF0000"/>
                </a:solidFill>
              </a:rPr>
              <a:t>: capacità di relazionarsi con altri, di interagire nei gruppi, di cooperare e condurre negoziazioni.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2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Guardando </a:t>
            </a:r>
            <a:r>
              <a:rPr lang="it-IT" dirty="0"/>
              <a:t>al passato, l’automazione ha sempre generato nuove posizioni lavorative: </a:t>
            </a:r>
            <a:r>
              <a:rPr lang="it-IT" b="1" dirty="0"/>
              <a:t>il saldo </a:t>
            </a:r>
            <a:r>
              <a:rPr lang="it-IT" dirty="0"/>
              <a:t>fra posizioni scomparse e nuove alla fine risultava sempre positivo. </a:t>
            </a:r>
            <a:r>
              <a:rPr lang="it-IT" dirty="0">
                <a:solidFill>
                  <a:srgbClr val="0070C0"/>
                </a:solidFill>
              </a:rPr>
              <a:t>Non è detto che questo accada con la prospettiva 4.0. In ogni caso le posizioni nuove in gran parte richiedono competenze di alto profilo e il transitorio comporterà costi sociali pesanti.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La tecnologia comunque non potrà replicare la </a:t>
            </a:r>
            <a:r>
              <a:rPr lang="it-IT" b="1" dirty="0">
                <a:solidFill>
                  <a:srgbClr val="FF0000"/>
                </a:solidFill>
              </a:rPr>
              <a:t>creatività</a:t>
            </a:r>
            <a:r>
              <a:rPr lang="it-IT" dirty="0">
                <a:solidFill>
                  <a:srgbClr val="FF0000"/>
                </a:solidFill>
              </a:rPr>
              <a:t>, la capacità di prendere decisioni in contesti non prevedibili e di gestire aspetti emotivi e relazionali.</a:t>
            </a:r>
          </a:p>
          <a:p>
            <a:pPr>
              <a:buFontTx/>
              <a:buChar char="-"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50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 generale: </a:t>
            </a:r>
            <a:r>
              <a:rPr lang="it-IT" dirty="0"/>
              <a:t>Sarà sempre meno importante la presenza di un posto fisico in cui svolgere l’attività lavorativa. Si lavorerà sempre più per obiettivi e aumenteranno di molto le premesse per bilanciare la vita privata e la vita lavorativa (</a:t>
            </a:r>
            <a:r>
              <a:rPr lang="it-IT" b="1" dirty="0"/>
              <a:t>Smart </a:t>
            </a:r>
            <a:r>
              <a:rPr lang="it-IT" b="1" dirty="0" err="1"/>
              <a:t>Working</a:t>
            </a:r>
            <a:r>
              <a:rPr lang="it-IT" dirty="0"/>
              <a:t>).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Si </a:t>
            </a:r>
            <a:r>
              <a:rPr lang="it-IT" dirty="0">
                <a:solidFill>
                  <a:srgbClr val="0070C0"/>
                </a:solidFill>
              </a:rPr>
              <a:t>potranno inoltre, grazie ai sistemi informativi connessi in rete, condividere i beni e i mezzi di produzione con molta più frequenza rispetto al passato (</a:t>
            </a:r>
            <a:r>
              <a:rPr lang="it-IT" b="1" dirty="0" err="1">
                <a:solidFill>
                  <a:srgbClr val="0070C0"/>
                </a:solidFill>
              </a:rPr>
              <a:t>Sharing</a:t>
            </a:r>
            <a:r>
              <a:rPr lang="it-IT" b="1" dirty="0">
                <a:solidFill>
                  <a:srgbClr val="0070C0"/>
                </a:solidFill>
              </a:rPr>
              <a:t> Economy</a:t>
            </a:r>
            <a:r>
              <a:rPr lang="it-IT" dirty="0">
                <a:solidFill>
                  <a:srgbClr val="0070C0"/>
                </a:solidFill>
              </a:rPr>
              <a:t>).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Impresa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problemi più importanti:</a:t>
            </a:r>
          </a:p>
          <a:p>
            <a:pPr>
              <a:buFontTx/>
              <a:buChar char="-"/>
            </a:pPr>
            <a:r>
              <a:rPr lang="it-IT" b="1" dirty="0" smtClean="0"/>
              <a:t>Sicurezza </a:t>
            </a:r>
            <a:r>
              <a:rPr lang="it-IT" b="1" dirty="0"/>
              <a:t>informatica </a:t>
            </a:r>
            <a:r>
              <a:rPr lang="it-IT" dirty="0"/>
              <a:t>(non tanto per i virus quanto per il furto di informazioni o il danneggiamento dei dati</a:t>
            </a:r>
            <a:r>
              <a:rPr lang="it-IT" dirty="0" smtClean="0"/>
              <a:t>)</a:t>
            </a:r>
            <a:r>
              <a:rPr lang="it-IT" dirty="0"/>
              <a:t> </a:t>
            </a:r>
          </a:p>
          <a:p>
            <a:pPr lvl="0">
              <a:buFontTx/>
              <a:buChar char="-"/>
            </a:pPr>
            <a:r>
              <a:rPr lang="it-IT" b="1" dirty="0" smtClean="0">
                <a:solidFill>
                  <a:srgbClr val="0070C0"/>
                </a:solidFill>
              </a:rPr>
              <a:t>Privacy </a:t>
            </a:r>
            <a:r>
              <a:rPr lang="it-IT" dirty="0">
                <a:solidFill>
                  <a:srgbClr val="0070C0"/>
                </a:solidFill>
              </a:rPr>
              <a:t>(in particolare rischio di spionaggio da parte di organizzazioni ostili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Accumulo </a:t>
            </a:r>
            <a:r>
              <a:rPr lang="it-IT" dirty="0"/>
              <a:t>di </a:t>
            </a:r>
            <a:r>
              <a:rPr lang="it-IT" b="1" dirty="0"/>
              <a:t>regole invisibili </a:t>
            </a:r>
            <a:r>
              <a:rPr lang="it-IT" dirty="0"/>
              <a:t>che l’intelligenza artificiale genera al suo interno a fronte dell’esperienza acquisita</a:t>
            </a:r>
            <a:r>
              <a:rPr lang="it-IT" dirty="0" smtClean="0"/>
              <a:t>: </a:t>
            </a:r>
            <a:r>
              <a:rPr lang="it-IT" dirty="0"/>
              <a:t>possono avere implicazioni etiche che sfuggono al controllo </a:t>
            </a:r>
            <a:r>
              <a:rPr lang="it-IT" dirty="0" smtClean="0"/>
              <a:t>umano (il Robot </a:t>
            </a:r>
            <a:r>
              <a:rPr lang="it-IT" smtClean="0"/>
              <a:t>decide che…)</a:t>
            </a:r>
            <a:endParaRPr lang="it-IT" dirty="0" smtClean="0"/>
          </a:p>
          <a:p>
            <a:pPr>
              <a:buFontTx/>
              <a:buChar char="-"/>
            </a:pPr>
            <a:r>
              <a:rPr lang="it-IT" b="1" dirty="0">
                <a:solidFill>
                  <a:srgbClr val="0070C0"/>
                </a:solidFill>
              </a:rPr>
              <a:t>Disuguaglianza</a:t>
            </a:r>
            <a:r>
              <a:rPr lang="it-IT" dirty="0">
                <a:solidFill>
                  <a:srgbClr val="0070C0"/>
                </a:solidFill>
              </a:rPr>
              <a:t> nella distribuzione della ricchezza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it-IT" dirty="0"/>
          </a:p>
          <a:p>
            <a:pPr marL="0" lvl="0" indent="0">
              <a:buNone/>
            </a:pPr>
            <a:endParaRPr lang="it-IT" dirty="0"/>
          </a:p>
          <a:p>
            <a:pPr lvl="0"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22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Il termine «Impresa 4.0» secondo la Commissione </a:t>
            </a:r>
            <a:r>
              <a:rPr lang="it-IT" dirty="0"/>
              <a:t>E</a:t>
            </a:r>
            <a:r>
              <a:rPr lang="it-IT" dirty="0" smtClean="0"/>
              <a:t>uropea riguarda una trasformazione dell’intera sfera della produzione industriale resa possibile dalla fusione delle tecnologie digitali con la manifattura convenzionale.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La disponibilità di sensori a basso costo, di dimensioni sempre più piccole e con consumi sempre più contenuti, consentono di connettere le cose oltre che le persone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possibilità per le cose di scambiare dati </a:t>
            </a:r>
            <a:r>
              <a:rPr lang="it-IT" dirty="0" smtClean="0"/>
              <a:t>(</a:t>
            </a:r>
            <a:r>
              <a:rPr lang="it-IT" dirty="0" err="1" smtClean="0"/>
              <a:t>IoT</a:t>
            </a:r>
            <a:r>
              <a:rPr lang="it-IT" dirty="0" smtClean="0"/>
              <a:t>) e </a:t>
            </a:r>
            <a:r>
              <a:rPr lang="it-IT" dirty="0"/>
              <a:t>di interagire con macchine e persone, in presenza o in remoto, mette a disposizione in tempo reale grandi quantità di dati di natura diversissima (big data).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0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pone il problema di </a:t>
            </a:r>
            <a:r>
              <a:rPr lang="it-IT" b="1" dirty="0"/>
              <a:t>estrarre dai dati informazioni </a:t>
            </a:r>
            <a:r>
              <a:rPr lang="it-IT" b="1" dirty="0" smtClean="0"/>
              <a:t>utili</a:t>
            </a:r>
            <a:r>
              <a:rPr lang="it-IT" dirty="0" smtClean="0"/>
              <a:t> attraverso algoritmi e </a:t>
            </a:r>
            <a:r>
              <a:rPr lang="it-IT" dirty="0"/>
              <a:t>strumenti di “machine </a:t>
            </a:r>
            <a:r>
              <a:rPr lang="it-IT" dirty="0" err="1"/>
              <a:t>learning</a:t>
            </a:r>
            <a:r>
              <a:rPr lang="it-IT" dirty="0"/>
              <a:t>”.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Le </a:t>
            </a:r>
            <a:r>
              <a:rPr lang="it-IT" dirty="0">
                <a:solidFill>
                  <a:srgbClr val="0070C0"/>
                </a:solidFill>
              </a:rPr>
              <a:t>macchine, connesse fra loro, avranno memoria di quello che accade e saranno anche capaci di “</a:t>
            </a:r>
            <a:r>
              <a:rPr lang="it-IT" b="1" dirty="0">
                <a:solidFill>
                  <a:srgbClr val="0070C0"/>
                </a:solidFill>
              </a:rPr>
              <a:t>consigliare</a:t>
            </a:r>
            <a:r>
              <a:rPr lang="it-IT" dirty="0">
                <a:solidFill>
                  <a:srgbClr val="0070C0"/>
                </a:solidFill>
              </a:rPr>
              <a:t>” possibili soluzioni in caso di errori o guasti.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Ogni oggetto nel corso della progettazione “nasce digitale” e diventa poi reale attraverso processi produttivi guidati da computer: l’oggetto reale avrà dunque sempre un “</a:t>
            </a:r>
            <a:r>
              <a:rPr lang="it-IT" b="1" dirty="0"/>
              <a:t>gemello digitale</a:t>
            </a:r>
            <a:r>
              <a:rPr lang="it-IT" dirty="0"/>
              <a:t>” che lo accompagnerà dalla produzione materiale alle </a:t>
            </a:r>
            <a:r>
              <a:rPr lang="it-IT" dirty="0" smtClean="0"/>
              <a:t>manutenzioni.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76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Elementi </a:t>
            </a:r>
            <a:r>
              <a:rPr lang="it-IT" dirty="0"/>
              <a:t>cruciali per lo sviluppo dei sistemi 4.0 sono gli “</a:t>
            </a:r>
            <a:r>
              <a:rPr lang="it-IT" b="1" dirty="0"/>
              <a:t>algoritmi</a:t>
            </a:r>
            <a:r>
              <a:rPr lang="it-IT" dirty="0"/>
              <a:t>”, già molto diffusi nei sistemi che conosciamo (Google, Siri o </a:t>
            </a:r>
            <a:r>
              <a:rPr lang="it-IT" dirty="0" err="1"/>
              <a:t>Cortana</a:t>
            </a:r>
            <a:r>
              <a:rPr lang="it-IT" dirty="0"/>
              <a:t> ad esempio</a:t>
            </a:r>
            <a:r>
              <a:rPr lang="it-IT" dirty="0" smtClean="0"/>
              <a:t>).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V</a:t>
            </a: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sono algoritmi che mettendo in atto forme di autoapprendimento, trovano </a:t>
            </a:r>
            <a:r>
              <a:rPr lang="it-IT" b="1" dirty="0">
                <a:solidFill>
                  <a:srgbClr val="0070C0"/>
                </a:solidFill>
              </a:rPr>
              <a:t>soluzioni</a:t>
            </a:r>
            <a:r>
              <a:rPr lang="it-IT" dirty="0">
                <a:solidFill>
                  <a:srgbClr val="0070C0"/>
                </a:solidFill>
              </a:rPr>
              <a:t> ottimali o “soddisfacenti” a vari problemi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/>
              <a:t>L’interconnessione e l’utilizzo efficace della grande mole di dati che i sistemi si possono scambiare, non sarebbe utile se non ci fossero algoritmi capaci di identificare soluzioni accettabili ai problemi che via via si presentano.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164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Nell’ambito </a:t>
            </a:r>
            <a:r>
              <a:rPr lang="it-IT" dirty="0"/>
              <a:t>della </a:t>
            </a:r>
            <a:r>
              <a:rPr lang="it-IT" b="1" dirty="0"/>
              <a:t>logistica</a:t>
            </a:r>
            <a:r>
              <a:rPr lang="it-IT" dirty="0"/>
              <a:t> di stabilimento, già da tempo si sono realizzati progressi associabili a Industria 4.0, ad esempio con flotte di robot autonomi in grado di reperire e trasportare oggetti in base ad un piano </a:t>
            </a:r>
            <a:r>
              <a:rPr lang="it-IT" dirty="0" smtClean="0"/>
              <a:t>definito.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In merito ai </a:t>
            </a:r>
            <a:r>
              <a:rPr lang="it-IT" b="1" dirty="0">
                <a:solidFill>
                  <a:srgbClr val="0070C0"/>
                </a:solidFill>
              </a:rPr>
              <a:t>robot</a:t>
            </a:r>
            <a:r>
              <a:rPr lang="it-IT" dirty="0">
                <a:solidFill>
                  <a:srgbClr val="0070C0"/>
                </a:solidFill>
              </a:rPr>
              <a:t> che operano nei processi, merita far presente che, in particolare, i robot “collaborativi” sono macchine progettate e realizzate per operare a stretto contatto con gli umani negli stessi spazi di </a:t>
            </a:r>
            <a:r>
              <a:rPr lang="it-IT" dirty="0" smtClean="0">
                <a:solidFill>
                  <a:srgbClr val="0070C0"/>
                </a:solidFill>
              </a:rPr>
              <a:t>lavoro. </a:t>
            </a:r>
            <a:r>
              <a:rPr lang="it-IT" dirty="0" smtClean="0"/>
              <a:t>Posseggono </a:t>
            </a:r>
            <a:r>
              <a:rPr lang="it-IT" dirty="0"/>
              <a:t>gli “</a:t>
            </a:r>
            <a:r>
              <a:rPr lang="it-IT" dirty="0" err="1"/>
              <a:t>skin</a:t>
            </a:r>
            <a:r>
              <a:rPr lang="it-IT" dirty="0"/>
              <a:t> </a:t>
            </a:r>
            <a:r>
              <a:rPr lang="it-IT" dirty="0" err="1"/>
              <a:t>sensor</a:t>
            </a:r>
            <a:r>
              <a:rPr lang="it-IT" dirty="0"/>
              <a:t>” che permettono loro di riconoscere la presenza umana per evitare collisioni. </a:t>
            </a:r>
            <a:r>
              <a:rPr lang="it-IT" dirty="0" smtClean="0"/>
              <a:t> 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5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Impresa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Nella filiera di produzione di un </a:t>
            </a:r>
            <a:r>
              <a:rPr lang="it-IT" dirty="0" err="1"/>
              <a:t>iPhone</a:t>
            </a:r>
            <a:r>
              <a:rPr lang="it-IT" dirty="0"/>
              <a:t> i robot sono </a:t>
            </a:r>
            <a:r>
              <a:rPr lang="it-IT" dirty="0" smtClean="0"/>
              <a:t>all’inizio </a:t>
            </a:r>
            <a:r>
              <a:rPr lang="it-IT" dirty="0"/>
              <a:t>(in Giappone, Corea del sud e Taiwan) quando vengono creati i componenti a più alto valore aggiunto (processori, sensori, memorie).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Nelle fabbriche di memorie di massa di Samsung lavorano in ogni linea un centinaio di robot, con una precisione ed un tempismo impossibili per qualsiasi essere umano: è l’area a più alta standardizzazione.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L’ultimo </a:t>
            </a:r>
            <a:r>
              <a:rPr lang="it-IT" dirty="0"/>
              <a:t>segmento della filiera sarà sempre più oggetto di personalizzazione.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Il costo dei robot cala molto rapidamente: sono destinati ad essere i nuovi protagonisti delle fabbriche 4.0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connessione fra le diverse macchine di una linea attraverso la raccolta in tempo reale dei dati forniti dai sensori posti sui macchinari rende possibile la “</a:t>
            </a:r>
            <a:r>
              <a:rPr lang="it-IT" b="1" dirty="0"/>
              <a:t>manutenzione predittiva</a:t>
            </a:r>
            <a:r>
              <a:rPr lang="it-IT" dirty="0"/>
              <a:t>”.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Salvati </a:t>
            </a:r>
            <a:r>
              <a:rPr lang="it-IT" dirty="0">
                <a:solidFill>
                  <a:srgbClr val="0070C0"/>
                </a:solidFill>
              </a:rPr>
              <a:t>i dati all’interno di un sistema che li renda accessibili, attraverso algoritmi di intelligenza artificiale i manutentori possono identificare </a:t>
            </a:r>
            <a:r>
              <a:rPr lang="it-IT" b="1" dirty="0">
                <a:solidFill>
                  <a:srgbClr val="0070C0"/>
                </a:solidFill>
              </a:rPr>
              <a:t>pattern anomali </a:t>
            </a:r>
            <a:r>
              <a:rPr lang="it-IT" dirty="0">
                <a:solidFill>
                  <a:srgbClr val="0070C0"/>
                </a:solidFill>
              </a:rPr>
              <a:t>che consentono di prevedere un imminente problema e di intervenire sulla linea prima che si verifichi un blocco.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375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/>
              <a:t>ruolo importante nell’impresa 4.0 viene giocato dal “</a:t>
            </a:r>
            <a:r>
              <a:rPr lang="it-IT" b="1" dirty="0" err="1"/>
              <a:t>Cloud</a:t>
            </a:r>
            <a:r>
              <a:rPr lang="it-IT" b="1" dirty="0"/>
              <a:t> </a:t>
            </a:r>
            <a:r>
              <a:rPr lang="it-IT" b="1" dirty="0" err="1"/>
              <a:t>computing</a:t>
            </a:r>
            <a:r>
              <a:rPr lang="it-IT" dirty="0"/>
              <a:t>” che tende a minimizzare gli aspetti tecnologici a carico degli utilizzatori.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Il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ha principalmente lo scopo di rendere fruibili le funzionalità di un SW, a cui si sia interessati, </a:t>
            </a:r>
            <a:r>
              <a:rPr lang="it-IT" b="1" dirty="0">
                <a:solidFill>
                  <a:srgbClr val="0070C0"/>
                </a:solidFill>
              </a:rPr>
              <a:t>secondo necessità</a:t>
            </a:r>
            <a:r>
              <a:rPr lang="it-IT" dirty="0">
                <a:solidFill>
                  <a:srgbClr val="0070C0"/>
                </a:solidFill>
              </a:rPr>
              <a:t>. Anche Amazon, IBM, Oracle hanno reso disponibili in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SW per le vendite, per il MKT, per la gestione delle commesse e delle risorse umane.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Si passa da un bene </a:t>
            </a:r>
            <a:r>
              <a:rPr lang="it-IT" u="sng" dirty="0"/>
              <a:t>di proprietà </a:t>
            </a:r>
            <a:r>
              <a:rPr lang="it-IT" dirty="0"/>
              <a:t>a un </a:t>
            </a:r>
            <a:r>
              <a:rPr lang="it-IT" u="sng" dirty="0"/>
              <a:t>servizio</a:t>
            </a:r>
            <a:r>
              <a:rPr lang="it-IT" dirty="0"/>
              <a:t> che si paga </a:t>
            </a:r>
            <a:r>
              <a:rPr lang="it-IT" b="1" dirty="0"/>
              <a:t>a consumo</a:t>
            </a:r>
            <a:r>
              <a:rPr lang="it-IT" dirty="0"/>
              <a:t>. I fornitori di servizi devono puntare su una gamma completa di servizi, su accessi facili e prezzi contenuti.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50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Nelle </a:t>
            </a:r>
            <a:r>
              <a:rPr lang="it-IT" dirty="0"/>
              <a:t>aree produttive 4.0 compare la </a:t>
            </a:r>
            <a:r>
              <a:rPr lang="it-IT" b="1" dirty="0"/>
              <a:t>stampa in 3D </a:t>
            </a:r>
            <a:r>
              <a:rPr lang="it-IT" dirty="0"/>
              <a:t>come strumento di prototipazione e di personalizzazione del prodotto.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Si distinguono 3 tipi di stampa in 3D: “</a:t>
            </a:r>
            <a:r>
              <a:rPr lang="it-IT" b="1" dirty="0">
                <a:solidFill>
                  <a:srgbClr val="0070C0"/>
                </a:solidFill>
              </a:rPr>
              <a:t>FDM</a:t>
            </a:r>
            <a:r>
              <a:rPr lang="it-IT" dirty="0">
                <a:solidFill>
                  <a:srgbClr val="0070C0"/>
                </a:solidFill>
              </a:rPr>
              <a:t>” (</a:t>
            </a:r>
            <a:r>
              <a:rPr lang="it-IT" dirty="0" err="1">
                <a:solidFill>
                  <a:srgbClr val="0070C0"/>
                </a:solidFill>
              </a:rPr>
              <a:t>Fused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Deposition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Modeling</a:t>
            </a:r>
            <a:r>
              <a:rPr lang="it-IT" dirty="0">
                <a:solidFill>
                  <a:srgbClr val="0070C0"/>
                </a:solidFill>
              </a:rPr>
              <a:t>) che deposita materiale fuso, tipicamente termoplastico; “</a:t>
            </a:r>
            <a:r>
              <a:rPr lang="it-IT" b="1" dirty="0">
                <a:solidFill>
                  <a:srgbClr val="0070C0"/>
                </a:solidFill>
              </a:rPr>
              <a:t>SLA</a:t>
            </a:r>
            <a:r>
              <a:rPr lang="it-IT" dirty="0">
                <a:solidFill>
                  <a:srgbClr val="0070C0"/>
                </a:solidFill>
              </a:rPr>
              <a:t>” (Stereo </a:t>
            </a:r>
            <a:r>
              <a:rPr lang="it-IT" dirty="0" err="1">
                <a:solidFill>
                  <a:srgbClr val="0070C0"/>
                </a:solidFill>
              </a:rPr>
              <a:t>Lithography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Apparatus</a:t>
            </a:r>
            <a:r>
              <a:rPr lang="it-IT" dirty="0">
                <a:solidFill>
                  <a:srgbClr val="0070C0"/>
                </a:solidFill>
              </a:rPr>
              <a:t>) in cui un polimero liquido viene solidificato a strati da un raggio </a:t>
            </a:r>
            <a:r>
              <a:rPr lang="it-IT" dirty="0" smtClean="0">
                <a:solidFill>
                  <a:srgbClr val="0070C0"/>
                </a:solidFill>
              </a:rPr>
              <a:t>laser; </a:t>
            </a:r>
            <a:r>
              <a:rPr lang="it-IT" dirty="0">
                <a:solidFill>
                  <a:srgbClr val="0070C0"/>
                </a:solidFill>
              </a:rPr>
              <a:t>“</a:t>
            </a:r>
            <a:r>
              <a:rPr lang="it-IT" b="1" dirty="0">
                <a:solidFill>
                  <a:srgbClr val="0070C0"/>
                </a:solidFill>
              </a:rPr>
              <a:t>EBM</a:t>
            </a:r>
            <a:r>
              <a:rPr lang="it-IT" dirty="0">
                <a:solidFill>
                  <a:srgbClr val="0070C0"/>
                </a:solidFill>
              </a:rPr>
              <a:t>” (Electron </a:t>
            </a:r>
            <a:r>
              <a:rPr lang="it-IT" dirty="0" err="1">
                <a:solidFill>
                  <a:srgbClr val="0070C0"/>
                </a:solidFill>
              </a:rPr>
              <a:t>Beam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Melting</a:t>
            </a:r>
            <a:r>
              <a:rPr lang="it-IT" dirty="0">
                <a:solidFill>
                  <a:srgbClr val="0070C0"/>
                </a:solidFill>
              </a:rPr>
              <a:t>) che effettua la fusione di polveri di metallo attraverso un fascio di elettroni.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In futuro non si conserveranno più i </a:t>
            </a:r>
            <a:r>
              <a:rPr lang="it-IT" b="1" dirty="0"/>
              <a:t>ricambi</a:t>
            </a:r>
            <a:r>
              <a:rPr lang="it-IT" dirty="0"/>
              <a:t> ma solo i file per la stampa in 3D. </a:t>
            </a:r>
          </a:p>
        </p:txBody>
      </p:sp>
    </p:spTree>
    <p:extLst>
      <p:ext uri="{BB962C8B-B14F-4D97-AF65-F5344CB8AC3E}">
        <p14:creationId xmlns:p14="http://schemas.microsoft.com/office/powerpoint/2010/main" val="5453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1470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 Impresa 4.0 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Fabbrica connessa</dc:title>
  <dc:creator>alberto banterle</dc:creator>
  <cp:lastModifiedBy>lila banterle</cp:lastModifiedBy>
  <cp:revision>24</cp:revision>
  <dcterms:created xsi:type="dcterms:W3CDTF">2018-01-19T09:01:40Z</dcterms:created>
  <dcterms:modified xsi:type="dcterms:W3CDTF">2018-12-07T11:11:03Z</dcterms:modified>
</cp:coreProperties>
</file>