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2" r:id="rId4"/>
    <p:sldId id="257" r:id="rId5"/>
    <p:sldId id="258" r:id="rId6"/>
    <p:sldId id="280" r:id="rId7"/>
    <p:sldId id="259" r:id="rId8"/>
    <p:sldId id="261" r:id="rId9"/>
    <p:sldId id="262" r:id="rId10"/>
    <p:sldId id="263" r:id="rId11"/>
    <p:sldId id="264" r:id="rId12"/>
    <p:sldId id="265" r:id="rId13"/>
    <p:sldId id="267" r:id="rId14"/>
    <p:sldId id="268" r:id="rId15"/>
    <p:sldId id="269" r:id="rId16"/>
    <p:sldId id="372" r:id="rId17"/>
    <p:sldId id="371" r:id="rId18"/>
    <p:sldId id="277" r:id="rId19"/>
    <p:sldId id="270" r:id="rId20"/>
    <p:sldId id="373" r:id="rId21"/>
    <p:sldId id="271" r:id="rId22"/>
    <p:sldId id="272" r:id="rId23"/>
    <p:sldId id="273" r:id="rId24"/>
    <p:sldId id="274" r:id="rId25"/>
    <p:sldId id="275" r:id="rId26"/>
    <p:sldId id="276" r:id="rId27"/>
    <p:sldId id="278" r:id="rId28"/>
    <p:sldId id="281"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2" r:id="rId58"/>
    <p:sldId id="313" r:id="rId59"/>
    <p:sldId id="311"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4" r:id="rId117"/>
    <p:sldId id="375" r:id="rId118"/>
    <p:sldId id="376" r:id="rId1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5" d="100"/>
          <a:sy n="5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78C2A30-D9FD-4111-AEE5-1BB322F06DC2}" type="datetimeFigureOut">
              <a:rPr lang="it-IT" smtClean="0"/>
              <a:t>12/01/2019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76986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78C2A30-D9FD-4111-AEE5-1BB322F06DC2}" type="datetimeFigureOut">
              <a:rPr lang="it-IT" smtClean="0"/>
              <a:t>12/01/2019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120314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78C2A30-D9FD-4111-AEE5-1BB322F06DC2}" type="datetimeFigureOut">
              <a:rPr lang="it-IT" smtClean="0"/>
              <a:t>12/01/2019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379584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78C2A30-D9FD-4111-AEE5-1BB322F06DC2}" type="datetimeFigureOut">
              <a:rPr lang="it-IT" smtClean="0"/>
              <a:t>12/01/2019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201464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778C2A30-D9FD-4111-AEE5-1BB322F06DC2}" type="datetimeFigureOut">
              <a:rPr lang="it-IT" smtClean="0"/>
              <a:t>12/01/2019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371830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78C2A30-D9FD-4111-AEE5-1BB322F06DC2}" type="datetimeFigureOut">
              <a:rPr lang="it-IT" smtClean="0"/>
              <a:t>12/01/2019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172656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78C2A30-D9FD-4111-AEE5-1BB322F06DC2}" type="datetimeFigureOut">
              <a:rPr lang="it-IT" smtClean="0"/>
              <a:t>12/01/2019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236996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78C2A30-D9FD-4111-AEE5-1BB322F06DC2}" type="datetimeFigureOut">
              <a:rPr lang="it-IT" smtClean="0"/>
              <a:t>12/01/2019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242367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78C2A30-D9FD-4111-AEE5-1BB322F06DC2}" type="datetimeFigureOut">
              <a:rPr lang="it-IT" smtClean="0"/>
              <a:t>12/01/2019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135298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78C2A30-D9FD-4111-AEE5-1BB322F06DC2}" type="datetimeFigureOut">
              <a:rPr lang="it-IT" smtClean="0"/>
              <a:t>12/01/2019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108244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778C2A30-D9FD-4111-AEE5-1BB322F06DC2}" type="datetimeFigureOut">
              <a:rPr lang="it-IT" smtClean="0"/>
              <a:t>12/01/2019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D74C48-D5DD-4D01-9885-E301273C2D0B}" type="slidenum">
              <a:rPr lang="it-IT" smtClean="0"/>
              <a:t>‹N›</a:t>
            </a:fld>
            <a:endParaRPr lang="it-IT"/>
          </a:p>
        </p:txBody>
      </p:sp>
    </p:spTree>
    <p:extLst>
      <p:ext uri="{BB962C8B-B14F-4D97-AF65-F5344CB8AC3E}">
        <p14:creationId xmlns:p14="http://schemas.microsoft.com/office/powerpoint/2010/main" val="770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C2A30-D9FD-4111-AEE5-1BB322F06DC2}" type="datetimeFigureOut">
              <a:rPr lang="it-IT" smtClean="0"/>
              <a:t>12/01/2019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74C48-D5DD-4D01-9885-E301273C2D0B}" type="slidenum">
              <a:rPr lang="it-IT" smtClean="0"/>
              <a:t>‹N›</a:t>
            </a:fld>
            <a:endParaRPr lang="it-IT"/>
          </a:p>
        </p:txBody>
      </p:sp>
    </p:spTree>
    <p:extLst>
      <p:ext uri="{BB962C8B-B14F-4D97-AF65-F5344CB8AC3E}">
        <p14:creationId xmlns:p14="http://schemas.microsoft.com/office/powerpoint/2010/main" val="3233545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www.corrierecomunicazioni.it/tag/assolombarda/" TargetMode="External"/><Relationship Id="rId2" Type="http://schemas.openxmlformats.org/officeDocument/2006/relationships/hyperlink" Target="https://www.corrierecomunicazioni.it/tag/open-innovation/" TargetMode="External"/><Relationship Id="rId1" Type="http://schemas.openxmlformats.org/officeDocument/2006/relationships/slideLayout" Target="../slideLayouts/slideLayout2.xml"/><Relationship Id="rId5" Type="http://schemas.openxmlformats.org/officeDocument/2006/relationships/hyperlink" Target="https://www.corrierecomunicazioni.it/tag/startup/" TargetMode="External"/><Relationship Id="rId4" Type="http://schemas.openxmlformats.org/officeDocument/2006/relationships/hyperlink" Target="https://www.corrierecomunicazioni.it/tag/smau/"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www.corrierecomunicazioni.it/tag/drone/" TargetMode="External"/><Relationship Id="rId2" Type="http://schemas.openxmlformats.org/officeDocument/2006/relationships/hyperlink" Target="https://www.corrierecomunicazioni.it/tag/enel/" TargetMode="External"/><Relationship Id="rId1" Type="http://schemas.openxmlformats.org/officeDocument/2006/relationships/slideLayout" Target="../slideLayouts/slideLayout2.xml"/><Relationship Id="rId4" Type="http://schemas.openxmlformats.org/officeDocument/2006/relationships/hyperlink" Target="https://www.corrierecomunicazioni.it/digital-economy/droni-per-la-gestione-hi-tech-degli-impianti-enel-in-campo/"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www.corrierecomunicazioni.it/tag/intelligenza-artificiale" TargetMode="External"/><Relationship Id="rId2" Type="http://schemas.openxmlformats.org/officeDocument/2006/relationships/hyperlink" Target="https://www.corrierecomunicazioni.it/tag/baidu/" TargetMode="External"/><Relationship Id="rId1" Type="http://schemas.openxmlformats.org/officeDocument/2006/relationships/slideLayout" Target="../slideLayouts/slideLayout2.xml"/><Relationship Id="rId5" Type="http://schemas.openxmlformats.org/officeDocument/2006/relationships/hyperlink" Target="https://www.corrierecomunicazioni.it/tag/AI" TargetMode="External"/><Relationship Id="rId4" Type="http://schemas.openxmlformats.org/officeDocument/2006/relationships/hyperlink" Target="https://www.corrierecomunicazioni.it/tag/google" TargetMode="External"/></Relationships>
</file>

<file path=ppt/slides/_rels/slide109.xml.rels><?xml version="1.0" encoding="UTF-8" standalone="yes"?>
<Relationships xmlns="http://schemas.openxmlformats.org/package/2006/relationships"><Relationship Id="rId3" Type="http://schemas.openxmlformats.org/officeDocument/2006/relationships/hyperlink" Target="https://www.corrierecomunicazioni.it/tag/ultrabroadband/" TargetMode="External"/><Relationship Id="rId2" Type="http://schemas.openxmlformats.org/officeDocument/2006/relationships/hyperlink" Target="https://www.corrierecomunicazioni.it/tag/internet/" TargetMode="External"/><Relationship Id="rId1" Type="http://schemas.openxmlformats.org/officeDocument/2006/relationships/slideLayout" Target="../slideLayouts/slideLayout2.xml"/><Relationship Id="rId5" Type="http://schemas.openxmlformats.org/officeDocument/2006/relationships/hyperlink" Target="https://www.corrierecomunicazioni.it/tag/space-x/" TargetMode="External"/><Relationship Id="rId4" Type="http://schemas.openxmlformats.org/officeDocument/2006/relationships/hyperlink" Target="https://www.corrierecomunicazioni.it/tag/elon-mus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www.corrierecomunicazioni.it/tag/unioncamere/"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www.corrierecomunicazioni.it/tag/intelligenza-artificiale/" TargetMode="External"/><Relationship Id="rId2" Type="http://schemas.openxmlformats.org/officeDocument/2006/relationships/hyperlink" Target="https://www.corrierecomunicazioni.it/tag/generali/"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www.corrierecomunicazioni.it/wp-admin/post.php?post=116651&amp;action=edit"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www.ilsole24ore.com/art/finanza-e-mercati/2018-09-11/cinque-offerte-mise-il-5g--134256.shtml?uuid=AElCn2pF"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2uo11xsaedulq.cloudfront.net/wp-content/uploads/2018/10/10070613/hpe-ai-industry-2.pn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agendadigitale.eu/sanita/blockchain-per-migliorare-la-sanita-ecco-com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it.wikipedia.org/wiki/Gestione_della_catena_di_distribuzione"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agendadigitale.eu/sanita/dematerializzazione-in-sanita-e-cartella-clinica-elettronica-questi-i-passi-necessari/"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corrierecomunicazioni.it/tag/blockchain/" TargetMode="External"/><Relationship Id="rId2" Type="http://schemas.openxmlformats.org/officeDocument/2006/relationships/hyperlink" Target="https://www.corrierecomunicazioni.it/tag/fake-news/"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it.wikipedia.org/wiki/Data_center" TargetMode="External"/><Relationship Id="rId3" Type="http://schemas.openxmlformats.org/officeDocument/2006/relationships/hyperlink" Target="https://it.wikipedia.org/wiki/On-line" TargetMode="External"/><Relationship Id="rId7" Type="http://schemas.openxmlformats.org/officeDocument/2006/relationships/hyperlink" Target="https://it.wikipedia.org/wiki/Affidabilit%C3%A0" TargetMode="External"/><Relationship Id="rId2" Type="http://schemas.openxmlformats.org/officeDocument/2006/relationships/hyperlink" Target="https://it.wikipedia.org/wiki/Software" TargetMode="External"/><Relationship Id="rId1" Type="http://schemas.openxmlformats.org/officeDocument/2006/relationships/slideLayout" Target="../slideLayouts/slideLayout2.xml"/><Relationship Id="rId6" Type="http://schemas.openxmlformats.org/officeDocument/2006/relationships/hyperlink" Target="https://it.wikipedia.org/wiki/Server" TargetMode="External"/><Relationship Id="rId5" Type="http://schemas.openxmlformats.org/officeDocument/2006/relationships/hyperlink" Target="https://it.wikipedia.org/wiki/Wireless" TargetMode="External"/><Relationship Id="rId4" Type="http://schemas.openxmlformats.org/officeDocument/2006/relationships/hyperlink" Target="https://it.wikipedia.org/wiki/Cablaggio"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it.wikipedia.org/wiki/Configurazione_(informatica)" TargetMode="External"/><Relationship Id="rId2" Type="http://schemas.openxmlformats.org/officeDocument/2006/relationships/hyperlink" Target="https://it.wikipedia.org/wiki/Macchina_virtuale" TargetMode="External"/><Relationship Id="rId1" Type="http://schemas.openxmlformats.org/officeDocument/2006/relationships/slideLayout" Target="../slideLayouts/slideLayout2.xml"/><Relationship Id="rId4" Type="http://schemas.openxmlformats.org/officeDocument/2006/relationships/hyperlink" Target="https://it.wikipedia.org/wiki/Data_center"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it.wikipedia.org/wiki/DaaS" TargetMode="External"/><Relationship Id="rId7" Type="http://schemas.openxmlformats.org/officeDocument/2006/relationships/hyperlink" Target="https://it.wikipedia.org/wiki/Centro_elaborazione_dati" TargetMode="External"/><Relationship Id="rId2" Type="http://schemas.openxmlformats.org/officeDocument/2006/relationships/hyperlink" Target="https://it.wikipedia.org/wiki/Software_as_a_service" TargetMode="External"/><Relationship Id="rId1" Type="http://schemas.openxmlformats.org/officeDocument/2006/relationships/slideLayout" Target="../slideLayouts/slideLayout2.xml"/><Relationship Id="rId6" Type="http://schemas.openxmlformats.org/officeDocument/2006/relationships/hyperlink" Target="https://it.wikipedia.org/wiki/Cloud" TargetMode="External"/><Relationship Id="rId5" Type="http://schemas.openxmlformats.org/officeDocument/2006/relationships/hyperlink" Target="https://it.wikipedia.org/wiki/Platform_as_a_service" TargetMode="External"/><Relationship Id="rId4" Type="http://schemas.openxmlformats.org/officeDocument/2006/relationships/hyperlink" Target="https://it.wikipedia.org/w/index.php?title=HaaS&amp;action=edit&amp;redlink=1"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www.corrierecomunicazioni.it/tag/aws/" TargetMode="External"/><Relationship Id="rId2" Type="http://schemas.openxmlformats.org/officeDocument/2006/relationships/hyperlink" Target="https://www.corrierecomunicazioni.it/tag/amazon/" TargetMode="External"/><Relationship Id="rId1" Type="http://schemas.openxmlformats.org/officeDocument/2006/relationships/slideLayout" Target="../slideLayouts/slideLayout2.xml"/><Relationship Id="rId4" Type="http://schemas.openxmlformats.org/officeDocument/2006/relationships/hyperlink" Target="https://www.corrierecomunicazioni.it/tag/clou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www.agrifood.tech/precision-farming/?__hstc=27384675.b1e8bda8294622b611ed4886fac3cf98.1531403515874.1543932761586.1544715236388.20&amp;__hssc=27384675.3.1544715236388&amp;__hsfp=351661375"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corrierecomunicazioni.it/tag/intelligenza-artificiale/"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8" Type="http://schemas.openxmlformats.org/officeDocument/2006/relationships/hyperlink" Target="https://www.internet4things.it/brand/talent-garden/" TargetMode="External"/><Relationship Id="rId3" Type="http://schemas.openxmlformats.org/officeDocument/2006/relationships/hyperlink" Target="https://www.internet4things.it/tag/internet-of-things/" TargetMode="External"/><Relationship Id="rId7" Type="http://schemas.openxmlformats.org/officeDocument/2006/relationships/hyperlink" Target="https://www.blockchain4innovation.it/iot/digital-transformation-le-pmi-guardano-alla-blockchain/" TargetMode="External"/><Relationship Id="rId2" Type="http://schemas.openxmlformats.org/officeDocument/2006/relationships/hyperlink" Target="https://www.internet4things.it/cloud/" TargetMode="External"/><Relationship Id="rId1" Type="http://schemas.openxmlformats.org/officeDocument/2006/relationships/slideLayout" Target="../slideLayouts/slideLayout2.xml"/><Relationship Id="rId6" Type="http://schemas.openxmlformats.org/officeDocument/2006/relationships/hyperlink" Target="https://www.internet4things.it/tag/analytics/" TargetMode="External"/><Relationship Id="rId11" Type="http://schemas.openxmlformats.org/officeDocument/2006/relationships/hyperlink" Target="https://www.internet4things.it/brand/enel/" TargetMode="External"/><Relationship Id="rId5" Type="http://schemas.openxmlformats.org/officeDocument/2006/relationships/hyperlink" Target="https://www.internet4things.it/tag/blockchain/" TargetMode="External"/><Relationship Id="rId10" Type="http://schemas.openxmlformats.org/officeDocument/2006/relationships/hyperlink" Target="https://www.internet4things.it/brand/intesa-sanpaolo/" TargetMode="External"/><Relationship Id="rId4" Type="http://schemas.openxmlformats.org/officeDocument/2006/relationships/hyperlink" Target="https://www.internet4things.it/tag/machine-learning/" TargetMode="External"/><Relationship Id="rId9" Type="http://schemas.openxmlformats.org/officeDocument/2006/relationships/hyperlink" Target="https://www.internet4things.it/brand/cisco/"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www.internet4things.it/iot-library/rfid-dall-identification-of-things-alla-internet-of-things-ecco-cosa-sta-cambiando/"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www.excelle.it/cross-selling-definizione-predictive-mode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www.excelle.it/predictive-analytics-analisi-predittiva-dati"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www.corrierecomunicazioni.it/tag/amazon/" TargetMode="External"/><Relationship Id="rId2" Type="http://schemas.openxmlformats.org/officeDocument/2006/relationships/hyperlink" Target="https://www.corrierecomunicazioni.it/tag/realta-virtuale/"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www.ai4business.it/intelligenza-artificiale/machine-learning/machine-learning-cosa-e-applicazioni/?__hstc=27384675.b1e8bda8294622b611ed4886fac3cf98.1531403515874.1543593904163.1543932761586.19&amp;__hssc=27384675.2.1543932761586&amp;__hsfp=351661375" TargetMode="External"/><Relationship Id="rId2" Type="http://schemas.openxmlformats.org/officeDocument/2006/relationships/hyperlink" Target="https://www.ai4business.it/intelligenza-artificiale/realta-aumentata/realta-virtuale-realta-aumentata/?__hstc=27384675.b1e8bda8294622b611ed4886fac3cf98.1531403515874.1543593904163.1543932761586.19&amp;__hssc=27384675.2.1543932761586&amp;__hsfp=351661375" TargetMode="External"/><Relationship Id="rId1" Type="http://schemas.openxmlformats.org/officeDocument/2006/relationships/slideLayout" Target="../slideLayouts/slideLayout2.xml"/><Relationship Id="rId4" Type="http://schemas.openxmlformats.org/officeDocument/2006/relationships/hyperlink" Target="https://www.ai4business.it/robotica/chatbot/chatbot-cosa-cosa-ce-dietro-successo/?__hstc=27384675.b1e8bda8294622b611ed4886fac3cf98.1531403515874.1543593904163.1543932761586.19&amp;__hssc=27384675.2.1543932761586&amp;__hsfp=351661375"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800" dirty="0" smtClean="0"/>
              <a:t>Impresa 4.0</a:t>
            </a:r>
            <a:endParaRPr lang="it-IT" sz="4800" dirty="0"/>
          </a:p>
        </p:txBody>
      </p:sp>
      <p:sp>
        <p:nvSpPr>
          <p:cNvPr id="3" name="Sottotitolo 2"/>
          <p:cNvSpPr>
            <a:spLocks noGrp="1"/>
          </p:cNvSpPr>
          <p:nvPr>
            <p:ph type="subTitle" idx="1"/>
          </p:nvPr>
        </p:nvSpPr>
        <p:spPr/>
        <p:txBody>
          <a:bodyPr/>
          <a:lstStyle/>
          <a:p>
            <a:r>
              <a:rPr lang="it-IT" dirty="0" smtClean="0"/>
              <a:t>Dalla «Agenda Digitale» </a:t>
            </a:r>
            <a:r>
              <a:rPr lang="it-IT" dirty="0" err="1" smtClean="0"/>
              <a:t>CorCom</a:t>
            </a:r>
            <a:r>
              <a:rPr lang="it-IT" dirty="0" smtClean="0"/>
              <a:t> 2018</a:t>
            </a:r>
            <a:endParaRPr lang="it-IT" dirty="0"/>
          </a:p>
        </p:txBody>
      </p:sp>
    </p:spTree>
    <p:extLst>
      <p:ext uri="{BB962C8B-B14F-4D97-AF65-F5344CB8AC3E}">
        <p14:creationId xmlns:p14="http://schemas.microsoft.com/office/powerpoint/2010/main" val="1697255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Machine </a:t>
            </a:r>
            <a:r>
              <a:rPr lang="it-IT" sz="2400" dirty="0" err="1"/>
              <a:t>learning</a:t>
            </a:r>
            <a:endParaRPr lang="it-IT" sz="2400" dirty="0"/>
          </a:p>
        </p:txBody>
      </p:sp>
      <p:sp>
        <p:nvSpPr>
          <p:cNvPr id="3" name="Segnaposto contenuto 2"/>
          <p:cNvSpPr>
            <a:spLocks noGrp="1"/>
          </p:cNvSpPr>
          <p:nvPr>
            <p:ph idx="1"/>
          </p:nvPr>
        </p:nvSpPr>
        <p:spPr/>
        <p:txBody>
          <a:bodyPr/>
          <a:lstStyle/>
          <a:p>
            <a:pPr marL="0" indent="0">
              <a:buNone/>
            </a:pPr>
            <a:r>
              <a:rPr lang="it-IT" dirty="0"/>
              <a:t>Si mira quindi a dare </a:t>
            </a:r>
            <a:r>
              <a:rPr lang="it-IT" dirty="0">
                <a:solidFill>
                  <a:srgbClr val="00B050"/>
                </a:solidFill>
              </a:rPr>
              <a:t>il farmaco giusto al paziente giusto nel momento più appropriato</a:t>
            </a:r>
            <a:r>
              <a:rPr lang="it-IT" dirty="0"/>
              <a:t>, evitando somministrazioni inutili o reazioni avverse dovute alle caratteristiche individuali.</a:t>
            </a:r>
          </a:p>
          <a:p>
            <a:pPr marL="0" indent="0">
              <a:buNone/>
            </a:pPr>
            <a:r>
              <a:rPr lang="it-IT" dirty="0">
                <a:solidFill>
                  <a:srgbClr val="FF0000"/>
                </a:solidFill>
              </a:rPr>
              <a:t>I dati digitali della sanità sono in continuo aumento</a:t>
            </a:r>
            <a:r>
              <a:rPr lang="it-IT" dirty="0"/>
              <a:t>: questa disponibilità permette di adottare più </a:t>
            </a:r>
            <a:r>
              <a:rPr lang="it-IT" dirty="0" err="1"/>
              <a:t>pervasivamente</a:t>
            </a:r>
            <a:r>
              <a:rPr lang="it-IT" dirty="0"/>
              <a:t> tecniche di machine </a:t>
            </a:r>
            <a:r>
              <a:rPr lang="it-IT" dirty="0" err="1"/>
              <a:t>learning</a:t>
            </a:r>
            <a:r>
              <a:rPr lang="it-IT" dirty="0"/>
              <a:t>. </a:t>
            </a:r>
          </a:p>
          <a:p>
            <a:pPr marL="0" indent="0">
              <a:buNone/>
            </a:pPr>
            <a:endParaRPr lang="it-IT" dirty="0"/>
          </a:p>
        </p:txBody>
      </p:sp>
    </p:spTree>
    <p:extLst>
      <p:ext uri="{BB962C8B-B14F-4D97-AF65-F5344CB8AC3E}">
        <p14:creationId xmlns:p14="http://schemas.microsoft.com/office/powerpoint/2010/main" val="255645018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smtClean="0"/>
              <a:t>Start Up </a:t>
            </a:r>
            <a:endParaRPr lang="it-IT" sz="2400" b="1" dirty="0"/>
          </a:p>
        </p:txBody>
      </p:sp>
      <p:sp>
        <p:nvSpPr>
          <p:cNvPr id="3" name="Segnaposto contenuto 2"/>
          <p:cNvSpPr>
            <a:spLocks noGrp="1"/>
          </p:cNvSpPr>
          <p:nvPr>
            <p:ph idx="1"/>
          </p:nvPr>
        </p:nvSpPr>
        <p:spPr/>
        <p:txBody>
          <a:bodyPr/>
          <a:lstStyle/>
          <a:p>
            <a:r>
              <a:rPr lang="it-IT" b="1" dirty="0"/>
              <a:t>In Italia scatta l’ora dell’</a:t>
            </a:r>
            <a:r>
              <a:rPr lang="it-IT" b="1" u="sng" dirty="0">
                <a:hlinkClick r:id="rId2"/>
              </a:rPr>
              <a:t>open </a:t>
            </a:r>
            <a:r>
              <a:rPr lang="it-IT" b="1" u="sng" dirty="0" err="1">
                <a:hlinkClick r:id="rId2"/>
              </a:rPr>
              <a:t>innovation</a:t>
            </a:r>
            <a:r>
              <a:rPr lang="it-IT" dirty="0"/>
              <a:t>. La fotografia è scattata dal terzo Osservatorio sui modelli italiani di Open </a:t>
            </a:r>
            <a:r>
              <a:rPr lang="it-IT" dirty="0" err="1"/>
              <a:t>Innovation</a:t>
            </a:r>
            <a:r>
              <a:rPr lang="it-IT" dirty="0"/>
              <a:t> e di Corporate Venture Capital (</a:t>
            </a:r>
            <a:r>
              <a:rPr lang="it-IT" dirty="0" err="1"/>
              <a:t>Cvc</a:t>
            </a:r>
            <a:r>
              <a:rPr lang="it-IT" dirty="0"/>
              <a:t>), promosso da </a:t>
            </a:r>
            <a:r>
              <a:rPr lang="it-IT" b="1" u="sng" dirty="0">
                <a:hlinkClick r:id="rId3"/>
              </a:rPr>
              <a:t>Assolombarda</a:t>
            </a:r>
            <a:r>
              <a:rPr lang="it-IT" b="1" dirty="0"/>
              <a:t>, Italia </a:t>
            </a:r>
            <a:r>
              <a:rPr lang="it-IT" b="1" dirty="0" smtClean="0"/>
              <a:t>Startup, </a:t>
            </a:r>
            <a:r>
              <a:rPr lang="it-IT" b="1" u="sng" dirty="0" err="1" smtClean="0">
                <a:hlinkClick r:id="rId4"/>
              </a:rPr>
              <a:t>Smau</a:t>
            </a:r>
            <a:r>
              <a:rPr lang="it-IT" b="1" u="sng" dirty="0" smtClean="0"/>
              <a:t>,</a:t>
            </a:r>
            <a:r>
              <a:rPr lang="it-IT" dirty="0"/>
              <a:t> </a:t>
            </a:r>
            <a:r>
              <a:rPr lang="it-IT" dirty="0" smtClean="0"/>
              <a:t>Confindustria.</a:t>
            </a:r>
          </a:p>
          <a:p>
            <a:r>
              <a:rPr lang="it-IT" dirty="0"/>
              <a:t>la ricerca evidenzia come l’’Open </a:t>
            </a:r>
            <a:r>
              <a:rPr lang="it-IT" dirty="0" err="1"/>
              <a:t>Innovation</a:t>
            </a:r>
            <a:r>
              <a:rPr lang="it-IT" dirty="0"/>
              <a:t> si stia sempre più affermando come </a:t>
            </a:r>
            <a:r>
              <a:rPr lang="it-IT" dirty="0">
                <a:solidFill>
                  <a:srgbClr val="0070C0"/>
                </a:solidFill>
              </a:rPr>
              <a:t>modalità di collaborazione strutturata tra startup e imprese</a:t>
            </a:r>
            <a:r>
              <a:rPr lang="it-IT" dirty="0"/>
              <a:t>: sono</a:t>
            </a:r>
            <a:r>
              <a:rPr lang="it-IT" b="1" dirty="0"/>
              <a:t> 2.329 </a:t>
            </a:r>
            <a:r>
              <a:rPr lang="it-IT" dirty="0"/>
              <a:t>le</a:t>
            </a:r>
            <a:r>
              <a:rPr lang="it-IT" u="sng" dirty="0">
                <a:hlinkClick r:id="rId5"/>
              </a:rPr>
              <a:t> </a:t>
            </a:r>
            <a:r>
              <a:rPr lang="it-IT" u="sng" dirty="0" smtClean="0">
                <a:hlinkClick r:id="rId5"/>
              </a:rPr>
              <a:t>startup</a:t>
            </a:r>
            <a:r>
              <a:rPr lang="it-IT" u="sng" dirty="0" smtClean="0"/>
              <a:t> </a:t>
            </a:r>
            <a:r>
              <a:rPr lang="it-IT" dirty="0" smtClean="0"/>
              <a:t>innovative </a:t>
            </a:r>
            <a:r>
              <a:rPr lang="it-IT" dirty="0"/>
              <a:t>nel portafoglio di </a:t>
            </a:r>
            <a:r>
              <a:rPr lang="it-IT" b="1" dirty="0"/>
              <a:t>7.635</a:t>
            </a:r>
            <a:r>
              <a:rPr lang="it-IT" dirty="0"/>
              <a:t> investitori in </a:t>
            </a:r>
            <a:r>
              <a:rPr lang="it-IT" u="sng" dirty="0"/>
              <a:t>Corporate Venture </a:t>
            </a:r>
            <a:r>
              <a:rPr lang="it-IT" u="sng" dirty="0" smtClean="0"/>
              <a:t>Capital </a:t>
            </a:r>
            <a:r>
              <a:rPr lang="it-IT" dirty="0" smtClean="0"/>
              <a:t>(il</a:t>
            </a:r>
            <a:r>
              <a:rPr lang="it-IT" dirty="0"/>
              <a:t> </a:t>
            </a:r>
            <a:r>
              <a:rPr lang="it-IT" b="1" dirty="0"/>
              <a:t>24,3%</a:t>
            </a:r>
            <a:r>
              <a:rPr lang="it-IT" dirty="0"/>
              <a:t> del totale delle startup iscritte al registro delle imprese </a:t>
            </a:r>
            <a:r>
              <a:rPr lang="it-IT" dirty="0" smtClean="0"/>
              <a:t>innovative).</a:t>
            </a:r>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85128379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400" dirty="0"/>
          </a:p>
        </p:txBody>
      </p:sp>
      <p:sp>
        <p:nvSpPr>
          <p:cNvPr id="3" name="Segnaposto contenuto 2"/>
          <p:cNvSpPr>
            <a:spLocks noGrp="1"/>
          </p:cNvSpPr>
          <p:nvPr>
            <p:ph idx="1"/>
          </p:nvPr>
        </p:nvSpPr>
        <p:spPr/>
        <p:txBody>
          <a:bodyPr/>
          <a:lstStyle/>
          <a:p>
            <a:r>
              <a:rPr lang="it-IT" dirty="0">
                <a:solidFill>
                  <a:srgbClr val="0070C0"/>
                </a:solidFill>
              </a:rPr>
              <a:t>I rapporti tra imprese e startup si articolano in una</a:t>
            </a:r>
            <a:r>
              <a:rPr lang="it-IT" dirty="0"/>
              <a:t> </a:t>
            </a:r>
            <a:r>
              <a:rPr lang="it-IT" b="1" dirty="0"/>
              <a:t>molteplicità di forme</a:t>
            </a:r>
            <a:r>
              <a:rPr lang="it-IT" dirty="0"/>
              <a:t>, coinvolgono spesso attori intermedi</a:t>
            </a:r>
            <a:r>
              <a:rPr lang="it-IT" dirty="0">
                <a:solidFill>
                  <a:srgbClr val="0070C0"/>
                </a:solidFill>
              </a:rPr>
              <a:t>, dai fornitori evoluti delle imprese, ad </a:t>
            </a:r>
            <a:r>
              <a:rPr lang="it-IT" dirty="0" smtClean="0">
                <a:solidFill>
                  <a:srgbClr val="0070C0"/>
                </a:solidFill>
              </a:rPr>
              <a:t>acceleratori e incubatori</a:t>
            </a:r>
            <a:r>
              <a:rPr lang="it-IT" dirty="0" smtClean="0"/>
              <a:t>. </a:t>
            </a:r>
          </a:p>
          <a:p>
            <a:r>
              <a:rPr lang="it-IT" dirty="0"/>
              <a:t>Dalla semplice </a:t>
            </a:r>
            <a:r>
              <a:rPr lang="it-IT" b="1" dirty="0"/>
              <a:t>alleanza commerciale</a:t>
            </a:r>
            <a:r>
              <a:rPr lang="it-IT" dirty="0"/>
              <a:t>, fino alla </a:t>
            </a:r>
            <a:r>
              <a:rPr lang="it-IT" b="1" dirty="0"/>
              <a:t>partecipazione nel capitale della startup</a:t>
            </a:r>
            <a:r>
              <a:rPr lang="it-IT" dirty="0"/>
              <a:t>, i vantaggi sono formidabili da ambo le parti: per la startup una vitale accelerazione nel processo di sviluppo e affermazione del proprio prodotto o servizio,</a:t>
            </a:r>
            <a:r>
              <a:rPr lang="it-IT" b="1" dirty="0"/>
              <a:t> per l’impresa una imprescindibile provvista di innovazione</a:t>
            </a:r>
            <a:r>
              <a:rPr lang="it-IT" dirty="0"/>
              <a:t> </a:t>
            </a:r>
            <a:r>
              <a:rPr lang="it-IT" dirty="0">
                <a:solidFill>
                  <a:srgbClr val="0070C0"/>
                </a:solidFill>
              </a:rPr>
              <a:t>che consente di rinnovare e riaffermare il proprio ruolo sui mercati in tempi e modalità compatibili con l’attuale contesto competitivo</a:t>
            </a:r>
            <a:r>
              <a:rPr lang="it-IT" dirty="0"/>
              <a:t>”.</a:t>
            </a:r>
          </a:p>
          <a:p>
            <a:endParaRPr lang="it-IT" dirty="0"/>
          </a:p>
        </p:txBody>
      </p:sp>
    </p:spTree>
    <p:extLst>
      <p:ext uri="{BB962C8B-B14F-4D97-AF65-F5344CB8AC3E}">
        <p14:creationId xmlns:p14="http://schemas.microsoft.com/office/powerpoint/2010/main" val="335735005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400" dirty="0"/>
          </a:p>
        </p:txBody>
      </p:sp>
      <p:sp>
        <p:nvSpPr>
          <p:cNvPr id="3" name="Segnaposto contenuto 2"/>
          <p:cNvSpPr>
            <a:spLocks noGrp="1"/>
          </p:cNvSpPr>
          <p:nvPr>
            <p:ph idx="1"/>
          </p:nvPr>
        </p:nvSpPr>
        <p:spPr/>
        <p:txBody>
          <a:bodyPr>
            <a:normAutofit lnSpcReduction="10000"/>
          </a:bodyPr>
          <a:lstStyle/>
          <a:p>
            <a:r>
              <a:rPr lang="it-IT" dirty="0"/>
              <a:t>Una dinamica che non coinvolge più solamente le </a:t>
            </a:r>
            <a:r>
              <a:rPr lang="it-IT" b="1" dirty="0"/>
              <a:t>grandi imprese (408)</a:t>
            </a:r>
            <a:r>
              <a:rPr lang="it-IT" dirty="0"/>
              <a:t>, ma anche e soprattutto le </a:t>
            </a:r>
            <a:r>
              <a:rPr lang="it-IT" b="1" dirty="0"/>
              <a:t>piccole (4.363)</a:t>
            </a:r>
            <a:r>
              <a:rPr lang="it-IT" dirty="0"/>
              <a:t> e </a:t>
            </a:r>
            <a:r>
              <a:rPr lang="it-IT" b="1" dirty="0"/>
              <a:t>medie (588)</a:t>
            </a:r>
            <a:r>
              <a:rPr lang="it-IT" dirty="0"/>
              <a:t> con tassi di crescita importanti. </a:t>
            </a:r>
            <a:r>
              <a:rPr lang="it-IT" dirty="0">
                <a:solidFill>
                  <a:srgbClr val="0070C0"/>
                </a:solidFill>
              </a:rPr>
              <a:t>Nell’ultimo anno le piccole imprese che investono in startup registrano un +22%, +20% le medie imprese, +17% le grandi </a:t>
            </a:r>
            <a:r>
              <a:rPr lang="it-IT" dirty="0" smtClean="0">
                <a:solidFill>
                  <a:srgbClr val="0070C0"/>
                </a:solidFill>
              </a:rPr>
              <a:t>imprese. </a:t>
            </a:r>
          </a:p>
          <a:p>
            <a:r>
              <a:rPr lang="it-IT" dirty="0"/>
              <a:t>L</a:t>
            </a:r>
            <a:r>
              <a:rPr lang="it-IT" dirty="0" smtClean="0"/>
              <a:t>e </a:t>
            </a:r>
            <a:r>
              <a:rPr lang="it-IT" dirty="0"/>
              <a:t>startup supportate da un </a:t>
            </a:r>
            <a:r>
              <a:rPr lang="it-IT" b="1" dirty="0"/>
              <a:t>investitore corporate</a:t>
            </a:r>
            <a:r>
              <a:rPr lang="it-IT" dirty="0"/>
              <a:t>, che spesso accompagna gli investitori istituzionali (business </a:t>
            </a:r>
            <a:r>
              <a:rPr lang="it-IT" dirty="0" err="1"/>
              <a:t>angels</a:t>
            </a:r>
            <a:r>
              <a:rPr lang="it-IT" dirty="0"/>
              <a:t> e VC), </a:t>
            </a:r>
            <a:r>
              <a:rPr lang="it-IT" dirty="0">
                <a:solidFill>
                  <a:srgbClr val="0070C0"/>
                </a:solidFill>
              </a:rPr>
              <a:t>generano in media più fatturato e un valore aggiunto più alto rispetto alle altre startup innovative </a:t>
            </a:r>
            <a:r>
              <a:rPr lang="it-IT" dirty="0"/>
              <a:t>e sono soggette a tassi di mortalità inferiori rispetto alle altre realtà, anche grazie ad una maggiore vicinanza al mercato che l’investitore corporate garantisce alla startup”.</a:t>
            </a:r>
          </a:p>
          <a:p>
            <a:endParaRPr lang="it-IT" dirty="0" smtClean="0">
              <a:solidFill>
                <a:srgbClr val="0070C0"/>
              </a:solidFill>
            </a:endParaRPr>
          </a:p>
          <a:p>
            <a:endParaRPr lang="it-IT" dirty="0">
              <a:solidFill>
                <a:srgbClr val="0070C0"/>
              </a:solidFill>
            </a:endParaRPr>
          </a:p>
        </p:txBody>
      </p:sp>
    </p:spTree>
    <p:extLst>
      <p:ext uri="{BB962C8B-B14F-4D97-AF65-F5344CB8AC3E}">
        <p14:creationId xmlns:p14="http://schemas.microsoft.com/office/powerpoint/2010/main" val="394887354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400" dirty="0"/>
          </a:p>
        </p:txBody>
      </p:sp>
      <p:sp>
        <p:nvSpPr>
          <p:cNvPr id="3" name="Segnaposto contenuto 2"/>
          <p:cNvSpPr>
            <a:spLocks noGrp="1"/>
          </p:cNvSpPr>
          <p:nvPr>
            <p:ph idx="1"/>
          </p:nvPr>
        </p:nvSpPr>
        <p:spPr/>
        <p:txBody>
          <a:bodyPr>
            <a:normAutofit fontScale="92500" lnSpcReduction="10000"/>
          </a:bodyPr>
          <a:lstStyle/>
          <a:p>
            <a:r>
              <a:rPr lang="it-IT" dirty="0"/>
              <a:t>Rispetto a dodici mesi fa, il totale delle startup </a:t>
            </a:r>
            <a:r>
              <a:rPr lang="it-IT" dirty="0">
                <a:solidFill>
                  <a:srgbClr val="FF0000"/>
                </a:solidFill>
              </a:rPr>
              <a:t>costituite online </a:t>
            </a:r>
            <a:r>
              <a:rPr lang="it-IT" dirty="0"/>
              <a:t>ha conosciuto un incremento di 960 unità. Tra le </a:t>
            </a:r>
            <a:r>
              <a:rPr lang="it-IT" dirty="0" err="1"/>
              <a:t>neoimprese</a:t>
            </a:r>
            <a:r>
              <a:rPr lang="it-IT" dirty="0"/>
              <a:t> innovative avviate nell’ultimo anno, ben 4 su 10 hanno optato per la nuova modalità (40,1%). La </a:t>
            </a:r>
            <a:r>
              <a:rPr lang="it-IT" b="1" dirty="0"/>
              <a:t>Sardegna </a:t>
            </a:r>
            <a:r>
              <a:rPr lang="it-IT" dirty="0"/>
              <a:t>è la regione con il più elevato tasso di adozione della misura: </a:t>
            </a:r>
            <a:r>
              <a:rPr lang="it-IT" b="1" dirty="0"/>
              <a:t>7 startup su 10 registrate nell’ultimo anno sono state create online</a:t>
            </a:r>
            <a:r>
              <a:rPr lang="it-IT" dirty="0"/>
              <a:t>.</a:t>
            </a:r>
          </a:p>
          <a:p>
            <a:r>
              <a:rPr lang="it-IT" dirty="0">
                <a:solidFill>
                  <a:srgbClr val="00B0F0"/>
                </a:solidFill>
              </a:rPr>
              <a:t>In termini assoluti, </a:t>
            </a:r>
            <a:r>
              <a:rPr lang="it-IT" b="1" dirty="0">
                <a:solidFill>
                  <a:srgbClr val="00B0F0"/>
                </a:solidFill>
              </a:rPr>
              <a:t>Milano</a:t>
            </a:r>
            <a:r>
              <a:rPr lang="it-IT" dirty="0">
                <a:solidFill>
                  <a:srgbClr val="00B0F0"/>
                </a:solidFill>
              </a:rPr>
              <a:t> si conferma la provincia più popolosa, con 288 startup costituite online, il 16% del totale nazionale, seguita da </a:t>
            </a:r>
            <a:r>
              <a:rPr lang="it-IT" b="1" dirty="0">
                <a:solidFill>
                  <a:srgbClr val="00B0F0"/>
                </a:solidFill>
              </a:rPr>
              <a:t>Roma</a:t>
            </a:r>
            <a:r>
              <a:rPr lang="it-IT" dirty="0">
                <a:solidFill>
                  <a:srgbClr val="00B0F0"/>
                </a:solidFill>
              </a:rPr>
              <a:t>, con 183 (10,3%). </a:t>
            </a:r>
            <a:r>
              <a:rPr lang="it-IT" dirty="0"/>
              <a:t>A fronte di un tempo d’attesa medio di circa 30 giorni tra costituzione e iscrizione in sezione speciale, va segnalato come in diverse </a:t>
            </a:r>
            <a:r>
              <a:rPr lang="it-IT" dirty="0" smtClean="0"/>
              <a:t>province</a:t>
            </a:r>
            <a:r>
              <a:rPr lang="it-IT" dirty="0"/>
              <a:t> </a:t>
            </a:r>
            <a:r>
              <a:rPr lang="it-IT" b="1" dirty="0"/>
              <a:t>la procedura viene completata mediamente in meno di una </a:t>
            </a:r>
            <a:r>
              <a:rPr lang="it-IT" b="1" dirty="0" smtClean="0"/>
              <a:t>settimana. </a:t>
            </a:r>
            <a:r>
              <a:rPr lang="it-IT" dirty="0"/>
              <a:t> </a:t>
            </a:r>
            <a:endParaRPr lang="it-IT" dirty="0">
              <a:solidFill>
                <a:srgbClr val="00B0F0"/>
              </a:solidFill>
            </a:endParaRPr>
          </a:p>
        </p:txBody>
      </p:sp>
    </p:spTree>
    <p:extLst>
      <p:ext uri="{BB962C8B-B14F-4D97-AF65-F5344CB8AC3E}">
        <p14:creationId xmlns:p14="http://schemas.microsoft.com/office/powerpoint/2010/main" val="24813177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400" dirty="0"/>
          </a:p>
        </p:txBody>
      </p:sp>
      <p:sp>
        <p:nvSpPr>
          <p:cNvPr id="3" name="Segnaposto contenuto 2"/>
          <p:cNvSpPr>
            <a:spLocks noGrp="1"/>
          </p:cNvSpPr>
          <p:nvPr>
            <p:ph idx="1"/>
          </p:nvPr>
        </p:nvSpPr>
        <p:spPr/>
        <p:txBody>
          <a:bodyPr>
            <a:normAutofit lnSpcReduction="10000"/>
          </a:bodyPr>
          <a:lstStyle/>
          <a:p>
            <a:r>
              <a:rPr lang="it-IT" b="1" dirty="0"/>
              <a:t>Le startup danno lavoro a oltre </a:t>
            </a:r>
            <a:r>
              <a:rPr lang="it-IT" b="1" u="sng" dirty="0"/>
              <a:t>50mila persone</a:t>
            </a:r>
            <a:r>
              <a:rPr lang="it-IT" b="1" dirty="0"/>
              <a:t>: il report di </a:t>
            </a:r>
            <a:r>
              <a:rPr lang="it-IT" b="1" dirty="0" err="1" smtClean="0"/>
              <a:t>InfoCamere</a:t>
            </a:r>
            <a:r>
              <a:rPr lang="it-IT" b="1" dirty="0" smtClean="0"/>
              <a:t>: </a:t>
            </a:r>
            <a:r>
              <a:rPr lang="it-IT" dirty="0"/>
              <a:t>I dati di marzo 2018 dicono che il numero delle imprese innovative è aumentato di 500 unità in soli 3 </a:t>
            </a:r>
            <a:r>
              <a:rPr lang="it-IT" dirty="0" smtClean="0"/>
              <a:t>mesi. </a:t>
            </a:r>
          </a:p>
          <a:p>
            <a:r>
              <a:rPr lang="it-IT" dirty="0"/>
              <a:t>TRIESTE. Sono stati </a:t>
            </a:r>
            <a:r>
              <a:rPr lang="it-IT" dirty="0" smtClean="0"/>
              <a:t>premiati </a:t>
            </a:r>
            <a:r>
              <a:rPr lang="it-IT" dirty="0"/>
              <a:t>nella sede dell’ex ospedale militare i vincitori del “</a:t>
            </a:r>
            <a:r>
              <a:rPr lang="it-IT" dirty="0" err="1"/>
              <a:t>Contamination</a:t>
            </a:r>
            <a:r>
              <a:rPr lang="it-IT" dirty="0"/>
              <a:t> Lab 2018”, vero e proprio percorso formativo dedicato a progetti imprenditoriali il cui fine è quello di far interagire ragazzi che fanno parte di distinte facoltà universitarie. </a:t>
            </a:r>
          </a:p>
          <a:p>
            <a:r>
              <a:rPr lang="it-IT" dirty="0">
                <a:solidFill>
                  <a:srgbClr val="00B0F0"/>
                </a:solidFill>
              </a:rPr>
              <a:t>A tutti loro l’Università darà </a:t>
            </a:r>
            <a:r>
              <a:rPr lang="it-IT" dirty="0" smtClean="0">
                <a:solidFill>
                  <a:srgbClr val="00B0F0"/>
                </a:solidFill>
              </a:rPr>
              <a:t>l’opportunità </a:t>
            </a:r>
            <a:r>
              <a:rPr lang="it-IT" dirty="0">
                <a:solidFill>
                  <a:srgbClr val="00B0F0"/>
                </a:solidFill>
              </a:rPr>
              <a:t>di effettuare un viaggio d’istruzione di una settimana in Israele dove visiteranno l’università di </a:t>
            </a:r>
            <a:r>
              <a:rPr lang="it-IT" dirty="0" err="1">
                <a:solidFill>
                  <a:srgbClr val="00B0F0"/>
                </a:solidFill>
              </a:rPr>
              <a:t>Tel</a:t>
            </a:r>
            <a:r>
              <a:rPr lang="it-IT" dirty="0">
                <a:solidFill>
                  <a:srgbClr val="00B0F0"/>
                </a:solidFill>
              </a:rPr>
              <a:t> Aviv e le aziende presenti in loco.</a:t>
            </a:r>
            <a:br>
              <a:rPr lang="it-IT" dirty="0">
                <a:solidFill>
                  <a:srgbClr val="00B0F0"/>
                </a:solidFill>
              </a:rPr>
            </a:br>
            <a:endParaRPr lang="it-IT" dirty="0">
              <a:solidFill>
                <a:srgbClr val="00B0F0"/>
              </a:solidFill>
            </a:endParaRPr>
          </a:p>
        </p:txBody>
      </p:sp>
    </p:spTree>
    <p:extLst>
      <p:ext uri="{BB962C8B-B14F-4D97-AF65-F5344CB8AC3E}">
        <p14:creationId xmlns:p14="http://schemas.microsoft.com/office/powerpoint/2010/main" val="279480932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smtClean="0"/>
              <a:t> </a:t>
            </a:r>
            <a:r>
              <a:rPr lang="it-IT" sz="3600" dirty="0"/>
              <a:t>Scenario, 5G </a:t>
            </a:r>
            <a:r>
              <a:rPr lang="it-IT" sz="2400" dirty="0"/>
              <a:t/>
            </a:r>
            <a:br>
              <a:rPr lang="it-IT" sz="2400" dirty="0"/>
            </a:br>
            <a:r>
              <a:rPr lang="it-IT" sz="2400" dirty="0"/>
              <a:t/>
            </a:r>
            <a:br>
              <a:rPr lang="it-IT" sz="2400" dirty="0"/>
            </a:br>
            <a:endParaRPr lang="it-IT" sz="2400" dirty="0"/>
          </a:p>
        </p:txBody>
      </p:sp>
      <p:sp>
        <p:nvSpPr>
          <p:cNvPr id="4" name="Segnaposto testo 3"/>
          <p:cNvSpPr>
            <a:spLocks noGrp="1"/>
          </p:cNvSpPr>
          <p:nvPr>
            <p:ph type="body" idx="1"/>
          </p:nvPr>
        </p:nvSpPr>
        <p:spPr/>
        <p:txBody>
          <a:bodyPr/>
          <a:lstStyle/>
          <a:p>
            <a:pPr algn="ctr"/>
            <a:r>
              <a:rPr lang="it-IT" sz="3600" dirty="0" smtClean="0"/>
              <a:t> </a:t>
            </a:r>
            <a:endParaRPr lang="it-IT" sz="3600" dirty="0"/>
          </a:p>
          <a:p>
            <a:endParaRPr lang="it-IT" dirty="0"/>
          </a:p>
        </p:txBody>
      </p:sp>
    </p:spTree>
    <p:extLst>
      <p:ext uri="{BB962C8B-B14F-4D97-AF65-F5344CB8AC3E}">
        <p14:creationId xmlns:p14="http://schemas.microsoft.com/office/powerpoint/2010/main" val="17822981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dirty="0" smtClean="0"/>
              <a:t>Scenario</a:t>
            </a:r>
            <a:endParaRPr lang="it-IT" sz="2400" dirty="0"/>
          </a:p>
        </p:txBody>
      </p:sp>
      <p:sp>
        <p:nvSpPr>
          <p:cNvPr id="5" name="Segnaposto contenuto 4"/>
          <p:cNvSpPr>
            <a:spLocks noGrp="1"/>
          </p:cNvSpPr>
          <p:nvPr>
            <p:ph idx="1"/>
          </p:nvPr>
        </p:nvSpPr>
        <p:spPr/>
        <p:txBody>
          <a:bodyPr/>
          <a:lstStyle/>
          <a:p>
            <a:pPr marL="0" indent="0">
              <a:buNone/>
            </a:pPr>
            <a:r>
              <a:rPr lang="it-IT" dirty="0"/>
              <a:t>L</a:t>
            </a:r>
            <a:r>
              <a:rPr lang="it-IT" dirty="0" smtClean="0"/>
              <a:t>a </a:t>
            </a:r>
            <a:r>
              <a:rPr lang="it-IT" dirty="0"/>
              <a:t>forma di agricoltura di precisione più innovativa e promettente è la cosiddetta </a:t>
            </a:r>
            <a:r>
              <a:rPr lang="it-IT" b="1" dirty="0"/>
              <a:t>“agricoltura verticale”</a:t>
            </a:r>
            <a:r>
              <a:rPr lang="it-IT" dirty="0"/>
              <a:t>, che prevede la coltivazione in strutture verticali, usando luce artificiale, acqua e terra. In sostanza </a:t>
            </a:r>
            <a:r>
              <a:rPr lang="it-IT" dirty="0">
                <a:solidFill>
                  <a:srgbClr val="0070C0"/>
                </a:solidFill>
              </a:rPr>
              <a:t>le </a:t>
            </a:r>
            <a:r>
              <a:rPr lang="it-IT" b="1" dirty="0" err="1">
                <a:solidFill>
                  <a:srgbClr val="0070C0"/>
                </a:solidFill>
              </a:rPr>
              <a:t>vertical</a:t>
            </a:r>
            <a:r>
              <a:rPr lang="it-IT" b="1" dirty="0">
                <a:solidFill>
                  <a:srgbClr val="0070C0"/>
                </a:solidFill>
              </a:rPr>
              <a:t> </a:t>
            </a:r>
            <a:r>
              <a:rPr lang="it-IT" b="1" dirty="0" err="1">
                <a:solidFill>
                  <a:srgbClr val="0070C0"/>
                </a:solidFill>
              </a:rPr>
              <a:t>farms</a:t>
            </a:r>
            <a:r>
              <a:rPr lang="it-IT" dirty="0">
                <a:solidFill>
                  <a:srgbClr val="0070C0"/>
                </a:solidFill>
              </a:rPr>
              <a:t> fanno a meno di un substrato in cui le piante crescono, le luci al LED riproducono determinati tipi di lunghezza d’onda della luce solare, acqua ricca di nutrienti viene vaporizzata direttamente sulle radici delle piante e i sensori inviano dati a dei computer centrali dove vengono </a:t>
            </a:r>
            <a:r>
              <a:rPr lang="it-IT" dirty="0" smtClean="0">
                <a:solidFill>
                  <a:srgbClr val="0070C0"/>
                </a:solidFill>
              </a:rPr>
              <a:t>analizzati</a:t>
            </a:r>
            <a:r>
              <a:rPr lang="it-IT" dirty="0" smtClean="0"/>
              <a:t>. </a:t>
            </a:r>
          </a:p>
          <a:p>
            <a:pPr marL="0" indent="0">
              <a:buNone/>
            </a:pPr>
            <a:r>
              <a:rPr lang="it-IT" dirty="0" smtClean="0"/>
              <a:t>La </a:t>
            </a:r>
            <a:r>
              <a:rPr lang="it-IT" dirty="0"/>
              <a:t>raccolta dei dati da parte dei sensori può permettere di controllare e regolare con la massima precisione i processi di crescita.</a:t>
            </a:r>
          </a:p>
          <a:p>
            <a:pPr marL="0" indent="0">
              <a:buNone/>
            </a:pPr>
            <a:endParaRPr lang="it-IT" dirty="0"/>
          </a:p>
        </p:txBody>
      </p:sp>
    </p:spTree>
    <p:extLst>
      <p:ext uri="{BB962C8B-B14F-4D97-AF65-F5344CB8AC3E}">
        <p14:creationId xmlns:p14="http://schemas.microsoft.com/office/powerpoint/2010/main" val="356761249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normAutofit lnSpcReduction="10000"/>
          </a:bodyPr>
          <a:lstStyle/>
          <a:p>
            <a:r>
              <a:rPr lang="it-IT" b="1" u="sng" dirty="0">
                <a:hlinkClick r:id="rId2"/>
              </a:rPr>
              <a:t>Enel</a:t>
            </a:r>
            <a:r>
              <a:rPr lang="it-IT" b="1" dirty="0"/>
              <a:t> scommette sui </a:t>
            </a:r>
            <a:r>
              <a:rPr lang="it-IT" b="1" u="sng" dirty="0">
                <a:hlinkClick r:id="rId3"/>
              </a:rPr>
              <a:t>droni</a:t>
            </a:r>
            <a:r>
              <a:rPr lang="it-IT" b="1" dirty="0"/>
              <a:t>.</a:t>
            </a:r>
            <a:r>
              <a:rPr lang="it-IT" dirty="0"/>
              <a:t> La società ha inaugurato oggi, presso la centrale di </a:t>
            </a:r>
            <a:r>
              <a:rPr lang="it-IT" dirty="0" err="1"/>
              <a:t>Torrevaldaliga</a:t>
            </a:r>
            <a:r>
              <a:rPr lang="it-IT" dirty="0"/>
              <a:t> Nord vicino Civitavecchia, un innovativo sistema che utilizza questi velivoli per supportare le attività di esercizio, manutenzione e protezione dell’impianto. Le soluzioni sono sviluppate dalle due </a:t>
            </a:r>
            <a:r>
              <a:rPr lang="it-IT" b="1" dirty="0"/>
              <a:t>startup </a:t>
            </a:r>
            <a:r>
              <a:rPr lang="it-IT" b="1" dirty="0" err="1"/>
              <a:t>Convexum</a:t>
            </a:r>
            <a:r>
              <a:rPr lang="it-IT" b="1" dirty="0"/>
              <a:t> e </a:t>
            </a:r>
            <a:r>
              <a:rPr lang="it-IT" b="1" dirty="0" err="1"/>
              <a:t>Percepto</a:t>
            </a:r>
            <a:r>
              <a:rPr lang="it-IT" b="1" dirty="0" smtClean="0"/>
              <a:t>.</a:t>
            </a:r>
          </a:p>
          <a:p>
            <a:r>
              <a:rPr lang="it-IT" b="1" dirty="0"/>
              <a:t>I droni al servizio della sicurezza negli stabilimenti Ford.</a:t>
            </a:r>
            <a:r>
              <a:rPr lang="it-IT" dirty="0"/>
              <a:t> Succede negli stabilimenti </a:t>
            </a:r>
            <a:r>
              <a:rPr lang="it-IT" b="1" dirty="0"/>
              <a:t>Engine </a:t>
            </a:r>
            <a:r>
              <a:rPr lang="it-IT" b="1" dirty="0" err="1"/>
              <a:t>Plant</a:t>
            </a:r>
            <a:r>
              <a:rPr lang="it-IT" b="1" dirty="0"/>
              <a:t> di </a:t>
            </a:r>
            <a:r>
              <a:rPr lang="it-IT" b="1" dirty="0" err="1"/>
              <a:t>Dagenham</a:t>
            </a:r>
            <a:r>
              <a:rPr lang="it-IT" b="1" dirty="0"/>
              <a:t>, Londra, </a:t>
            </a:r>
            <a:r>
              <a:rPr lang="it-IT" dirty="0"/>
              <a:t>dove i dipendenti che si occupano della manutenzione degli stabilimenti, </a:t>
            </a:r>
            <a:r>
              <a:rPr lang="it-IT" u="sng" dirty="0">
                <a:hlinkClick r:id="rId4"/>
              </a:rPr>
              <a:t>stanno utilizzando dron</a:t>
            </a:r>
            <a:r>
              <a:rPr lang="it-IT" dirty="0"/>
              <a:t>i con telecamere integrate per ispezionare, in modo sicuro ed efficiente, le attrezzature complesse o le aree più alte dello stabilimento.</a:t>
            </a:r>
          </a:p>
          <a:p>
            <a:endParaRPr lang="it-IT" dirty="0"/>
          </a:p>
          <a:p>
            <a:endParaRPr lang="it-IT" dirty="0"/>
          </a:p>
        </p:txBody>
      </p:sp>
    </p:spTree>
    <p:extLst>
      <p:ext uri="{BB962C8B-B14F-4D97-AF65-F5344CB8AC3E}">
        <p14:creationId xmlns:p14="http://schemas.microsoft.com/office/powerpoint/2010/main" val="24071858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normAutofit lnSpcReduction="10000"/>
          </a:bodyPr>
          <a:lstStyle/>
          <a:p>
            <a:r>
              <a:rPr lang="it-IT" dirty="0"/>
              <a:t>Il colosso cinese di Internet</a:t>
            </a:r>
            <a:r>
              <a:rPr lang="it-IT" b="1" dirty="0"/>
              <a:t> </a:t>
            </a:r>
            <a:r>
              <a:rPr lang="it-IT" b="1" u="sng" dirty="0" err="1">
                <a:hlinkClick r:id="rId2"/>
              </a:rPr>
              <a:t>Baidu</a:t>
            </a:r>
            <a:r>
              <a:rPr lang="it-IT" b="1" dirty="0"/>
              <a:t> ha presentato un prodotto di </a:t>
            </a:r>
            <a:r>
              <a:rPr lang="it-IT" b="1" u="sng" dirty="0">
                <a:hlinkClick r:id="rId3"/>
              </a:rPr>
              <a:t>intelligenza artificiale</a:t>
            </a:r>
            <a:r>
              <a:rPr lang="it-IT" b="1" dirty="0"/>
              <a:t> che traduce dal cinese all’inglese e dal cinese al tedesco e viceversa in tempo reale. </a:t>
            </a:r>
            <a:r>
              <a:rPr lang="it-IT" dirty="0"/>
              <a:t>Si tratta di una </a:t>
            </a:r>
            <a:r>
              <a:rPr lang="it-IT" b="1" dirty="0"/>
              <a:t>sfida diretta a </a:t>
            </a:r>
            <a:r>
              <a:rPr lang="it-IT" b="1" u="sng" dirty="0">
                <a:hlinkClick r:id="rId4"/>
              </a:rPr>
              <a:t>Google</a:t>
            </a:r>
            <a:r>
              <a:rPr lang="it-IT" dirty="0"/>
              <a:t>, che pure sta lavorando sull’</a:t>
            </a:r>
            <a:r>
              <a:rPr lang="it-IT" b="1" u="sng" dirty="0">
                <a:hlinkClick r:id="rId5"/>
              </a:rPr>
              <a:t>AI </a:t>
            </a:r>
            <a:r>
              <a:rPr lang="it-IT" b="1" dirty="0"/>
              <a:t>applicata al riconoscimento del linguaggio naturale</a:t>
            </a:r>
            <a:r>
              <a:rPr lang="it-IT" dirty="0"/>
              <a:t> e che l’anno scorso ha lanciato le Pixel </a:t>
            </a:r>
            <a:r>
              <a:rPr lang="it-IT" dirty="0" err="1"/>
              <a:t>Buds</a:t>
            </a:r>
            <a:r>
              <a:rPr lang="it-IT" dirty="0"/>
              <a:t>, cuffie che traducono simultaneamente</a:t>
            </a:r>
            <a:r>
              <a:rPr lang="it-IT" dirty="0" smtClean="0"/>
              <a:t>.</a:t>
            </a:r>
          </a:p>
          <a:p>
            <a:r>
              <a:rPr lang="it-IT" b="1" dirty="0" err="1">
                <a:solidFill>
                  <a:srgbClr val="FF0000"/>
                </a:solidFill>
              </a:rPr>
              <a:t>Baidu</a:t>
            </a:r>
            <a:r>
              <a:rPr lang="it-IT" b="1" dirty="0">
                <a:solidFill>
                  <a:srgbClr val="FF0000"/>
                </a:solidFill>
              </a:rPr>
              <a:t> ha inserito nel suo traduttore simultaneo automatizzato due milioni di coppie di frasi inglesi e cines</a:t>
            </a:r>
            <a:r>
              <a:rPr lang="it-IT" dirty="0">
                <a:solidFill>
                  <a:srgbClr val="FF0000"/>
                </a:solidFill>
              </a:rPr>
              <a:t>i; questo permette di tradurre in tempo quasi reale da una lingua all’altra superando l’ostacolo di strutture sintattiche fortemente diverse. Se l’utente accetta una latenza maggiore la traduzione diventa ancora più accurata. </a:t>
            </a:r>
          </a:p>
          <a:p>
            <a:endParaRPr lang="it-IT" dirty="0"/>
          </a:p>
        </p:txBody>
      </p:sp>
    </p:spTree>
    <p:extLst>
      <p:ext uri="{BB962C8B-B14F-4D97-AF65-F5344CB8AC3E}">
        <p14:creationId xmlns:p14="http://schemas.microsoft.com/office/powerpoint/2010/main" val="22254398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lstStyle/>
          <a:p>
            <a:endParaRPr lang="it-IT" dirty="0" smtClean="0"/>
          </a:p>
          <a:p>
            <a:r>
              <a:rPr lang="it-IT" dirty="0" smtClean="0"/>
              <a:t>Portare </a:t>
            </a:r>
            <a:r>
              <a:rPr lang="it-IT" dirty="0"/>
              <a:t>le connessioni a </a:t>
            </a:r>
            <a:r>
              <a:rPr lang="it-IT" b="1" dirty="0">
                <a:hlinkClick r:id="rId2"/>
              </a:rPr>
              <a:t>Internet</a:t>
            </a:r>
            <a:r>
              <a:rPr lang="it-IT" u="sng" dirty="0">
                <a:hlinkClick r:id="rId2"/>
              </a:rPr>
              <a:t> </a:t>
            </a:r>
            <a:r>
              <a:rPr lang="it-IT" dirty="0"/>
              <a:t>in </a:t>
            </a:r>
            <a:r>
              <a:rPr lang="it-IT" b="1" dirty="0">
                <a:hlinkClick r:id="rId3"/>
              </a:rPr>
              <a:t>banda ultralarga</a:t>
            </a:r>
            <a:r>
              <a:rPr lang="it-IT" dirty="0"/>
              <a:t> anche nelle località del pianeta più isolate, utilizzando come “ponte” per i collegamenti una flotta di satelliti dedicati al programma. E’ il piano di </a:t>
            </a:r>
            <a:r>
              <a:rPr lang="it-IT" b="1" dirty="0" err="1">
                <a:hlinkClick r:id="rId4"/>
              </a:rPr>
              <a:t>Elon</a:t>
            </a:r>
            <a:r>
              <a:rPr lang="it-IT" b="1" dirty="0">
                <a:hlinkClick r:id="rId4"/>
              </a:rPr>
              <a:t> </a:t>
            </a:r>
            <a:r>
              <a:rPr lang="it-IT" b="1" dirty="0" err="1">
                <a:hlinkClick r:id="rId4"/>
              </a:rPr>
              <a:t>Musk</a:t>
            </a:r>
            <a:r>
              <a:rPr lang="it-IT" u="sng" dirty="0">
                <a:hlinkClick r:id="rId4"/>
              </a:rPr>
              <a:t> </a:t>
            </a:r>
            <a:r>
              <a:rPr lang="it-IT" dirty="0"/>
              <a:t>con la sua</a:t>
            </a:r>
            <a:r>
              <a:rPr lang="it-IT" u="sng" dirty="0">
                <a:hlinkClick r:id="rId5"/>
              </a:rPr>
              <a:t> </a:t>
            </a:r>
            <a:r>
              <a:rPr lang="it-IT" b="1" dirty="0" err="1">
                <a:hlinkClick r:id="rId5"/>
              </a:rPr>
              <a:t>SpaceX</a:t>
            </a:r>
            <a:r>
              <a:rPr lang="it-IT" dirty="0"/>
              <a:t>, che ha appena ottenuto l’ok </a:t>
            </a:r>
            <a:r>
              <a:rPr lang="it-IT" dirty="0" smtClean="0"/>
              <a:t>dalla </a:t>
            </a:r>
            <a:r>
              <a:rPr lang="it-IT" b="1" dirty="0" smtClean="0"/>
              <a:t>Federal </a:t>
            </a:r>
            <a:r>
              <a:rPr lang="it-IT" b="1" dirty="0" err="1"/>
              <a:t>communications</a:t>
            </a:r>
            <a:r>
              <a:rPr lang="it-IT" b="1" dirty="0"/>
              <a:t> </a:t>
            </a:r>
            <a:r>
              <a:rPr lang="it-IT" b="1" dirty="0" err="1"/>
              <a:t>commission</a:t>
            </a:r>
            <a:r>
              <a:rPr lang="it-IT" dirty="0"/>
              <a:t> Usa alla messa in orbita di 7.518 dispositivi su orbite “alte”, distanti oltre mille chilometri dalla terra. </a:t>
            </a:r>
            <a:endParaRPr lang="it-IT" dirty="0" smtClean="0"/>
          </a:p>
          <a:p>
            <a:endParaRPr lang="it-IT" dirty="0"/>
          </a:p>
        </p:txBody>
      </p:sp>
    </p:spTree>
    <p:extLst>
      <p:ext uri="{BB962C8B-B14F-4D97-AF65-F5344CB8AC3E}">
        <p14:creationId xmlns:p14="http://schemas.microsoft.com/office/powerpoint/2010/main" val="2085965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Machine </a:t>
            </a:r>
            <a:r>
              <a:rPr lang="it-IT" sz="2400" dirty="0" err="1"/>
              <a:t>learning</a:t>
            </a:r>
            <a:endParaRPr lang="it-IT" sz="2400" dirty="0"/>
          </a:p>
        </p:txBody>
      </p:sp>
      <p:sp>
        <p:nvSpPr>
          <p:cNvPr id="3" name="Segnaposto contenuto 2"/>
          <p:cNvSpPr>
            <a:spLocks noGrp="1"/>
          </p:cNvSpPr>
          <p:nvPr>
            <p:ph idx="1"/>
          </p:nvPr>
        </p:nvSpPr>
        <p:spPr/>
        <p:txBody>
          <a:bodyPr>
            <a:normAutofit/>
          </a:bodyPr>
          <a:lstStyle/>
          <a:p>
            <a:r>
              <a:rPr lang="it-IT" dirty="0" smtClean="0"/>
              <a:t>Nel </a:t>
            </a:r>
            <a:r>
              <a:rPr lang="it-IT" dirty="0"/>
              <a:t>machine </a:t>
            </a:r>
            <a:r>
              <a:rPr lang="it-IT" dirty="0" err="1"/>
              <a:t>learning</a:t>
            </a:r>
            <a:r>
              <a:rPr lang="it-IT" dirty="0"/>
              <a:t> la</a:t>
            </a:r>
            <a:r>
              <a:rPr lang="it-IT" b="1" dirty="0"/>
              <a:t> </a:t>
            </a:r>
            <a:r>
              <a:rPr lang="it-IT" b="1" dirty="0" err="1"/>
              <a:t>pre</a:t>
            </a:r>
            <a:r>
              <a:rPr lang="it-IT" b="1" dirty="0"/>
              <a:t>-elaborazione </a:t>
            </a:r>
            <a:r>
              <a:rPr lang="it-IT" dirty="0"/>
              <a:t>(o </a:t>
            </a:r>
            <a:r>
              <a:rPr lang="it-IT" dirty="0" err="1"/>
              <a:t>pre</a:t>
            </a:r>
            <a:r>
              <a:rPr lang="it-IT" dirty="0"/>
              <a:t>-processing) è la fase in </a:t>
            </a:r>
            <a:r>
              <a:rPr lang="it-IT" dirty="0" smtClean="0"/>
              <a:t>cui si organizzano </a:t>
            </a:r>
            <a:r>
              <a:rPr lang="it-IT" dirty="0"/>
              <a:t>i dati, prima di avviare l'algoritmo di apprendimento. In particolar modo, nella fase di </a:t>
            </a:r>
            <a:r>
              <a:rPr lang="it-IT" dirty="0" err="1"/>
              <a:t>pre</a:t>
            </a:r>
            <a:r>
              <a:rPr lang="it-IT" dirty="0"/>
              <a:t>-processing </a:t>
            </a:r>
            <a:r>
              <a:rPr lang="it-IT" dirty="0" smtClean="0"/>
              <a:t>si analizza </a:t>
            </a:r>
            <a:r>
              <a:rPr lang="it-IT" dirty="0"/>
              <a:t>il </a:t>
            </a:r>
            <a:r>
              <a:rPr lang="it-IT" dirty="0" err="1"/>
              <a:t>dataset</a:t>
            </a:r>
            <a:r>
              <a:rPr lang="it-IT" dirty="0"/>
              <a:t> per individuare eventuali </a:t>
            </a:r>
            <a:r>
              <a:rPr lang="it-IT" u="sng" dirty="0"/>
              <a:t>correlazioni</a:t>
            </a:r>
            <a:r>
              <a:rPr lang="it-IT" dirty="0"/>
              <a:t> nei dati. </a:t>
            </a:r>
          </a:p>
          <a:p>
            <a:r>
              <a:rPr lang="it-IT" dirty="0">
                <a:solidFill>
                  <a:srgbClr val="FF0000"/>
                </a:solidFill>
              </a:rPr>
              <a:t>Gli attributi </a:t>
            </a:r>
            <a:r>
              <a:rPr lang="it-IT" i="1" dirty="0">
                <a:solidFill>
                  <a:srgbClr val="FF0000"/>
                </a:solidFill>
              </a:rPr>
              <a:t>fortemente correlati </a:t>
            </a:r>
            <a:r>
              <a:rPr lang="it-IT" dirty="0">
                <a:solidFill>
                  <a:srgbClr val="FF0000"/>
                </a:solidFill>
              </a:rPr>
              <a:t>possono essere indicati come </a:t>
            </a:r>
            <a:r>
              <a:rPr lang="it-IT" u="sng" dirty="0">
                <a:solidFill>
                  <a:srgbClr val="FF0000"/>
                </a:solidFill>
              </a:rPr>
              <a:t>unica variabile</a:t>
            </a:r>
            <a:r>
              <a:rPr lang="it-IT" dirty="0">
                <a:solidFill>
                  <a:srgbClr val="FF0000"/>
                </a:solidFill>
              </a:rPr>
              <a:t> nel </a:t>
            </a:r>
            <a:r>
              <a:rPr lang="it-IT" dirty="0" err="1">
                <a:solidFill>
                  <a:srgbClr val="FF0000"/>
                </a:solidFill>
              </a:rPr>
              <a:t>dataset</a:t>
            </a:r>
            <a:r>
              <a:rPr lang="it-IT" dirty="0">
                <a:solidFill>
                  <a:srgbClr val="FF0000"/>
                </a:solidFill>
              </a:rPr>
              <a:t>, senza alcuna perdita di informazione. Questo permette di ridurre la dimensione dei dati nel </a:t>
            </a:r>
            <a:r>
              <a:rPr lang="it-IT" dirty="0" err="1">
                <a:solidFill>
                  <a:srgbClr val="FF0000"/>
                </a:solidFill>
              </a:rPr>
              <a:t>dataset</a:t>
            </a:r>
            <a:r>
              <a:rPr lang="it-IT" dirty="0">
                <a:solidFill>
                  <a:srgbClr val="FF0000"/>
                </a:solidFill>
              </a:rPr>
              <a:t> e la complessità computazionale dell'algoritmo. </a:t>
            </a:r>
          </a:p>
          <a:p>
            <a:r>
              <a:rPr lang="it-IT" dirty="0"/>
              <a:t>I rumori (dati irrilevanti) sono eliminati dal </a:t>
            </a:r>
            <a:r>
              <a:rPr lang="it-IT" dirty="0" err="1"/>
              <a:t>dataset</a:t>
            </a:r>
            <a:r>
              <a:rPr lang="it-IT" dirty="0"/>
              <a:t>.</a:t>
            </a:r>
          </a:p>
          <a:p>
            <a:pPr marL="0" indent="0">
              <a:buNone/>
            </a:pPr>
            <a:endParaRPr lang="it-IT" dirty="0"/>
          </a:p>
          <a:p>
            <a:endParaRPr lang="it-IT" dirty="0"/>
          </a:p>
        </p:txBody>
      </p:sp>
    </p:spTree>
    <p:extLst>
      <p:ext uri="{BB962C8B-B14F-4D97-AF65-F5344CB8AC3E}">
        <p14:creationId xmlns:p14="http://schemas.microsoft.com/office/powerpoint/2010/main" val="289596706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lstStyle/>
          <a:p>
            <a:r>
              <a:rPr lang="it-IT" dirty="0"/>
              <a:t>Nell’</a:t>
            </a:r>
            <a:r>
              <a:rPr lang="it-IT" b="1" dirty="0"/>
              <a:t>Industria 4.0</a:t>
            </a:r>
            <a:r>
              <a:rPr lang="it-IT" dirty="0"/>
              <a:t> le startup potranno fare la differenza. Il processo che porterà alla produzione industriale automatizzata e interconnessa attraverso l’uso di industrial </a:t>
            </a:r>
            <a:r>
              <a:rPr lang="it-IT" b="1" dirty="0" err="1"/>
              <a:t>analytics</a:t>
            </a:r>
            <a:r>
              <a:rPr lang="it-IT" dirty="0"/>
              <a:t>, </a:t>
            </a:r>
            <a:r>
              <a:rPr lang="it-IT" b="1" dirty="0"/>
              <a:t>Internet of </a:t>
            </a:r>
            <a:r>
              <a:rPr lang="it-IT" b="1" dirty="0" err="1"/>
              <a:t>Things</a:t>
            </a:r>
            <a:r>
              <a:rPr lang="it-IT" dirty="0"/>
              <a:t>, interazioni </a:t>
            </a:r>
            <a:r>
              <a:rPr lang="it-IT" b="1" dirty="0"/>
              <a:t>machine-to-machine</a:t>
            </a:r>
            <a:r>
              <a:rPr lang="it-IT" dirty="0"/>
              <a:t>, </a:t>
            </a:r>
            <a:r>
              <a:rPr lang="it-IT" b="1" dirty="0"/>
              <a:t>stampa 3D </a:t>
            </a:r>
            <a:r>
              <a:rPr lang="it-IT" dirty="0"/>
              <a:t>e </a:t>
            </a:r>
            <a:r>
              <a:rPr lang="it-IT" b="1" dirty="0" err="1"/>
              <a:t>cloud</a:t>
            </a:r>
            <a:r>
              <a:rPr lang="it-IT" b="1" dirty="0"/>
              <a:t> </a:t>
            </a:r>
            <a:r>
              <a:rPr lang="it-IT" b="1" dirty="0" err="1" smtClean="0"/>
              <a:t>computing</a:t>
            </a:r>
            <a:r>
              <a:rPr lang="it-IT" b="1" dirty="0" smtClean="0"/>
              <a:t> </a:t>
            </a:r>
            <a:r>
              <a:rPr lang="it-IT" dirty="0" smtClean="0"/>
              <a:t>vede </a:t>
            </a:r>
            <a:r>
              <a:rPr lang="it-IT" dirty="0"/>
              <a:t>in gioco diversi attori. </a:t>
            </a:r>
            <a:endParaRPr lang="it-IT" dirty="0" smtClean="0"/>
          </a:p>
          <a:p>
            <a:r>
              <a:rPr lang="it-IT" dirty="0" smtClean="0">
                <a:solidFill>
                  <a:srgbClr val="0070C0"/>
                </a:solidFill>
              </a:rPr>
              <a:t>Un </a:t>
            </a:r>
            <a:r>
              <a:rPr lang="it-IT" dirty="0">
                <a:solidFill>
                  <a:srgbClr val="0070C0"/>
                </a:solidFill>
              </a:rPr>
              <a:t>ruolo di rilievo è certamente da riservare alle giovani società innovative che possono scegliere di correre da </a:t>
            </a:r>
            <a:r>
              <a:rPr lang="it-IT" dirty="0" smtClean="0">
                <a:solidFill>
                  <a:srgbClr val="0070C0"/>
                </a:solidFill>
              </a:rPr>
              <a:t>sole o </a:t>
            </a:r>
            <a:r>
              <a:rPr lang="it-IT" dirty="0">
                <a:solidFill>
                  <a:srgbClr val="0070C0"/>
                </a:solidFill>
              </a:rPr>
              <a:t>diventare parte di un percorso di </a:t>
            </a:r>
            <a:r>
              <a:rPr lang="it-IT" b="1" dirty="0">
                <a:solidFill>
                  <a:srgbClr val="0070C0"/>
                </a:solidFill>
              </a:rPr>
              <a:t>open </a:t>
            </a:r>
            <a:r>
              <a:rPr lang="it-IT" b="1" dirty="0" err="1">
                <a:solidFill>
                  <a:srgbClr val="0070C0"/>
                </a:solidFill>
              </a:rPr>
              <a:t>innovation</a:t>
            </a:r>
            <a:r>
              <a:rPr lang="it-IT" dirty="0">
                <a:solidFill>
                  <a:srgbClr val="0070C0"/>
                </a:solidFill>
              </a:rPr>
              <a:t> portato avanti dalle imprese più grandi attraverso partnership o accordi di vario tipo.</a:t>
            </a:r>
          </a:p>
          <a:p>
            <a:endParaRPr lang="it-IT" dirty="0"/>
          </a:p>
        </p:txBody>
      </p:sp>
    </p:spTree>
    <p:extLst>
      <p:ext uri="{BB962C8B-B14F-4D97-AF65-F5344CB8AC3E}">
        <p14:creationId xmlns:p14="http://schemas.microsoft.com/office/powerpoint/2010/main" val="24343793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lstStyle/>
          <a:p>
            <a:r>
              <a:rPr lang="it-IT" dirty="0"/>
              <a:t>I settori automobilistico, manifatturiero e dei servizi pubblici utilizzano principalmente</a:t>
            </a:r>
            <a:r>
              <a:rPr lang="it-IT" b="1" dirty="0"/>
              <a:t> </a:t>
            </a:r>
            <a:r>
              <a:rPr lang="it-IT" b="1" dirty="0">
                <a:solidFill>
                  <a:srgbClr val="0070C0"/>
                </a:solidFill>
              </a:rPr>
              <a:t>l’AR e la VR </a:t>
            </a:r>
            <a:r>
              <a:rPr lang="it-IT" dirty="0"/>
              <a:t>per la riparazione e la manutenzione, </a:t>
            </a:r>
            <a:r>
              <a:rPr lang="it-IT" dirty="0" smtClean="0"/>
              <a:t>oltre che </a:t>
            </a:r>
            <a:r>
              <a:rPr lang="it-IT" dirty="0"/>
              <a:t>per la progettazione e l’assemblaggio. </a:t>
            </a:r>
            <a:endParaRPr lang="it-IT" dirty="0" smtClean="0"/>
          </a:p>
          <a:p>
            <a:r>
              <a:rPr lang="it-IT" dirty="0" smtClean="0">
                <a:solidFill>
                  <a:srgbClr val="0070C0"/>
                </a:solidFill>
              </a:rPr>
              <a:t>I tecnici Porsche </a:t>
            </a:r>
            <a:r>
              <a:rPr lang="it-IT" dirty="0">
                <a:solidFill>
                  <a:srgbClr val="0070C0"/>
                </a:solidFill>
              </a:rPr>
              <a:t>utilizzano occhiali per la realtà aumentata sulle cui lenti sono proiettati, volta per volta, comunicazioni e grafici, consentendo inoltre a </a:t>
            </a:r>
            <a:r>
              <a:rPr lang="it-IT" dirty="0" smtClean="0">
                <a:solidFill>
                  <a:srgbClr val="0070C0"/>
                </a:solidFill>
              </a:rPr>
              <a:t>esperti </a:t>
            </a:r>
            <a:r>
              <a:rPr lang="it-IT" dirty="0">
                <a:solidFill>
                  <a:srgbClr val="0070C0"/>
                </a:solidFill>
              </a:rPr>
              <a:t>di visualizzare </a:t>
            </a:r>
            <a:r>
              <a:rPr lang="it-IT" dirty="0" smtClean="0">
                <a:solidFill>
                  <a:srgbClr val="0070C0"/>
                </a:solidFill>
              </a:rPr>
              <a:t>in remoto le </a:t>
            </a:r>
            <a:r>
              <a:rPr lang="it-IT" dirty="0">
                <a:solidFill>
                  <a:srgbClr val="0070C0"/>
                </a:solidFill>
              </a:rPr>
              <a:t>stesse informazioni a disposizione del tecnico e fornire un feedback in tempo reale. </a:t>
            </a:r>
          </a:p>
        </p:txBody>
      </p:sp>
    </p:spTree>
    <p:extLst>
      <p:ext uri="{BB962C8B-B14F-4D97-AF65-F5344CB8AC3E}">
        <p14:creationId xmlns:p14="http://schemas.microsoft.com/office/powerpoint/2010/main" val="23091693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normAutofit lnSpcReduction="10000"/>
          </a:bodyPr>
          <a:lstStyle/>
          <a:p>
            <a:r>
              <a:rPr lang="it-IT" b="1" dirty="0"/>
              <a:t>Un’assunzione su 3 ha richiesto capacità di gestire e applicare tecnologie 4.0.</a:t>
            </a:r>
            <a:r>
              <a:rPr lang="it-IT" dirty="0"/>
              <a:t> Le aziende si stanno attrezzando per affrontare i cambiamenti della quarta rivoluzione industriale. </a:t>
            </a:r>
            <a:endParaRPr lang="it-IT" dirty="0" smtClean="0"/>
          </a:p>
          <a:p>
            <a:r>
              <a:rPr lang="it-IT" dirty="0" smtClean="0"/>
              <a:t>Lo </a:t>
            </a:r>
            <a:r>
              <a:rPr lang="it-IT" dirty="0"/>
              <a:t>rileva </a:t>
            </a:r>
            <a:r>
              <a:rPr lang="it-IT" u="sng" dirty="0" err="1">
                <a:hlinkClick r:id="rId2"/>
              </a:rPr>
              <a:t>Unioncamere</a:t>
            </a:r>
            <a:r>
              <a:rPr lang="it-IT" dirty="0"/>
              <a:t> attraverso il sistema informativo </a:t>
            </a:r>
            <a:r>
              <a:rPr lang="it-IT" dirty="0" err="1"/>
              <a:t>Excelsior</a:t>
            </a:r>
            <a:r>
              <a:rPr lang="it-IT" dirty="0"/>
              <a:t>: solo lo scorso anno il 34,2% delle oltre 4 milioni di ricerche di personale programmate si è indirizzata verso profili professionali con competenze 4.0 adeguate per raccogliere questa sfida.</a:t>
            </a:r>
          </a:p>
          <a:p>
            <a:r>
              <a:rPr lang="it-IT" dirty="0">
                <a:solidFill>
                  <a:srgbClr val="0070C0"/>
                </a:solidFill>
              </a:rPr>
              <a:t>Le Camere di commercio con i </a:t>
            </a:r>
            <a:r>
              <a:rPr lang="it-IT" dirty="0" err="1">
                <a:solidFill>
                  <a:srgbClr val="0070C0"/>
                </a:solidFill>
              </a:rPr>
              <a:t>Pid</a:t>
            </a:r>
            <a:r>
              <a:rPr lang="it-IT" dirty="0">
                <a:solidFill>
                  <a:srgbClr val="0070C0"/>
                </a:solidFill>
              </a:rPr>
              <a:t> – la rete dei punti di impresa digitale realizzata all’interno del Network impresa 4.0- hanno già coinvolto più di 10mila imprese tra eventi informativi e </a:t>
            </a:r>
            <a:r>
              <a:rPr lang="it-IT" dirty="0" smtClean="0">
                <a:solidFill>
                  <a:srgbClr val="0070C0"/>
                </a:solidFill>
              </a:rPr>
              <a:t>self-assessment. </a:t>
            </a:r>
            <a:endParaRPr lang="it-IT" dirty="0">
              <a:solidFill>
                <a:srgbClr val="0070C0"/>
              </a:solidFill>
            </a:endParaRPr>
          </a:p>
        </p:txBody>
      </p:sp>
    </p:spTree>
    <p:extLst>
      <p:ext uri="{BB962C8B-B14F-4D97-AF65-F5344CB8AC3E}">
        <p14:creationId xmlns:p14="http://schemas.microsoft.com/office/powerpoint/2010/main" val="265284433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lstStyle/>
          <a:p>
            <a:endParaRPr lang="it-IT" b="1" u="sng" dirty="0" smtClean="0">
              <a:hlinkClick r:id="rId2"/>
            </a:endParaRPr>
          </a:p>
          <a:p>
            <a:r>
              <a:rPr lang="it-IT" b="1" u="sng" dirty="0" smtClean="0">
                <a:hlinkClick r:id="rId2"/>
              </a:rPr>
              <a:t>Generali</a:t>
            </a:r>
            <a:r>
              <a:rPr lang="it-IT" b="1" dirty="0"/>
              <a:t> investirà 1 miliardo di euro al 2021 per innovazione e trasformazione digitale.</a:t>
            </a:r>
            <a:r>
              <a:rPr lang="it-IT" dirty="0"/>
              <a:t> Lo prevede il nuovo piano triennale del Leone 2019-2021, che lancerà, fra l’altro una piattaforma paneuropea per la mobilità e svilupperà un ecosistema B2B2C. Generali aumenterà inoltre l’utilizzo di </a:t>
            </a:r>
            <a:r>
              <a:rPr lang="it-IT" b="1" dirty="0"/>
              <a:t>automazione e </a:t>
            </a:r>
            <a:r>
              <a:rPr lang="it-IT" b="1" u="sng" dirty="0">
                <a:hlinkClick r:id="rId3"/>
              </a:rPr>
              <a:t>intelligenza artificiale</a:t>
            </a:r>
            <a:r>
              <a:rPr lang="it-IT" dirty="0"/>
              <a:t> nelle operazioni core, con una quota maggiore di polizze completamente digitali.</a:t>
            </a:r>
          </a:p>
          <a:p>
            <a:endParaRPr lang="it-IT" dirty="0"/>
          </a:p>
        </p:txBody>
      </p:sp>
    </p:spTree>
    <p:extLst>
      <p:ext uri="{BB962C8B-B14F-4D97-AF65-F5344CB8AC3E}">
        <p14:creationId xmlns:p14="http://schemas.microsoft.com/office/powerpoint/2010/main" val="370072507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Scenario</a:t>
            </a:r>
          </a:p>
        </p:txBody>
      </p:sp>
      <p:sp>
        <p:nvSpPr>
          <p:cNvPr id="3" name="Segnaposto contenuto 2"/>
          <p:cNvSpPr>
            <a:spLocks noGrp="1"/>
          </p:cNvSpPr>
          <p:nvPr>
            <p:ph idx="1"/>
          </p:nvPr>
        </p:nvSpPr>
        <p:spPr/>
        <p:txBody>
          <a:bodyPr/>
          <a:lstStyle/>
          <a:p>
            <a:pPr marL="0" indent="0">
              <a:buNone/>
            </a:pPr>
            <a:endParaRPr lang="it-IT" b="1" dirty="0" smtClean="0"/>
          </a:p>
          <a:p>
            <a:pPr marL="0" indent="0">
              <a:buNone/>
            </a:pPr>
            <a:r>
              <a:rPr lang="it-IT" b="1" dirty="0" smtClean="0"/>
              <a:t>Taxi</a:t>
            </a:r>
            <a:r>
              <a:rPr lang="it-IT" b="1" dirty="0"/>
              <a:t>, bici elettriche e motorini, ma anche taxi volanti</a:t>
            </a:r>
            <a:r>
              <a:rPr lang="it-IT" dirty="0"/>
              <a:t>. </a:t>
            </a:r>
            <a:r>
              <a:rPr lang="it-IT" b="1" dirty="0" err="1"/>
              <a:t>Uber</a:t>
            </a:r>
            <a:r>
              <a:rPr lang="it-IT" b="1" dirty="0"/>
              <a:t> punta in alto</a:t>
            </a:r>
            <a:r>
              <a:rPr lang="it-IT" dirty="0"/>
              <a:t> – è il caso di dirlo – e lavora per allargare il suo </a:t>
            </a:r>
            <a:r>
              <a:rPr lang="it-IT" b="1" dirty="0">
                <a:hlinkClick r:id="rId2"/>
              </a:rPr>
              <a:t>esperimento di velivoli volanti</a:t>
            </a:r>
            <a:r>
              <a:rPr lang="it-IT" u="sng" dirty="0">
                <a:hlinkClick r:id="rId2"/>
              </a:rPr>
              <a:t> </a:t>
            </a:r>
            <a:r>
              <a:rPr lang="it-IT" dirty="0"/>
              <a:t>ad altri cinque paesi: Francia, Brasile, India, Giappone e Australia. Sono questi i mercati che l’azienda sta prendendo in considerazione per espandere il suo progetto Air che ha promesso di lanciare in via dimostrativa a Los Angeles e Dallas dal 2020.</a:t>
            </a:r>
          </a:p>
          <a:p>
            <a:endParaRPr lang="it-IT" dirty="0"/>
          </a:p>
        </p:txBody>
      </p:sp>
    </p:spTree>
    <p:extLst>
      <p:ext uri="{BB962C8B-B14F-4D97-AF65-F5344CB8AC3E}">
        <p14:creationId xmlns:p14="http://schemas.microsoft.com/office/powerpoint/2010/main" val="24496546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smtClean="0"/>
              <a:t>5G</a:t>
            </a:r>
            <a:endParaRPr lang="it-IT" sz="2400" b="1" dirty="0"/>
          </a:p>
        </p:txBody>
      </p:sp>
      <p:sp>
        <p:nvSpPr>
          <p:cNvPr id="3" name="Segnaposto contenuto 2"/>
          <p:cNvSpPr>
            <a:spLocks noGrp="1"/>
          </p:cNvSpPr>
          <p:nvPr>
            <p:ph idx="1"/>
          </p:nvPr>
        </p:nvSpPr>
        <p:spPr/>
        <p:txBody>
          <a:bodyPr/>
          <a:lstStyle/>
          <a:p>
            <a:r>
              <a:rPr lang="it-IT" dirty="0" smtClean="0"/>
              <a:t>L’appuntamento per alcuni paesi è </a:t>
            </a:r>
            <a:r>
              <a:rPr lang="it-IT" dirty="0"/>
              <a:t>fissato per il </a:t>
            </a:r>
            <a:r>
              <a:rPr lang="it-IT" dirty="0" smtClean="0"/>
              <a:t>2019. </a:t>
            </a:r>
            <a:r>
              <a:rPr lang="it-IT" dirty="0"/>
              <a:t>La massa degli utenti mobili italiani </a:t>
            </a:r>
            <a:r>
              <a:rPr lang="it-IT" u="sng" dirty="0">
                <a:hlinkClick r:id="rId2"/>
              </a:rPr>
              <a:t>dovrà invece aspettare il 2022 per avere esperienza del 5G</a:t>
            </a:r>
            <a:r>
              <a:rPr lang="it-IT" dirty="0"/>
              <a:t>, quando la copertura delle reti di quinta generazione si potrà considerare completa o quasi. </a:t>
            </a:r>
            <a:endParaRPr lang="it-IT" dirty="0" smtClean="0"/>
          </a:p>
          <a:p>
            <a:r>
              <a:rPr lang="it-IT" dirty="0" smtClean="0"/>
              <a:t>I </a:t>
            </a:r>
            <a:r>
              <a:rPr lang="it-IT" dirty="0"/>
              <a:t>primi ad assaporare gli effetti e i benefici di questa tecnologia, sotto forma di servizi sperimentali e progetti pilota, saranno coloro che vivono in una delle “città pilota” del 5G (</a:t>
            </a:r>
            <a:r>
              <a:rPr lang="it-IT" dirty="0">
                <a:solidFill>
                  <a:srgbClr val="0070C0"/>
                </a:solidFill>
              </a:rPr>
              <a:t>Milano, Prato, Bari, Matera e L'Aquila, cui si aggiungono Roma, Torino e lo Stato di San Marino</a:t>
            </a:r>
            <a:r>
              <a:rPr lang="it-IT" dirty="0"/>
              <a:t>); per tutti gli altri occorrerà attendere l'avvio dei servizi commerciali da parte degli operatori che si aggiudicheranno le </a:t>
            </a:r>
            <a:r>
              <a:rPr lang="it-IT" dirty="0" smtClean="0"/>
              <a:t>frequenze.</a:t>
            </a:r>
            <a:endParaRPr lang="it-IT" dirty="0"/>
          </a:p>
        </p:txBody>
      </p:sp>
    </p:spTree>
    <p:extLst>
      <p:ext uri="{BB962C8B-B14F-4D97-AF65-F5344CB8AC3E}">
        <p14:creationId xmlns:p14="http://schemas.microsoft.com/office/powerpoint/2010/main" val="313164624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5G</a:t>
            </a:r>
            <a:endParaRPr lang="it-IT" sz="2400" dirty="0"/>
          </a:p>
        </p:txBody>
      </p:sp>
      <p:sp>
        <p:nvSpPr>
          <p:cNvPr id="3" name="Segnaposto contenuto 2"/>
          <p:cNvSpPr>
            <a:spLocks noGrp="1"/>
          </p:cNvSpPr>
          <p:nvPr>
            <p:ph idx="1"/>
          </p:nvPr>
        </p:nvSpPr>
        <p:spPr/>
        <p:txBody>
          <a:bodyPr>
            <a:normAutofit lnSpcReduction="10000"/>
          </a:bodyPr>
          <a:lstStyle/>
          <a:p>
            <a:r>
              <a:rPr lang="it-IT" dirty="0"/>
              <a:t>A identificare il 5G saranno le applicazioni nei confronti dell'infinito ecosistema </a:t>
            </a:r>
            <a:r>
              <a:rPr lang="it-IT" dirty="0">
                <a:solidFill>
                  <a:srgbClr val="0070C0"/>
                </a:solidFill>
              </a:rPr>
              <a:t>dell'Internet of </a:t>
            </a:r>
            <a:r>
              <a:rPr lang="it-IT" dirty="0" err="1">
                <a:solidFill>
                  <a:srgbClr val="0070C0"/>
                </a:solidFill>
              </a:rPr>
              <a:t>things</a:t>
            </a:r>
            <a:r>
              <a:rPr lang="it-IT" dirty="0">
                <a:solidFill>
                  <a:srgbClr val="0070C0"/>
                </a:solidFill>
              </a:rPr>
              <a:t>, degli oggetti e dei sensori connessi </a:t>
            </a:r>
            <a:r>
              <a:rPr lang="it-IT" dirty="0"/>
              <a:t>presenti ormai ovunque, dalle case alle auto, dalle fabbriche ai musei, dai porti ai campi </a:t>
            </a:r>
            <a:r>
              <a:rPr lang="it-IT" dirty="0" smtClean="0"/>
              <a:t>coltivati. </a:t>
            </a:r>
            <a:r>
              <a:rPr lang="it-IT" dirty="0" smtClean="0">
                <a:solidFill>
                  <a:srgbClr val="FF0000"/>
                </a:solidFill>
              </a:rPr>
              <a:t>Assicurando </a:t>
            </a:r>
            <a:r>
              <a:rPr lang="it-IT" dirty="0">
                <a:solidFill>
                  <a:srgbClr val="FF0000"/>
                </a:solidFill>
              </a:rPr>
              <a:t>una capacità di trasmissione dati fino a 10 Gigabit al secondo, dieci volte superiore a quella (teorica) delle attuali reti 4G</a:t>
            </a:r>
            <a:r>
              <a:rPr lang="it-IT" dirty="0" smtClean="0">
                <a:solidFill>
                  <a:srgbClr val="FF0000"/>
                </a:solidFill>
              </a:rPr>
              <a:t>.</a:t>
            </a:r>
          </a:p>
          <a:p>
            <a:r>
              <a:rPr lang="it-IT" dirty="0"/>
              <a:t>S</a:t>
            </a:r>
            <a:r>
              <a:rPr lang="it-IT" dirty="0" smtClean="0"/>
              <a:t>arà </a:t>
            </a:r>
            <a:r>
              <a:rPr lang="it-IT" dirty="0"/>
              <a:t>più immediato ammirare i vantaggi della quinta generazione mobile attraverso </a:t>
            </a:r>
            <a:r>
              <a:rPr lang="it-IT" dirty="0">
                <a:solidFill>
                  <a:srgbClr val="0070C0"/>
                </a:solidFill>
              </a:rPr>
              <a:t>l'uso della </a:t>
            </a:r>
            <a:r>
              <a:rPr lang="it-IT" b="1" dirty="0">
                <a:solidFill>
                  <a:srgbClr val="0070C0"/>
                </a:solidFill>
              </a:rPr>
              <a:t>realtà virtuale e aumentata </a:t>
            </a:r>
            <a:r>
              <a:rPr lang="it-IT" dirty="0">
                <a:solidFill>
                  <a:srgbClr val="0070C0"/>
                </a:solidFill>
              </a:rPr>
              <a:t>indossando opportuni visori, per visitare monumenti e vederne le forme architettoniche originarie o per passeggiare in luoghi lontani migliaia di chilometri. </a:t>
            </a:r>
          </a:p>
          <a:p>
            <a:endParaRPr lang="it-IT" dirty="0"/>
          </a:p>
        </p:txBody>
      </p:sp>
    </p:spTree>
    <p:extLst>
      <p:ext uri="{BB962C8B-B14F-4D97-AF65-F5344CB8AC3E}">
        <p14:creationId xmlns:p14="http://schemas.microsoft.com/office/powerpoint/2010/main" val="380918175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5G</a:t>
            </a:r>
            <a:endParaRPr lang="it-IT" sz="2400" dirty="0"/>
          </a:p>
        </p:txBody>
      </p:sp>
      <p:sp>
        <p:nvSpPr>
          <p:cNvPr id="3" name="Segnaposto contenuto 2"/>
          <p:cNvSpPr>
            <a:spLocks noGrp="1"/>
          </p:cNvSpPr>
          <p:nvPr>
            <p:ph idx="1"/>
          </p:nvPr>
        </p:nvSpPr>
        <p:spPr/>
        <p:txBody>
          <a:bodyPr>
            <a:normAutofit lnSpcReduction="10000"/>
          </a:bodyPr>
          <a:lstStyle/>
          <a:p>
            <a:r>
              <a:rPr lang="it-IT" dirty="0"/>
              <a:t>Ma la vera “rivoluzione </a:t>
            </a:r>
            <a:r>
              <a:rPr lang="it-IT" dirty="0" smtClean="0"/>
              <a:t>5G </a:t>
            </a:r>
            <a:r>
              <a:rPr lang="it-IT" dirty="0"/>
              <a:t>si giocherà su altri piani e in altri contesti. </a:t>
            </a:r>
            <a:r>
              <a:rPr lang="it-IT" dirty="0">
                <a:solidFill>
                  <a:srgbClr val="0070C0"/>
                </a:solidFill>
              </a:rPr>
              <a:t>Come quello della </a:t>
            </a:r>
            <a:r>
              <a:rPr lang="it-IT" b="1" dirty="0">
                <a:solidFill>
                  <a:srgbClr val="0070C0"/>
                </a:solidFill>
              </a:rPr>
              <a:t>sanità</a:t>
            </a:r>
            <a:r>
              <a:rPr lang="it-IT" dirty="0"/>
              <a:t>, dove operano robot chirurghi che necessitano di tempi di comunicazione di pochi millisecondi e dove i medici potranno eseguire </a:t>
            </a:r>
            <a:r>
              <a:rPr lang="it-IT" dirty="0">
                <a:solidFill>
                  <a:srgbClr val="0070C0"/>
                </a:solidFill>
              </a:rPr>
              <a:t>diagnosi o interventi su un paziente in qualsiasi parte del mondo</a:t>
            </a:r>
            <a:r>
              <a:rPr lang="it-IT" dirty="0"/>
              <a:t>, monitorando e analizzando i suoi parametri vitali grazie ad algoritmi di intelligenza artificiale che individueranno i fattori di rischio</a:t>
            </a:r>
            <a:r>
              <a:rPr lang="it-IT" dirty="0" smtClean="0"/>
              <a:t>.</a:t>
            </a:r>
          </a:p>
          <a:p>
            <a:r>
              <a:rPr lang="it-IT" dirty="0"/>
              <a:t>I </a:t>
            </a:r>
            <a:r>
              <a:rPr lang="it-IT" dirty="0">
                <a:solidFill>
                  <a:srgbClr val="FF0000"/>
                </a:solidFill>
              </a:rPr>
              <a:t>veicoli a guida autonoma </a:t>
            </a:r>
            <a:r>
              <a:rPr lang="it-IT" dirty="0"/>
              <a:t>sono un'altra espressione di ciò che porterà in dote il 5G</a:t>
            </a:r>
            <a:r>
              <a:rPr lang="it-IT" dirty="0">
                <a:solidFill>
                  <a:srgbClr val="0070C0"/>
                </a:solidFill>
              </a:rPr>
              <a:t>: le comunicazioni “machine to machine” avverranno in tempo reale </a:t>
            </a:r>
            <a:r>
              <a:rPr lang="it-IT" dirty="0"/>
              <a:t>favorendo il compito ai sistemi che pilotano le auto senza </a:t>
            </a:r>
            <a:r>
              <a:rPr lang="it-IT" dirty="0" smtClean="0"/>
              <a:t>conducente. </a:t>
            </a:r>
            <a:endParaRPr lang="it-IT" dirty="0"/>
          </a:p>
          <a:p>
            <a:endParaRPr lang="it-IT" dirty="0"/>
          </a:p>
        </p:txBody>
      </p:sp>
    </p:spTree>
    <p:extLst>
      <p:ext uri="{BB962C8B-B14F-4D97-AF65-F5344CB8AC3E}">
        <p14:creationId xmlns:p14="http://schemas.microsoft.com/office/powerpoint/2010/main" val="224379837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5G</a:t>
            </a:r>
            <a:endParaRPr lang="it-IT" sz="2400" dirty="0"/>
          </a:p>
        </p:txBody>
      </p:sp>
      <p:sp>
        <p:nvSpPr>
          <p:cNvPr id="3" name="Segnaposto contenuto 2"/>
          <p:cNvSpPr>
            <a:spLocks noGrp="1"/>
          </p:cNvSpPr>
          <p:nvPr>
            <p:ph idx="1"/>
          </p:nvPr>
        </p:nvSpPr>
        <p:spPr/>
        <p:txBody>
          <a:bodyPr/>
          <a:lstStyle/>
          <a:p>
            <a:r>
              <a:rPr lang="it-IT" dirty="0">
                <a:solidFill>
                  <a:srgbClr val="0070C0"/>
                </a:solidFill>
              </a:rPr>
              <a:t>Sensori, telecamere e dispositivi </a:t>
            </a:r>
            <a:r>
              <a:rPr lang="it-IT" dirty="0" err="1">
                <a:solidFill>
                  <a:srgbClr val="0070C0"/>
                </a:solidFill>
              </a:rPr>
              <a:t>Iot</a:t>
            </a:r>
            <a:r>
              <a:rPr lang="it-IT" dirty="0">
                <a:solidFill>
                  <a:srgbClr val="0070C0"/>
                </a:solidFill>
              </a:rPr>
              <a:t> cambieranno faccia a porti, magazzini e campi colture </a:t>
            </a:r>
            <a:r>
              <a:rPr lang="it-IT" dirty="0"/>
              <a:t>comunicando in modo integrato su un'unica infrastruttura di rete intelligente che smisterà container in automatico e piloterà droni e </a:t>
            </a:r>
            <a:r>
              <a:rPr lang="it-IT" dirty="0" smtClean="0"/>
              <a:t>impianti </a:t>
            </a:r>
            <a:r>
              <a:rPr lang="it-IT" dirty="0"/>
              <a:t>di irrigazione</a:t>
            </a:r>
            <a:r>
              <a:rPr lang="it-IT" dirty="0" smtClean="0"/>
              <a:t>. </a:t>
            </a:r>
          </a:p>
          <a:p>
            <a:r>
              <a:rPr lang="it-IT" dirty="0">
                <a:solidFill>
                  <a:srgbClr val="FF0000"/>
                </a:solidFill>
              </a:rPr>
              <a:t>Grazie al 5G, </a:t>
            </a:r>
            <a:r>
              <a:rPr lang="it-IT" dirty="0" err="1">
                <a:solidFill>
                  <a:srgbClr val="FF0000"/>
                </a:solidFill>
              </a:rPr>
              <a:t>hub</a:t>
            </a:r>
            <a:r>
              <a:rPr lang="it-IT" dirty="0">
                <a:solidFill>
                  <a:srgbClr val="FF0000"/>
                </a:solidFill>
              </a:rPr>
              <a:t> interconnessi saranno infine anche le nostre case farcite di oggetti (Tv, altoparlanti, termostati, frigoriferi…) che si scambieranno informazioni in tempo </a:t>
            </a:r>
            <a:r>
              <a:rPr lang="it-IT" dirty="0" smtClean="0">
                <a:solidFill>
                  <a:srgbClr val="FF0000"/>
                </a:solidFill>
              </a:rPr>
              <a:t>reale. </a:t>
            </a:r>
          </a:p>
          <a:p>
            <a:r>
              <a:rPr lang="it-IT" dirty="0" err="1"/>
              <a:t>Verizon</a:t>
            </a:r>
            <a:r>
              <a:rPr lang="it-IT" dirty="0"/>
              <a:t> annuncia il lancio entro l’anno </a:t>
            </a:r>
            <a:r>
              <a:rPr lang="it-IT" dirty="0" smtClean="0"/>
              <a:t>(2018) dei </a:t>
            </a:r>
            <a:r>
              <a:rPr lang="it-IT" dirty="0"/>
              <a:t>primi servizi su rete ultraveloce offrendo in </a:t>
            </a:r>
            <a:r>
              <a:rPr lang="it-IT" dirty="0" smtClean="0"/>
              <a:t>fascio </a:t>
            </a:r>
            <a:r>
              <a:rPr lang="it-IT" dirty="0"/>
              <a:t>Apple Tv e </a:t>
            </a:r>
            <a:r>
              <a:rPr lang="it-IT" dirty="0" err="1"/>
              <a:t>Youtube</a:t>
            </a:r>
            <a:r>
              <a:rPr lang="it-IT" dirty="0"/>
              <a:t> Tv. </a:t>
            </a:r>
            <a:r>
              <a:rPr lang="it-IT" dirty="0">
                <a:solidFill>
                  <a:srgbClr val="0070C0"/>
                </a:solidFill>
              </a:rPr>
              <a:t>Houston, Sacramento, Los Angeles e Indianapolis le città </a:t>
            </a:r>
            <a:r>
              <a:rPr lang="it-IT" dirty="0" smtClean="0">
                <a:solidFill>
                  <a:srgbClr val="0070C0"/>
                </a:solidFill>
              </a:rPr>
              <a:t>pilota.</a:t>
            </a:r>
            <a:endParaRPr lang="it-IT" dirty="0">
              <a:solidFill>
                <a:srgbClr val="0070C0"/>
              </a:solidFill>
            </a:endParaRPr>
          </a:p>
          <a:p>
            <a:endParaRPr lang="it-IT" dirty="0">
              <a:solidFill>
                <a:srgbClr val="FF0000"/>
              </a:solidFill>
            </a:endParaRPr>
          </a:p>
        </p:txBody>
      </p:sp>
    </p:spTree>
    <p:extLst>
      <p:ext uri="{BB962C8B-B14F-4D97-AF65-F5344CB8AC3E}">
        <p14:creationId xmlns:p14="http://schemas.microsoft.com/office/powerpoint/2010/main" val="1056382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Machine </a:t>
            </a:r>
            <a:r>
              <a:rPr lang="it-IT" sz="2400" dirty="0" err="1"/>
              <a:t>learning</a:t>
            </a:r>
            <a:endParaRPr lang="it-IT" sz="2400" dirty="0"/>
          </a:p>
        </p:txBody>
      </p:sp>
      <p:sp>
        <p:nvSpPr>
          <p:cNvPr id="3" name="Segnaposto contenuto 2"/>
          <p:cNvSpPr>
            <a:spLocks noGrp="1"/>
          </p:cNvSpPr>
          <p:nvPr>
            <p:ph idx="1"/>
          </p:nvPr>
        </p:nvSpPr>
        <p:spPr/>
        <p:txBody>
          <a:bodyPr/>
          <a:lstStyle/>
          <a:p>
            <a:pPr marL="0" indent="0">
              <a:buNone/>
            </a:pPr>
            <a:r>
              <a:rPr lang="it-IT" b="1" dirty="0"/>
              <a:t>La rappresentazione della conoscenza: </a:t>
            </a:r>
            <a:endParaRPr lang="it-IT" b="1" dirty="0" smtClean="0"/>
          </a:p>
          <a:p>
            <a:pPr marL="0" indent="0">
              <a:buNone/>
            </a:pPr>
            <a:r>
              <a:rPr lang="it-IT" dirty="0" smtClean="0"/>
              <a:t>Le </a:t>
            </a:r>
            <a:r>
              <a:rPr lang="it-IT" dirty="0"/>
              <a:t>informazioni acquisite dalla macchina possono essere rappresentate in vari modi. I principali sono i seguenti:</a:t>
            </a:r>
          </a:p>
          <a:p>
            <a:endParaRPr lang="it-IT" u="sng" dirty="0" smtClean="0"/>
          </a:p>
          <a:p>
            <a:r>
              <a:rPr lang="it-IT" u="sng" dirty="0" smtClean="0"/>
              <a:t>reti </a:t>
            </a:r>
            <a:r>
              <a:rPr lang="it-IT" u="sng" dirty="0"/>
              <a:t>neurali</a:t>
            </a:r>
            <a:endParaRPr lang="it-IT" dirty="0"/>
          </a:p>
          <a:p>
            <a:endParaRPr lang="it-IT" u="sng" dirty="0" smtClean="0"/>
          </a:p>
          <a:p>
            <a:r>
              <a:rPr lang="it-IT" u="sng" dirty="0" smtClean="0"/>
              <a:t>alberi </a:t>
            </a:r>
            <a:r>
              <a:rPr lang="it-IT" u="sng" dirty="0"/>
              <a:t>decisionali</a:t>
            </a:r>
            <a:endParaRPr lang="it-IT" dirty="0"/>
          </a:p>
          <a:p>
            <a:endParaRPr lang="it-IT" dirty="0"/>
          </a:p>
        </p:txBody>
      </p:sp>
    </p:spTree>
    <p:extLst>
      <p:ext uri="{BB962C8B-B14F-4D97-AF65-F5344CB8AC3E}">
        <p14:creationId xmlns:p14="http://schemas.microsoft.com/office/powerpoint/2010/main" val="2170303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t>Reti </a:t>
            </a:r>
            <a:r>
              <a:rPr lang="it-IT" sz="2400" b="1" dirty="0" smtClean="0"/>
              <a:t>neurali naturali</a:t>
            </a:r>
            <a:endParaRPr lang="it-IT" sz="2400" b="1" dirty="0"/>
          </a:p>
        </p:txBody>
      </p:sp>
      <p:sp>
        <p:nvSpPr>
          <p:cNvPr id="3" name="Segnaposto contenuto 2"/>
          <p:cNvSpPr>
            <a:spLocks noGrp="1"/>
          </p:cNvSpPr>
          <p:nvPr>
            <p:ph idx="1"/>
          </p:nvPr>
        </p:nvSpPr>
        <p:spPr/>
        <p:txBody>
          <a:bodyPr>
            <a:normAutofit/>
          </a:bodyPr>
          <a:lstStyle/>
          <a:p>
            <a:pPr marL="0" indent="0">
              <a:buNone/>
            </a:pPr>
            <a:r>
              <a:rPr lang="it-IT" dirty="0"/>
              <a:t>Neuroni:</a:t>
            </a:r>
          </a:p>
          <a:p>
            <a:pPr>
              <a:buFontTx/>
              <a:buChar char="-"/>
            </a:pPr>
            <a:r>
              <a:rPr lang="it-IT" dirty="0">
                <a:solidFill>
                  <a:srgbClr val="00B050"/>
                </a:solidFill>
              </a:rPr>
              <a:t>In input i </a:t>
            </a:r>
            <a:r>
              <a:rPr lang="it-IT" i="1" dirty="0">
                <a:solidFill>
                  <a:srgbClr val="00B050"/>
                </a:solidFill>
              </a:rPr>
              <a:t>dendriti </a:t>
            </a:r>
            <a:r>
              <a:rPr lang="it-IT" dirty="0">
                <a:solidFill>
                  <a:srgbClr val="00B050"/>
                </a:solidFill>
              </a:rPr>
              <a:t>per la raccolta dei segnali provenienti da altri neuroni. Ogni neurone ha una </a:t>
            </a:r>
            <a:r>
              <a:rPr lang="it-IT" i="1" dirty="0">
                <a:solidFill>
                  <a:srgbClr val="00B050"/>
                </a:solidFill>
              </a:rPr>
              <a:t>soglia di attivazione.</a:t>
            </a:r>
            <a:endParaRPr lang="it-IT" dirty="0">
              <a:solidFill>
                <a:srgbClr val="00B050"/>
              </a:solidFill>
            </a:endParaRPr>
          </a:p>
          <a:p>
            <a:pPr>
              <a:buFontTx/>
              <a:buChar char="-"/>
            </a:pPr>
            <a:r>
              <a:rPr lang="it-IT" dirty="0"/>
              <a:t>In output gli </a:t>
            </a:r>
            <a:r>
              <a:rPr lang="it-IT" i="1" dirty="0"/>
              <a:t>assoni</a:t>
            </a:r>
            <a:r>
              <a:rPr lang="it-IT" dirty="0"/>
              <a:t> per la distribuzione dei segnali ad altri neuroni.</a:t>
            </a:r>
          </a:p>
          <a:p>
            <a:pPr>
              <a:buFontTx/>
              <a:buChar char="-"/>
            </a:pPr>
            <a:r>
              <a:rPr lang="it-IT" dirty="0">
                <a:solidFill>
                  <a:srgbClr val="FF0000"/>
                </a:solidFill>
              </a:rPr>
              <a:t>Un neurone attivo è attivo in misura variabile: il </a:t>
            </a:r>
            <a:r>
              <a:rPr lang="it-IT" i="1" dirty="0">
                <a:solidFill>
                  <a:srgbClr val="FF0000"/>
                </a:solidFill>
              </a:rPr>
              <a:t>livello di attività </a:t>
            </a:r>
            <a:r>
              <a:rPr lang="it-IT" dirty="0">
                <a:solidFill>
                  <a:srgbClr val="FF0000"/>
                </a:solidFill>
              </a:rPr>
              <a:t>è influenzato dai livelli di attività degli assoni provenienti da altri neuroni congiunti ai dendriti del neurone attraverso </a:t>
            </a:r>
            <a:r>
              <a:rPr lang="it-IT" i="1" dirty="0">
                <a:solidFill>
                  <a:srgbClr val="FF0000"/>
                </a:solidFill>
              </a:rPr>
              <a:t>sinapsi.</a:t>
            </a:r>
            <a:endParaRPr lang="it-IT" dirty="0">
              <a:solidFill>
                <a:srgbClr val="FF0000"/>
              </a:solidFill>
            </a:endParaRPr>
          </a:p>
          <a:p>
            <a:pPr>
              <a:buFontTx/>
              <a:buChar char="-"/>
            </a:pPr>
            <a:r>
              <a:rPr lang="it-IT" dirty="0"/>
              <a:t>Una sinapsi ha una forza da positiva (eccitatoria), a zero (nessun effetto), a negativa (inibitoria). </a:t>
            </a:r>
            <a:r>
              <a:rPr lang="it-IT" i="1" dirty="0">
                <a:solidFill>
                  <a:srgbClr val="00B050"/>
                </a:solidFill>
              </a:rPr>
              <a:t>Le sinapsi “</a:t>
            </a:r>
            <a:r>
              <a:rPr lang="it-IT" b="1" i="1" u="sng" dirty="0">
                <a:solidFill>
                  <a:srgbClr val="00B050"/>
                </a:solidFill>
              </a:rPr>
              <a:t>pesano</a:t>
            </a:r>
            <a:r>
              <a:rPr lang="it-IT" i="1" dirty="0">
                <a:solidFill>
                  <a:srgbClr val="00B050"/>
                </a:solidFill>
              </a:rPr>
              <a:t>”</a:t>
            </a:r>
            <a:r>
              <a:rPr lang="it-IT" b="1" i="1" dirty="0">
                <a:solidFill>
                  <a:srgbClr val="00B050"/>
                </a:solidFill>
              </a:rPr>
              <a:t> </a:t>
            </a:r>
            <a:r>
              <a:rPr lang="it-IT" i="1" dirty="0">
                <a:solidFill>
                  <a:srgbClr val="00B050"/>
                </a:solidFill>
              </a:rPr>
              <a:t>il</a:t>
            </a:r>
            <a:r>
              <a:rPr lang="it-IT" b="1" i="1" dirty="0">
                <a:solidFill>
                  <a:srgbClr val="00B050"/>
                </a:solidFill>
              </a:rPr>
              <a:t> </a:t>
            </a:r>
            <a:r>
              <a:rPr lang="it-IT" i="1" dirty="0" smtClean="0">
                <a:solidFill>
                  <a:srgbClr val="00B050"/>
                </a:solidFill>
              </a:rPr>
              <a:t>segnale</a:t>
            </a:r>
            <a:r>
              <a:rPr lang="it-IT" b="1" i="1" dirty="0" smtClean="0">
                <a:solidFill>
                  <a:srgbClr val="00B050"/>
                </a:solidFill>
              </a:rPr>
              <a:t>. </a:t>
            </a:r>
            <a:r>
              <a:rPr lang="it-IT" i="1" dirty="0" smtClean="0">
                <a:solidFill>
                  <a:srgbClr val="00B050"/>
                </a:solidFill>
              </a:rPr>
              <a:t> </a:t>
            </a:r>
            <a:endParaRPr lang="it-IT" dirty="0">
              <a:solidFill>
                <a:srgbClr val="00B050"/>
              </a:solidFill>
            </a:endParaRPr>
          </a:p>
          <a:p>
            <a:endParaRPr lang="it-IT" dirty="0"/>
          </a:p>
        </p:txBody>
      </p:sp>
    </p:spTree>
    <p:extLst>
      <p:ext uri="{BB962C8B-B14F-4D97-AF65-F5344CB8AC3E}">
        <p14:creationId xmlns:p14="http://schemas.microsoft.com/office/powerpoint/2010/main" val="1750291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magine correl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552" y="929871"/>
            <a:ext cx="6253538" cy="4690154"/>
          </a:xfrm>
          <a:prstGeom prst="rect">
            <a:avLst/>
          </a:prstGeom>
          <a:noFill/>
          <a:extLst>
            <a:ext uri="{909E8E84-426E-40DD-AFC4-6F175D3DCCD1}">
              <a14:hiddenFill xmlns:a14="http://schemas.microsoft.com/office/drawing/2010/main">
                <a:solidFill>
                  <a:srgbClr val="FFFFFF"/>
                </a:solidFill>
              </a14:hiddenFill>
            </a:ext>
          </a:extLst>
        </p:spPr>
      </p:pic>
      <p:cxnSp>
        <p:nvCxnSpPr>
          <p:cNvPr id="5" name="Connettore 2 4"/>
          <p:cNvCxnSpPr/>
          <p:nvPr/>
        </p:nvCxnSpPr>
        <p:spPr>
          <a:xfrm>
            <a:off x="2538153" y="1763221"/>
            <a:ext cx="1945178" cy="58189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CasellaDiTesto 5"/>
          <p:cNvSpPr txBox="1"/>
          <p:nvPr/>
        </p:nvSpPr>
        <p:spPr>
          <a:xfrm>
            <a:off x="1690255" y="1389149"/>
            <a:ext cx="847898" cy="374072"/>
          </a:xfrm>
          <a:prstGeom prst="rect">
            <a:avLst/>
          </a:prstGeom>
          <a:noFill/>
          <a:ln>
            <a:solidFill>
              <a:srgbClr val="FF0000"/>
            </a:solidFill>
          </a:ln>
        </p:spPr>
        <p:txBody>
          <a:bodyPr wrap="square" rtlCol="0">
            <a:spAutoFit/>
          </a:bodyPr>
          <a:lstStyle/>
          <a:p>
            <a:r>
              <a:rPr lang="it-IT" dirty="0" smtClean="0"/>
              <a:t>assone</a:t>
            </a:r>
            <a:endParaRPr lang="it-IT" dirty="0"/>
          </a:p>
        </p:txBody>
      </p:sp>
      <p:sp>
        <p:nvSpPr>
          <p:cNvPr id="7" name="CasellaDiTesto 6"/>
          <p:cNvSpPr txBox="1"/>
          <p:nvPr/>
        </p:nvSpPr>
        <p:spPr>
          <a:xfrm>
            <a:off x="7960822" y="6088610"/>
            <a:ext cx="847898" cy="374072"/>
          </a:xfrm>
          <a:prstGeom prst="rect">
            <a:avLst/>
          </a:prstGeom>
          <a:noFill/>
          <a:ln>
            <a:solidFill>
              <a:srgbClr val="FF0000"/>
            </a:solidFill>
          </a:ln>
        </p:spPr>
        <p:txBody>
          <a:bodyPr wrap="square" rtlCol="0">
            <a:spAutoFit/>
          </a:bodyPr>
          <a:lstStyle/>
          <a:p>
            <a:r>
              <a:rPr lang="it-IT" dirty="0" smtClean="0"/>
              <a:t>assone</a:t>
            </a:r>
            <a:endParaRPr lang="it-IT" dirty="0"/>
          </a:p>
        </p:txBody>
      </p:sp>
      <p:cxnSp>
        <p:nvCxnSpPr>
          <p:cNvPr id="8" name="Connettore 2 7"/>
          <p:cNvCxnSpPr>
            <a:stCxn id="7" idx="0"/>
          </p:cNvCxnSpPr>
          <p:nvPr/>
        </p:nvCxnSpPr>
        <p:spPr>
          <a:xfrm flipH="1" flipV="1">
            <a:off x="7495309" y="5620025"/>
            <a:ext cx="889462" cy="46858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a:stCxn id="10" idx="3"/>
          </p:cNvCxnSpPr>
          <p:nvPr/>
        </p:nvCxnSpPr>
        <p:spPr>
          <a:xfrm flipV="1">
            <a:off x="2671156" y="3489586"/>
            <a:ext cx="1939637" cy="3249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p:cNvSpPr txBox="1"/>
          <p:nvPr/>
        </p:nvSpPr>
        <p:spPr>
          <a:xfrm>
            <a:off x="1690255" y="3629862"/>
            <a:ext cx="980901" cy="369332"/>
          </a:xfrm>
          <a:prstGeom prst="rect">
            <a:avLst/>
          </a:prstGeom>
          <a:noFill/>
          <a:ln>
            <a:solidFill>
              <a:srgbClr val="FF0000"/>
            </a:solidFill>
          </a:ln>
        </p:spPr>
        <p:txBody>
          <a:bodyPr wrap="square" rtlCol="0">
            <a:spAutoFit/>
          </a:bodyPr>
          <a:lstStyle/>
          <a:p>
            <a:r>
              <a:rPr lang="it-IT" dirty="0" smtClean="0"/>
              <a:t>dendriti</a:t>
            </a:r>
            <a:endParaRPr lang="it-IT" dirty="0"/>
          </a:p>
        </p:txBody>
      </p:sp>
      <p:cxnSp>
        <p:nvCxnSpPr>
          <p:cNvPr id="11" name="Connettore 2 10"/>
          <p:cNvCxnSpPr/>
          <p:nvPr/>
        </p:nvCxnSpPr>
        <p:spPr>
          <a:xfrm>
            <a:off x="2671156" y="3873073"/>
            <a:ext cx="1745673" cy="39227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p:cNvSpPr txBox="1"/>
          <p:nvPr/>
        </p:nvSpPr>
        <p:spPr>
          <a:xfrm>
            <a:off x="7003573" y="4265352"/>
            <a:ext cx="983472" cy="369332"/>
          </a:xfrm>
          <a:prstGeom prst="rect">
            <a:avLst/>
          </a:prstGeom>
          <a:solidFill>
            <a:schemeClr val="bg1"/>
          </a:solidFill>
          <a:ln>
            <a:solidFill>
              <a:srgbClr val="FF0000"/>
            </a:solidFill>
          </a:ln>
        </p:spPr>
        <p:txBody>
          <a:bodyPr wrap="square" rtlCol="0">
            <a:spAutoFit/>
          </a:bodyPr>
          <a:lstStyle/>
          <a:p>
            <a:r>
              <a:rPr lang="it-IT" dirty="0" smtClean="0"/>
              <a:t>SINAPSI</a:t>
            </a:r>
            <a:endParaRPr lang="it-IT" dirty="0"/>
          </a:p>
        </p:txBody>
      </p:sp>
      <p:cxnSp>
        <p:nvCxnSpPr>
          <p:cNvPr id="13" name="Connettore 2 12"/>
          <p:cNvCxnSpPr/>
          <p:nvPr/>
        </p:nvCxnSpPr>
        <p:spPr>
          <a:xfrm flipH="1" flipV="1">
            <a:off x="7148946" y="3873073"/>
            <a:ext cx="36021" cy="37981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flipH="1" flipV="1">
            <a:off x="6256321" y="4069212"/>
            <a:ext cx="747252" cy="291663"/>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3962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Reti </a:t>
            </a:r>
            <a:r>
              <a:rPr lang="it-IT" sz="2400" dirty="0" smtClean="0"/>
              <a:t>neurali artificiali</a:t>
            </a:r>
            <a:endParaRPr lang="it-IT" sz="2400" dirty="0"/>
          </a:p>
        </p:txBody>
      </p:sp>
      <p:sp>
        <p:nvSpPr>
          <p:cNvPr id="3" name="Segnaposto contenuto 2"/>
          <p:cNvSpPr>
            <a:spLocks noGrp="1"/>
          </p:cNvSpPr>
          <p:nvPr>
            <p:ph idx="1"/>
          </p:nvPr>
        </p:nvSpPr>
        <p:spPr/>
        <p:txBody>
          <a:bodyPr>
            <a:normAutofit/>
          </a:bodyPr>
          <a:lstStyle/>
          <a:p>
            <a:pPr>
              <a:buFontTx/>
              <a:buChar char="-"/>
            </a:pPr>
            <a:endParaRPr lang="it-IT" dirty="0" smtClean="0"/>
          </a:p>
          <a:p>
            <a:pPr>
              <a:buFontTx/>
              <a:buChar char="-"/>
            </a:pPr>
            <a:r>
              <a:rPr lang="it-IT" dirty="0" smtClean="0"/>
              <a:t>Una </a:t>
            </a:r>
            <a:r>
              <a:rPr lang="it-IT" b="1" dirty="0"/>
              <a:t>rete neurale artificiale</a:t>
            </a:r>
            <a:r>
              <a:rPr lang="it-IT" dirty="0"/>
              <a:t> è costituita da «</a:t>
            </a:r>
            <a:r>
              <a:rPr lang="it-IT" b="1" dirty="0"/>
              <a:t>nodi</a:t>
            </a:r>
            <a:r>
              <a:rPr lang="it-IT" dirty="0"/>
              <a:t>» e da «</a:t>
            </a:r>
            <a:r>
              <a:rPr lang="it-IT" b="1" dirty="0"/>
              <a:t>connessioni</a:t>
            </a:r>
            <a:r>
              <a:rPr lang="it-IT" dirty="0"/>
              <a:t>» o archi: il </a:t>
            </a:r>
            <a:r>
              <a:rPr lang="it-IT" b="1" u="sng" dirty="0"/>
              <a:t>peso</a:t>
            </a:r>
            <a:r>
              <a:rPr lang="it-IT" b="1" dirty="0"/>
              <a:t>, </a:t>
            </a:r>
            <a:r>
              <a:rPr lang="it-IT" dirty="0"/>
              <a:t>applicato alle connessioni, esprime la forza con cui un </a:t>
            </a:r>
            <a:r>
              <a:rPr lang="it-IT" dirty="0" smtClean="0"/>
              <a:t>nodo </a:t>
            </a:r>
            <a:r>
              <a:rPr lang="it-IT" dirty="0"/>
              <a:t>agisce su quelli a lui </a:t>
            </a:r>
            <a:r>
              <a:rPr lang="it-IT" dirty="0" smtClean="0"/>
              <a:t>connessi. </a:t>
            </a:r>
            <a:endParaRPr lang="it-IT" dirty="0"/>
          </a:p>
          <a:p>
            <a:pPr>
              <a:buFontTx/>
              <a:buChar char="-"/>
            </a:pPr>
            <a:r>
              <a:rPr lang="it-IT" dirty="0">
                <a:solidFill>
                  <a:srgbClr val="00B050"/>
                </a:solidFill>
              </a:rPr>
              <a:t>In input un nodo può avere più segnali cui viene applicato un peso</a:t>
            </a:r>
            <a:r>
              <a:rPr lang="it-IT" dirty="0"/>
              <a:t>: </a:t>
            </a:r>
            <a:r>
              <a:rPr lang="it-IT" dirty="0">
                <a:solidFill>
                  <a:srgbClr val="00B050"/>
                </a:solidFill>
              </a:rPr>
              <a:t>la</a:t>
            </a:r>
            <a:r>
              <a:rPr lang="it-IT" dirty="0"/>
              <a:t> </a:t>
            </a:r>
            <a:r>
              <a:rPr lang="it-IT" dirty="0" smtClean="0">
                <a:solidFill>
                  <a:srgbClr val="00B050"/>
                </a:solidFill>
              </a:rPr>
              <a:t> </a:t>
            </a:r>
            <a:r>
              <a:rPr lang="it-IT" dirty="0" err="1" smtClean="0">
                <a:solidFill>
                  <a:srgbClr val="00B050"/>
                </a:solidFill>
              </a:rPr>
              <a:t>la</a:t>
            </a:r>
            <a:r>
              <a:rPr lang="it-IT" dirty="0" smtClean="0">
                <a:solidFill>
                  <a:srgbClr val="00B050"/>
                </a:solidFill>
              </a:rPr>
              <a:t> somma pesata dei segnali in ingresso viene elaborata dalla </a:t>
            </a:r>
            <a:r>
              <a:rPr lang="it-IT" b="1" i="1" dirty="0">
                <a:solidFill>
                  <a:srgbClr val="00B050"/>
                </a:solidFill>
              </a:rPr>
              <a:t>funzione di attivazione </a:t>
            </a:r>
            <a:r>
              <a:rPr lang="it-IT" i="1" dirty="0">
                <a:solidFill>
                  <a:srgbClr val="00B050"/>
                </a:solidFill>
              </a:rPr>
              <a:t>del nodo </a:t>
            </a:r>
            <a:r>
              <a:rPr lang="it-IT" dirty="0">
                <a:solidFill>
                  <a:srgbClr val="00B050"/>
                </a:solidFill>
              </a:rPr>
              <a:t>per ottenere il valore dell’output</a:t>
            </a:r>
            <a:r>
              <a:rPr lang="it-IT" dirty="0"/>
              <a:t>, </a:t>
            </a:r>
            <a:r>
              <a:rPr lang="it-IT" dirty="0">
                <a:solidFill>
                  <a:srgbClr val="00B050"/>
                </a:solidFill>
              </a:rPr>
              <a:t>che si può poi diramare verso più </a:t>
            </a:r>
            <a:r>
              <a:rPr lang="it-IT" dirty="0" smtClean="0">
                <a:solidFill>
                  <a:srgbClr val="00B050"/>
                </a:solidFill>
              </a:rPr>
              <a:t>nodi</a:t>
            </a:r>
            <a:r>
              <a:rPr lang="it-IT" dirty="0">
                <a:solidFill>
                  <a:srgbClr val="00B050"/>
                </a:solidFill>
              </a:rPr>
              <a:t>. </a:t>
            </a:r>
            <a:endParaRPr lang="it-IT" dirty="0" smtClean="0">
              <a:solidFill>
                <a:srgbClr val="00B050"/>
              </a:solidFill>
            </a:endParaRPr>
          </a:p>
          <a:p>
            <a:pPr marL="0" indent="0">
              <a:buNone/>
            </a:pPr>
            <a:endParaRPr lang="it-IT" dirty="0"/>
          </a:p>
          <a:p>
            <a:endParaRPr lang="it-IT" dirty="0"/>
          </a:p>
        </p:txBody>
      </p:sp>
    </p:spTree>
    <p:extLst>
      <p:ext uri="{BB962C8B-B14F-4D97-AF65-F5344CB8AC3E}">
        <p14:creationId xmlns:p14="http://schemas.microsoft.com/office/powerpoint/2010/main" val="1542155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Reti neurali artificiali</a:t>
            </a:r>
          </a:p>
        </p:txBody>
      </p:sp>
      <p:sp>
        <p:nvSpPr>
          <p:cNvPr id="3" name="Segnaposto contenuto 2"/>
          <p:cNvSpPr>
            <a:spLocks noGrp="1"/>
          </p:cNvSpPr>
          <p:nvPr>
            <p:ph idx="1"/>
          </p:nvPr>
        </p:nvSpPr>
        <p:spPr/>
        <p:txBody>
          <a:bodyPr/>
          <a:lstStyle/>
          <a:p>
            <a:pPr marL="0" indent="0">
              <a:buNone/>
            </a:pPr>
            <a:r>
              <a:rPr lang="it-IT" dirty="0"/>
              <a:t>La funzione di attivazione è “</a:t>
            </a:r>
            <a:r>
              <a:rPr lang="it-IT" b="1" dirty="0"/>
              <a:t>non lineare</a:t>
            </a:r>
            <a:r>
              <a:rPr lang="it-IT" dirty="0"/>
              <a:t>”. Esempi:</a:t>
            </a:r>
          </a:p>
          <a:p>
            <a:endParaRPr lang="it-IT" dirty="0" smtClean="0"/>
          </a:p>
          <a:p>
            <a:r>
              <a:rPr lang="it-IT" dirty="0" smtClean="0"/>
              <a:t>σ(x</a:t>
            </a:r>
            <a:r>
              <a:rPr lang="it-IT" dirty="0"/>
              <a:t>) -  </a:t>
            </a:r>
            <a:r>
              <a:rPr lang="it-IT" b="1" dirty="0" err="1"/>
              <a:t>Sigmoid</a:t>
            </a:r>
            <a:r>
              <a:rPr lang="it-IT" b="1" dirty="0"/>
              <a:t>  - porta gli input tra 0 e 1</a:t>
            </a:r>
            <a:endParaRPr lang="it-IT" dirty="0"/>
          </a:p>
          <a:p>
            <a:endParaRPr lang="it-IT" dirty="0" smtClean="0"/>
          </a:p>
          <a:p>
            <a:r>
              <a:rPr lang="it-IT" dirty="0" err="1" smtClean="0"/>
              <a:t>tanh</a:t>
            </a:r>
            <a:r>
              <a:rPr lang="it-IT" dirty="0" smtClean="0"/>
              <a:t>(x</a:t>
            </a:r>
            <a:r>
              <a:rPr lang="it-IT" dirty="0"/>
              <a:t>) - </a:t>
            </a:r>
            <a:r>
              <a:rPr lang="it-IT" b="1" dirty="0"/>
              <a:t>porta gli input tra -1 e 1</a:t>
            </a:r>
            <a:endParaRPr lang="it-IT" dirty="0"/>
          </a:p>
          <a:p>
            <a:endParaRPr lang="it-IT" b="1" dirty="0" smtClean="0"/>
          </a:p>
          <a:p>
            <a:r>
              <a:rPr lang="it-IT" b="1" dirty="0" err="1" smtClean="0"/>
              <a:t>ReLU</a:t>
            </a:r>
            <a:r>
              <a:rPr lang="it-IT" b="1" dirty="0" smtClean="0"/>
              <a:t> </a:t>
            </a:r>
            <a:r>
              <a:rPr lang="it-IT" b="1" dirty="0"/>
              <a:t>– rimpiazza i valori negativi con lo zero</a:t>
            </a:r>
            <a:endParaRPr lang="it-IT" dirty="0"/>
          </a:p>
          <a:p>
            <a:pPr marL="0" indent="0">
              <a:buNone/>
            </a:pPr>
            <a:endParaRPr lang="it-IT" dirty="0"/>
          </a:p>
        </p:txBody>
      </p:sp>
    </p:spTree>
    <p:extLst>
      <p:ext uri="{BB962C8B-B14F-4D97-AF65-F5344CB8AC3E}">
        <p14:creationId xmlns:p14="http://schemas.microsoft.com/office/powerpoint/2010/main" val="3220838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Esempi di funzioni di attivazione</a:t>
            </a:r>
            <a:endParaRPr lang="it-IT" sz="2400" dirty="0"/>
          </a:p>
        </p:txBody>
      </p:sp>
      <p:pic>
        <p:nvPicPr>
          <p:cNvPr id="4" name="Segnaposto contenuto 3" descr="Screen Shot 2016-08-08 at 11.53.41 AM"/>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94692" y="2356338"/>
            <a:ext cx="8528539" cy="2432881"/>
          </a:xfrm>
          <a:prstGeom prst="rect">
            <a:avLst/>
          </a:prstGeom>
          <a:noFill/>
          <a:ln>
            <a:noFill/>
          </a:ln>
        </p:spPr>
      </p:pic>
    </p:spTree>
    <p:extLst>
      <p:ext uri="{BB962C8B-B14F-4D97-AF65-F5344CB8AC3E}">
        <p14:creationId xmlns:p14="http://schemas.microsoft.com/office/powerpoint/2010/main" val="3222674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 Reti neurali artificiali</a:t>
            </a:r>
          </a:p>
        </p:txBody>
      </p:sp>
      <p:sp>
        <p:nvSpPr>
          <p:cNvPr id="3" name="Segnaposto contenuto 2"/>
          <p:cNvSpPr>
            <a:spLocks noGrp="1"/>
          </p:cNvSpPr>
          <p:nvPr>
            <p:ph idx="1"/>
          </p:nvPr>
        </p:nvSpPr>
        <p:spPr/>
        <p:txBody>
          <a:bodyPr/>
          <a:lstStyle/>
          <a:p>
            <a:pPr marL="0" indent="0">
              <a:buNone/>
            </a:pPr>
            <a:r>
              <a:rPr lang="it-IT" b="1" dirty="0"/>
              <a:t>Ogni arco è caratterizzato da un </a:t>
            </a:r>
            <a:r>
              <a:rPr lang="it-IT" b="1" dirty="0" smtClean="0"/>
              <a:t>peso </a:t>
            </a:r>
            <a:r>
              <a:rPr lang="it-IT" b="1" dirty="0"/>
              <a:t>che permette di modificare il dato prima di consegnarlo al nodo di destinazione.</a:t>
            </a:r>
            <a:endParaRPr lang="it-IT" dirty="0"/>
          </a:p>
          <a:p>
            <a:r>
              <a:rPr lang="it-IT" dirty="0"/>
              <a:t>Se il peso dell'arco è maggiore di uno il valore viene amplificato.</a:t>
            </a:r>
          </a:p>
          <a:p>
            <a:r>
              <a:rPr lang="it-IT" dirty="0"/>
              <a:t>Se il peso è compreso tra zero e uno il valore viene attenuato. </a:t>
            </a:r>
          </a:p>
          <a:p>
            <a:r>
              <a:rPr lang="it-IT" dirty="0"/>
              <a:t>Se il peso è un numero negativo il segno del valore viene sostituito con il suo opposto. </a:t>
            </a:r>
          </a:p>
          <a:p>
            <a:r>
              <a:rPr lang="it-IT" dirty="0"/>
              <a:t>La </a:t>
            </a:r>
            <a:r>
              <a:rPr lang="it-IT" b="1" dirty="0"/>
              <a:t>propagazione</a:t>
            </a:r>
            <a:r>
              <a:rPr lang="it-IT" dirty="0"/>
              <a:t> può avvenire in avanti o </a:t>
            </a:r>
            <a:r>
              <a:rPr lang="it-IT" dirty="0" smtClean="0"/>
              <a:t>all'indietro (quando c’è un output voluto a fronte di un data set in ingresso e serve trovare i pesi corretti che forniscono quell’output. </a:t>
            </a:r>
            <a:endParaRPr lang="it-IT" dirty="0"/>
          </a:p>
          <a:p>
            <a:endParaRPr lang="it-IT" dirty="0"/>
          </a:p>
        </p:txBody>
      </p:sp>
    </p:spTree>
    <p:extLst>
      <p:ext uri="{BB962C8B-B14F-4D97-AF65-F5344CB8AC3E}">
        <p14:creationId xmlns:p14="http://schemas.microsoft.com/office/powerpoint/2010/main" val="27739555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sultati immagini per deep learning network"/>
          <p:cNvPicPr>
            <a:picLocks noChangeAspect="1" noChangeArrowheads="1"/>
          </p:cNvPicPr>
          <p:nvPr/>
        </p:nvPicPr>
        <p:blipFill rotWithShape="1">
          <a:blip r:embed="rId2">
            <a:extLst>
              <a:ext uri="{28A0092B-C50C-407E-A947-70E740481C1C}">
                <a14:useLocalDpi xmlns:a14="http://schemas.microsoft.com/office/drawing/2010/main" val="0"/>
              </a:ext>
            </a:extLst>
          </a:blip>
          <a:srcRect l="1246" t="2625" r="1980" b="2426"/>
          <a:stretch/>
        </p:blipFill>
        <p:spPr bwMode="auto">
          <a:xfrm>
            <a:off x="2918689" y="3537528"/>
            <a:ext cx="4562765" cy="26046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Risultati immagini per rete neurale rete artificiale"/>
          <p:cNvPicPr>
            <a:picLocks noChangeAspect="1" noChangeArrowheads="1"/>
          </p:cNvPicPr>
          <p:nvPr/>
        </p:nvPicPr>
        <p:blipFill rotWithShape="1">
          <a:blip r:embed="rId3">
            <a:extLst>
              <a:ext uri="{28A0092B-C50C-407E-A947-70E740481C1C}">
                <a14:useLocalDpi xmlns:a14="http://schemas.microsoft.com/office/drawing/2010/main" val="0"/>
              </a:ext>
            </a:extLst>
          </a:blip>
          <a:srcRect r="82362" b="11464"/>
          <a:stretch/>
        </p:blipFill>
        <p:spPr bwMode="auto">
          <a:xfrm rot="16200000">
            <a:off x="4142410" y="-107140"/>
            <a:ext cx="1965229" cy="4033121"/>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p:cNvSpPr txBox="1"/>
          <p:nvPr/>
        </p:nvSpPr>
        <p:spPr>
          <a:xfrm>
            <a:off x="7252421" y="1724754"/>
            <a:ext cx="2242560" cy="369332"/>
          </a:xfrm>
          <a:prstGeom prst="rect">
            <a:avLst/>
          </a:prstGeom>
          <a:noFill/>
        </p:spPr>
        <p:txBody>
          <a:bodyPr wrap="square" rtlCol="0">
            <a:spAutoFit/>
          </a:bodyPr>
          <a:lstStyle/>
          <a:p>
            <a:r>
              <a:rPr lang="it-IT" dirty="0" smtClean="0"/>
              <a:t>Rete neurale naturale</a:t>
            </a:r>
            <a:endParaRPr lang="it-IT" dirty="0"/>
          </a:p>
        </p:txBody>
      </p:sp>
      <p:sp>
        <p:nvSpPr>
          <p:cNvPr id="7" name="CasellaDiTesto 6"/>
          <p:cNvSpPr txBox="1"/>
          <p:nvPr/>
        </p:nvSpPr>
        <p:spPr>
          <a:xfrm>
            <a:off x="7252420" y="4121590"/>
            <a:ext cx="2371869" cy="369332"/>
          </a:xfrm>
          <a:prstGeom prst="rect">
            <a:avLst/>
          </a:prstGeom>
          <a:noFill/>
        </p:spPr>
        <p:txBody>
          <a:bodyPr wrap="square" rtlCol="0">
            <a:spAutoFit/>
          </a:bodyPr>
          <a:lstStyle/>
          <a:p>
            <a:r>
              <a:rPr lang="it-IT" dirty="0" smtClean="0"/>
              <a:t>Rete neurale artificiale</a:t>
            </a:r>
            <a:endParaRPr lang="it-IT" dirty="0"/>
          </a:p>
        </p:txBody>
      </p:sp>
    </p:spTree>
    <p:extLst>
      <p:ext uri="{BB962C8B-B14F-4D97-AF65-F5344CB8AC3E}">
        <p14:creationId xmlns:p14="http://schemas.microsoft.com/office/powerpoint/2010/main" val="1720029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Aree tematiche</a:t>
            </a:r>
            <a:endParaRPr lang="it-IT" sz="2400" dirty="0"/>
          </a:p>
        </p:txBody>
      </p:sp>
      <p:sp>
        <p:nvSpPr>
          <p:cNvPr id="3" name="Segnaposto contenuto 2"/>
          <p:cNvSpPr>
            <a:spLocks noGrp="1"/>
          </p:cNvSpPr>
          <p:nvPr>
            <p:ph idx="1"/>
          </p:nvPr>
        </p:nvSpPr>
        <p:spPr/>
        <p:txBody>
          <a:bodyPr/>
          <a:lstStyle/>
          <a:p>
            <a:pPr marL="0" indent="0">
              <a:buNone/>
            </a:pPr>
            <a:r>
              <a:rPr lang="it-IT" dirty="0" smtClean="0"/>
              <a:t>Nel seguito </a:t>
            </a:r>
            <a:r>
              <a:rPr lang="it-IT" dirty="0" err="1" smtClean="0"/>
              <a:t>verrano</a:t>
            </a:r>
            <a:r>
              <a:rPr lang="it-IT" dirty="0" smtClean="0"/>
              <a:t> prese in considerazione le seguenti aree tematiche: </a:t>
            </a:r>
          </a:p>
          <a:p>
            <a:pPr>
              <a:buFontTx/>
              <a:buChar char="-"/>
            </a:pPr>
            <a:r>
              <a:rPr lang="it-IT" dirty="0" smtClean="0"/>
              <a:t>Stampa in 3D</a:t>
            </a:r>
          </a:p>
          <a:p>
            <a:pPr>
              <a:buFontTx/>
              <a:buChar char="-"/>
            </a:pPr>
            <a:r>
              <a:rPr lang="it-IT" dirty="0" smtClean="0"/>
              <a:t>Machine Learning, reti neurali, alberi delle decisioni</a:t>
            </a:r>
          </a:p>
          <a:p>
            <a:pPr>
              <a:buFontTx/>
              <a:buChar char="-"/>
            </a:pPr>
            <a:r>
              <a:rPr lang="it-IT" dirty="0" smtClean="0"/>
              <a:t>Intelligenza artificiale </a:t>
            </a:r>
          </a:p>
          <a:p>
            <a:pPr>
              <a:buFontTx/>
              <a:buChar char="-"/>
            </a:pPr>
            <a:r>
              <a:rPr lang="it-IT" dirty="0" smtClean="0"/>
              <a:t>Analytics, </a:t>
            </a:r>
            <a:r>
              <a:rPr lang="it-IT" dirty="0" err="1" smtClean="0"/>
              <a:t>Blockchain</a:t>
            </a:r>
            <a:r>
              <a:rPr lang="it-IT" dirty="0" smtClean="0"/>
              <a:t>, </a:t>
            </a:r>
            <a:r>
              <a:rPr lang="it-IT" dirty="0" err="1" smtClean="0"/>
              <a:t>Cloud</a:t>
            </a:r>
            <a:r>
              <a:rPr lang="it-IT" dirty="0" smtClean="0"/>
              <a:t>, </a:t>
            </a:r>
            <a:r>
              <a:rPr lang="it-IT" dirty="0" err="1" smtClean="0"/>
              <a:t>IoT</a:t>
            </a:r>
            <a:endParaRPr lang="it-IT" dirty="0" smtClean="0"/>
          </a:p>
          <a:p>
            <a:pPr>
              <a:buFontTx/>
              <a:buChar char="-"/>
            </a:pPr>
            <a:r>
              <a:rPr lang="it-IT" dirty="0" smtClean="0"/>
              <a:t>Robot</a:t>
            </a:r>
          </a:p>
          <a:p>
            <a:pPr>
              <a:buFontTx/>
              <a:buChar char="-"/>
            </a:pPr>
            <a:r>
              <a:rPr lang="it-IT" dirty="0" smtClean="0"/>
              <a:t>Varie 4.0, CRM, Start up</a:t>
            </a:r>
          </a:p>
          <a:p>
            <a:pPr>
              <a:buFontTx/>
              <a:buChar char="-"/>
            </a:pPr>
            <a:r>
              <a:rPr lang="it-IT" dirty="0" smtClean="0"/>
              <a:t>Scenario, 5G </a:t>
            </a:r>
          </a:p>
          <a:p>
            <a:pPr>
              <a:buFontTx/>
              <a:buChar char="-"/>
            </a:pPr>
            <a:endParaRPr lang="it-IT" dirty="0"/>
          </a:p>
        </p:txBody>
      </p:sp>
    </p:spTree>
    <p:extLst>
      <p:ext uri="{BB962C8B-B14F-4D97-AF65-F5344CB8AC3E}">
        <p14:creationId xmlns:p14="http://schemas.microsoft.com/office/powerpoint/2010/main" val="263494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Reti neurali artificiali</a:t>
            </a:r>
          </a:p>
        </p:txBody>
      </p:sp>
      <p:sp>
        <p:nvSpPr>
          <p:cNvPr id="3" name="Segnaposto contenuto 2"/>
          <p:cNvSpPr>
            <a:spLocks noGrp="1"/>
          </p:cNvSpPr>
          <p:nvPr>
            <p:ph idx="1"/>
          </p:nvPr>
        </p:nvSpPr>
        <p:spPr/>
        <p:txBody>
          <a:bodyPr>
            <a:normAutofit/>
          </a:bodyPr>
          <a:lstStyle/>
          <a:p>
            <a:pPr marL="0" indent="0">
              <a:buNone/>
            </a:pPr>
            <a:r>
              <a:rPr lang="it-IT" dirty="0" smtClean="0"/>
              <a:t>La</a:t>
            </a:r>
            <a:r>
              <a:rPr lang="it-IT" b="1" dirty="0" smtClean="0"/>
              <a:t> </a:t>
            </a:r>
            <a:r>
              <a:rPr lang="it-IT" b="1" dirty="0" err="1" smtClean="0"/>
              <a:t>Backward</a:t>
            </a:r>
            <a:r>
              <a:rPr lang="it-IT" b="1" dirty="0" smtClean="0"/>
              <a:t> </a:t>
            </a:r>
            <a:r>
              <a:rPr lang="it-IT" b="1" dirty="0" err="1"/>
              <a:t>Propagation</a:t>
            </a:r>
            <a:r>
              <a:rPr lang="it-IT" b="1" dirty="0"/>
              <a:t> of </a:t>
            </a:r>
            <a:r>
              <a:rPr lang="it-IT" b="1" dirty="0" err="1"/>
              <a:t>Errors</a:t>
            </a:r>
            <a:r>
              <a:rPr lang="it-IT" b="1" dirty="0"/>
              <a:t>, </a:t>
            </a:r>
            <a:r>
              <a:rPr lang="it-IT" dirty="0"/>
              <a:t>spesso abbreviata come </a:t>
            </a:r>
            <a:r>
              <a:rPr lang="it-IT" b="1" dirty="0" err="1"/>
              <a:t>Blackprop</a:t>
            </a:r>
            <a:r>
              <a:rPr lang="it-IT" b="1" dirty="0"/>
              <a:t>, è </a:t>
            </a:r>
            <a:r>
              <a:rPr lang="it-IT" dirty="0"/>
              <a:t>uno dei</a:t>
            </a:r>
            <a:r>
              <a:rPr lang="it-IT" b="1" dirty="0"/>
              <a:t> </a:t>
            </a:r>
            <a:r>
              <a:rPr lang="it-IT" u="sng" dirty="0"/>
              <a:t>molti modi </a:t>
            </a:r>
            <a:r>
              <a:rPr lang="it-IT" dirty="0"/>
              <a:t>in cui la rete può imparare il legame fra gli ingressi e le uscite (richieste). La rete impara dagli errori. Il “goal” dell’apprendimento è l’assegnazione dei pesi corretti. </a:t>
            </a:r>
          </a:p>
          <a:p>
            <a:pPr marL="0" indent="0">
              <a:buNone/>
            </a:pPr>
            <a:r>
              <a:rPr lang="it-IT" dirty="0">
                <a:solidFill>
                  <a:srgbClr val="0070C0"/>
                </a:solidFill>
              </a:rPr>
              <a:t>Il </a:t>
            </a:r>
            <a:r>
              <a:rPr lang="it-IT" dirty="0" err="1">
                <a:solidFill>
                  <a:srgbClr val="0070C0"/>
                </a:solidFill>
              </a:rPr>
              <a:t>Backprop</a:t>
            </a:r>
            <a:r>
              <a:rPr lang="it-IT" dirty="0">
                <a:solidFill>
                  <a:srgbClr val="0070C0"/>
                </a:solidFill>
              </a:rPr>
              <a:t> assegna inizialmente pesi </a:t>
            </a:r>
            <a:r>
              <a:rPr lang="it-IT" b="1" dirty="0">
                <a:solidFill>
                  <a:srgbClr val="0070C0"/>
                </a:solidFill>
              </a:rPr>
              <a:t>a caso</a:t>
            </a:r>
            <a:r>
              <a:rPr lang="it-IT" dirty="0">
                <a:solidFill>
                  <a:srgbClr val="0070C0"/>
                </a:solidFill>
              </a:rPr>
              <a:t>. La rete osserva quindi l’output: questo viene </a:t>
            </a:r>
            <a:r>
              <a:rPr lang="it-IT" b="1" dirty="0">
                <a:solidFill>
                  <a:srgbClr val="0070C0"/>
                </a:solidFill>
              </a:rPr>
              <a:t>comparato con l’output desiderato </a:t>
            </a:r>
            <a:r>
              <a:rPr lang="it-IT" dirty="0">
                <a:solidFill>
                  <a:srgbClr val="0070C0"/>
                </a:solidFill>
              </a:rPr>
              <a:t>e l’errore viene propagato all’indietro al </a:t>
            </a:r>
            <a:r>
              <a:rPr lang="it-IT" dirty="0" err="1">
                <a:solidFill>
                  <a:srgbClr val="0070C0"/>
                </a:solidFill>
              </a:rPr>
              <a:t>layer</a:t>
            </a:r>
            <a:r>
              <a:rPr lang="it-IT" dirty="0">
                <a:solidFill>
                  <a:srgbClr val="0070C0"/>
                </a:solidFill>
              </a:rPr>
              <a:t> che precede. Di conseguenza i pesi all’indietro vengono aggiustati e viene quindi comparato il nuovo output con quello desiderato. Il processo si ripete fino a quando l’errore sull’output è ritenuto accettabile.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611156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Reti neurali</a:t>
            </a:r>
          </a:p>
        </p:txBody>
      </p:sp>
      <p:sp>
        <p:nvSpPr>
          <p:cNvPr id="3" name="Segnaposto contenuto 2"/>
          <p:cNvSpPr>
            <a:spLocks noGrp="1"/>
          </p:cNvSpPr>
          <p:nvPr>
            <p:ph idx="1"/>
          </p:nvPr>
        </p:nvSpPr>
        <p:spPr/>
        <p:txBody>
          <a:bodyPr/>
          <a:lstStyle/>
          <a:p>
            <a:pPr>
              <a:buFontTx/>
              <a:buChar char="-"/>
            </a:pPr>
            <a:r>
              <a:rPr lang="it-IT" dirty="0">
                <a:solidFill>
                  <a:srgbClr val="00B050"/>
                </a:solidFill>
              </a:rPr>
              <a:t>Con le reti neurali si possono creare porte logiche tipo End, Or, </a:t>
            </a:r>
            <a:r>
              <a:rPr lang="it-IT" dirty="0" err="1">
                <a:solidFill>
                  <a:srgbClr val="00B050"/>
                </a:solidFill>
              </a:rPr>
              <a:t>Nor</a:t>
            </a:r>
            <a:r>
              <a:rPr lang="it-IT" dirty="0">
                <a:solidFill>
                  <a:srgbClr val="00B050"/>
                </a:solidFill>
              </a:rPr>
              <a:t>.</a:t>
            </a:r>
          </a:p>
          <a:p>
            <a:pPr>
              <a:buFontTx/>
              <a:buChar char="-"/>
            </a:pPr>
            <a:r>
              <a:rPr lang="it-IT" dirty="0"/>
              <a:t>Si può implementare non solo la logica classica, ma anche la logica </a:t>
            </a:r>
            <a:r>
              <a:rPr lang="it-IT" dirty="0" err="1"/>
              <a:t>Fuzzy</a:t>
            </a:r>
            <a:r>
              <a:rPr lang="it-IT" dirty="0"/>
              <a:t>, assegnando con pesi valori intermedi fra zero e uno (se zero è falso e uno è vero).</a:t>
            </a:r>
          </a:p>
          <a:p>
            <a:pPr>
              <a:buFontTx/>
              <a:buChar char="-"/>
            </a:pPr>
            <a:r>
              <a:rPr lang="it-IT" dirty="0">
                <a:solidFill>
                  <a:srgbClr val="00B050"/>
                </a:solidFill>
              </a:rPr>
              <a:t>Una rete è anche un modo di comporre una serie di proposizioni che possono essere vere o false</a:t>
            </a:r>
            <a:r>
              <a:rPr lang="it-IT" dirty="0"/>
              <a:t>: la rete viene a costituire una complessa </a:t>
            </a:r>
            <a:r>
              <a:rPr lang="it-IT" u="sng" dirty="0"/>
              <a:t>funzione logica </a:t>
            </a:r>
            <a:r>
              <a:rPr lang="it-IT" dirty="0"/>
              <a:t>in cui però i valori possono essere continui (non si limitano all’acceso – spento) e quindi possono rappresentare la </a:t>
            </a:r>
            <a:r>
              <a:rPr lang="it-IT" dirty="0">
                <a:solidFill>
                  <a:srgbClr val="00B050"/>
                </a:solidFill>
              </a:rPr>
              <a:t>probabilità di verità </a:t>
            </a:r>
            <a:r>
              <a:rPr lang="it-IT" dirty="0"/>
              <a:t>di una affermazione. </a:t>
            </a:r>
          </a:p>
          <a:p>
            <a:pPr>
              <a:buFontTx/>
              <a:buChar char="-"/>
            </a:pPr>
            <a:endParaRPr lang="it-IT" dirty="0"/>
          </a:p>
          <a:p>
            <a:endParaRPr lang="it-IT" dirty="0"/>
          </a:p>
        </p:txBody>
      </p:sp>
    </p:spTree>
    <p:extLst>
      <p:ext uri="{BB962C8B-B14F-4D97-AF65-F5344CB8AC3E}">
        <p14:creationId xmlns:p14="http://schemas.microsoft.com/office/powerpoint/2010/main" val="2385699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Reti </a:t>
            </a:r>
            <a:r>
              <a:rPr lang="it-IT" sz="2400" dirty="0" smtClean="0"/>
              <a:t>neurali artificiali</a:t>
            </a:r>
            <a:endParaRPr lang="it-IT" sz="2400" dirty="0"/>
          </a:p>
        </p:txBody>
      </p:sp>
      <p:sp>
        <p:nvSpPr>
          <p:cNvPr id="3" name="Segnaposto contenuto 2"/>
          <p:cNvSpPr>
            <a:spLocks noGrp="1"/>
          </p:cNvSpPr>
          <p:nvPr>
            <p:ph idx="1"/>
          </p:nvPr>
        </p:nvSpPr>
        <p:spPr/>
        <p:txBody>
          <a:bodyPr/>
          <a:lstStyle/>
          <a:p>
            <a:pPr>
              <a:buFontTx/>
              <a:buChar char="-"/>
            </a:pPr>
            <a:r>
              <a:rPr lang="it-IT" dirty="0" smtClean="0">
                <a:solidFill>
                  <a:srgbClr val="00B050"/>
                </a:solidFill>
              </a:rPr>
              <a:t>Il </a:t>
            </a:r>
            <a:r>
              <a:rPr lang="it-IT" dirty="0">
                <a:solidFill>
                  <a:srgbClr val="00B050"/>
                </a:solidFill>
              </a:rPr>
              <a:t>costruttore di modelli non deve regolare a mano le migliaia di pesi necessari per ottenere gli output voluti: un </a:t>
            </a:r>
            <a:r>
              <a:rPr lang="it-IT" dirty="0" smtClean="0">
                <a:solidFill>
                  <a:srgbClr val="00B050"/>
                </a:solidFill>
              </a:rPr>
              <a:t>prescelto </a:t>
            </a:r>
            <a:r>
              <a:rPr lang="it-IT" i="1" u="sng" dirty="0" smtClean="0">
                <a:solidFill>
                  <a:srgbClr val="00B050"/>
                </a:solidFill>
              </a:rPr>
              <a:t>meccanismo </a:t>
            </a:r>
            <a:r>
              <a:rPr lang="it-IT" i="1" u="sng" dirty="0">
                <a:solidFill>
                  <a:srgbClr val="00B050"/>
                </a:solidFill>
              </a:rPr>
              <a:t>di apprendimento</a:t>
            </a:r>
            <a:r>
              <a:rPr lang="it-IT" i="1" dirty="0">
                <a:solidFill>
                  <a:srgbClr val="00B050"/>
                </a:solidFill>
              </a:rPr>
              <a:t> </a:t>
            </a:r>
            <a:r>
              <a:rPr lang="it-IT" dirty="0">
                <a:solidFill>
                  <a:srgbClr val="00B050"/>
                </a:solidFill>
              </a:rPr>
              <a:t>adegua i pesi per minimizzare lo scostamento fra l’output effettivo della rete con l’output voluto, attraverso onde di piccoli adeguamenti.</a:t>
            </a:r>
            <a:endParaRPr lang="it-IT" dirty="0"/>
          </a:p>
          <a:p>
            <a:pPr>
              <a:buFontTx/>
              <a:buChar char="-"/>
            </a:pPr>
            <a:endParaRPr lang="it-IT" b="1" dirty="0" smtClean="0"/>
          </a:p>
          <a:p>
            <a:pPr>
              <a:buFontTx/>
              <a:buChar char="-"/>
            </a:pPr>
            <a:r>
              <a:rPr lang="it-IT" b="1" dirty="0" smtClean="0"/>
              <a:t>Trasferibilità</a:t>
            </a:r>
            <a:r>
              <a:rPr lang="it-IT" dirty="0"/>
              <a:t>: laddove una rete fa corrispondere un output ad un input, la medesima può essere </a:t>
            </a:r>
            <a:r>
              <a:rPr lang="it-IT" u="sng" dirty="0"/>
              <a:t>trasferita</a:t>
            </a:r>
            <a:r>
              <a:rPr lang="it-IT" dirty="0"/>
              <a:t> a situazioni caratterizzate da input simili, per prevederne gli output. </a:t>
            </a:r>
          </a:p>
        </p:txBody>
      </p:sp>
    </p:spTree>
    <p:extLst>
      <p:ext uri="{BB962C8B-B14F-4D97-AF65-F5344CB8AC3E}">
        <p14:creationId xmlns:p14="http://schemas.microsoft.com/office/powerpoint/2010/main" val="2043168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latin typeface="Times New Roman" panose="02020603050405020304" pitchFamily="18" charset="0"/>
                <a:ea typeface="Times New Roman" panose="02020603050405020304" pitchFamily="18" charset="0"/>
              </a:rPr>
              <a:t>Alberi di decisione </a:t>
            </a:r>
            <a:r>
              <a:rPr lang="it-IT" sz="2400" b="1" dirty="0">
                <a:solidFill>
                  <a:srgbClr val="000000"/>
                </a:solidFill>
                <a:latin typeface="Times New Roman" panose="02020603050405020304" pitchFamily="18" charset="0"/>
                <a:ea typeface="Times New Roman" panose="02020603050405020304" pitchFamily="18" charset="0"/>
              </a:rPr>
              <a:t/>
            </a:r>
            <a:br>
              <a:rPr lang="it-IT" sz="2400" b="1" dirty="0">
                <a:solidFill>
                  <a:srgbClr val="000000"/>
                </a:solidFill>
                <a:latin typeface="Times New Roman" panose="02020603050405020304" pitchFamily="18" charset="0"/>
                <a:ea typeface="Times New Roman" panose="02020603050405020304" pitchFamily="18" charset="0"/>
              </a:rPr>
            </a:br>
            <a:endParaRPr lang="it-IT" sz="2400"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Gli </a:t>
            </a:r>
            <a:r>
              <a:rPr lang="it-IT" b="1" dirty="0"/>
              <a:t>A</a:t>
            </a:r>
            <a:r>
              <a:rPr lang="it-IT" b="1" dirty="0" smtClean="0"/>
              <a:t>lberi </a:t>
            </a:r>
            <a:r>
              <a:rPr lang="it-IT" b="1" dirty="0"/>
              <a:t>di decisione </a:t>
            </a:r>
            <a:r>
              <a:rPr lang="it-IT" dirty="0"/>
              <a:t>sono utilizzati nei processi di apprendimento induttivo, quelli basati sull'osservazione dell'ambiente circostante.</a:t>
            </a:r>
          </a:p>
          <a:p>
            <a:pPr marL="0" indent="0">
              <a:buNone/>
            </a:pPr>
            <a:r>
              <a:rPr lang="it-IT" dirty="0"/>
              <a:t>Il processo decisionale è rappresentato con un albero logico </a:t>
            </a:r>
            <a:r>
              <a:rPr lang="it-IT" dirty="0" smtClean="0"/>
              <a:t>rovesciato, che parte da un nodo radice (</a:t>
            </a:r>
            <a:r>
              <a:rPr lang="it-IT" dirty="0" err="1" smtClean="0"/>
              <a:t>root</a:t>
            </a:r>
            <a:r>
              <a:rPr lang="it-IT" dirty="0" smtClean="0"/>
              <a:t>), dove </a:t>
            </a:r>
            <a:r>
              <a:rPr lang="it-IT" dirty="0"/>
              <a:t>ogni nodo è una funzione condizionale.</a:t>
            </a:r>
          </a:p>
          <a:p>
            <a:pPr marL="431800" indent="0">
              <a:lnSpc>
                <a:spcPct val="103000"/>
              </a:lnSpc>
              <a:spcAft>
                <a:spcPts val="305"/>
              </a:spcAft>
              <a:buNone/>
            </a:pPr>
            <a:endParaRPr lang="it-IT" dirty="0">
              <a:solidFill>
                <a:srgbClr val="000000"/>
              </a:solidFill>
              <a:latin typeface="Calibri" panose="020F0502020204030204" pitchFamily="34" charset="0"/>
              <a:ea typeface="Calibri" panose="020F0502020204030204" pitchFamily="34" charset="0"/>
            </a:endParaRPr>
          </a:p>
          <a:p>
            <a:pPr marL="342900" lvl="0" indent="-342900" fontAlgn="base">
              <a:lnSpc>
                <a:spcPct val="103000"/>
              </a:lnSpc>
              <a:spcAft>
                <a:spcPts val="305"/>
              </a:spcAft>
              <a:buClr>
                <a:srgbClr val="000000"/>
              </a:buClr>
              <a:buSzPts val="2400"/>
            </a:pP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ogni </a:t>
            </a:r>
            <a:r>
              <a:rPr lang="it-IT" dirty="0">
                <a:solidFill>
                  <a:srgbClr val="FF0000"/>
                </a:solidFill>
                <a:uFill>
                  <a:solidFill>
                    <a:srgbClr val="000000"/>
                  </a:solidFill>
                </a:uFill>
                <a:ea typeface="Times New Roman" panose="02020603050405020304" pitchFamily="18" charset="0"/>
                <a:cs typeface="Times New Roman" panose="02020603050405020304" pitchFamily="18" charset="0"/>
              </a:rPr>
              <a:t>nodo interno</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rappresenta </a:t>
            </a:r>
            <a:r>
              <a:rPr lang="it-IT" dirty="0" smtClean="0">
                <a:solidFill>
                  <a:srgbClr val="000000"/>
                </a:solidFill>
                <a:uFill>
                  <a:solidFill>
                    <a:srgbClr val="000000"/>
                  </a:solidFill>
                </a:uFill>
                <a:ea typeface="Times New Roman" panose="02020603050405020304" pitchFamily="18" charset="0"/>
                <a:cs typeface="Times New Roman" panose="02020603050405020304" pitchFamily="18" charset="0"/>
              </a:rPr>
              <a:t>un test su una </a:t>
            </a:r>
            <a:r>
              <a:rPr lang="it-IT" b="1" dirty="0">
                <a:solidFill>
                  <a:srgbClr val="000000"/>
                </a:solidFill>
                <a:uFill>
                  <a:solidFill>
                    <a:srgbClr val="000000"/>
                  </a:solidFill>
                </a:uFill>
                <a:ea typeface="Times New Roman" panose="02020603050405020304" pitchFamily="18" charset="0"/>
                <a:cs typeface="Times New Roman" panose="02020603050405020304" pitchFamily="18" charset="0"/>
              </a:rPr>
              <a:t>proprietà</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o </a:t>
            </a:r>
            <a:r>
              <a:rPr lang="it-IT" b="1" dirty="0">
                <a:solidFill>
                  <a:srgbClr val="000000"/>
                </a:solidFill>
                <a:uFill>
                  <a:solidFill>
                    <a:srgbClr val="000000"/>
                  </a:solidFill>
                </a:uFill>
                <a:ea typeface="Times New Roman" panose="02020603050405020304" pitchFamily="18" charset="0"/>
                <a:cs typeface="Times New Roman" panose="02020603050405020304" pitchFamily="18" charset="0"/>
              </a:rPr>
              <a:t>attributo</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a:t>
            </a:r>
          </a:p>
          <a:p>
            <a:pPr marL="342900" lvl="0" indent="-342900" fontAlgn="base">
              <a:lnSpc>
                <a:spcPct val="103000"/>
              </a:lnSpc>
              <a:spcAft>
                <a:spcPts val="305"/>
              </a:spcAft>
              <a:buClr>
                <a:srgbClr val="000000"/>
              </a:buClr>
              <a:buSzPts val="2400"/>
            </a:pP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un </a:t>
            </a:r>
            <a:r>
              <a:rPr lang="it-IT" dirty="0">
                <a:solidFill>
                  <a:srgbClr val="FF0000"/>
                </a:solidFill>
                <a:uFill>
                  <a:solidFill>
                    <a:srgbClr val="000000"/>
                  </a:solidFill>
                </a:uFill>
                <a:ea typeface="Times New Roman" panose="02020603050405020304" pitchFamily="18" charset="0"/>
                <a:cs typeface="Times New Roman" panose="02020603050405020304" pitchFamily="18" charset="0"/>
              </a:rPr>
              <a:t>arco verso un nodo figlio</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rappresenta un possibile </a:t>
            </a:r>
            <a:r>
              <a:rPr lang="it-IT" u="sng" dirty="0">
                <a:solidFill>
                  <a:srgbClr val="000000"/>
                </a:solidFill>
                <a:uFill>
                  <a:solidFill>
                    <a:srgbClr val="000000"/>
                  </a:solidFill>
                </a:uFill>
                <a:ea typeface="Times New Roman" panose="02020603050405020304" pitchFamily="18" charset="0"/>
                <a:cs typeface="Times New Roman" panose="02020603050405020304" pitchFamily="18" charset="0"/>
              </a:rPr>
              <a:t>valore</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per quella proprietà o attributo,   </a:t>
            </a:r>
          </a:p>
          <a:p>
            <a:pPr marL="342900" lvl="0" indent="-342900" fontAlgn="base">
              <a:lnSpc>
                <a:spcPct val="103000"/>
              </a:lnSpc>
              <a:spcAft>
                <a:spcPts val="305"/>
              </a:spcAft>
              <a:buClr>
                <a:srgbClr val="000000"/>
              </a:buClr>
              <a:buSzPts val="2400"/>
            </a:pP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una </a:t>
            </a:r>
            <a:r>
              <a:rPr lang="it-IT" dirty="0">
                <a:solidFill>
                  <a:srgbClr val="FF0000"/>
                </a:solidFill>
                <a:uFill>
                  <a:solidFill>
                    <a:srgbClr val="000000"/>
                  </a:solidFill>
                </a:uFill>
                <a:ea typeface="Times New Roman" panose="02020603050405020304" pitchFamily="18" charset="0"/>
                <a:cs typeface="Times New Roman" panose="02020603050405020304" pitchFamily="18" charset="0"/>
              </a:rPr>
              <a:t>foglia</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il valore </a:t>
            </a:r>
            <a:r>
              <a:rPr lang="it-IT" dirty="0" smtClean="0">
                <a:solidFill>
                  <a:srgbClr val="000000"/>
                </a:solidFill>
                <a:uFill>
                  <a:solidFill>
                    <a:srgbClr val="000000"/>
                  </a:solidFill>
                </a:uFill>
                <a:ea typeface="Times New Roman" panose="02020603050405020304" pitchFamily="18" charset="0"/>
                <a:cs typeface="Times New Roman" panose="02020603050405020304" pitchFamily="18" charset="0"/>
              </a:rPr>
              <a:t>finale previsto </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a partire dai valori delle altre proprietà, che nell'albero è rappresentato dal cammino (</a:t>
            </a:r>
            <a:r>
              <a:rPr lang="it-IT" i="1" dirty="0" err="1">
                <a:solidFill>
                  <a:srgbClr val="000000"/>
                </a:solidFill>
                <a:uFill>
                  <a:solidFill>
                    <a:srgbClr val="000000"/>
                  </a:solidFill>
                </a:uFill>
                <a:ea typeface="Times New Roman" panose="02020603050405020304" pitchFamily="18" charset="0"/>
                <a:cs typeface="Times New Roman" panose="02020603050405020304" pitchFamily="18" charset="0"/>
              </a:rPr>
              <a:t>path</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 dal nodo </a:t>
            </a:r>
            <a:r>
              <a:rPr lang="it-IT" dirty="0" smtClean="0">
                <a:solidFill>
                  <a:srgbClr val="000000"/>
                </a:solidFill>
                <a:uFill>
                  <a:solidFill>
                    <a:srgbClr val="000000"/>
                  </a:solidFill>
                </a:uFill>
                <a:ea typeface="Times New Roman" panose="02020603050405020304" pitchFamily="18" charset="0"/>
                <a:cs typeface="Times New Roman" panose="02020603050405020304" pitchFamily="18" charset="0"/>
              </a:rPr>
              <a:t>radice </a:t>
            </a:r>
            <a:r>
              <a:rPr lang="it-IT" dirty="0">
                <a:solidFill>
                  <a:srgbClr val="000000"/>
                </a:solidFill>
                <a:uFill>
                  <a:solidFill>
                    <a:srgbClr val="000000"/>
                  </a:solidFill>
                </a:uFill>
                <a:ea typeface="Times New Roman" panose="02020603050405020304" pitchFamily="18" charset="0"/>
                <a:cs typeface="Times New Roman" panose="02020603050405020304" pitchFamily="18" charset="0"/>
              </a:rPr>
              <a:t>al nodo foglia.  </a:t>
            </a:r>
          </a:p>
          <a:p>
            <a:endParaRPr lang="it-IT" dirty="0"/>
          </a:p>
        </p:txBody>
      </p:sp>
    </p:spTree>
    <p:extLst>
      <p:ext uri="{BB962C8B-B14F-4D97-AF65-F5344CB8AC3E}">
        <p14:creationId xmlns:p14="http://schemas.microsoft.com/office/powerpoint/2010/main" val="3024398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365125"/>
            <a:ext cx="10515600" cy="1325563"/>
          </a:xfrm>
        </p:spPr>
        <p:txBody>
          <a:bodyPr>
            <a:normAutofit/>
          </a:bodyPr>
          <a:lstStyle/>
          <a:p>
            <a:pPr algn="ctr"/>
            <a:r>
              <a:rPr lang="it-IT" sz="2400" dirty="0" smtClean="0"/>
              <a:t> </a:t>
            </a:r>
            <a:endParaRPr lang="it-IT" sz="2400" dirty="0"/>
          </a:p>
        </p:txBody>
      </p:sp>
      <p:grpSp>
        <p:nvGrpSpPr>
          <p:cNvPr id="4" name="Group 21213"/>
          <p:cNvGrpSpPr/>
          <p:nvPr/>
        </p:nvGrpSpPr>
        <p:grpSpPr>
          <a:xfrm>
            <a:off x="1976437" y="1162050"/>
            <a:ext cx="8239316" cy="4549455"/>
            <a:chOff x="0" y="0"/>
            <a:chExt cx="8239316" cy="4549455"/>
          </a:xfrm>
        </p:grpSpPr>
        <p:sp>
          <p:nvSpPr>
            <p:cNvPr id="5" name="Shape 884"/>
            <p:cNvSpPr/>
            <p:nvPr/>
          </p:nvSpPr>
          <p:spPr>
            <a:xfrm>
              <a:off x="1447800" y="457200"/>
              <a:ext cx="2590800" cy="1676400"/>
            </a:xfrm>
            <a:custGeom>
              <a:avLst/>
              <a:gdLst/>
              <a:ahLst/>
              <a:cxnLst/>
              <a:rect l="0" t="0" r="0" b="0"/>
              <a:pathLst>
                <a:path w="2590800" h="1676400">
                  <a:moveTo>
                    <a:pt x="2590800" y="0"/>
                  </a:moveTo>
                  <a:lnTo>
                    <a:pt x="0" y="16764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6" name="Shape 885"/>
            <p:cNvSpPr/>
            <p:nvPr/>
          </p:nvSpPr>
          <p:spPr>
            <a:xfrm>
              <a:off x="4724400" y="457200"/>
              <a:ext cx="1905000" cy="1676400"/>
            </a:xfrm>
            <a:custGeom>
              <a:avLst/>
              <a:gdLst/>
              <a:ahLst/>
              <a:cxnLst/>
              <a:rect l="0" t="0" r="0" b="0"/>
              <a:pathLst>
                <a:path w="1905000" h="1676400">
                  <a:moveTo>
                    <a:pt x="0" y="0"/>
                  </a:moveTo>
                  <a:lnTo>
                    <a:pt x="1905000" y="16764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7" name="Shape 886"/>
            <p:cNvSpPr/>
            <p:nvPr/>
          </p:nvSpPr>
          <p:spPr>
            <a:xfrm>
              <a:off x="304800" y="2590800"/>
              <a:ext cx="914400" cy="1447800"/>
            </a:xfrm>
            <a:custGeom>
              <a:avLst/>
              <a:gdLst/>
              <a:ahLst/>
              <a:cxnLst/>
              <a:rect l="0" t="0" r="0" b="0"/>
              <a:pathLst>
                <a:path w="914400" h="1447800">
                  <a:moveTo>
                    <a:pt x="914400" y="0"/>
                  </a:moveTo>
                  <a:lnTo>
                    <a:pt x="0" y="14478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8" name="Shape 887"/>
            <p:cNvSpPr/>
            <p:nvPr/>
          </p:nvSpPr>
          <p:spPr>
            <a:xfrm>
              <a:off x="1524000" y="2590800"/>
              <a:ext cx="1066800" cy="1447800"/>
            </a:xfrm>
            <a:custGeom>
              <a:avLst/>
              <a:gdLst/>
              <a:ahLst/>
              <a:cxnLst/>
              <a:rect l="0" t="0" r="0" b="0"/>
              <a:pathLst>
                <a:path w="1066800" h="1447800">
                  <a:moveTo>
                    <a:pt x="0" y="0"/>
                  </a:moveTo>
                  <a:lnTo>
                    <a:pt x="1066800" y="14478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9" name="Shape 888"/>
            <p:cNvSpPr/>
            <p:nvPr/>
          </p:nvSpPr>
          <p:spPr>
            <a:xfrm>
              <a:off x="6781800" y="2590800"/>
              <a:ext cx="990600" cy="1447800"/>
            </a:xfrm>
            <a:custGeom>
              <a:avLst/>
              <a:gdLst/>
              <a:ahLst/>
              <a:cxnLst/>
              <a:rect l="0" t="0" r="0" b="0"/>
              <a:pathLst>
                <a:path w="990600" h="1447800">
                  <a:moveTo>
                    <a:pt x="0" y="0"/>
                  </a:moveTo>
                  <a:lnTo>
                    <a:pt x="990600" y="14478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10" name="Shape 889"/>
            <p:cNvSpPr/>
            <p:nvPr/>
          </p:nvSpPr>
          <p:spPr>
            <a:xfrm>
              <a:off x="5715000" y="2590800"/>
              <a:ext cx="914400" cy="1447800"/>
            </a:xfrm>
            <a:custGeom>
              <a:avLst/>
              <a:gdLst/>
              <a:ahLst/>
              <a:cxnLst/>
              <a:rect l="0" t="0" r="0" b="0"/>
              <a:pathLst>
                <a:path w="914400" h="1447800">
                  <a:moveTo>
                    <a:pt x="914400" y="0"/>
                  </a:moveTo>
                  <a:lnTo>
                    <a:pt x="0" y="14478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11" name="Shape 890"/>
            <p:cNvSpPr/>
            <p:nvPr/>
          </p:nvSpPr>
          <p:spPr>
            <a:xfrm>
              <a:off x="4267200" y="533400"/>
              <a:ext cx="0" cy="1600200"/>
            </a:xfrm>
            <a:custGeom>
              <a:avLst/>
              <a:gdLst/>
              <a:ahLst/>
              <a:cxnLst/>
              <a:rect l="0" t="0" r="0" b="0"/>
              <a:pathLst>
                <a:path h="1600200">
                  <a:moveTo>
                    <a:pt x="0" y="0"/>
                  </a:moveTo>
                  <a:lnTo>
                    <a:pt x="0" y="1600200"/>
                  </a:lnTo>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12" name="Shape 28116"/>
            <p:cNvSpPr/>
            <p:nvPr/>
          </p:nvSpPr>
          <p:spPr>
            <a:xfrm>
              <a:off x="3657600" y="0"/>
              <a:ext cx="1262063" cy="495300"/>
            </a:xfrm>
            <a:custGeom>
              <a:avLst/>
              <a:gdLst/>
              <a:ahLst/>
              <a:cxnLst/>
              <a:rect l="0" t="0" r="0" b="0"/>
              <a:pathLst>
                <a:path w="1262063" h="495300">
                  <a:moveTo>
                    <a:pt x="0" y="0"/>
                  </a:moveTo>
                  <a:lnTo>
                    <a:pt x="1262063" y="0"/>
                  </a:lnTo>
                  <a:lnTo>
                    <a:pt x="1262063"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13" name="Shape 892"/>
            <p:cNvSpPr/>
            <p:nvPr/>
          </p:nvSpPr>
          <p:spPr>
            <a:xfrm>
              <a:off x="3657600" y="0"/>
              <a:ext cx="1262063" cy="495300"/>
            </a:xfrm>
            <a:custGeom>
              <a:avLst/>
              <a:gdLst/>
              <a:ahLst/>
              <a:cxnLst/>
              <a:rect l="0" t="0" r="0" b="0"/>
              <a:pathLst>
                <a:path w="1262063" h="495300">
                  <a:moveTo>
                    <a:pt x="0" y="495300"/>
                  </a:moveTo>
                  <a:lnTo>
                    <a:pt x="1262063" y="495300"/>
                  </a:lnTo>
                  <a:lnTo>
                    <a:pt x="1262063" y="0"/>
                  </a:lnTo>
                  <a:lnTo>
                    <a:pt x="0" y="0"/>
                  </a:lnTo>
                  <a:close/>
                </a:path>
              </a:pathLst>
            </a:custGeom>
            <a:ln w="38100" cap="flat">
              <a:miter lim="101600"/>
            </a:ln>
          </p:spPr>
          <p:style>
            <a:lnRef idx="1">
              <a:srgbClr val="CCCCFF"/>
            </a:lnRef>
            <a:fillRef idx="0">
              <a:srgbClr val="000000">
                <a:alpha val="0"/>
              </a:srgbClr>
            </a:fillRef>
            <a:effectRef idx="0">
              <a:scrgbClr r="0" g="0" b="0"/>
            </a:effectRef>
            <a:fontRef idx="none"/>
          </p:style>
          <p:txBody>
            <a:bodyPr/>
            <a:lstStyle/>
            <a:p>
              <a:endParaRPr lang="it-IT"/>
            </a:p>
          </p:txBody>
        </p:sp>
        <p:sp>
          <p:nvSpPr>
            <p:cNvPr id="14" name="Rectangle 893"/>
            <p:cNvSpPr/>
            <p:nvPr/>
          </p:nvSpPr>
          <p:spPr>
            <a:xfrm>
              <a:off x="3749675" y="116185"/>
              <a:ext cx="1386008"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Outlook</a:t>
              </a:r>
              <a:endParaRPr lang="it-IT" sz="1100">
                <a:solidFill>
                  <a:srgbClr val="000000"/>
                </a:solidFill>
                <a:effectLst/>
                <a:latin typeface="Calibri" panose="020F0502020204030204" pitchFamily="34" charset="0"/>
                <a:ea typeface="Calibri" panose="020F0502020204030204" pitchFamily="34" charset="0"/>
              </a:endParaRPr>
            </a:p>
          </p:txBody>
        </p:sp>
        <p:sp>
          <p:nvSpPr>
            <p:cNvPr id="15" name="Rectangle 894"/>
            <p:cNvSpPr/>
            <p:nvPr/>
          </p:nvSpPr>
          <p:spPr>
            <a:xfrm>
              <a:off x="4793869" y="116185"/>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16" name="Shape 28117"/>
            <p:cNvSpPr/>
            <p:nvPr/>
          </p:nvSpPr>
          <p:spPr>
            <a:xfrm>
              <a:off x="2209800" y="990600"/>
              <a:ext cx="1054100" cy="495300"/>
            </a:xfrm>
            <a:custGeom>
              <a:avLst/>
              <a:gdLst/>
              <a:ahLst/>
              <a:cxnLst/>
              <a:rect l="0" t="0" r="0" b="0"/>
              <a:pathLst>
                <a:path w="1054100" h="495300">
                  <a:moveTo>
                    <a:pt x="0" y="0"/>
                  </a:moveTo>
                  <a:lnTo>
                    <a:pt x="1054100" y="0"/>
                  </a:lnTo>
                  <a:lnTo>
                    <a:pt x="1054100"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17" name="Rectangle 897"/>
            <p:cNvSpPr/>
            <p:nvPr/>
          </p:nvSpPr>
          <p:spPr>
            <a:xfrm>
              <a:off x="2301494" y="1107166"/>
              <a:ext cx="1103861"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Sunny</a:t>
              </a:r>
              <a:endParaRPr lang="it-IT" sz="1100">
                <a:solidFill>
                  <a:srgbClr val="000000"/>
                </a:solidFill>
                <a:effectLst/>
                <a:latin typeface="Calibri" panose="020F0502020204030204" pitchFamily="34" charset="0"/>
                <a:ea typeface="Calibri" panose="020F0502020204030204" pitchFamily="34" charset="0"/>
              </a:endParaRPr>
            </a:p>
          </p:txBody>
        </p:sp>
        <p:sp>
          <p:nvSpPr>
            <p:cNvPr id="18" name="Rectangle 898"/>
            <p:cNvSpPr/>
            <p:nvPr/>
          </p:nvSpPr>
          <p:spPr>
            <a:xfrm>
              <a:off x="3132455" y="1107166"/>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19" name="Shape 28118"/>
            <p:cNvSpPr/>
            <p:nvPr/>
          </p:nvSpPr>
          <p:spPr>
            <a:xfrm>
              <a:off x="3581400" y="990600"/>
              <a:ext cx="1400175" cy="495300"/>
            </a:xfrm>
            <a:custGeom>
              <a:avLst/>
              <a:gdLst/>
              <a:ahLst/>
              <a:cxnLst/>
              <a:rect l="0" t="0" r="0" b="0"/>
              <a:pathLst>
                <a:path w="1400175" h="495300">
                  <a:moveTo>
                    <a:pt x="0" y="0"/>
                  </a:moveTo>
                  <a:lnTo>
                    <a:pt x="1400175" y="0"/>
                  </a:lnTo>
                  <a:lnTo>
                    <a:pt x="1400175"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20" name="Shape 900"/>
            <p:cNvSpPr/>
            <p:nvPr/>
          </p:nvSpPr>
          <p:spPr>
            <a:xfrm>
              <a:off x="3581400" y="990600"/>
              <a:ext cx="1400175" cy="495300"/>
            </a:xfrm>
            <a:custGeom>
              <a:avLst/>
              <a:gdLst/>
              <a:ahLst/>
              <a:cxnLst/>
              <a:rect l="0" t="0" r="0" b="0"/>
              <a:pathLst>
                <a:path w="1400175" h="495300">
                  <a:moveTo>
                    <a:pt x="0" y="495300"/>
                  </a:moveTo>
                  <a:lnTo>
                    <a:pt x="1400175" y="495300"/>
                  </a:lnTo>
                  <a:lnTo>
                    <a:pt x="1400175" y="0"/>
                  </a:lnTo>
                  <a:lnTo>
                    <a:pt x="0" y="0"/>
                  </a:lnTo>
                  <a:close/>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21" name="Rectangle 901"/>
            <p:cNvSpPr/>
            <p:nvPr/>
          </p:nvSpPr>
          <p:spPr>
            <a:xfrm>
              <a:off x="3673475" y="1107166"/>
              <a:ext cx="1559107"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Overcast</a:t>
              </a:r>
              <a:endParaRPr lang="it-IT" sz="1100">
                <a:solidFill>
                  <a:srgbClr val="000000"/>
                </a:solidFill>
                <a:effectLst/>
                <a:latin typeface="Calibri" panose="020F0502020204030204" pitchFamily="34" charset="0"/>
                <a:ea typeface="Calibri" panose="020F0502020204030204" pitchFamily="34" charset="0"/>
              </a:endParaRPr>
            </a:p>
          </p:txBody>
        </p:sp>
        <p:sp>
          <p:nvSpPr>
            <p:cNvPr id="22" name="Rectangle 902"/>
            <p:cNvSpPr/>
            <p:nvPr/>
          </p:nvSpPr>
          <p:spPr>
            <a:xfrm>
              <a:off x="4845685" y="1107166"/>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23" name="Shape 28119"/>
            <p:cNvSpPr/>
            <p:nvPr/>
          </p:nvSpPr>
          <p:spPr>
            <a:xfrm>
              <a:off x="5334000" y="990600"/>
              <a:ext cx="811213" cy="495300"/>
            </a:xfrm>
            <a:custGeom>
              <a:avLst/>
              <a:gdLst/>
              <a:ahLst/>
              <a:cxnLst/>
              <a:rect l="0" t="0" r="0" b="0"/>
              <a:pathLst>
                <a:path w="811213" h="495300">
                  <a:moveTo>
                    <a:pt x="0" y="0"/>
                  </a:moveTo>
                  <a:lnTo>
                    <a:pt x="811213" y="0"/>
                  </a:lnTo>
                  <a:lnTo>
                    <a:pt x="811213"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24" name="Rectangle 905"/>
            <p:cNvSpPr/>
            <p:nvPr/>
          </p:nvSpPr>
          <p:spPr>
            <a:xfrm>
              <a:off x="5426329" y="1107166"/>
              <a:ext cx="779148"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Rain</a:t>
              </a:r>
              <a:endParaRPr lang="it-IT" sz="1100">
                <a:solidFill>
                  <a:srgbClr val="000000"/>
                </a:solidFill>
                <a:effectLst/>
                <a:latin typeface="Calibri" panose="020F0502020204030204" pitchFamily="34" charset="0"/>
                <a:ea typeface="Calibri" panose="020F0502020204030204" pitchFamily="34" charset="0"/>
              </a:endParaRPr>
            </a:p>
          </p:txBody>
        </p:sp>
        <p:sp>
          <p:nvSpPr>
            <p:cNvPr id="25" name="Rectangle 906"/>
            <p:cNvSpPr/>
            <p:nvPr/>
          </p:nvSpPr>
          <p:spPr>
            <a:xfrm>
              <a:off x="6013069" y="1107166"/>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26" name="Shape 28120"/>
            <p:cNvSpPr/>
            <p:nvPr/>
          </p:nvSpPr>
          <p:spPr>
            <a:xfrm>
              <a:off x="685800" y="2133600"/>
              <a:ext cx="1416050" cy="495300"/>
            </a:xfrm>
            <a:custGeom>
              <a:avLst/>
              <a:gdLst/>
              <a:ahLst/>
              <a:cxnLst/>
              <a:rect l="0" t="0" r="0" b="0"/>
              <a:pathLst>
                <a:path w="1416050" h="495300">
                  <a:moveTo>
                    <a:pt x="0" y="0"/>
                  </a:moveTo>
                  <a:lnTo>
                    <a:pt x="1416050" y="0"/>
                  </a:lnTo>
                  <a:lnTo>
                    <a:pt x="1416050"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27" name="Shape 908"/>
            <p:cNvSpPr/>
            <p:nvPr/>
          </p:nvSpPr>
          <p:spPr>
            <a:xfrm>
              <a:off x="685800" y="2133600"/>
              <a:ext cx="1416050" cy="495300"/>
            </a:xfrm>
            <a:custGeom>
              <a:avLst/>
              <a:gdLst/>
              <a:ahLst/>
              <a:cxnLst/>
              <a:rect l="0" t="0" r="0" b="0"/>
              <a:pathLst>
                <a:path w="1416050" h="495300">
                  <a:moveTo>
                    <a:pt x="0" y="495300"/>
                  </a:moveTo>
                  <a:lnTo>
                    <a:pt x="1416050" y="495300"/>
                  </a:lnTo>
                  <a:lnTo>
                    <a:pt x="1416050" y="0"/>
                  </a:lnTo>
                  <a:lnTo>
                    <a:pt x="0" y="0"/>
                  </a:lnTo>
                  <a:close/>
                </a:path>
              </a:pathLst>
            </a:custGeom>
            <a:ln w="38100" cap="flat">
              <a:miter lim="101600"/>
            </a:ln>
          </p:spPr>
          <p:style>
            <a:lnRef idx="1">
              <a:srgbClr val="CCCCFF"/>
            </a:lnRef>
            <a:fillRef idx="0">
              <a:srgbClr val="000000">
                <a:alpha val="0"/>
              </a:srgbClr>
            </a:fillRef>
            <a:effectRef idx="0">
              <a:scrgbClr r="0" g="0" b="0"/>
            </a:effectRef>
            <a:fontRef idx="none"/>
          </p:style>
          <p:txBody>
            <a:bodyPr/>
            <a:lstStyle/>
            <a:p>
              <a:endParaRPr lang="it-IT"/>
            </a:p>
          </p:txBody>
        </p:sp>
        <p:sp>
          <p:nvSpPr>
            <p:cNvPr id="28" name="Rectangle 909"/>
            <p:cNvSpPr/>
            <p:nvPr/>
          </p:nvSpPr>
          <p:spPr>
            <a:xfrm>
              <a:off x="777545" y="2250420"/>
              <a:ext cx="1585457"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Humidity</a:t>
              </a:r>
              <a:endParaRPr lang="it-IT" sz="1100">
                <a:solidFill>
                  <a:srgbClr val="000000"/>
                </a:solidFill>
                <a:effectLst/>
                <a:latin typeface="Calibri" panose="020F0502020204030204" pitchFamily="34" charset="0"/>
                <a:ea typeface="Calibri" panose="020F0502020204030204" pitchFamily="34" charset="0"/>
              </a:endParaRPr>
            </a:p>
          </p:txBody>
        </p:sp>
        <p:sp>
          <p:nvSpPr>
            <p:cNvPr id="29" name="Rectangle 910"/>
            <p:cNvSpPr/>
            <p:nvPr/>
          </p:nvSpPr>
          <p:spPr>
            <a:xfrm>
              <a:off x="1970786" y="2250420"/>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30" name="Shape 28121"/>
            <p:cNvSpPr/>
            <p:nvPr/>
          </p:nvSpPr>
          <p:spPr>
            <a:xfrm>
              <a:off x="152400" y="3200400"/>
              <a:ext cx="836613" cy="495300"/>
            </a:xfrm>
            <a:custGeom>
              <a:avLst/>
              <a:gdLst/>
              <a:ahLst/>
              <a:cxnLst/>
              <a:rect l="0" t="0" r="0" b="0"/>
              <a:pathLst>
                <a:path w="836613" h="495300">
                  <a:moveTo>
                    <a:pt x="0" y="0"/>
                  </a:moveTo>
                  <a:lnTo>
                    <a:pt x="836613" y="0"/>
                  </a:lnTo>
                  <a:lnTo>
                    <a:pt x="836613"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31" name="Shape 912"/>
            <p:cNvSpPr/>
            <p:nvPr/>
          </p:nvSpPr>
          <p:spPr>
            <a:xfrm>
              <a:off x="152400" y="3200400"/>
              <a:ext cx="836613" cy="495300"/>
            </a:xfrm>
            <a:custGeom>
              <a:avLst/>
              <a:gdLst/>
              <a:ahLst/>
              <a:cxnLst/>
              <a:rect l="0" t="0" r="0" b="0"/>
              <a:pathLst>
                <a:path w="836613" h="495300">
                  <a:moveTo>
                    <a:pt x="0" y="495300"/>
                  </a:moveTo>
                  <a:lnTo>
                    <a:pt x="836613" y="495300"/>
                  </a:lnTo>
                  <a:lnTo>
                    <a:pt x="836613" y="0"/>
                  </a:lnTo>
                  <a:lnTo>
                    <a:pt x="0" y="0"/>
                  </a:lnTo>
                  <a:close/>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32" name="Rectangle 913"/>
            <p:cNvSpPr/>
            <p:nvPr/>
          </p:nvSpPr>
          <p:spPr>
            <a:xfrm>
              <a:off x="243840" y="3317368"/>
              <a:ext cx="817666"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High</a:t>
              </a:r>
              <a:endParaRPr lang="it-IT" sz="1100">
                <a:solidFill>
                  <a:srgbClr val="000000"/>
                </a:solidFill>
                <a:effectLst/>
                <a:latin typeface="Calibri" panose="020F0502020204030204" pitchFamily="34" charset="0"/>
                <a:ea typeface="Calibri" panose="020F0502020204030204" pitchFamily="34" charset="0"/>
              </a:endParaRPr>
            </a:p>
          </p:txBody>
        </p:sp>
        <p:sp>
          <p:nvSpPr>
            <p:cNvPr id="33" name="Rectangle 914"/>
            <p:cNvSpPr/>
            <p:nvPr/>
          </p:nvSpPr>
          <p:spPr>
            <a:xfrm>
              <a:off x="859841" y="3317368"/>
              <a:ext cx="127012"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34" name="Shape 28122"/>
            <p:cNvSpPr/>
            <p:nvPr/>
          </p:nvSpPr>
          <p:spPr>
            <a:xfrm>
              <a:off x="1676400" y="3200400"/>
              <a:ext cx="1185863" cy="495300"/>
            </a:xfrm>
            <a:custGeom>
              <a:avLst/>
              <a:gdLst/>
              <a:ahLst/>
              <a:cxnLst/>
              <a:rect l="0" t="0" r="0" b="0"/>
              <a:pathLst>
                <a:path w="1185863" h="495300">
                  <a:moveTo>
                    <a:pt x="0" y="0"/>
                  </a:moveTo>
                  <a:lnTo>
                    <a:pt x="1185863" y="0"/>
                  </a:lnTo>
                  <a:lnTo>
                    <a:pt x="1185863"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35" name="Shape 916"/>
            <p:cNvSpPr/>
            <p:nvPr/>
          </p:nvSpPr>
          <p:spPr>
            <a:xfrm>
              <a:off x="1676400" y="3200400"/>
              <a:ext cx="1185863" cy="495300"/>
            </a:xfrm>
            <a:custGeom>
              <a:avLst/>
              <a:gdLst/>
              <a:ahLst/>
              <a:cxnLst/>
              <a:rect l="0" t="0" r="0" b="0"/>
              <a:pathLst>
                <a:path w="1185863" h="495300">
                  <a:moveTo>
                    <a:pt x="0" y="495300"/>
                  </a:moveTo>
                  <a:lnTo>
                    <a:pt x="1185863" y="495300"/>
                  </a:lnTo>
                  <a:lnTo>
                    <a:pt x="1185863" y="0"/>
                  </a:lnTo>
                  <a:lnTo>
                    <a:pt x="0" y="0"/>
                  </a:lnTo>
                  <a:close/>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36" name="Rectangle 917"/>
            <p:cNvSpPr/>
            <p:nvPr/>
          </p:nvSpPr>
          <p:spPr>
            <a:xfrm>
              <a:off x="1768094" y="3317368"/>
              <a:ext cx="1283918"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Normal</a:t>
              </a:r>
              <a:endParaRPr lang="it-IT" sz="1100">
                <a:solidFill>
                  <a:srgbClr val="000000"/>
                </a:solidFill>
                <a:effectLst/>
                <a:latin typeface="Calibri" panose="020F0502020204030204" pitchFamily="34" charset="0"/>
                <a:ea typeface="Calibri" panose="020F0502020204030204" pitchFamily="34" charset="0"/>
              </a:endParaRPr>
            </a:p>
          </p:txBody>
        </p:sp>
        <p:sp>
          <p:nvSpPr>
            <p:cNvPr id="37" name="Rectangle 918"/>
            <p:cNvSpPr/>
            <p:nvPr/>
          </p:nvSpPr>
          <p:spPr>
            <a:xfrm>
              <a:off x="2733167" y="3317368"/>
              <a:ext cx="127012"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38" name="Shape 28123"/>
            <p:cNvSpPr/>
            <p:nvPr/>
          </p:nvSpPr>
          <p:spPr>
            <a:xfrm>
              <a:off x="6172200" y="2133600"/>
              <a:ext cx="904875" cy="495300"/>
            </a:xfrm>
            <a:custGeom>
              <a:avLst/>
              <a:gdLst/>
              <a:ahLst/>
              <a:cxnLst/>
              <a:rect l="0" t="0" r="0" b="0"/>
              <a:pathLst>
                <a:path w="904875" h="495300">
                  <a:moveTo>
                    <a:pt x="0" y="0"/>
                  </a:moveTo>
                  <a:lnTo>
                    <a:pt x="904875" y="0"/>
                  </a:lnTo>
                  <a:lnTo>
                    <a:pt x="904875"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39" name="Shape 920"/>
            <p:cNvSpPr/>
            <p:nvPr/>
          </p:nvSpPr>
          <p:spPr>
            <a:xfrm>
              <a:off x="6172200" y="2133600"/>
              <a:ext cx="904875" cy="495300"/>
            </a:xfrm>
            <a:custGeom>
              <a:avLst/>
              <a:gdLst/>
              <a:ahLst/>
              <a:cxnLst/>
              <a:rect l="0" t="0" r="0" b="0"/>
              <a:pathLst>
                <a:path w="904875" h="495300">
                  <a:moveTo>
                    <a:pt x="0" y="495300"/>
                  </a:moveTo>
                  <a:lnTo>
                    <a:pt x="904875" y="495300"/>
                  </a:lnTo>
                  <a:lnTo>
                    <a:pt x="904875" y="0"/>
                  </a:lnTo>
                  <a:lnTo>
                    <a:pt x="0" y="0"/>
                  </a:lnTo>
                  <a:close/>
                </a:path>
              </a:pathLst>
            </a:custGeom>
            <a:ln w="38100" cap="flat">
              <a:miter lim="101600"/>
            </a:ln>
          </p:spPr>
          <p:style>
            <a:lnRef idx="1">
              <a:srgbClr val="CCCCFF"/>
            </a:lnRef>
            <a:fillRef idx="0">
              <a:srgbClr val="000000">
                <a:alpha val="0"/>
              </a:srgbClr>
            </a:fillRef>
            <a:effectRef idx="0">
              <a:scrgbClr r="0" g="0" b="0"/>
            </a:effectRef>
            <a:fontRef idx="none"/>
          </p:style>
          <p:txBody>
            <a:bodyPr/>
            <a:lstStyle/>
            <a:p>
              <a:endParaRPr lang="it-IT"/>
            </a:p>
          </p:txBody>
        </p:sp>
        <p:sp>
          <p:nvSpPr>
            <p:cNvPr id="40" name="Rectangle 921"/>
            <p:cNvSpPr/>
            <p:nvPr/>
          </p:nvSpPr>
          <p:spPr>
            <a:xfrm>
              <a:off x="6264529" y="2250420"/>
              <a:ext cx="908871"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Wind</a:t>
              </a:r>
              <a:endParaRPr lang="it-IT" sz="1100">
                <a:solidFill>
                  <a:srgbClr val="000000"/>
                </a:solidFill>
                <a:effectLst/>
                <a:latin typeface="Calibri" panose="020F0502020204030204" pitchFamily="34" charset="0"/>
                <a:ea typeface="Calibri" panose="020F0502020204030204" pitchFamily="34" charset="0"/>
              </a:endParaRPr>
            </a:p>
          </p:txBody>
        </p:sp>
        <p:sp>
          <p:nvSpPr>
            <p:cNvPr id="41" name="Rectangle 922"/>
            <p:cNvSpPr/>
            <p:nvPr/>
          </p:nvSpPr>
          <p:spPr>
            <a:xfrm>
              <a:off x="6949186" y="2250420"/>
              <a:ext cx="126886"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42" name="Shape 28124"/>
            <p:cNvSpPr/>
            <p:nvPr/>
          </p:nvSpPr>
          <p:spPr>
            <a:xfrm>
              <a:off x="5486400" y="3200400"/>
              <a:ext cx="1106488" cy="495300"/>
            </a:xfrm>
            <a:custGeom>
              <a:avLst/>
              <a:gdLst/>
              <a:ahLst/>
              <a:cxnLst/>
              <a:rect l="0" t="0" r="0" b="0"/>
              <a:pathLst>
                <a:path w="1106488" h="495300">
                  <a:moveTo>
                    <a:pt x="0" y="0"/>
                  </a:moveTo>
                  <a:lnTo>
                    <a:pt x="1106488" y="0"/>
                  </a:lnTo>
                  <a:lnTo>
                    <a:pt x="1106488"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43" name="Shape 924"/>
            <p:cNvSpPr/>
            <p:nvPr/>
          </p:nvSpPr>
          <p:spPr>
            <a:xfrm>
              <a:off x="5486400" y="3200400"/>
              <a:ext cx="1106488" cy="495300"/>
            </a:xfrm>
            <a:custGeom>
              <a:avLst/>
              <a:gdLst/>
              <a:ahLst/>
              <a:cxnLst/>
              <a:rect l="0" t="0" r="0" b="0"/>
              <a:pathLst>
                <a:path w="1106488" h="495300">
                  <a:moveTo>
                    <a:pt x="0" y="495300"/>
                  </a:moveTo>
                  <a:lnTo>
                    <a:pt x="1106488" y="495300"/>
                  </a:lnTo>
                  <a:lnTo>
                    <a:pt x="1106488" y="0"/>
                  </a:lnTo>
                  <a:lnTo>
                    <a:pt x="0" y="0"/>
                  </a:lnTo>
                  <a:close/>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44" name="Rectangle 925"/>
            <p:cNvSpPr/>
            <p:nvPr/>
          </p:nvSpPr>
          <p:spPr>
            <a:xfrm>
              <a:off x="5578729" y="3317368"/>
              <a:ext cx="1175978"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Strong</a:t>
              </a:r>
              <a:endParaRPr lang="it-IT" sz="1100">
                <a:solidFill>
                  <a:srgbClr val="000000"/>
                </a:solidFill>
                <a:effectLst/>
                <a:latin typeface="Calibri" panose="020F0502020204030204" pitchFamily="34" charset="0"/>
                <a:ea typeface="Calibri" panose="020F0502020204030204" pitchFamily="34" charset="0"/>
              </a:endParaRPr>
            </a:p>
          </p:txBody>
        </p:sp>
        <p:sp>
          <p:nvSpPr>
            <p:cNvPr id="45" name="Rectangle 926"/>
            <p:cNvSpPr/>
            <p:nvPr/>
          </p:nvSpPr>
          <p:spPr>
            <a:xfrm>
              <a:off x="6464554" y="3317368"/>
              <a:ext cx="127012"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46" name="Shape 28125"/>
            <p:cNvSpPr/>
            <p:nvPr/>
          </p:nvSpPr>
          <p:spPr>
            <a:xfrm>
              <a:off x="7010400" y="3200400"/>
              <a:ext cx="969963" cy="495300"/>
            </a:xfrm>
            <a:custGeom>
              <a:avLst/>
              <a:gdLst/>
              <a:ahLst/>
              <a:cxnLst/>
              <a:rect l="0" t="0" r="0" b="0"/>
              <a:pathLst>
                <a:path w="969963" h="495300">
                  <a:moveTo>
                    <a:pt x="0" y="0"/>
                  </a:moveTo>
                  <a:lnTo>
                    <a:pt x="969963" y="0"/>
                  </a:lnTo>
                  <a:lnTo>
                    <a:pt x="969963"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47" name="Shape 928"/>
            <p:cNvSpPr/>
            <p:nvPr/>
          </p:nvSpPr>
          <p:spPr>
            <a:xfrm>
              <a:off x="7010400" y="3200400"/>
              <a:ext cx="969963" cy="495300"/>
            </a:xfrm>
            <a:custGeom>
              <a:avLst/>
              <a:gdLst/>
              <a:ahLst/>
              <a:cxnLst/>
              <a:rect l="0" t="0" r="0" b="0"/>
              <a:pathLst>
                <a:path w="969963" h="495300">
                  <a:moveTo>
                    <a:pt x="0" y="495300"/>
                  </a:moveTo>
                  <a:lnTo>
                    <a:pt x="969963" y="495300"/>
                  </a:lnTo>
                  <a:lnTo>
                    <a:pt x="969963" y="0"/>
                  </a:lnTo>
                  <a:lnTo>
                    <a:pt x="0" y="0"/>
                  </a:lnTo>
                  <a:close/>
                </a:path>
              </a:pathLst>
            </a:custGeom>
            <a:ln w="38100" cap="flat">
              <a:miter lim="101600"/>
            </a:ln>
          </p:spPr>
          <p:style>
            <a:lnRef idx="1">
              <a:srgbClr val="000000"/>
            </a:lnRef>
            <a:fillRef idx="0">
              <a:srgbClr val="000000">
                <a:alpha val="0"/>
              </a:srgbClr>
            </a:fillRef>
            <a:effectRef idx="0">
              <a:scrgbClr r="0" g="0" b="0"/>
            </a:effectRef>
            <a:fontRef idx="none"/>
          </p:style>
          <p:txBody>
            <a:bodyPr/>
            <a:lstStyle/>
            <a:p>
              <a:endParaRPr lang="it-IT"/>
            </a:p>
          </p:txBody>
        </p:sp>
        <p:sp>
          <p:nvSpPr>
            <p:cNvPr id="48" name="Rectangle 929"/>
            <p:cNvSpPr/>
            <p:nvPr/>
          </p:nvSpPr>
          <p:spPr>
            <a:xfrm>
              <a:off x="7103110" y="3317368"/>
              <a:ext cx="979170"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Weak</a:t>
              </a:r>
              <a:endParaRPr lang="it-IT" sz="1100">
                <a:solidFill>
                  <a:srgbClr val="000000"/>
                </a:solidFill>
                <a:effectLst/>
                <a:latin typeface="Calibri" panose="020F0502020204030204" pitchFamily="34" charset="0"/>
                <a:ea typeface="Calibri" panose="020F0502020204030204" pitchFamily="34" charset="0"/>
              </a:endParaRPr>
            </a:p>
          </p:txBody>
        </p:sp>
        <p:sp>
          <p:nvSpPr>
            <p:cNvPr id="49" name="Rectangle 930"/>
            <p:cNvSpPr/>
            <p:nvPr/>
          </p:nvSpPr>
          <p:spPr>
            <a:xfrm>
              <a:off x="7839202" y="3317368"/>
              <a:ext cx="127012" cy="394099"/>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50" name="Shape 28126"/>
            <p:cNvSpPr/>
            <p:nvPr/>
          </p:nvSpPr>
          <p:spPr>
            <a:xfrm>
              <a:off x="0" y="4038600"/>
              <a:ext cx="590550" cy="495300"/>
            </a:xfrm>
            <a:custGeom>
              <a:avLst/>
              <a:gdLst/>
              <a:ahLst/>
              <a:cxnLst/>
              <a:rect l="0" t="0" r="0" b="0"/>
              <a:pathLst>
                <a:path w="590550" h="495300">
                  <a:moveTo>
                    <a:pt x="0" y="0"/>
                  </a:moveTo>
                  <a:lnTo>
                    <a:pt x="590550" y="0"/>
                  </a:lnTo>
                  <a:lnTo>
                    <a:pt x="590550"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51" name="Rectangle 933"/>
            <p:cNvSpPr/>
            <p:nvPr/>
          </p:nvSpPr>
          <p:spPr>
            <a:xfrm>
              <a:off x="91440" y="4155750"/>
              <a:ext cx="489704"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No</a:t>
              </a:r>
              <a:endParaRPr lang="it-IT" sz="1100">
                <a:solidFill>
                  <a:srgbClr val="000000"/>
                </a:solidFill>
                <a:effectLst/>
                <a:latin typeface="Calibri" panose="020F0502020204030204" pitchFamily="34" charset="0"/>
                <a:ea typeface="Calibri" panose="020F0502020204030204" pitchFamily="34" charset="0"/>
              </a:endParaRPr>
            </a:p>
          </p:txBody>
        </p:sp>
        <p:sp>
          <p:nvSpPr>
            <p:cNvPr id="52" name="Rectangle 934"/>
            <p:cNvSpPr/>
            <p:nvPr/>
          </p:nvSpPr>
          <p:spPr>
            <a:xfrm>
              <a:off x="460248" y="4155750"/>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53" name="Shape 28127"/>
            <p:cNvSpPr/>
            <p:nvPr/>
          </p:nvSpPr>
          <p:spPr>
            <a:xfrm>
              <a:off x="2286000" y="4038600"/>
              <a:ext cx="695325" cy="495300"/>
            </a:xfrm>
            <a:custGeom>
              <a:avLst/>
              <a:gdLst/>
              <a:ahLst/>
              <a:cxnLst/>
              <a:rect l="0" t="0" r="0" b="0"/>
              <a:pathLst>
                <a:path w="695325" h="495300">
                  <a:moveTo>
                    <a:pt x="0" y="0"/>
                  </a:moveTo>
                  <a:lnTo>
                    <a:pt x="695325" y="0"/>
                  </a:lnTo>
                  <a:lnTo>
                    <a:pt x="695325"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54" name="Rectangle 937"/>
            <p:cNvSpPr/>
            <p:nvPr/>
          </p:nvSpPr>
          <p:spPr>
            <a:xfrm>
              <a:off x="2377694" y="4155750"/>
              <a:ext cx="602806"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Yes</a:t>
              </a:r>
              <a:endParaRPr lang="it-IT" sz="1100">
                <a:solidFill>
                  <a:srgbClr val="000000"/>
                </a:solidFill>
                <a:effectLst/>
                <a:latin typeface="Calibri" panose="020F0502020204030204" pitchFamily="34" charset="0"/>
                <a:ea typeface="Calibri" panose="020F0502020204030204" pitchFamily="34" charset="0"/>
              </a:endParaRPr>
            </a:p>
          </p:txBody>
        </p:sp>
        <p:sp>
          <p:nvSpPr>
            <p:cNvPr id="55" name="Rectangle 938"/>
            <p:cNvSpPr/>
            <p:nvPr/>
          </p:nvSpPr>
          <p:spPr>
            <a:xfrm>
              <a:off x="2830703" y="4155750"/>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56" name="Shape 28128"/>
            <p:cNvSpPr/>
            <p:nvPr/>
          </p:nvSpPr>
          <p:spPr>
            <a:xfrm>
              <a:off x="3962400" y="2133600"/>
              <a:ext cx="695325" cy="495300"/>
            </a:xfrm>
            <a:custGeom>
              <a:avLst/>
              <a:gdLst/>
              <a:ahLst/>
              <a:cxnLst/>
              <a:rect l="0" t="0" r="0" b="0"/>
              <a:pathLst>
                <a:path w="695325" h="495300">
                  <a:moveTo>
                    <a:pt x="0" y="0"/>
                  </a:moveTo>
                  <a:lnTo>
                    <a:pt x="695325" y="0"/>
                  </a:lnTo>
                  <a:lnTo>
                    <a:pt x="695325"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57" name="Rectangle 941"/>
            <p:cNvSpPr/>
            <p:nvPr/>
          </p:nvSpPr>
          <p:spPr>
            <a:xfrm>
              <a:off x="4054475" y="2250420"/>
              <a:ext cx="602806"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Yes</a:t>
              </a:r>
              <a:endParaRPr lang="it-IT" sz="1100">
                <a:solidFill>
                  <a:srgbClr val="000000"/>
                </a:solidFill>
                <a:effectLst/>
                <a:latin typeface="Calibri" panose="020F0502020204030204" pitchFamily="34" charset="0"/>
                <a:ea typeface="Calibri" panose="020F0502020204030204" pitchFamily="34" charset="0"/>
              </a:endParaRPr>
            </a:p>
          </p:txBody>
        </p:sp>
        <p:sp>
          <p:nvSpPr>
            <p:cNvPr id="58" name="Rectangle 942"/>
            <p:cNvSpPr/>
            <p:nvPr/>
          </p:nvSpPr>
          <p:spPr>
            <a:xfrm>
              <a:off x="4507103" y="2250420"/>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59" name="Shape 28129"/>
            <p:cNvSpPr/>
            <p:nvPr/>
          </p:nvSpPr>
          <p:spPr>
            <a:xfrm>
              <a:off x="7543800" y="4038600"/>
              <a:ext cx="695325" cy="495300"/>
            </a:xfrm>
            <a:custGeom>
              <a:avLst/>
              <a:gdLst/>
              <a:ahLst/>
              <a:cxnLst/>
              <a:rect l="0" t="0" r="0" b="0"/>
              <a:pathLst>
                <a:path w="695325" h="495300">
                  <a:moveTo>
                    <a:pt x="0" y="0"/>
                  </a:moveTo>
                  <a:lnTo>
                    <a:pt x="695325" y="0"/>
                  </a:lnTo>
                  <a:lnTo>
                    <a:pt x="695325"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60" name="Rectangle 945"/>
            <p:cNvSpPr/>
            <p:nvPr/>
          </p:nvSpPr>
          <p:spPr>
            <a:xfrm>
              <a:off x="7636510" y="4155750"/>
              <a:ext cx="602806"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Yes</a:t>
              </a:r>
              <a:endParaRPr lang="it-IT" sz="1100">
                <a:solidFill>
                  <a:srgbClr val="000000"/>
                </a:solidFill>
                <a:effectLst/>
                <a:latin typeface="Calibri" panose="020F0502020204030204" pitchFamily="34" charset="0"/>
                <a:ea typeface="Calibri" panose="020F0502020204030204" pitchFamily="34" charset="0"/>
              </a:endParaRPr>
            </a:p>
          </p:txBody>
        </p:sp>
        <p:sp>
          <p:nvSpPr>
            <p:cNvPr id="61" name="Rectangle 946"/>
            <p:cNvSpPr/>
            <p:nvPr/>
          </p:nvSpPr>
          <p:spPr>
            <a:xfrm>
              <a:off x="8089138" y="4155750"/>
              <a:ext cx="126886"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sp>
          <p:nvSpPr>
            <p:cNvPr id="62" name="Shape 28130"/>
            <p:cNvSpPr/>
            <p:nvPr/>
          </p:nvSpPr>
          <p:spPr>
            <a:xfrm>
              <a:off x="5410200" y="4038600"/>
              <a:ext cx="590550" cy="495300"/>
            </a:xfrm>
            <a:custGeom>
              <a:avLst/>
              <a:gdLst/>
              <a:ahLst/>
              <a:cxnLst/>
              <a:rect l="0" t="0" r="0" b="0"/>
              <a:pathLst>
                <a:path w="590550" h="495300">
                  <a:moveTo>
                    <a:pt x="0" y="0"/>
                  </a:moveTo>
                  <a:lnTo>
                    <a:pt x="590550" y="0"/>
                  </a:lnTo>
                  <a:lnTo>
                    <a:pt x="590550" y="495300"/>
                  </a:lnTo>
                  <a:lnTo>
                    <a:pt x="0" y="495300"/>
                  </a:lnTo>
                  <a:lnTo>
                    <a:pt x="0" y="0"/>
                  </a:lnTo>
                </a:path>
              </a:pathLst>
            </a:custGeom>
            <a:ln w="0" cap="flat">
              <a:miter lim="101600"/>
            </a:ln>
          </p:spPr>
          <p:style>
            <a:lnRef idx="0">
              <a:srgbClr val="000000">
                <a:alpha val="0"/>
              </a:srgbClr>
            </a:lnRef>
            <a:fillRef idx="1">
              <a:srgbClr val="FFFFFF"/>
            </a:fillRef>
            <a:effectRef idx="0">
              <a:scrgbClr r="0" g="0" b="0"/>
            </a:effectRef>
            <a:fontRef idx="none"/>
          </p:style>
          <p:txBody>
            <a:bodyPr/>
            <a:lstStyle/>
            <a:p>
              <a:endParaRPr lang="it-IT"/>
            </a:p>
          </p:txBody>
        </p:sp>
        <p:sp>
          <p:nvSpPr>
            <p:cNvPr id="63" name="Rectangle 949"/>
            <p:cNvSpPr/>
            <p:nvPr/>
          </p:nvSpPr>
          <p:spPr>
            <a:xfrm>
              <a:off x="5502529" y="4155750"/>
              <a:ext cx="489704"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No</a:t>
              </a:r>
              <a:endParaRPr lang="it-IT" sz="1100">
                <a:solidFill>
                  <a:srgbClr val="000000"/>
                </a:solidFill>
                <a:effectLst/>
                <a:latin typeface="Calibri" panose="020F0502020204030204" pitchFamily="34" charset="0"/>
                <a:ea typeface="Calibri" panose="020F0502020204030204" pitchFamily="34" charset="0"/>
              </a:endParaRPr>
            </a:p>
          </p:txBody>
        </p:sp>
        <p:sp>
          <p:nvSpPr>
            <p:cNvPr id="64" name="Rectangle 950"/>
            <p:cNvSpPr/>
            <p:nvPr/>
          </p:nvSpPr>
          <p:spPr>
            <a:xfrm>
              <a:off x="5871337" y="4155750"/>
              <a:ext cx="126885" cy="393705"/>
            </a:xfrm>
            <a:prstGeom prst="rect">
              <a:avLst/>
            </a:prstGeom>
            <a:ln>
              <a:noFill/>
            </a:ln>
          </p:spPr>
          <p:txBody>
            <a:bodyPr vert="horz" lIns="0" tIns="0" rIns="0" bIns="0" rtlCol="0">
              <a:noAutofit/>
            </a:bodyPr>
            <a:lstStyle/>
            <a:p>
              <a:pPr>
                <a:lnSpc>
                  <a:spcPct val="107000"/>
                </a:lnSpc>
                <a:spcAft>
                  <a:spcPts val="800"/>
                </a:spcAft>
              </a:pPr>
              <a:r>
                <a:rPr lang="it-IT" sz="2400">
                  <a:solidFill>
                    <a:srgbClr val="000000"/>
                  </a:solidFill>
                  <a:effectLst/>
                  <a:latin typeface="Tahoma" panose="020B0604030504040204" pitchFamily="34" charset="0"/>
                  <a:ea typeface="Tahoma" panose="020B0604030504040204" pitchFamily="34" charset="0"/>
                </a:rPr>
                <a:t> </a:t>
              </a:r>
              <a:endParaRPr lang="it-IT"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2364416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80492" y="2039815"/>
            <a:ext cx="7895492" cy="3061094"/>
          </a:xfrm>
          <a:prstGeom prst="rect">
            <a:avLst/>
          </a:prstGeom>
        </p:spPr>
        <p:txBody>
          <a:bodyPr wrap="square">
            <a:spAutoFit/>
          </a:bodyPr>
          <a:lstStyle/>
          <a:p>
            <a:pPr marL="33655" indent="-6350">
              <a:lnSpc>
                <a:spcPct val="103000"/>
              </a:lnSpc>
              <a:spcAft>
                <a:spcPts val="125"/>
              </a:spcAft>
            </a:pPr>
            <a:r>
              <a:rPr lang="en-US" dirty="0" err="1">
                <a:solidFill>
                  <a:srgbClr val="000000"/>
                </a:solidFill>
                <a:latin typeface="Tahoma" panose="020B0604030504040204" pitchFamily="34" charset="0"/>
                <a:ea typeface="Tahoma" panose="020B0604030504040204" pitchFamily="34" charset="0"/>
              </a:rPr>
              <a:t>Regola</a:t>
            </a:r>
            <a:r>
              <a:rPr lang="en-US" dirty="0">
                <a:solidFill>
                  <a:srgbClr val="000000"/>
                </a:solidFill>
                <a:latin typeface="Tahoma" panose="020B0604030504040204" pitchFamily="34" charset="0"/>
                <a:ea typeface="Tahoma" panose="020B0604030504040204" pitchFamily="34" charset="0"/>
              </a:rPr>
              <a:t> 1: If (Outlook=Sunny) </a:t>
            </a:r>
            <a:r>
              <a:rPr lang="it-IT" dirty="0">
                <a:solidFill>
                  <a:srgbClr val="000000"/>
                </a:solidFill>
                <a:latin typeface="Segoe UI Symbol" panose="020B0502040204020203" pitchFamily="34" charset="0"/>
                <a:ea typeface="Segoe UI Symbol" panose="020B0502040204020203" pitchFamily="34" charset="0"/>
                <a:cs typeface="Segoe UI Symbol" panose="020B0502040204020203" pitchFamily="34" charset="0"/>
              </a:rPr>
              <a:t></a:t>
            </a:r>
          </a:p>
          <a:p>
            <a:pPr marL="33655" indent="-6350">
              <a:lnSpc>
                <a:spcPct val="103000"/>
              </a:lnSpc>
              <a:spcAft>
                <a:spcPts val="125"/>
              </a:spcAft>
            </a:pPr>
            <a:r>
              <a:rPr lang="it-IT" dirty="0">
                <a:solidFill>
                  <a:srgbClr val="000000"/>
                </a:solidFill>
                <a:latin typeface="Segoe UI Symbol" panose="020B0502040204020203" pitchFamily="34" charset="0"/>
                <a:ea typeface="Segoe UI Symbol" panose="020B0502040204020203" pitchFamily="34" charset="0"/>
              </a:rPr>
              <a:t>        </a:t>
            </a:r>
            <a:r>
              <a:rPr lang="en-US" dirty="0">
                <a:solidFill>
                  <a:srgbClr val="000000"/>
                </a:solidFill>
                <a:latin typeface="Tahoma" panose="020B0604030504040204" pitchFamily="34" charset="0"/>
                <a:ea typeface="Tahoma" panose="020B0604030504040204" pitchFamily="34" charset="0"/>
              </a:rPr>
              <a:t>  (Humidity=High)   </a:t>
            </a:r>
            <a:r>
              <a:rPr lang="en-US" dirty="0">
                <a:latin typeface="Tahoma" panose="020B0604030504040204" pitchFamily="34" charset="0"/>
                <a:ea typeface="Tahoma" panose="020B0604030504040204" pitchFamily="34" charset="0"/>
              </a:rPr>
              <a:t>Then</a:t>
            </a:r>
            <a:r>
              <a:rPr lang="en-US" dirty="0">
                <a:solidFill>
                  <a:srgbClr val="FF0000"/>
                </a:solidFill>
                <a:latin typeface="Tahoma" panose="020B0604030504040204" pitchFamily="34" charset="0"/>
                <a:ea typeface="Tahoma" panose="020B0604030504040204" pitchFamily="34" charset="0"/>
              </a:rPr>
              <a:t> </a:t>
            </a:r>
            <a:r>
              <a:rPr lang="en-US" dirty="0" err="1">
                <a:solidFill>
                  <a:srgbClr val="FF0000"/>
                </a:solidFill>
                <a:latin typeface="Tahoma" panose="020B0604030504040204" pitchFamily="34" charset="0"/>
                <a:ea typeface="Tahoma" panose="020B0604030504040204" pitchFamily="34" charset="0"/>
              </a:rPr>
              <a:t>PlayTennis</a:t>
            </a:r>
            <a:r>
              <a:rPr lang="en-US" dirty="0">
                <a:solidFill>
                  <a:srgbClr val="FF0000"/>
                </a:solidFill>
                <a:latin typeface="Tahoma" panose="020B0604030504040204" pitchFamily="34" charset="0"/>
                <a:ea typeface="Tahoma" panose="020B0604030504040204" pitchFamily="34" charset="0"/>
              </a:rPr>
              <a:t>=No  </a:t>
            </a:r>
            <a:endParaRPr lang="it-IT" dirty="0">
              <a:solidFill>
                <a:srgbClr val="FF0000"/>
              </a:solidFill>
              <a:latin typeface="Calibri" panose="020F0502020204030204" pitchFamily="34" charset="0"/>
              <a:ea typeface="Calibri" panose="020F0502020204030204" pitchFamily="34" charset="0"/>
            </a:endParaRPr>
          </a:p>
          <a:p>
            <a:pPr marL="33655" indent="-6350">
              <a:lnSpc>
                <a:spcPct val="103000"/>
              </a:lnSpc>
              <a:spcAft>
                <a:spcPts val="125"/>
              </a:spcAft>
            </a:pPr>
            <a:r>
              <a:rPr lang="en-US" dirty="0" err="1">
                <a:solidFill>
                  <a:srgbClr val="000000"/>
                </a:solidFill>
                <a:latin typeface="Tahoma" panose="020B0604030504040204" pitchFamily="34" charset="0"/>
                <a:ea typeface="Tahoma" panose="020B0604030504040204" pitchFamily="34" charset="0"/>
              </a:rPr>
              <a:t>Regola</a:t>
            </a:r>
            <a:r>
              <a:rPr lang="en-US" dirty="0">
                <a:solidFill>
                  <a:srgbClr val="000000"/>
                </a:solidFill>
                <a:latin typeface="Tahoma" panose="020B0604030504040204" pitchFamily="34" charset="0"/>
                <a:ea typeface="Tahoma" panose="020B0604030504040204" pitchFamily="34" charset="0"/>
              </a:rPr>
              <a:t> 2: If (Outlook=Sunny) </a:t>
            </a:r>
            <a:r>
              <a:rPr lang="it-IT" dirty="0">
                <a:solidFill>
                  <a:srgbClr val="000000"/>
                </a:solidFill>
                <a:latin typeface="Segoe UI Symbol" panose="020B0502040204020203" pitchFamily="34" charset="0"/>
                <a:ea typeface="Segoe UI Symbol" panose="020B0502040204020203" pitchFamily="34" charset="0"/>
                <a:cs typeface="Segoe UI Symbol" panose="020B0502040204020203" pitchFamily="34" charset="0"/>
              </a:rPr>
              <a:t></a:t>
            </a:r>
            <a:r>
              <a:rPr lang="en-US" dirty="0">
                <a:solidFill>
                  <a:srgbClr val="000000"/>
                </a:solidFill>
                <a:latin typeface="Tahoma" panose="020B0604030504040204" pitchFamily="34" charset="0"/>
                <a:ea typeface="Tahoma" panose="020B0604030504040204" pitchFamily="34" charset="0"/>
              </a:rPr>
              <a:t> </a:t>
            </a:r>
          </a:p>
          <a:p>
            <a:pPr marL="33655" indent="-6350">
              <a:lnSpc>
                <a:spcPct val="103000"/>
              </a:lnSpc>
              <a:spcAft>
                <a:spcPts val="125"/>
              </a:spcAft>
            </a:pPr>
            <a:r>
              <a:rPr lang="en-US" dirty="0">
                <a:solidFill>
                  <a:srgbClr val="000000"/>
                </a:solidFill>
                <a:latin typeface="Tahoma" panose="020B0604030504040204" pitchFamily="34" charset="0"/>
                <a:ea typeface="Tahoma" panose="020B0604030504040204" pitchFamily="34" charset="0"/>
              </a:rPr>
              <a:t>       (Humidity=Normal) </a:t>
            </a:r>
            <a:r>
              <a:rPr lang="en-US" dirty="0">
                <a:latin typeface="Tahoma" panose="020B0604030504040204" pitchFamily="34" charset="0"/>
                <a:ea typeface="Tahoma" panose="020B0604030504040204" pitchFamily="34" charset="0"/>
              </a:rPr>
              <a:t>Then</a:t>
            </a:r>
            <a:r>
              <a:rPr lang="en-US" dirty="0">
                <a:solidFill>
                  <a:srgbClr val="FF0000"/>
                </a:solidFill>
                <a:latin typeface="Tahoma" panose="020B0604030504040204" pitchFamily="34" charset="0"/>
                <a:ea typeface="Tahoma" panose="020B0604030504040204" pitchFamily="34" charset="0"/>
              </a:rPr>
              <a:t> </a:t>
            </a:r>
            <a:r>
              <a:rPr lang="en-US" dirty="0" err="1">
                <a:solidFill>
                  <a:srgbClr val="FF0000"/>
                </a:solidFill>
                <a:latin typeface="Tahoma" panose="020B0604030504040204" pitchFamily="34" charset="0"/>
                <a:ea typeface="Tahoma" panose="020B0604030504040204" pitchFamily="34" charset="0"/>
              </a:rPr>
              <a:t>PlayTennis</a:t>
            </a:r>
            <a:r>
              <a:rPr lang="en-US" dirty="0">
                <a:solidFill>
                  <a:srgbClr val="FF0000"/>
                </a:solidFill>
                <a:latin typeface="Tahoma" panose="020B0604030504040204" pitchFamily="34" charset="0"/>
                <a:ea typeface="Tahoma" panose="020B0604030504040204" pitchFamily="34" charset="0"/>
              </a:rPr>
              <a:t>=Yes</a:t>
            </a:r>
            <a:endParaRPr lang="it-IT" dirty="0">
              <a:solidFill>
                <a:srgbClr val="FF0000"/>
              </a:solidFill>
              <a:latin typeface="Calibri" panose="020F0502020204030204" pitchFamily="34" charset="0"/>
              <a:ea typeface="Calibri" panose="020F0502020204030204" pitchFamily="34" charset="0"/>
            </a:endParaRPr>
          </a:p>
          <a:p>
            <a:pPr marL="33655" indent="-6350">
              <a:lnSpc>
                <a:spcPct val="103000"/>
              </a:lnSpc>
              <a:spcAft>
                <a:spcPts val="125"/>
              </a:spcAft>
            </a:pPr>
            <a:r>
              <a:rPr lang="en-US" dirty="0" err="1">
                <a:solidFill>
                  <a:srgbClr val="000000"/>
                </a:solidFill>
                <a:latin typeface="Tahoma" panose="020B0604030504040204" pitchFamily="34" charset="0"/>
                <a:ea typeface="Tahoma" panose="020B0604030504040204" pitchFamily="34" charset="0"/>
              </a:rPr>
              <a:t>Regola</a:t>
            </a:r>
            <a:r>
              <a:rPr lang="en-US" dirty="0">
                <a:solidFill>
                  <a:srgbClr val="000000"/>
                </a:solidFill>
                <a:latin typeface="Tahoma" panose="020B0604030504040204" pitchFamily="34" charset="0"/>
                <a:ea typeface="Tahoma" panose="020B0604030504040204" pitchFamily="34" charset="0"/>
              </a:rPr>
              <a:t> 3: If (Outlook=Overcast) </a:t>
            </a:r>
          </a:p>
          <a:p>
            <a:pPr marL="33655" indent="-6350">
              <a:lnSpc>
                <a:spcPct val="103000"/>
              </a:lnSpc>
              <a:spcAft>
                <a:spcPts val="125"/>
              </a:spcAft>
            </a:pPr>
            <a:r>
              <a:rPr lang="en-US" dirty="0">
                <a:solidFill>
                  <a:srgbClr val="000000"/>
                </a:solidFill>
                <a:latin typeface="Tahoma" panose="020B0604030504040204" pitchFamily="34" charset="0"/>
                <a:ea typeface="Tahoma" panose="020B0604030504040204" pitchFamily="34" charset="0"/>
              </a:rPr>
              <a:t>                                    Then </a:t>
            </a:r>
            <a:r>
              <a:rPr lang="en-US" dirty="0" err="1">
                <a:solidFill>
                  <a:srgbClr val="FF0000"/>
                </a:solidFill>
                <a:latin typeface="Tahoma" panose="020B0604030504040204" pitchFamily="34" charset="0"/>
                <a:ea typeface="Tahoma" panose="020B0604030504040204" pitchFamily="34" charset="0"/>
              </a:rPr>
              <a:t>PlayTennis</a:t>
            </a:r>
            <a:r>
              <a:rPr lang="en-US" dirty="0">
                <a:solidFill>
                  <a:srgbClr val="FF0000"/>
                </a:solidFill>
                <a:latin typeface="Tahoma" panose="020B0604030504040204" pitchFamily="34" charset="0"/>
                <a:ea typeface="Tahoma" panose="020B0604030504040204" pitchFamily="34" charset="0"/>
              </a:rPr>
              <a:t>=Yes  </a:t>
            </a:r>
            <a:endParaRPr lang="it-IT" dirty="0">
              <a:solidFill>
                <a:srgbClr val="FF0000"/>
              </a:solidFill>
              <a:latin typeface="Calibri" panose="020F0502020204030204" pitchFamily="34" charset="0"/>
              <a:ea typeface="Calibri" panose="020F0502020204030204" pitchFamily="34" charset="0"/>
            </a:endParaRPr>
          </a:p>
          <a:p>
            <a:pPr marL="33655" indent="-6350">
              <a:lnSpc>
                <a:spcPct val="103000"/>
              </a:lnSpc>
              <a:spcAft>
                <a:spcPts val="125"/>
              </a:spcAft>
            </a:pPr>
            <a:r>
              <a:rPr lang="en-US" dirty="0" err="1">
                <a:solidFill>
                  <a:srgbClr val="000000"/>
                </a:solidFill>
                <a:latin typeface="Tahoma" panose="020B0604030504040204" pitchFamily="34" charset="0"/>
                <a:ea typeface="Tahoma" panose="020B0604030504040204" pitchFamily="34" charset="0"/>
              </a:rPr>
              <a:t>Regola</a:t>
            </a:r>
            <a:r>
              <a:rPr lang="en-US" dirty="0">
                <a:solidFill>
                  <a:srgbClr val="000000"/>
                </a:solidFill>
                <a:latin typeface="Tahoma" panose="020B0604030504040204" pitchFamily="34" charset="0"/>
                <a:ea typeface="Tahoma" panose="020B0604030504040204" pitchFamily="34" charset="0"/>
              </a:rPr>
              <a:t> 4: If (Outlook=Rain) </a:t>
            </a:r>
            <a:r>
              <a:rPr lang="it-IT" dirty="0">
                <a:solidFill>
                  <a:srgbClr val="000000"/>
                </a:solidFill>
                <a:latin typeface="Segoe UI Symbol" panose="020B0502040204020203" pitchFamily="34" charset="0"/>
                <a:ea typeface="Segoe UI Symbol" panose="020B0502040204020203" pitchFamily="34" charset="0"/>
                <a:cs typeface="Segoe UI Symbol" panose="020B0502040204020203" pitchFamily="34" charset="0"/>
              </a:rPr>
              <a:t></a:t>
            </a:r>
            <a:r>
              <a:rPr lang="en-US" dirty="0">
                <a:solidFill>
                  <a:srgbClr val="000000"/>
                </a:solidFill>
                <a:latin typeface="Tahoma" panose="020B0604030504040204" pitchFamily="34" charset="0"/>
                <a:ea typeface="Tahoma" panose="020B0604030504040204" pitchFamily="34" charset="0"/>
              </a:rPr>
              <a:t>  (Wind=Strong)</a:t>
            </a:r>
          </a:p>
          <a:p>
            <a:pPr marL="33655" indent="-6350">
              <a:lnSpc>
                <a:spcPct val="103000"/>
              </a:lnSpc>
              <a:spcAft>
                <a:spcPts val="125"/>
              </a:spcAft>
            </a:pPr>
            <a:r>
              <a:rPr lang="en-US" dirty="0">
                <a:solidFill>
                  <a:srgbClr val="000000"/>
                </a:solidFill>
                <a:latin typeface="Tahoma" panose="020B0604030504040204" pitchFamily="34" charset="0"/>
                <a:ea typeface="Tahoma" panose="020B0604030504040204" pitchFamily="34" charset="0"/>
              </a:rPr>
              <a:t>                                    Then </a:t>
            </a:r>
            <a:r>
              <a:rPr lang="en-US" dirty="0" err="1">
                <a:solidFill>
                  <a:srgbClr val="FF0000"/>
                </a:solidFill>
                <a:latin typeface="Tahoma" panose="020B0604030504040204" pitchFamily="34" charset="0"/>
                <a:ea typeface="Tahoma" panose="020B0604030504040204" pitchFamily="34" charset="0"/>
              </a:rPr>
              <a:t>PlayTennis</a:t>
            </a:r>
            <a:r>
              <a:rPr lang="en-US" dirty="0">
                <a:solidFill>
                  <a:srgbClr val="FF0000"/>
                </a:solidFill>
                <a:latin typeface="Tahoma" panose="020B0604030504040204" pitchFamily="34" charset="0"/>
                <a:ea typeface="Tahoma" panose="020B0604030504040204" pitchFamily="34" charset="0"/>
              </a:rPr>
              <a:t>=No </a:t>
            </a:r>
            <a:endParaRPr lang="it-IT" dirty="0">
              <a:solidFill>
                <a:srgbClr val="FF0000"/>
              </a:solidFill>
              <a:latin typeface="Calibri" panose="020F0502020204030204" pitchFamily="34" charset="0"/>
              <a:ea typeface="Calibri" panose="020F0502020204030204" pitchFamily="34" charset="0"/>
            </a:endParaRPr>
          </a:p>
          <a:p>
            <a:pPr marL="33655" indent="-6350">
              <a:lnSpc>
                <a:spcPct val="103000"/>
              </a:lnSpc>
              <a:spcAft>
                <a:spcPts val="125"/>
              </a:spcAft>
            </a:pPr>
            <a:r>
              <a:rPr lang="en-US" dirty="0" err="1">
                <a:solidFill>
                  <a:srgbClr val="000000"/>
                </a:solidFill>
                <a:latin typeface="Tahoma" panose="020B0604030504040204" pitchFamily="34" charset="0"/>
                <a:ea typeface="Tahoma" panose="020B0604030504040204" pitchFamily="34" charset="0"/>
              </a:rPr>
              <a:t>Regola</a:t>
            </a:r>
            <a:r>
              <a:rPr lang="en-US" dirty="0">
                <a:solidFill>
                  <a:srgbClr val="000000"/>
                </a:solidFill>
                <a:latin typeface="Tahoma" panose="020B0604030504040204" pitchFamily="34" charset="0"/>
                <a:ea typeface="Tahoma" panose="020B0604030504040204" pitchFamily="34" charset="0"/>
              </a:rPr>
              <a:t> 5: If (Outlook=Rain) </a:t>
            </a:r>
            <a:r>
              <a:rPr lang="it-IT" dirty="0">
                <a:solidFill>
                  <a:srgbClr val="000000"/>
                </a:solidFill>
                <a:latin typeface="Segoe UI Symbol" panose="020B0502040204020203" pitchFamily="34" charset="0"/>
                <a:ea typeface="Segoe UI Symbol" panose="020B0502040204020203" pitchFamily="34" charset="0"/>
                <a:cs typeface="Segoe UI Symbol" panose="020B0502040204020203" pitchFamily="34" charset="0"/>
              </a:rPr>
              <a:t></a:t>
            </a:r>
            <a:r>
              <a:rPr lang="en-US" dirty="0">
                <a:solidFill>
                  <a:srgbClr val="000000"/>
                </a:solidFill>
                <a:latin typeface="Tahoma" panose="020B0604030504040204" pitchFamily="34" charset="0"/>
                <a:ea typeface="Tahoma" panose="020B0604030504040204" pitchFamily="34" charset="0"/>
              </a:rPr>
              <a:t>  (Wind=Weak) </a:t>
            </a:r>
          </a:p>
          <a:p>
            <a:pPr marL="33655" indent="-6350">
              <a:lnSpc>
                <a:spcPct val="103000"/>
              </a:lnSpc>
              <a:spcAft>
                <a:spcPts val="125"/>
              </a:spcAft>
            </a:pPr>
            <a:r>
              <a:rPr lang="en-US" dirty="0">
                <a:solidFill>
                  <a:srgbClr val="000000"/>
                </a:solidFill>
                <a:latin typeface="Tahoma" panose="020B0604030504040204" pitchFamily="34" charset="0"/>
                <a:ea typeface="Tahoma" panose="020B0604030504040204" pitchFamily="34" charset="0"/>
              </a:rPr>
              <a:t>                                    Then </a:t>
            </a:r>
            <a:r>
              <a:rPr lang="en-US" dirty="0" err="1">
                <a:solidFill>
                  <a:srgbClr val="FF0000"/>
                </a:solidFill>
                <a:latin typeface="Tahoma" panose="020B0604030504040204" pitchFamily="34" charset="0"/>
                <a:ea typeface="Tahoma" panose="020B0604030504040204" pitchFamily="34" charset="0"/>
              </a:rPr>
              <a:t>PlayTennis</a:t>
            </a:r>
            <a:r>
              <a:rPr lang="en-US" dirty="0">
                <a:solidFill>
                  <a:srgbClr val="FF0000"/>
                </a:solidFill>
                <a:latin typeface="Tahoma" panose="020B0604030504040204" pitchFamily="34" charset="0"/>
                <a:ea typeface="Tahoma" panose="020B0604030504040204" pitchFamily="34" charset="0"/>
              </a:rPr>
              <a:t>=Yes  </a:t>
            </a:r>
            <a:endParaRPr lang="it-IT" dirty="0">
              <a:solidFill>
                <a:srgbClr val="FF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224263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latin typeface="Times New Roman" panose="02020603050405020304" pitchFamily="18" charset="0"/>
                <a:ea typeface="Times New Roman" panose="02020603050405020304" pitchFamily="18" charset="0"/>
              </a:rPr>
              <a:t>Alberi di decisione</a:t>
            </a:r>
            <a:endParaRPr lang="it-IT" sz="2400" dirty="0"/>
          </a:p>
        </p:txBody>
      </p:sp>
      <p:sp>
        <p:nvSpPr>
          <p:cNvPr id="3" name="Segnaposto contenuto 2"/>
          <p:cNvSpPr>
            <a:spLocks noGrp="1"/>
          </p:cNvSpPr>
          <p:nvPr>
            <p:ph idx="1"/>
          </p:nvPr>
        </p:nvSpPr>
        <p:spPr/>
        <p:txBody>
          <a:bodyPr>
            <a:normAutofit lnSpcReduction="10000"/>
          </a:bodyPr>
          <a:lstStyle/>
          <a:p>
            <a:r>
              <a:rPr lang="it-IT" dirty="0"/>
              <a:t>Gli alberi logici hanno l'indiscusso vantaggio della </a:t>
            </a:r>
            <a:r>
              <a:rPr lang="it-IT" u="sng" dirty="0"/>
              <a:t>semplicità</a:t>
            </a:r>
            <a:r>
              <a:rPr lang="it-IT" dirty="0"/>
              <a:t>. Sono facili da capire e da eseguire. Rispetto alle reti neurali l'albero decisionale è facilmente comprensibile dagli esseri umani. Pertanto, l'uomo può verificare come la macchina giunge alla decisione. Eventualmente dissentire. </a:t>
            </a:r>
          </a:p>
          <a:p>
            <a:r>
              <a:rPr lang="it-IT" dirty="0">
                <a:solidFill>
                  <a:srgbClr val="0070C0"/>
                </a:solidFill>
              </a:rPr>
              <a:t>Esempio. Un albero decisionale applicato alla medicina fornisce delle diagnosi. Essendo una decisione importante per il paziente, è sempre opportuno che un medico verifichi il processo di classificazione che ha portato la macchina a prendere quella decisione. Per un uomo è senza dubbio più facile farlo leggendo un albero decisionale che una rete neurale. </a:t>
            </a:r>
          </a:p>
          <a:p>
            <a:endParaRPr lang="it-IT" dirty="0"/>
          </a:p>
        </p:txBody>
      </p:sp>
    </p:spTree>
    <p:extLst>
      <p:ext uri="{BB962C8B-B14F-4D97-AF65-F5344CB8AC3E}">
        <p14:creationId xmlns:p14="http://schemas.microsoft.com/office/powerpoint/2010/main" val="42613624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latin typeface="Times New Roman" panose="02020603050405020304" pitchFamily="18" charset="0"/>
                <a:ea typeface="Times New Roman" panose="02020603050405020304" pitchFamily="18" charset="0"/>
              </a:rPr>
              <a:t>Alberi di decisione</a:t>
            </a:r>
            <a:endParaRPr lang="it-IT" sz="2400"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endParaRPr lang="it-IT" dirty="0"/>
          </a:p>
          <a:p>
            <a:pPr marL="0" indent="0">
              <a:buNone/>
            </a:pPr>
            <a:r>
              <a:rPr lang="it-IT" dirty="0" smtClean="0"/>
              <a:t>La </a:t>
            </a:r>
            <a:r>
              <a:rPr lang="it-IT" dirty="0"/>
              <a:t>rappresentazione ad albero decisionale è poco adatta per i problemi complessi, perché lo spazio delle ipotesi diventa troppo grande. La complessità spaziale dell'algoritmo potrebbe diventare proibitiva.</a:t>
            </a:r>
          </a:p>
          <a:p>
            <a:endParaRPr lang="it-IT" dirty="0"/>
          </a:p>
        </p:txBody>
      </p:sp>
    </p:spTree>
    <p:extLst>
      <p:ext uri="{BB962C8B-B14F-4D97-AF65-F5344CB8AC3E}">
        <p14:creationId xmlns:p14="http://schemas.microsoft.com/office/powerpoint/2010/main" val="1878399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1850" y="1736726"/>
            <a:ext cx="10515600" cy="2852737"/>
          </a:xfrm>
        </p:spPr>
        <p:txBody>
          <a:bodyPr>
            <a:normAutofit/>
          </a:bodyPr>
          <a:lstStyle/>
          <a:p>
            <a:pPr algn="ctr"/>
            <a:r>
              <a:rPr lang="it-IT" sz="4400" dirty="0" smtClean="0"/>
              <a:t>Intelligenza Artificiale</a:t>
            </a:r>
            <a:endParaRPr lang="it-IT" sz="4400" dirty="0"/>
          </a:p>
        </p:txBody>
      </p:sp>
      <p:sp>
        <p:nvSpPr>
          <p:cNvPr id="5" name="Segnaposto testo 4"/>
          <p:cNvSpPr>
            <a:spLocks noGrp="1"/>
          </p:cNvSpPr>
          <p:nvPr>
            <p:ph type="body" idx="1"/>
          </p:nvPr>
        </p:nvSpPr>
        <p:spPr>
          <a:xfrm>
            <a:off x="673589" y="4396033"/>
            <a:ext cx="10515600" cy="1500187"/>
          </a:xfrm>
        </p:spPr>
        <p:txBody>
          <a:bodyPr/>
          <a:lstStyle/>
          <a:p>
            <a:r>
              <a:rPr lang="it-IT" dirty="0" smtClean="0"/>
              <a:t> </a:t>
            </a:r>
            <a:endParaRPr lang="it-IT" dirty="0"/>
          </a:p>
        </p:txBody>
      </p:sp>
    </p:spTree>
    <p:extLst>
      <p:ext uri="{BB962C8B-B14F-4D97-AF65-F5344CB8AC3E}">
        <p14:creationId xmlns:p14="http://schemas.microsoft.com/office/powerpoint/2010/main" val="5022201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dirty="0"/>
              <a:t>Intelligenza Artificiale</a:t>
            </a:r>
          </a:p>
        </p:txBody>
      </p:sp>
      <p:sp>
        <p:nvSpPr>
          <p:cNvPr id="5" name="Segnaposto contenuto 4"/>
          <p:cNvSpPr>
            <a:spLocks noGrp="1"/>
          </p:cNvSpPr>
          <p:nvPr>
            <p:ph idx="1"/>
          </p:nvPr>
        </p:nvSpPr>
        <p:spPr/>
        <p:txBody>
          <a:bodyPr>
            <a:normAutofit fontScale="92500" lnSpcReduction="10000"/>
          </a:bodyPr>
          <a:lstStyle/>
          <a:p>
            <a:pPr marL="0" indent="0">
              <a:buNone/>
            </a:pPr>
            <a:r>
              <a:rPr lang="it-IT" dirty="0">
                <a:solidFill>
                  <a:srgbClr val="FF0000"/>
                </a:solidFill>
              </a:rPr>
              <a:t>L'intelligenza artificiale </a:t>
            </a:r>
            <a:r>
              <a:rPr lang="it-IT" dirty="0"/>
              <a:t>è l'abilità di un computer ad acquisire e rappresentare la conoscenza, apprendere e sviluppare una capacità decisionale autonoma che gli consenta di risolvere i problemi e affrontare i fenomeni di un ambiente operativo complesso, secondo una logica razionale</a:t>
            </a:r>
            <a:r>
              <a:rPr lang="it-IT" dirty="0" smtClean="0"/>
              <a:t>.</a:t>
            </a:r>
          </a:p>
          <a:p>
            <a:pPr marL="0" indent="0">
              <a:buNone/>
            </a:pPr>
            <a:r>
              <a:rPr lang="it-IT" dirty="0">
                <a:solidFill>
                  <a:srgbClr val="00B050"/>
                </a:solidFill>
              </a:rPr>
              <a:t>Una delle applicazioni più utili è la realizzazione di </a:t>
            </a:r>
            <a:r>
              <a:rPr lang="it-IT" u="sng" dirty="0">
                <a:solidFill>
                  <a:srgbClr val="00B050"/>
                </a:solidFill>
              </a:rPr>
              <a:t>agenti decisionali autonomi</a:t>
            </a:r>
            <a:r>
              <a:rPr lang="it-IT" dirty="0">
                <a:solidFill>
                  <a:srgbClr val="00B050"/>
                </a:solidFill>
              </a:rPr>
              <a:t>, in grado di pianificare da sé le proprie scelte ma per perseguire degli obiettivi ben precisi prefissati dall'uomo.</a:t>
            </a:r>
          </a:p>
          <a:p>
            <a:pPr marL="0" indent="0">
              <a:buNone/>
            </a:pPr>
            <a:endParaRPr lang="it-IT" dirty="0" smtClean="0">
              <a:solidFill>
                <a:srgbClr val="00B050"/>
              </a:solidFill>
            </a:endParaRPr>
          </a:p>
          <a:p>
            <a:pPr marL="0" indent="0">
              <a:buNone/>
            </a:pPr>
            <a:r>
              <a:rPr lang="it-IT" dirty="0">
                <a:solidFill>
                  <a:srgbClr val="FF0000"/>
                </a:solidFill>
              </a:rPr>
              <a:t>Un agente razionale </a:t>
            </a:r>
            <a:r>
              <a:rPr lang="it-IT" dirty="0"/>
              <a:t>è un sistema intelligente in grado di elaborare i segnali di input provenienti dai suoi sensori per tradurli in simboli logici e rappresentare la conoscenza dell'ambiente esterno.</a:t>
            </a:r>
          </a:p>
          <a:p>
            <a:pPr marL="0" indent="0">
              <a:buNone/>
            </a:pPr>
            <a:endParaRPr lang="it-IT" dirty="0"/>
          </a:p>
        </p:txBody>
      </p:sp>
    </p:spTree>
    <p:extLst>
      <p:ext uri="{BB962C8B-B14F-4D97-AF65-F5344CB8AC3E}">
        <p14:creationId xmlns:p14="http://schemas.microsoft.com/office/powerpoint/2010/main" val="2629019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sz="4400" dirty="0" smtClean="0"/>
              <a:t>Stampa in 3D</a:t>
            </a:r>
            <a:endParaRPr lang="it-IT" sz="4400" dirty="0"/>
          </a:p>
        </p:txBody>
      </p:sp>
      <p:sp>
        <p:nvSpPr>
          <p:cNvPr id="5" name="Sottotitolo 4"/>
          <p:cNvSpPr>
            <a:spLocks noGrp="1"/>
          </p:cNvSpPr>
          <p:nvPr>
            <p:ph type="subTitle" idx="1"/>
          </p:nvPr>
        </p:nvSpPr>
        <p:spPr/>
        <p:txBody>
          <a:bodyPr/>
          <a:lstStyle/>
          <a:p>
            <a:r>
              <a:rPr lang="it-IT" dirty="0" smtClean="0"/>
              <a:t>Un caso specifico</a:t>
            </a:r>
            <a:endParaRPr lang="it-IT" dirty="0"/>
          </a:p>
        </p:txBody>
      </p:sp>
    </p:spTree>
    <p:extLst>
      <p:ext uri="{BB962C8B-B14F-4D97-AF65-F5344CB8AC3E}">
        <p14:creationId xmlns:p14="http://schemas.microsoft.com/office/powerpoint/2010/main" val="19106064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pPr marL="0" indent="0">
              <a:buNone/>
            </a:pPr>
            <a:r>
              <a:rPr lang="it-IT" dirty="0"/>
              <a:t>La rappresentazione della realtà esterna viene confrontata con una base di conoscenza interna (</a:t>
            </a:r>
            <a:r>
              <a:rPr lang="it-IT" dirty="0" err="1"/>
              <a:t>knowledge</a:t>
            </a:r>
            <a:r>
              <a:rPr lang="it-IT" dirty="0"/>
              <a:t> base) per avviare un processo di ragionamento logico-algoritmico, allo scopo di prendere delle decisioni utili al raggiungimento di un particolare scopo o obiettivo.</a:t>
            </a:r>
          </a:p>
          <a:p>
            <a:pPr marL="0" indent="0">
              <a:buNone/>
            </a:pPr>
            <a:endParaRPr lang="it-IT" dirty="0" smtClean="0"/>
          </a:p>
          <a:p>
            <a:pPr marL="0" indent="0">
              <a:buNone/>
            </a:pPr>
            <a:r>
              <a:rPr lang="it-IT" dirty="0">
                <a:solidFill>
                  <a:srgbClr val="00B050"/>
                </a:solidFill>
              </a:rPr>
              <a:t>Nel campo della </a:t>
            </a:r>
            <a:r>
              <a:rPr lang="it-IT" b="1" dirty="0">
                <a:solidFill>
                  <a:srgbClr val="00B050"/>
                </a:solidFill>
              </a:rPr>
              <a:t>ricerca </a:t>
            </a:r>
            <a:r>
              <a:rPr lang="it-IT" dirty="0">
                <a:solidFill>
                  <a:srgbClr val="00B050"/>
                </a:solidFill>
              </a:rPr>
              <a:t>un sistema AI può </a:t>
            </a:r>
            <a:r>
              <a:rPr lang="it-IT" u="sng" dirty="0">
                <a:solidFill>
                  <a:srgbClr val="00B050"/>
                </a:solidFill>
              </a:rPr>
              <a:t>sperimentare</a:t>
            </a:r>
            <a:r>
              <a:rPr lang="it-IT" dirty="0">
                <a:solidFill>
                  <a:srgbClr val="00B050"/>
                </a:solidFill>
              </a:rPr>
              <a:t> in modo molto più veloce e razionale rispetto all'uomo, prendendo in considerazione un volume di dati enorme (big data) altrimenti impossibile da analizzare.</a:t>
            </a:r>
          </a:p>
          <a:p>
            <a:pPr marL="0" indent="0">
              <a:buNone/>
            </a:pPr>
            <a:endParaRPr lang="it-IT" dirty="0"/>
          </a:p>
        </p:txBody>
      </p:sp>
    </p:spTree>
    <p:extLst>
      <p:ext uri="{BB962C8B-B14F-4D97-AF65-F5344CB8AC3E}">
        <p14:creationId xmlns:p14="http://schemas.microsoft.com/office/powerpoint/2010/main" val="8479159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normAutofit fontScale="92500"/>
          </a:bodyPr>
          <a:lstStyle/>
          <a:p>
            <a:pPr marL="0" indent="0">
              <a:buNone/>
            </a:pPr>
            <a:r>
              <a:rPr lang="it-IT" dirty="0" smtClean="0"/>
              <a:t>L’intelligenza artificiale</a:t>
            </a:r>
            <a:r>
              <a:rPr lang="it-IT" b="1" dirty="0"/>
              <a:t> </a:t>
            </a:r>
            <a:r>
              <a:rPr lang="it-IT" dirty="0"/>
              <a:t>trasformerà completamente l’industria dei servizi </a:t>
            </a:r>
            <a:r>
              <a:rPr lang="it-IT" dirty="0" smtClean="0"/>
              <a:t>finanziari</a:t>
            </a:r>
            <a:r>
              <a:rPr lang="it-IT" dirty="0"/>
              <a:t>.</a:t>
            </a:r>
            <a:r>
              <a:rPr lang="it-IT" dirty="0" smtClean="0"/>
              <a:t> </a:t>
            </a:r>
            <a:r>
              <a:rPr lang="it-IT" dirty="0"/>
              <a:t>Lo afferma il nuovo studio del World </a:t>
            </a:r>
            <a:r>
              <a:rPr lang="it-IT" dirty="0" err="1"/>
              <a:t>Economic</a:t>
            </a:r>
            <a:r>
              <a:rPr lang="it-IT" dirty="0"/>
              <a:t> Forum realizzato in collaborazione con </a:t>
            </a:r>
            <a:r>
              <a:rPr lang="it-IT" dirty="0" err="1"/>
              <a:t>Deloitte</a:t>
            </a:r>
            <a:r>
              <a:rPr lang="it-IT" dirty="0"/>
              <a:t>, che esplora gli impatti </a:t>
            </a:r>
            <a:r>
              <a:rPr lang="it-IT" dirty="0" smtClean="0"/>
              <a:t>dell’</a:t>
            </a:r>
            <a:r>
              <a:rPr lang="it-IT" u="sng" dirty="0" smtClean="0"/>
              <a:t>AI</a:t>
            </a:r>
            <a:r>
              <a:rPr lang="it-IT" dirty="0"/>
              <a:t> sulle banche e tutti gli istituti </a:t>
            </a:r>
            <a:r>
              <a:rPr lang="it-IT" dirty="0" err="1" smtClean="0"/>
              <a:t>finance</a:t>
            </a:r>
            <a:r>
              <a:rPr lang="it-IT" dirty="0" smtClean="0"/>
              <a:t>.</a:t>
            </a:r>
          </a:p>
          <a:p>
            <a:pPr marL="0" indent="0">
              <a:buNone/>
            </a:pPr>
            <a:r>
              <a:rPr lang="it-IT" b="1" dirty="0" smtClean="0"/>
              <a:t> </a:t>
            </a:r>
            <a:endParaRPr lang="it-IT" dirty="0" smtClean="0"/>
          </a:p>
          <a:p>
            <a:pPr marL="0" indent="0">
              <a:buNone/>
            </a:pPr>
            <a:r>
              <a:rPr lang="it-IT" dirty="0" smtClean="0">
                <a:solidFill>
                  <a:srgbClr val="FF0000"/>
                </a:solidFill>
              </a:rPr>
              <a:t> Il </a:t>
            </a:r>
            <a:r>
              <a:rPr lang="it-IT" dirty="0">
                <a:solidFill>
                  <a:srgbClr val="FF0000"/>
                </a:solidFill>
              </a:rPr>
              <a:t>WEF ritiene anche che l’AI </a:t>
            </a:r>
            <a:r>
              <a:rPr lang="it-IT" dirty="0" smtClean="0">
                <a:solidFill>
                  <a:srgbClr val="FF0000"/>
                </a:solidFill>
              </a:rPr>
              <a:t>nei servizi finanziari permetterà </a:t>
            </a:r>
            <a:r>
              <a:rPr lang="it-IT" dirty="0">
                <a:solidFill>
                  <a:srgbClr val="FF0000"/>
                </a:solidFill>
              </a:rPr>
              <a:t>di sviluppare soluzioni su misura per le esigenze della </a:t>
            </a:r>
            <a:r>
              <a:rPr lang="it-IT" dirty="0" smtClean="0">
                <a:solidFill>
                  <a:srgbClr val="FF0000"/>
                </a:solidFill>
              </a:rPr>
              <a:t>clientela: </a:t>
            </a:r>
            <a:r>
              <a:rPr lang="it-IT" dirty="0">
                <a:solidFill>
                  <a:srgbClr val="FF0000"/>
                </a:solidFill>
              </a:rPr>
              <a:t>analizzando i dati sui clienti saranno isolati </a:t>
            </a:r>
            <a:r>
              <a:rPr lang="it-IT" dirty="0" smtClean="0">
                <a:solidFill>
                  <a:srgbClr val="FF0000"/>
                </a:solidFill>
              </a:rPr>
              <a:t>problemi </a:t>
            </a:r>
            <a:r>
              <a:rPr lang="it-IT" dirty="0">
                <a:solidFill>
                  <a:srgbClr val="FF0000"/>
                </a:solidFill>
              </a:rPr>
              <a:t>simili </a:t>
            </a:r>
            <a:r>
              <a:rPr lang="it-IT" dirty="0" smtClean="0">
                <a:solidFill>
                  <a:srgbClr val="FF0000"/>
                </a:solidFill>
              </a:rPr>
              <a:t>ed </a:t>
            </a:r>
            <a:r>
              <a:rPr lang="it-IT" dirty="0">
                <a:solidFill>
                  <a:srgbClr val="FF0000"/>
                </a:solidFill>
              </a:rPr>
              <a:t>elaborate risposte </a:t>
            </a:r>
            <a:r>
              <a:rPr lang="it-IT" dirty="0" smtClean="0">
                <a:solidFill>
                  <a:srgbClr val="FF0000"/>
                </a:solidFill>
              </a:rPr>
              <a:t>collettive. </a:t>
            </a:r>
            <a:endParaRPr lang="it-IT" dirty="0">
              <a:solidFill>
                <a:srgbClr val="FF0000"/>
              </a:solidFill>
            </a:endParaRPr>
          </a:p>
          <a:p>
            <a:endParaRPr lang="it-IT" dirty="0" smtClean="0"/>
          </a:p>
          <a:p>
            <a:pPr marL="0" indent="0">
              <a:buNone/>
            </a:pPr>
            <a:r>
              <a:rPr lang="it-IT" dirty="0" smtClean="0"/>
              <a:t>Nel seguito gli ambiti di applicazione dell’AI nelle imprese: </a:t>
            </a:r>
            <a:endParaRPr lang="it-IT" dirty="0"/>
          </a:p>
        </p:txBody>
      </p:sp>
    </p:spTree>
    <p:extLst>
      <p:ext uri="{BB962C8B-B14F-4D97-AF65-F5344CB8AC3E}">
        <p14:creationId xmlns:p14="http://schemas.microsoft.com/office/powerpoint/2010/main" val="20330013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1293" y="-15020"/>
            <a:ext cx="10515600" cy="1325563"/>
          </a:xfrm>
        </p:spPr>
        <p:txBody>
          <a:bodyPr>
            <a:normAutofit/>
          </a:bodyPr>
          <a:lstStyle/>
          <a:p>
            <a:pPr algn="ctr"/>
            <a:endParaRPr lang="it-IT" sz="2400" dirty="0"/>
          </a:p>
        </p:txBody>
      </p:sp>
      <p:pic>
        <p:nvPicPr>
          <p:cNvPr id="4" name="Segnaposto contenuto 3" descr="HPE survey AI ">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57938" y="1825625"/>
            <a:ext cx="7476124" cy="4351338"/>
          </a:xfrm>
          <a:prstGeom prst="rect">
            <a:avLst/>
          </a:prstGeom>
          <a:noFill/>
          <a:ln>
            <a:noFill/>
          </a:ln>
        </p:spPr>
      </p:pic>
    </p:spTree>
    <p:extLst>
      <p:ext uri="{BB962C8B-B14F-4D97-AF65-F5344CB8AC3E}">
        <p14:creationId xmlns:p14="http://schemas.microsoft.com/office/powerpoint/2010/main" val="39038019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normAutofit lnSpcReduction="10000"/>
          </a:bodyPr>
          <a:lstStyle/>
          <a:p>
            <a:pPr marL="0" indent="0">
              <a:buNone/>
            </a:pPr>
            <a:r>
              <a:rPr lang="it-IT" dirty="0" smtClean="0"/>
              <a:t>E’ </a:t>
            </a:r>
            <a:r>
              <a:rPr lang="it-IT" dirty="0"/>
              <a:t>stato analizzato l’impatto derivante dall’introduzione da parte di </a:t>
            </a:r>
            <a:r>
              <a:rPr lang="it-IT" dirty="0" err="1"/>
              <a:t>eBay</a:t>
            </a:r>
            <a:r>
              <a:rPr lang="it-IT" dirty="0"/>
              <a:t> di un sistema di apprendimento automatico in grado di </a:t>
            </a:r>
            <a:r>
              <a:rPr lang="it-IT" b="1" dirty="0"/>
              <a:t>tradurre diverse lingue</a:t>
            </a:r>
            <a:r>
              <a:rPr lang="it-IT" dirty="0"/>
              <a:t>. </a:t>
            </a:r>
            <a:endParaRPr lang="it-IT" dirty="0" smtClean="0"/>
          </a:p>
          <a:p>
            <a:pPr marL="0" indent="0">
              <a:buNone/>
            </a:pPr>
            <a:r>
              <a:rPr lang="it-IT" dirty="0" smtClean="0">
                <a:solidFill>
                  <a:srgbClr val="00B0F0"/>
                </a:solidFill>
              </a:rPr>
              <a:t>“</a:t>
            </a:r>
            <a:r>
              <a:rPr lang="it-IT" dirty="0" err="1">
                <a:solidFill>
                  <a:srgbClr val="00B0F0"/>
                </a:solidFill>
              </a:rPr>
              <a:t>eBay</a:t>
            </a:r>
            <a:r>
              <a:rPr lang="it-IT" dirty="0">
                <a:solidFill>
                  <a:srgbClr val="00B0F0"/>
                </a:solidFill>
              </a:rPr>
              <a:t> Machine </a:t>
            </a:r>
            <a:r>
              <a:rPr lang="it-IT" dirty="0" err="1">
                <a:solidFill>
                  <a:srgbClr val="00B0F0"/>
                </a:solidFill>
              </a:rPr>
              <a:t>Translation</a:t>
            </a:r>
            <a:r>
              <a:rPr lang="it-IT" dirty="0">
                <a:solidFill>
                  <a:srgbClr val="00B0F0"/>
                </a:solidFill>
              </a:rPr>
              <a:t> - </a:t>
            </a:r>
            <a:r>
              <a:rPr lang="it-IT" dirty="0" err="1">
                <a:solidFill>
                  <a:srgbClr val="00B0F0"/>
                </a:solidFill>
              </a:rPr>
              <a:t>eMT</a:t>
            </a:r>
            <a:r>
              <a:rPr lang="it-IT" dirty="0">
                <a:solidFill>
                  <a:srgbClr val="00B0F0"/>
                </a:solidFill>
              </a:rPr>
              <a:t>” è un tecnologia capace di auto-apprendere linguaggi nuovi da fonti diverse, sia direttamente da </a:t>
            </a:r>
            <a:r>
              <a:rPr lang="it-IT" dirty="0" err="1">
                <a:solidFill>
                  <a:srgbClr val="00B0F0"/>
                </a:solidFill>
              </a:rPr>
              <a:t>eBay</a:t>
            </a:r>
            <a:r>
              <a:rPr lang="it-IT" dirty="0">
                <a:solidFill>
                  <a:srgbClr val="00B0F0"/>
                </a:solidFill>
              </a:rPr>
              <a:t> che da altre fonti ricavate dal web.</a:t>
            </a:r>
            <a:br>
              <a:rPr lang="it-IT" dirty="0">
                <a:solidFill>
                  <a:srgbClr val="00B0F0"/>
                </a:solidFill>
              </a:rPr>
            </a:br>
            <a:endParaRPr lang="it-IT" dirty="0" smtClean="0">
              <a:solidFill>
                <a:srgbClr val="00B0F0"/>
              </a:solidFill>
            </a:endParaRPr>
          </a:p>
          <a:p>
            <a:pPr marL="0" indent="0">
              <a:buNone/>
            </a:pPr>
            <a:r>
              <a:rPr lang="it-IT" dirty="0" smtClean="0"/>
              <a:t>Il </a:t>
            </a:r>
            <a:r>
              <a:rPr lang="it-IT" dirty="0"/>
              <a:t>tema è particolarmente interessante per le </a:t>
            </a:r>
            <a:r>
              <a:rPr lang="it-IT" b="1" dirty="0"/>
              <a:t>PMI </a:t>
            </a:r>
            <a:r>
              <a:rPr lang="it-IT" dirty="0"/>
              <a:t>che esportano dato che le barriere linguistiche rappresentano spesso un ostacolo verso i mercati più lontani da un punto di vista culturale e linguistico. </a:t>
            </a:r>
            <a:br>
              <a:rPr lang="it-IT" dirty="0"/>
            </a:br>
            <a:endParaRPr lang="it-IT" dirty="0"/>
          </a:p>
        </p:txBody>
      </p:sp>
    </p:spTree>
    <p:extLst>
      <p:ext uri="{BB962C8B-B14F-4D97-AF65-F5344CB8AC3E}">
        <p14:creationId xmlns:p14="http://schemas.microsoft.com/office/powerpoint/2010/main" val="40144141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normAutofit lnSpcReduction="10000"/>
          </a:bodyPr>
          <a:lstStyle/>
          <a:p>
            <a:pPr marL="0" indent="0">
              <a:buNone/>
            </a:pPr>
            <a:r>
              <a:rPr lang="it-IT" dirty="0"/>
              <a:t>Ad oggi, i sistemi esperti a supporto dell</a:t>
            </a:r>
            <a:r>
              <a:rPr lang="it-IT" b="1" dirty="0"/>
              <a:t>’</a:t>
            </a:r>
            <a:r>
              <a:rPr lang="it-IT" b="1" u="sng" dirty="0"/>
              <a:t>identificazione di illeciti </a:t>
            </a:r>
            <a:r>
              <a:rPr lang="it-IT" dirty="0"/>
              <a:t>tendono – nella maggior parte dei casi– ad aiutare gli analisti con una intelligenza di </a:t>
            </a:r>
            <a:r>
              <a:rPr lang="it-IT" dirty="0" smtClean="0"/>
              <a:t>velocità, </a:t>
            </a:r>
            <a:r>
              <a:rPr lang="it-IT" dirty="0"/>
              <a:t>automatizzando quanto più possibile l’analisi e l’identificazione dei pattern </a:t>
            </a:r>
            <a:r>
              <a:rPr lang="it-IT" dirty="0" smtClean="0"/>
              <a:t>illeciti.</a:t>
            </a:r>
          </a:p>
          <a:p>
            <a:pPr marL="0" indent="0">
              <a:buNone/>
            </a:pPr>
            <a:r>
              <a:rPr lang="it-IT" dirty="0">
                <a:solidFill>
                  <a:srgbClr val="00B0F0"/>
                </a:solidFill>
              </a:rPr>
              <a:t>L’utilizzo diffuso di immagini e video </a:t>
            </a:r>
            <a:r>
              <a:rPr lang="it-IT" dirty="0" smtClean="0">
                <a:solidFill>
                  <a:srgbClr val="00B0F0"/>
                </a:solidFill>
              </a:rPr>
              <a:t>costituisce una importante risorsa per le </a:t>
            </a:r>
            <a:r>
              <a:rPr lang="it-IT" dirty="0">
                <a:solidFill>
                  <a:srgbClr val="00B0F0"/>
                </a:solidFill>
              </a:rPr>
              <a:t>agenzie nazionali ed internazionali di controllo del territorio </a:t>
            </a:r>
            <a:r>
              <a:rPr lang="it-IT" dirty="0" smtClean="0">
                <a:solidFill>
                  <a:srgbClr val="00B0F0"/>
                </a:solidFill>
              </a:rPr>
              <a:t>al fine di </a:t>
            </a:r>
            <a:r>
              <a:rPr lang="it-IT" dirty="0">
                <a:solidFill>
                  <a:srgbClr val="00B0F0"/>
                </a:solidFill>
              </a:rPr>
              <a:t>identificare individui affiliati o simpatizzanti delle organizzazioni criminali</a:t>
            </a:r>
            <a:r>
              <a:rPr lang="it-IT" dirty="0" smtClean="0">
                <a:solidFill>
                  <a:srgbClr val="00B0F0"/>
                </a:solidFill>
              </a:rPr>
              <a:t>.  </a:t>
            </a:r>
          </a:p>
          <a:p>
            <a:pPr marL="0" indent="0">
              <a:buNone/>
            </a:pPr>
            <a:r>
              <a:rPr lang="it-IT" dirty="0"/>
              <a:t>L’</a:t>
            </a:r>
            <a:r>
              <a:rPr lang="it-IT" u="sng" dirty="0"/>
              <a:t>analisi automatica </a:t>
            </a:r>
            <a:r>
              <a:rPr lang="it-IT" dirty="0"/>
              <a:t>di immagini e video trovati nei dispositivi elettronici di un sospetto possono rivelare informazioni rilevanti ai fini </a:t>
            </a:r>
            <a:r>
              <a:rPr lang="it-IT" dirty="0" smtClean="0"/>
              <a:t>delle indagini.</a:t>
            </a: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7274789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r>
              <a:rPr lang="it-IT" dirty="0"/>
              <a:t>Annunciato il varo di “</a:t>
            </a:r>
            <a:r>
              <a:rPr lang="it-IT" dirty="0">
                <a:solidFill>
                  <a:srgbClr val="00B0F0"/>
                </a:solidFill>
              </a:rPr>
              <a:t>Google AI Impact Challenge</a:t>
            </a:r>
            <a:r>
              <a:rPr lang="it-IT" dirty="0"/>
              <a:t>” destinato a finanziare progetti di ricerca per la sostenibilità sociale e </a:t>
            </a:r>
            <a:r>
              <a:rPr lang="it-IT" dirty="0" smtClean="0"/>
              <a:t>ambientale.</a:t>
            </a:r>
          </a:p>
          <a:p>
            <a:endParaRPr lang="it-IT" dirty="0" smtClean="0"/>
          </a:p>
          <a:p>
            <a:r>
              <a:rPr lang="it-IT" dirty="0" smtClean="0"/>
              <a:t>Microsoft </a:t>
            </a:r>
            <a:r>
              <a:rPr lang="it-IT" dirty="0"/>
              <a:t>ha lanciato “</a:t>
            </a:r>
            <a:r>
              <a:rPr lang="it-IT" dirty="0">
                <a:solidFill>
                  <a:srgbClr val="00B0F0"/>
                </a:solidFill>
              </a:rPr>
              <a:t>AI for </a:t>
            </a:r>
            <a:r>
              <a:rPr lang="it-IT" dirty="0" err="1">
                <a:solidFill>
                  <a:srgbClr val="00B0F0"/>
                </a:solidFill>
              </a:rPr>
              <a:t>Humanitarian</a:t>
            </a:r>
            <a:r>
              <a:rPr lang="it-IT" dirty="0">
                <a:solidFill>
                  <a:srgbClr val="00B0F0"/>
                </a:solidFill>
              </a:rPr>
              <a:t> Action</a:t>
            </a:r>
            <a:r>
              <a:rPr lang="it-IT" dirty="0"/>
              <a:t>”, un nuovo programma quinquennale da 40 milioni di dollari che punta all’uso dell’Intelligenza artificiale nella gestione delle emergenze, nella difesa di bambini, rifugiati e sfollati, e nella promozione del rispetto dei diritti umani.</a:t>
            </a:r>
          </a:p>
          <a:p>
            <a:endParaRPr lang="it-IT" dirty="0"/>
          </a:p>
          <a:p>
            <a:endParaRPr lang="it-IT" dirty="0"/>
          </a:p>
        </p:txBody>
      </p:sp>
    </p:spTree>
    <p:extLst>
      <p:ext uri="{BB962C8B-B14F-4D97-AF65-F5344CB8AC3E}">
        <p14:creationId xmlns:p14="http://schemas.microsoft.com/office/powerpoint/2010/main" val="8677522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normAutofit lnSpcReduction="10000"/>
          </a:bodyPr>
          <a:lstStyle/>
          <a:p>
            <a:pPr marL="0" indent="0">
              <a:buNone/>
            </a:pPr>
            <a:r>
              <a:rPr lang="it-IT" dirty="0"/>
              <a:t>La </a:t>
            </a:r>
            <a:r>
              <a:rPr lang="it-IT" b="1" dirty="0"/>
              <a:t>visione computerizzata</a:t>
            </a:r>
            <a:r>
              <a:rPr lang="it-IT" dirty="0"/>
              <a:t> con </a:t>
            </a:r>
            <a:r>
              <a:rPr lang="it-IT" dirty="0" err="1"/>
              <a:t>deep</a:t>
            </a:r>
            <a:r>
              <a:rPr lang="it-IT" dirty="0"/>
              <a:t> </a:t>
            </a:r>
            <a:r>
              <a:rPr lang="it-IT" dirty="0" err="1"/>
              <a:t>learning</a:t>
            </a:r>
            <a:r>
              <a:rPr lang="it-IT" dirty="0"/>
              <a:t> è un campo di ricerca interdisciplinare, il cui scopo è quello di sviluppare algoritmi in grado di ottenere in maniera autonoma una </a:t>
            </a:r>
            <a:r>
              <a:rPr lang="it-IT" b="1" dirty="0"/>
              <a:t>comprensione delle immagini </a:t>
            </a:r>
            <a:r>
              <a:rPr lang="it-IT" dirty="0"/>
              <a:t>pari, o superiore, a quella degli esseri umani. </a:t>
            </a:r>
            <a:endParaRPr lang="it-IT" dirty="0" smtClean="0"/>
          </a:p>
          <a:p>
            <a:pPr marL="0" indent="0">
              <a:buNone/>
            </a:pPr>
            <a:r>
              <a:rPr lang="it-IT" dirty="0" smtClean="0">
                <a:solidFill>
                  <a:srgbClr val="00B0F0"/>
                </a:solidFill>
              </a:rPr>
              <a:t>Tale </a:t>
            </a:r>
            <a:r>
              <a:rPr lang="it-IT" dirty="0">
                <a:solidFill>
                  <a:srgbClr val="00B0F0"/>
                </a:solidFill>
              </a:rPr>
              <a:t>“comprensione” è determinata dal capire, a partire dalla visualizzazione di una immagine, </a:t>
            </a:r>
            <a:r>
              <a:rPr lang="it-IT" u="sng" dirty="0">
                <a:solidFill>
                  <a:srgbClr val="00B0F0"/>
                </a:solidFill>
              </a:rPr>
              <a:t>quali oggetti essa contiene e in quale posizione si trovano nell’immagine</a:t>
            </a:r>
            <a:r>
              <a:rPr lang="it-IT" dirty="0">
                <a:solidFill>
                  <a:srgbClr val="00B0F0"/>
                </a:solidFill>
              </a:rPr>
              <a:t>; quali sono le proprietà degli oggetti in essa contenuta e quali sono le relazioni e i legami tra tali oggetti; e così via</a:t>
            </a:r>
            <a:r>
              <a:rPr lang="it-IT" dirty="0" smtClean="0">
                <a:solidFill>
                  <a:srgbClr val="00B0F0"/>
                </a:solidFill>
              </a:rPr>
              <a:t>. Informazioni importanti ad es. nelle indagini.</a:t>
            </a:r>
          </a:p>
          <a:p>
            <a:pPr marL="0" indent="0">
              <a:buNone/>
            </a:pPr>
            <a:r>
              <a:rPr lang="it-IT" dirty="0" smtClean="0"/>
              <a:t>(</a:t>
            </a:r>
            <a:r>
              <a:rPr lang="it-IT" i="1" dirty="0"/>
              <a:t>il </a:t>
            </a:r>
            <a:r>
              <a:rPr lang="it-IT" i="1" dirty="0" err="1"/>
              <a:t>deep</a:t>
            </a:r>
            <a:r>
              <a:rPr lang="it-IT" i="1" dirty="0"/>
              <a:t> </a:t>
            </a:r>
            <a:r>
              <a:rPr lang="it-IT" i="1" dirty="0" err="1"/>
              <a:t>learning</a:t>
            </a:r>
            <a:r>
              <a:rPr lang="it-IT" i="1" dirty="0"/>
              <a:t>, si basa su un particolare modello di reti neurali ad apprendimento automatico a più </a:t>
            </a:r>
            <a:r>
              <a:rPr lang="it-IT" i="1" dirty="0" smtClean="0"/>
              <a:t>livelli</a:t>
            </a:r>
            <a:r>
              <a:rPr lang="it-IT" dirty="0" smtClean="0"/>
              <a:t>).</a:t>
            </a:r>
            <a:endParaRPr lang="it-IT" dirty="0"/>
          </a:p>
          <a:p>
            <a:pPr marL="0" indent="0">
              <a:buNone/>
            </a:pPr>
            <a:endParaRPr lang="it-IT" dirty="0">
              <a:solidFill>
                <a:srgbClr val="00B0F0"/>
              </a:solidFill>
            </a:endParaRPr>
          </a:p>
          <a:p>
            <a:pPr marL="0" indent="0">
              <a:buNone/>
            </a:pPr>
            <a:endParaRPr lang="it-IT" dirty="0"/>
          </a:p>
        </p:txBody>
      </p:sp>
    </p:spTree>
    <p:extLst>
      <p:ext uri="{BB962C8B-B14F-4D97-AF65-F5344CB8AC3E}">
        <p14:creationId xmlns:p14="http://schemas.microsoft.com/office/powerpoint/2010/main" val="2644863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pPr marL="0" indent="0">
              <a:buNone/>
            </a:pPr>
            <a:r>
              <a:rPr lang="it-IT" b="1" u="sng" dirty="0" smtClean="0"/>
              <a:t>IBM</a:t>
            </a:r>
            <a:r>
              <a:rPr lang="it-IT" b="1" dirty="0"/>
              <a:t> affina i servizi basati </a:t>
            </a:r>
            <a:r>
              <a:rPr lang="it-IT" b="1" dirty="0" smtClean="0"/>
              <a:t>sull’</a:t>
            </a:r>
            <a:r>
              <a:rPr lang="it-IT" u="sng" dirty="0" smtClean="0"/>
              <a:t>AI</a:t>
            </a:r>
            <a:r>
              <a:rPr lang="it-IT" b="1" dirty="0"/>
              <a:t> focalizzando l’attenzione su 9 settori </a:t>
            </a:r>
            <a:r>
              <a:rPr lang="it-IT" b="1" dirty="0" smtClean="0"/>
              <a:t>chiave</a:t>
            </a:r>
            <a:r>
              <a:rPr lang="it-IT" dirty="0" smtClean="0"/>
              <a:t>: </a:t>
            </a:r>
            <a:r>
              <a:rPr lang="it-IT" dirty="0"/>
              <a:t>agricoltura, servizi ai clienti, risorse umane, </a:t>
            </a:r>
            <a:r>
              <a:rPr lang="it-IT" dirty="0" err="1"/>
              <a:t>supply</a:t>
            </a:r>
            <a:r>
              <a:rPr lang="it-IT" dirty="0"/>
              <a:t> </a:t>
            </a:r>
            <a:r>
              <a:rPr lang="it-IT" dirty="0" err="1"/>
              <a:t>chain</a:t>
            </a:r>
            <a:r>
              <a:rPr lang="it-IT" dirty="0"/>
              <a:t>, manifattura, gestione degli edifici, auto, marketing e pubblicità</a:t>
            </a:r>
            <a:r>
              <a:rPr lang="it-IT" dirty="0" smtClean="0"/>
              <a:t>.</a:t>
            </a:r>
          </a:p>
          <a:p>
            <a:pPr marL="0" indent="0">
              <a:buNone/>
            </a:pPr>
            <a:r>
              <a:rPr lang="it-IT" dirty="0" smtClean="0"/>
              <a:t>In particolare: </a:t>
            </a:r>
          </a:p>
          <a:p>
            <a:pPr>
              <a:buFontTx/>
              <a:buChar char="-"/>
            </a:pPr>
            <a:r>
              <a:rPr lang="it-IT" dirty="0" smtClean="0">
                <a:solidFill>
                  <a:srgbClr val="0070C0"/>
                </a:solidFill>
              </a:rPr>
              <a:t>mette </a:t>
            </a:r>
            <a:r>
              <a:rPr lang="it-IT" dirty="0">
                <a:solidFill>
                  <a:srgbClr val="0070C0"/>
                </a:solidFill>
              </a:rPr>
              <a:t>a disposizione a livello globale la </a:t>
            </a:r>
            <a:r>
              <a:rPr lang="it-IT" b="1" dirty="0">
                <a:solidFill>
                  <a:srgbClr val="0070C0"/>
                </a:solidFill>
              </a:rPr>
              <a:t>Piattaforma Watson per l’Agricoltura</a:t>
            </a:r>
            <a:r>
              <a:rPr lang="it-IT" dirty="0">
                <a:solidFill>
                  <a:srgbClr val="0070C0"/>
                </a:solidFill>
              </a:rPr>
              <a:t> che raccoglie dati da molteplici fonti – meteo, macchinari e </a:t>
            </a:r>
            <a:r>
              <a:rPr lang="it-IT" dirty="0" smtClean="0">
                <a:solidFill>
                  <a:srgbClr val="0070C0"/>
                </a:solidFill>
              </a:rPr>
              <a:t>irrigatori, </a:t>
            </a:r>
            <a:r>
              <a:rPr lang="it-IT" dirty="0">
                <a:solidFill>
                  <a:srgbClr val="0070C0"/>
                </a:solidFill>
              </a:rPr>
              <a:t>immagini satellitari e altro – per offrire un’unica visione predittiva attraverso un’</a:t>
            </a:r>
            <a:r>
              <a:rPr lang="it-IT" dirty="0" err="1">
                <a:solidFill>
                  <a:srgbClr val="0070C0"/>
                </a:solidFill>
              </a:rPr>
              <a:t>app</a:t>
            </a:r>
            <a:r>
              <a:rPr lang="it-IT" dirty="0">
                <a:solidFill>
                  <a:srgbClr val="0070C0"/>
                </a:solidFill>
              </a:rPr>
              <a:t> di facile utilizzo. </a:t>
            </a:r>
            <a:endParaRPr lang="it-IT" dirty="0" smtClean="0">
              <a:solidFill>
                <a:srgbClr val="0070C0"/>
              </a:solidFill>
            </a:endParaRPr>
          </a:p>
          <a:p>
            <a:pPr>
              <a:buFontTx/>
              <a:buChar char="-"/>
            </a:pP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430985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normAutofit lnSpcReduction="10000"/>
          </a:bodyPr>
          <a:lstStyle/>
          <a:p>
            <a:pPr>
              <a:buFontTx/>
              <a:buChar char="-"/>
            </a:pPr>
            <a:r>
              <a:rPr lang="it-IT" dirty="0" smtClean="0"/>
              <a:t>La </a:t>
            </a:r>
            <a:r>
              <a:rPr lang="it-IT" b="1" dirty="0"/>
              <a:t>soddisfazione del cliente </a:t>
            </a:r>
            <a:r>
              <a:rPr lang="it-IT" dirty="0"/>
              <a:t>è un fattore chiave per l’AI. In questo contesto, per incrementare l’abilità degli addetti del </a:t>
            </a:r>
            <a:r>
              <a:rPr lang="it-IT" dirty="0" err="1"/>
              <a:t>customer</a:t>
            </a:r>
            <a:r>
              <a:rPr lang="it-IT" dirty="0"/>
              <a:t> service a rispondere più velocemente alle domande dei clienti e alle richieste complesse, arriva </a:t>
            </a:r>
            <a:r>
              <a:rPr lang="it-IT" b="1" dirty="0"/>
              <a:t>Watson </a:t>
            </a:r>
            <a:r>
              <a:rPr lang="it-IT" b="1" dirty="0" err="1"/>
              <a:t>Discovery</a:t>
            </a:r>
            <a:r>
              <a:rPr lang="it-IT" b="1" dirty="0"/>
              <a:t> for </a:t>
            </a:r>
            <a:r>
              <a:rPr lang="it-IT" b="1" dirty="0" err="1"/>
              <a:t>Salesforce</a:t>
            </a:r>
            <a:r>
              <a:rPr lang="it-IT" dirty="0"/>
              <a:t>. La soluzione offre in tempo reale tutte le informazioni rilevanti sulla richiesta appena effettuata dall’interlocutore</a:t>
            </a:r>
            <a:r>
              <a:rPr lang="it-IT" dirty="0" smtClean="0"/>
              <a:t>.</a:t>
            </a:r>
          </a:p>
          <a:p>
            <a:pPr>
              <a:buFontTx/>
              <a:buChar char="-"/>
            </a:pPr>
            <a:r>
              <a:rPr lang="it-IT" dirty="0"/>
              <a:t>La nuova funzionalità AI di </a:t>
            </a:r>
            <a:r>
              <a:rPr lang="it-IT" dirty="0" err="1"/>
              <a:t>Ibm</a:t>
            </a:r>
            <a:r>
              <a:rPr lang="it-IT" dirty="0"/>
              <a:t> per le </a:t>
            </a:r>
            <a:r>
              <a:rPr lang="it-IT" b="1" dirty="0"/>
              <a:t>risorse </a:t>
            </a:r>
            <a:r>
              <a:rPr lang="it-IT" b="1" dirty="0" smtClean="0"/>
              <a:t>umane</a:t>
            </a:r>
            <a:r>
              <a:rPr lang="it-IT" dirty="0" smtClean="0"/>
              <a:t>, a supporto della selezione, </a:t>
            </a:r>
            <a:r>
              <a:rPr lang="it-IT" dirty="0"/>
              <a:t>analizza il background con le migliori performance in diversi contesti, utilizzando tali dati per aiutare a segnalare i candidati più </a:t>
            </a:r>
            <a:r>
              <a:rPr lang="it-IT" dirty="0" smtClean="0"/>
              <a:t>promettenti. </a:t>
            </a:r>
          </a:p>
          <a:p>
            <a:pPr marL="0" indent="0">
              <a:buNone/>
            </a:pPr>
            <a:r>
              <a:rPr lang="it-IT" dirty="0" smtClean="0"/>
              <a:t> </a:t>
            </a:r>
            <a:endParaRPr lang="it-IT" dirty="0"/>
          </a:p>
        </p:txBody>
      </p:sp>
    </p:spTree>
    <p:extLst>
      <p:ext uri="{BB962C8B-B14F-4D97-AF65-F5344CB8AC3E}">
        <p14:creationId xmlns:p14="http://schemas.microsoft.com/office/powerpoint/2010/main" val="37238617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pPr marL="0" indent="0">
              <a:buNone/>
            </a:pPr>
            <a:r>
              <a:rPr lang="it-IT" b="1" dirty="0"/>
              <a:t>Il marketing </a:t>
            </a:r>
            <a:r>
              <a:rPr lang="it-IT" dirty="0"/>
              <a:t>è l’area in cui la produttività potrebbe aumentare di più grazie all’AI. Il nuovo assistente </a:t>
            </a:r>
            <a:r>
              <a:rPr lang="it-IT" dirty="0" err="1"/>
              <a:t>Ibm</a:t>
            </a:r>
            <a:r>
              <a:rPr lang="it-IT" dirty="0"/>
              <a:t> Watson per il Marketing, incorporato nella soluzione </a:t>
            </a:r>
            <a:r>
              <a:rPr lang="it-IT" b="1" dirty="0"/>
              <a:t>Watson </a:t>
            </a:r>
            <a:r>
              <a:rPr lang="it-IT" b="1" dirty="0" err="1"/>
              <a:t>Campaign</a:t>
            </a:r>
            <a:r>
              <a:rPr lang="it-IT" b="1" dirty="0"/>
              <a:t> </a:t>
            </a:r>
            <a:r>
              <a:rPr lang="it-IT" b="1" dirty="0" smtClean="0"/>
              <a:t>Automation</a:t>
            </a:r>
            <a:r>
              <a:rPr lang="it-IT" dirty="0" smtClean="0"/>
              <a:t>,</a:t>
            </a:r>
            <a:r>
              <a:rPr lang="it-IT" dirty="0"/>
              <a:t> può aiutare a progettare efficienti campagne che si rivolgono direttamente agli </a:t>
            </a:r>
            <a:r>
              <a:rPr lang="it-IT" dirty="0" smtClean="0"/>
              <a:t>individui.</a:t>
            </a:r>
          </a:p>
          <a:p>
            <a:pPr marL="0" indent="0">
              <a:buNone/>
            </a:pPr>
            <a:r>
              <a:rPr lang="it-IT" b="1" dirty="0">
                <a:solidFill>
                  <a:srgbClr val="FF0000"/>
                </a:solidFill>
              </a:rPr>
              <a:t>Il rischio delocalizzazione sarà alto</a:t>
            </a:r>
            <a:r>
              <a:rPr lang="it-IT" dirty="0">
                <a:solidFill>
                  <a:srgbClr val="FF0000"/>
                </a:solidFill>
              </a:rPr>
              <a:t> in quasi tutti i lavori, ma assumerà una connotazione nuova: il lavoro non si sposterà dove la manodopera costa meno ma dove ci sono le imprese che possono usare in modo efficace l’AI grazie anche a un’infrastruttura tecnologica specializzata</a:t>
            </a:r>
            <a:r>
              <a:rPr lang="it-IT" b="1" dirty="0">
                <a:solidFill>
                  <a:srgbClr val="FF0000"/>
                </a:solidFill>
              </a:rPr>
              <a:t>.</a:t>
            </a:r>
            <a:endParaRPr lang="it-IT" dirty="0">
              <a:solidFill>
                <a:srgbClr val="FF0000"/>
              </a:solidFill>
            </a:endParaRPr>
          </a:p>
          <a:p>
            <a:pPr marL="0" indent="0">
              <a:buNone/>
            </a:pPr>
            <a:endParaRPr lang="it-IT" dirty="0"/>
          </a:p>
        </p:txBody>
      </p:sp>
    </p:spTree>
    <p:extLst>
      <p:ext uri="{BB962C8B-B14F-4D97-AF65-F5344CB8AC3E}">
        <p14:creationId xmlns:p14="http://schemas.microsoft.com/office/powerpoint/2010/main" val="235517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3D Un caso specifico</a:t>
            </a:r>
            <a:endParaRPr lang="it-IT" sz="2400" dirty="0"/>
          </a:p>
        </p:txBody>
      </p:sp>
      <p:sp>
        <p:nvSpPr>
          <p:cNvPr id="3" name="Segnaposto contenuto 2"/>
          <p:cNvSpPr>
            <a:spLocks noGrp="1"/>
          </p:cNvSpPr>
          <p:nvPr>
            <p:ph idx="1"/>
          </p:nvPr>
        </p:nvSpPr>
        <p:spPr/>
        <p:txBody>
          <a:bodyPr/>
          <a:lstStyle/>
          <a:p>
            <a:r>
              <a:rPr lang="it-IT" dirty="0"/>
              <a:t>La produttività della stampante HP metal Jet è 50 volte superiore a quella dei sistemi esistenti, e può realizzare componenti di alta qualità a basso costo. Tra i partner anche </a:t>
            </a:r>
            <a:r>
              <a:rPr lang="it-IT" dirty="0" smtClean="0"/>
              <a:t>Volkswagen.</a:t>
            </a:r>
          </a:p>
          <a:p>
            <a:r>
              <a:rPr lang="it-IT" dirty="0">
                <a:solidFill>
                  <a:srgbClr val="00B050"/>
                </a:solidFill>
              </a:rPr>
              <a:t>La tecnologia, spiega l’azienda in una nota, consente di ridefinire la produzione per il settore automobilistico, industriale e medicale, e i primi ordini di componenti di alta qualità potranno essere effettuati a partire dal 2019. </a:t>
            </a:r>
          </a:p>
          <a:p>
            <a:r>
              <a:rPr lang="it-IT" dirty="0"/>
              <a:t>I</a:t>
            </a:r>
            <a:r>
              <a:rPr lang="it-IT" dirty="0" smtClean="0"/>
              <a:t> </a:t>
            </a:r>
            <a:r>
              <a:rPr lang="it-IT" dirty="0"/>
              <a:t>settori automobilistico, industriale e medicale da soli producono miliardi di parti metalliche ogni anno</a:t>
            </a:r>
          </a:p>
        </p:txBody>
      </p:sp>
    </p:spTree>
    <p:extLst>
      <p:ext uri="{BB962C8B-B14F-4D97-AF65-F5344CB8AC3E}">
        <p14:creationId xmlns:p14="http://schemas.microsoft.com/office/powerpoint/2010/main" val="24344342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pPr marL="0" indent="0">
              <a:buNone/>
            </a:pPr>
            <a:r>
              <a:rPr lang="it-IT" b="1" dirty="0" smtClean="0"/>
              <a:t>Medicina</a:t>
            </a:r>
            <a:r>
              <a:rPr lang="it-IT" dirty="0" smtClean="0"/>
              <a:t>: in </a:t>
            </a:r>
            <a:r>
              <a:rPr lang="it-IT" dirty="0"/>
              <a:t>un recente studio pubblicato da un gruppo di ricercatori dell’Università di Chicago, della Stanford </a:t>
            </a:r>
            <a:r>
              <a:rPr lang="it-IT" dirty="0" err="1"/>
              <a:t>University</a:t>
            </a:r>
            <a:r>
              <a:rPr lang="it-IT" dirty="0"/>
              <a:t>, della </a:t>
            </a:r>
            <a:r>
              <a:rPr lang="it-IT" dirty="0" err="1"/>
              <a:t>University</a:t>
            </a:r>
            <a:r>
              <a:rPr lang="it-IT" dirty="0"/>
              <a:t> of California, di San Francisco e di Google, sono stati forniti dati anonimizzati di centinaia di migliaia di pazienti ad una serie di </a:t>
            </a:r>
            <a:r>
              <a:rPr lang="it-IT" u="sng" dirty="0"/>
              <a:t>algoritmi di apprendimento automatico di </a:t>
            </a:r>
            <a:r>
              <a:rPr lang="it-IT" u="sng" dirty="0" err="1"/>
              <a:t>deep</a:t>
            </a:r>
            <a:r>
              <a:rPr lang="it-IT" u="sng" dirty="0"/>
              <a:t> </a:t>
            </a:r>
            <a:r>
              <a:rPr lang="it-IT" u="sng" dirty="0" err="1"/>
              <a:t>learning</a:t>
            </a:r>
            <a:r>
              <a:rPr lang="it-IT" u="sng" dirty="0"/>
              <a:t> </a:t>
            </a:r>
            <a:r>
              <a:rPr lang="it-IT" dirty="0"/>
              <a:t>eseguiti sui grandi sistemi di calcolo di Google. </a:t>
            </a:r>
            <a:endParaRPr lang="it-IT" dirty="0" smtClean="0"/>
          </a:p>
          <a:p>
            <a:pPr marL="0" indent="0">
              <a:buNone/>
            </a:pPr>
            <a:r>
              <a:rPr lang="it-IT" dirty="0" smtClean="0"/>
              <a:t>Tali </a:t>
            </a:r>
            <a:r>
              <a:rPr lang="it-IT" dirty="0"/>
              <a:t>algoritmi hanno fornito </a:t>
            </a:r>
            <a:r>
              <a:rPr lang="it-IT" b="1" dirty="0"/>
              <a:t>previsioni estremamente accurate relativamente alla diagnosi di malattie</a:t>
            </a:r>
            <a:r>
              <a:rPr lang="it-IT" dirty="0"/>
              <a:t> (da quelle cardiovascolari a quelle oncologiche</a:t>
            </a:r>
            <a:r>
              <a:rPr lang="it-IT" dirty="0" smtClean="0"/>
              <a:t>) ed </a:t>
            </a:r>
            <a:r>
              <a:rPr lang="it-IT" dirty="0"/>
              <a:t>alle possibilità di </a:t>
            </a:r>
            <a:r>
              <a:rPr lang="it-IT" dirty="0" smtClean="0"/>
              <a:t>sopravvivenza</a:t>
            </a:r>
            <a:r>
              <a:rPr lang="it-IT" b="1" dirty="0" smtClean="0"/>
              <a:t>. </a:t>
            </a:r>
            <a:endParaRPr lang="it-IT" dirty="0"/>
          </a:p>
          <a:p>
            <a:pPr marL="0" indent="0">
              <a:buNone/>
            </a:pPr>
            <a:endParaRPr lang="it-IT" dirty="0"/>
          </a:p>
        </p:txBody>
      </p:sp>
    </p:spTree>
    <p:extLst>
      <p:ext uri="{BB962C8B-B14F-4D97-AF65-F5344CB8AC3E}">
        <p14:creationId xmlns:p14="http://schemas.microsoft.com/office/powerpoint/2010/main" val="8529764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Intelligenza Artificiale</a:t>
            </a:r>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Un </a:t>
            </a:r>
            <a:r>
              <a:rPr lang="it-IT" dirty="0"/>
              <a:t>grande problema del </a:t>
            </a:r>
            <a:r>
              <a:rPr lang="it-IT" dirty="0" err="1"/>
              <a:t>deep</a:t>
            </a:r>
            <a:r>
              <a:rPr lang="it-IT" dirty="0"/>
              <a:t> </a:t>
            </a:r>
            <a:r>
              <a:rPr lang="it-IT" dirty="0" err="1"/>
              <a:t>learning</a:t>
            </a:r>
            <a:r>
              <a:rPr lang="it-IT" dirty="0"/>
              <a:t>, legato alla sua applicazione in campo medico, è quello dell’</a:t>
            </a:r>
            <a:r>
              <a:rPr lang="it-IT" b="1" dirty="0"/>
              <a:t>interpretabilità</a:t>
            </a:r>
            <a:r>
              <a:rPr lang="it-IT" dirty="0"/>
              <a:t>: </a:t>
            </a:r>
            <a:endParaRPr lang="it-IT" dirty="0" smtClean="0"/>
          </a:p>
          <a:p>
            <a:pPr marL="0" indent="0">
              <a:buNone/>
            </a:pPr>
            <a:r>
              <a:rPr lang="it-IT" dirty="0" smtClean="0"/>
              <a:t>un </a:t>
            </a:r>
            <a:r>
              <a:rPr lang="it-IT" dirty="0"/>
              <a:t>sistema che supporta i processi decisionali di un medico dovrebbe essere in grado di poter evidenziare in maniera chiara ed inequivocabile i processi che hanno portato al risultato </a:t>
            </a:r>
            <a:r>
              <a:rPr lang="it-IT" dirty="0" smtClean="0"/>
              <a:t>proposto, </a:t>
            </a:r>
            <a:r>
              <a:rPr lang="it-IT" dirty="0"/>
              <a:t>ma, allo stato attuale, le tecniche di </a:t>
            </a:r>
            <a:r>
              <a:rPr lang="it-IT" dirty="0" err="1"/>
              <a:t>deep</a:t>
            </a:r>
            <a:r>
              <a:rPr lang="it-IT" dirty="0"/>
              <a:t> </a:t>
            </a:r>
            <a:r>
              <a:rPr lang="it-IT" dirty="0" err="1"/>
              <a:t>learning</a:t>
            </a:r>
            <a:r>
              <a:rPr lang="it-IT" dirty="0"/>
              <a:t> non sono in grado di garantire tale </a:t>
            </a:r>
            <a:r>
              <a:rPr lang="it-IT" dirty="0" smtClean="0"/>
              <a:t>requisito</a:t>
            </a:r>
            <a:r>
              <a:rPr lang="it-IT" dirty="0"/>
              <a:t> </a:t>
            </a:r>
            <a:r>
              <a:rPr lang="it-IT" dirty="0" smtClean="0"/>
              <a:t>(mentre lo sono gli alberi di decisione). </a:t>
            </a:r>
            <a:endParaRPr lang="it-IT" dirty="0"/>
          </a:p>
          <a:p>
            <a:pPr marL="0" indent="0">
              <a:buNone/>
            </a:pPr>
            <a:endParaRPr lang="it-IT" dirty="0"/>
          </a:p>
        </p:txBody>
      </p:sp>
    </p:spTree>
    <p:extLst>
      <p:ext uri="{BB962C8B-B14F-4D97-AF65-F5344CB8AC3E}">
        <p14:creationId xmlns:p14="http://schemas.microsoft.com/office/powerpoint/2010/main" val="39022636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4000" dirty="0" smtClean="0"/>
              <a:t>Analytics, </a:t>
            </a:r>
            <a:r>
              <a:rPr lang="it-IT" sz="4000" dirty="0" err="1" smtClean="0"/>
              <a:t>Blockchain</a:t>
            </a:r>
            <a:r>
              <a:rPr lang="it-IT" sz="4000" dirty="0" smtClean="0"/>
              <a:t>, </a:t>
            </a:r>
            <a:r>
              <a:rPr lang="it-IT" sz="4000" dirty="0" err="1" smtClean="0"/>
              <a:t>Cloud</a:t>
            </a:r>
            <a:r>
              <a:rPr lang="it-IT" sz="4000" dirty="0" smtClean="0"/>
              <a:t>, </a:t>
            </a:r>
            <a:r>
              <a:rPr lang="it-IT" sz="4000" dirty="0" err="1" smtClean="0"/>
              <a:t>IoT</a:t>
            </a:r>
            <a:endParaRPr lang="it-IT" sz="4000" dirty="0"/>
          </a:p>
        </p:txBody>
      </p:sp>
      <p:sp>
        <p:nvSpPr>
          <p:cNvPr id="5" name="Segnaposto testo 4"/>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69973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b="1" dirty="0"/>
              <a:t>Analytics</a:t>
            </a:r>
          </a:p>
        </p:txBody>
      </p:sp>
      <p:sp>
        <p:nvSpPr>
          <p:cNvPr id="5" name="Segnaposto contenuto 4"/>
          <p:cNvSpPr>
            <a:spLocks noGrp="1"/>
          </p:cNvSpPr>
          <p:nvPr>
            <p:ph idx="1"/>
          </p:nvPr>
        </p:nvSpPr>
        <p:spPr/>
        <p:txBody>
          <a:bodyPr/>
          <a:lstStyle/>
          <a:p>
            <a:r>
              <a:rPr lang="it-IT" dirty="0"/>
              <a:t>Q</a:t>
            </a:r>
            <a:r>
              <a:rPr lang="it-IT" dirty="0" smtClean="0"/>
              <a:t>uando </a:t>
            </a:r>
            <a:r>
              <a:rPr lang="it-IT" dirty="0"/>
              <a:t>si parla di </a:t>
            </a:r>
            <a:r>
              <a:rPr lang="it-IT" b="1" dirty="0"/>
              <a:t>Analytics</a:t>
            </a:r>
            <a:r>
              <a:rPr lang="it-IT" dirty="0"/>
              <a:t> si fa riferimento all’analisi statistica e matematica dei dati, al loro raggruppamento in cluster e segmenti, anche in un’ottica </a:t>
            </a:r>
            <a:r>
              <a:rPr lang="it-IT" dirty="0" smtClean="0"/>
              <a:t>predittiva.</a:t>
            </a:r>
          </a:p>
          <a:p>
            <a:r>
              <a:rPr lang="it-IT" dirty="0" smtClean="0"/>
              <a:t>Nelle </a:t>
            </a:r>
            <a:r>
              <a:rPr lang="it-IT" b="1" dirty="0" smtClean="0"/>
              <a:t>Advanced Analytics </a:t>
            </a:r>
            <a:r>
              <a:rPr lang="it-IT" dirty="0" smtClean="0"/>
              <a:t>si parla di data </a:t>
            </a:r>
            <a:r>
              <a:rPr lang="it-IT" dirty="0" err="1" smtClean="0"/>
              <a:t>mining</a:t>
            </a:r>
            <a:r>
              <a:rPr lang="it-IT" dirty="0" smtClean="0"/>
              <a:t>, di text </a:t>
            </a:r>
            <a:r>
              <a:rPr lang="it-IT" dirty="0" err="1" smtClean="0"/>
              <a:t>mining</a:t>
            </a:r>
            <a:r>
              <a:rPr lang="it-IT" dirty="0" smtClean="0"/>
              <a:t>, di machine </a:t>
            </a:r>
            <a:r>
              <a:rPr lang="it-IT" dirty="0" err="1" smtClean="0"/>
              <a:t>learning</a:t>
            </a:r>
            <a:r>
              <a:rPr lang="it-IT" dirty="0" smtClean="0"/>
              <a:t>, di data </a:t>
            </a:r>
            <a:r>
              <a:rPr lang="it-IT" dirty="0" err="1" smtClean="0"/>
              <a:t>visualization</a:t>
            </a:r>
            <a:r>
              <a:rPr lang="it-IT" dirty="0" smtClean="0"/>
              <a:t>, di analisi semantica, di </a:t>
            </a:r>
            <a:r>
              <a:rPr lang="it-IT" dirty="0" err="1" smtClean="0"/>
              <a:t>sentiment</a:t>
            </a:r>
            <a:r>
              <a:rPr lang="it-IT" dirty="0" smtClean="0"/>
              <a:t> </a:t>
            </a:r>
            <a:r>
              <a:rPr lang="it-IT" dirty="0" err="1" smtClean="0"/>
              <a:t>analysis</a:t>
            </a:r>
            <a:r>
              <a:rPr lang="it-IT" dirty="0" smtClean="0"/>
              <a:t>, simulazioni, elaborazione di eventi complessi, reti neurali.</a:t>
            </a:r>
          </a:p>
          <a:p>
            <a:r>
              <a:rPr lang="it-IT" dirty="0" smtClean="0"/>
              <a:t>siamo </a:t>
            </a:r>
            <a:r>
              <a:rPr lang="it-IT" dirty="0"/>
              <a:t>alla </a:t>
            </a:r>
            <a:r>
              <a:rPr lang="it-IT" u="sng" dirty="0"/>
              <a:t>terza fase </a:t>
            </a:r>
            <a:r>
              <a:rPr lang="it-IT" dirty="0"/>
              <a:t>del percorso evolutivo della Business Intelligence: quella, per l’appunto delle piattaforme di Advanced </a:t>
            </a:r>
            <a:r>
              <a:rPr lang="it-IT" dirty="0" smtClean="0"/>
              <a:t>Analytics.</a:t>
            </a:r>
            <a:endParaRPr lang="it-IT" dirty="0"/>
          </a:p>
          <a:p>
            <a:endParaRPr lang="it-IT" dirty="0"/>
          </a:p>
        </p:txBody>
      </p:sp>
    </p:spTree>
    <p:extLst>
      <p:ext uri="{BB962C8B-B14F-4D97-AF65-F5344CB8AC3E}">
        <p14:creationId xmlns:p14="http://schemas.microsoft.com/office/powerpoint/2010/main" val="16212067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Analytics</a:t>
            </a:r>
          </a:p>
        </p:txBody>
      </p:sp>
      <p:sp>
        <p:nvSpPr>
          <p:cNvPr id="3" name="Segnaposto contenuto 2"/>
          <p:cNvSpPr>
            <a:spLocks noGrp="1"/>
          </p:cNvSpPr>
          <p:nvPr>
            <p:ph idx="1"/>
          </p:nvPr>
        </p:nvSpPr>
        <p:spPr/>
        <p:txBody>
          <a:bodyPr/>
          <a:lstStyle/>
          <a:p>
            <a:r>
              <a:rPr lang="it-IT" dirty="0"/>
              <a:t>Uno degli elementi fondanti le Advanced Analytics è quello di garantire la connessione e la gestione di </a:t>
            </a:r>
            <a:r>
              <a:rPr lang="it-IT" b="1" dirty="0"/>
              <a:t>qualunque tipo di dato</a:t>
            </a:r>
            <a:r>
              <a:rPr lang="it-IT" dirty="0"/>
              <a:t>, strutturato, semi-strutturato, non strutturato. È anche questa una delle differenze più evidenti rispetto ai precedenti sistemi di Business Intelligence, che si basavano esclusivamente sui database relazionali.</a:t>
            </a:r>
          </a:p>
          <a:p>
            <a:r>
              <a:rPr lang="it-IT" dirty="0"/>
              <a:t>Advanced Analytics e </a:t>
            </a:r>
            <a:r>
              <a:rPr lang="it-IT" dirty="0" err="1"/>
              <a:t>Artificial</a:t>
            </a:r>
            <a:r>
              <a:rPr lang="it-IT" dirty="0"/>
              <a:t> Intelligence non sono </a:t>
            </a:r>
            <a:r>
              <a:rPr lang="it-IT" dirty="0" smtClean="0"/>
              <a:t>sinonimi. </a:t>
            </a:r>
            <a:r>
              <a:rPr lang="it-IT" dirty="0"/>
              <a:t>L</a:t>
            </a:r>
            <a:r>
              <a:rPr lang="it-IT" dirty="0" smtClean="0"/>
              <a:t>’AI è </a:t>
            </a:r>
            <a:r>
              <a:rPr lang="it-IT" dirty="0"/>
              <a:t>una delle forme più evolute di Advanced Analytics, che </a:t>
            </a:r>
            <a:r>
              <a:rPr lang="it-IT" dirty="0" smtClean="0"/>
              <a:t>include</a:t>
            </a:r>
            <a:r>
              <a:rPr lang="it-IT" b="1" dirty="0" smtClean="0"/>
              <a:t> </a:t>
            </a:r>
            <a:r>
              <a:rPr lang="it-IT" b="1" dirty="0" err="1"/>
              <a:t>deep</a:t>
            </a:r>
            <a:r>
              <a:rPr lang="it-IT" b="1" dirty="0"/>
              <a:t> </a:t>
            </a:r>
            <a:r>
              <a:rPr lang="it-IT" b="1" dirty="0" err="1"/>
              <a:t>learning</a:t>
            </a:r>
            <a:r>
              <a:rPr lang="it-IT" b="1" dirty="0"/>
              <a:t>, comprensione e utilizzo dei linguaggi naturali.</a:t>
            </a:r>
          </a:p>
          <a:p>
            <a:endParaRPr lang="it-IT" dirty="0"/>
          </a:p>
          <a:p>
            <a:endParaRPr lang="it-IT" dirty="0"/>
          </a:p>
        </p:txBody>
      </p:sp>
    </p:spTree>
    <p:extLst>
      <p:ext uri="{BB962C8B-B14F-4D97-AF65-F5344CB8AC3E}">
        <p14:creationId xmlns:p14="http://schemas.microsoft.com/office/powerpoint/2010/main" val="1143908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Analytics</a:t>
            </a:r>
          </a:p>
        </p:txBody>
      </p:sp>
      <p:sp>
        <p:nvSpPr>
          <p:cNvPr id="3" name="Segnaposto contenuto 2"/>
          <p:cNvSpPr>
            <a:spLocks noGrp="1"/>
          </p:cNvSpPr>
          <p:nvPr>
            <p:ph idx="1"/>
          </p:nvPr>
        </p:nvSpPr>
        <p:spPr/>
        <p:txBody>
          <a:bodyPr>
            <a:normAutofit fontScale="92500" lnSpcReduction="20000"/>
          </a:bodyPr>
          <a:lstStyle/>
          <a:p>
            <a:pPr marL="0" indent="0">
              <a:buNone/>
            </a:pPr>
            <a:r>
              <a:rPr lang="it-IT" dirty="0" smtClean="0">
                <a:solidFill>
                  <a:srgbClr val="FF0000"/>
                </a:solidFill>
              </a:rPr>
              <a:t>Per </a:t>
            </a:r>
            <a:r>
              <a:rPr lang="it-IT" b="1" dirty="0">
                <a:solidFill>
                  <a:srgbClr val="FF0000"/>
                </a:solidFill>
              </a:rPr>
              <a:t>HR Analytics</a:t>
            </a:r>
            <a:r>
              <a:rPr lang="it-IT" dirty="0">
                <a:solidFill>
                  <a:srgbClr val="FF0000"/>
                </a:solidFill>
              </a:rPr>
              <a:t> si intende l’applicazione, all’interno della Direzione HR, di soluzioni e modelli di Data Intelligence, progettati integrando elementi qualitativi con dati quantitativi e sviluppati tramite algoritmi matematici e statistici</a:t>
            </a:r>
            <a:r>
              <a:rPr lang="it-IT" dirty="0" smtClean="0">
                <a:solidFill>
                  <a:srgbClr val="FF0000"/>
                </a:solidFill>
              </a:rPr>
              <a:t>. Consentono: </a:t>
            </a:r>
          </a:p>
          <a:p>
            <a:pPr lvl="0" fontAlgn="base"/>
            <a:r>
              <a:rPr lang="it-IT" dirty="0"/>
              <a:t>Misurazione delle competenze e del potenziale, nonché analisi e correlazione delle prestazioni individuali / comportamentali agli obiettivi di business (</a:t>
            </a:r>
            <a:r>
              <a:rPr lang="it-IT" b="1" dirty="0"/>
              <a:t>Performance management</a:t>
            </a:r>
            <a:r>
              <a:rPr lang="it-IT" dirty="0"/>
              <a:t>)</a:t>
            </a:r>
          </a:p>
          <a:p>
            <a:pPr lvl="0" fontAlgn="base"/>
            <a:r>
              <a:rPr lang="it-IT" dirty="0"/>
              <a:t>Organizzazione e pianificazione della forza lavoro (</a:t>
            </a:r>
            <a:r>
              <a:rPr lang="it-IT" b="1" dirty="0" err="1"/>
              <a:t>Workforce</a:t>
            </a:r>
            <a:r>
              <a:rPr lang="it-IT" b="1" dirty="0"/>
              <a:t> management</a:t>
            </a:r>
            <a:r>
              <a:rPr lang="it-IT" dirty="0"/>
              <a:t>)</a:t>
            </a:r>
          </a:p>
          <a:p>
            <a:pPr lvl="0" fontAlgn="base"/>
            <a:r>
              <a:rPr lang="it-IT" dirty="0"/>
              <a:t>Identificazione delle modalità formative e dei contenuti (</a:t>
            </a:r>
            <a:r>
              <a:rPr lang="it-IT" b="1" dirty="0"/>
              <a:t>Training &amp; Learning</a:t>
            </a:r>
            <a:r>
              <a:rPr lang="it-IT" dirty="0"/>
              <a:t>)</a:t>
            </a:r>
          </a:p>
          <a:p>
            <a:pPr lvl="0" fontAlgn="base"/>
            <a:r>
              <a:rPr lang="it-IT" dirty="0"/>
              <a:t>Progettazione di politiche di retribuzione e incentivazione (</a:t>
            </a:r>
            <a:r>
              <a:rPr lang="it-IT" b="1" dirty="0" err="1"/>
              <a:t>Compensation</a:t>
            </a:r>
            <a:r>
              <a:rPr lang="it-IT" b="1" dirty="0"/>
              <a:t> &amp; </a:t>
            </a:r>
            <a:r>
              <a:rPr lang="it-IT" b="1" dirty="0" err="1"/>
              <a:t>Reward</a:t>
            </a:r>
            <a:r>
              <a:rPr lang="it-IT" dirty="0"/>
              <a:t>)</a:t>
            </a:r>
          </a:p>
          <a:p>
            <a:pPr marL="0" indent="0">
              <a:buNone/>
            </a:pPr>
            <a:endParaRPr lang="it-IT" dirty="0" smtClean="0"/>
          </a:p>
          <a:p>
            <a:endParaRPr lang="it-IT" dirty="0"/>
          </a:p>
          <a:p>
            <a:endParaRPr lang="it-IT" dirty="0"/>
          </a:p>
        </p:txBody>
      </p:sp>
    </p:spTree>
    <p:extLst>
      <p:ext uri="{BB962C8B-B14F-4D97-AF65-F5344CB8AC3E}">
        <p14:creationId xmlns:p14="http://schemas.microsoft.com/office/powerpoint/2010/main" val="20083993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Analytics</a:t>
            </a:r>
          </a:p>
        </p:txBody>
      </p:sp>
      <p:sp>
        <p:nvSpPr>
          <p:cNvPr id="3" name="Segnaposto contenuto 2"/>
          <p:cNvSpPr>
            <a:spLocks noGrp="1"/>
          </p:cNvSpPr>
          <p:nvPr>
            <p:ph idx="1"/>
          </p:nvPr>
        </p:nvSpPr>
        <p:spPr/>
        <p:txBody>
          <a:bodyPr>
            <a:normAutofit lnSpcReduction="10000"/>
          </a:bodyPr>
          <a:lstStyle/>
          <a:p>
            <a:pPr fontAlgn="base"/>
            <a:r>
              <a:rPr lang="it-IT" dirty="0" smtClean="0"/>
              <a:t> </a:t>
            </a:r>
            <a:r>
              <a:rPr lang="it-IT" b="1" dirty="0"/>
              <a:t>Sensori e oggetti connessi offrono alle manifatture moderne l’accesso a un bacino potenzialmente infinito di dati</a:t>
            </a:r>
            <a:r>
              <a:rPr lang="it-IT" dirty="0"/>
              <a:t> che, se correttamente trattati ed elaborati, generano </a:t>
            </a:r>
            <a:r>
              <a:rPr lang="it-IT" dirty="0" err="1"/>
              <a:t>insight</a:t>
            </a:r>
            <a:r>
              <a:rPr lang="it-IT" dirty="0"/>
              <a:t> utili per ridurre i fermi macchina, migliorare la pianificazione della produzione (evitando gli out-of-stock e contenendo anche gli investimenti in scorte</a:t>
            </a:r>
            <a:r>
              <a:rPr lang="it-IT" dirty="0" smtClean="0"/>
              <a:t>)</a:t>
            </a:r>
          </a:p>
          <a:p>
            <a:pPr fontAlgn="base"/>
            <a:r>
              <a:rPr lang="it-IT" dirty="0"/>
              <a:t>Tre sono, in particolare, le aree sulle quali i risultati degli approcci tecnologici legati alla fabbrica connessa tendono a essere più rapidi: diagnosi in tempo reale del funzionamento di macchinari e apparati (propedeutica alla </a:t>
            </a:r>
            <a:r>
              <a:rPr lang="it-IT" b="1" dirty="0"/>
              <a:t>manutenzione predittiva), monitoraggio </a:t>
            </a:r>
            <a:r>
              <a:rPr lang="it-IT" dirty="0"/>
              <a:t>dei</a:t>
            </a:r>
            <a:r>
              <a:rPr lang="it-IT" b="1" dirty="0"/>
              <a:t> </a:t>
            </a:r>
            <a:r>
              <a:rPr lang="it-IT" dirty="0"/>
              <a:t>prodotti e monitoraggio dei sistemi energetici.</a:t>
            </a:r>
            <a:br>
              <a:rPr lang="it-IT" dirty="0"/>
            </a:br>
            <a:endParaRPr lang="it-IT" dirty="0"/>
          </a:p>
          <a:p>
            <a:pPr fontAlgn="base"/>
            <a:endParaRPr lang="it-IT" dirty="0"/>
          </a:p>
          <a:p>
            <a:endParaRPr lang="it-IT" dirty="0"/>
          </a:p>
        </p:txBody>
      </p:sp>
    </p:spTree>
    <p:extLst>
      <p:ext uri="{BB962C8B-B14F-4D97-AF65-F5344CB8AC3E}">
        <p14:creationId xmlns:p14="http://schemas.microsoft.com/office/powerpoint/2010/main" val="27283287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Analytics</a:t>
            </a:r>
          </a:p>
        </p:txBody>
      </p:sp>
      <p:sp>
        <p:nvSpPr>
          <p:cNvPr id="3" name="Segnaposto contenuto 2"/>
          <p:cNvSpPr>
            <a:spLocks noGrp="1"/>
          </p:cNvSpPr>
          <p:nvPr>
            <p:ph idx="1"/>
          </p:nvPr>
        </p:nvSpPr>
        <p:spPr/>
        <p:txBody>
          <a:bodyPr/>
          <a:lstStyle/>
          <a:p>
            <a:r>
              <a:rPr lang="it-IT" dirty="0"/>
              <a:t>L’utilizzo combinato di sistemi di rilevamento fotografici e </a:t>
            </a:r>
            <a:r>
              <a:rPr lang="it-IT" dirty="0" err="1"/>
              <a:t>advanced</a:t>
            </a:r>
            <a:r>
              <a:rPr lang="it-IT" dirty="0"/>
              <a:t> </a:t>
            </a:r>
            <a:r>
              <a:rPr lang="it-IT" dirty="0" err="1"/>
              <a:t>analytics</a:t>
            </a:r>
            <a:r>
              <a:rPr lang="it-IT" dirty="0"/>
              <a:t> permette di intervenire immediatamente sulla produzione in caso di </a:t>
            </a:r>
            <a:r>
              <a:rPr lang="it-IT" b="1" dirty="0"/>
              <a:t>difetti o difformità </a:t>
            </a:r>
            <a:r>
              <a:rPr lang="it-IT" dirty="0"/>
              <a:t>del prodotto rispetto agli standard di qualità adottati in azienda</a:t>
            </a:r>
            <a:r>
              <a:rPr lang="it-IT" dirty="0" smtClean="0"/>
              <a:t>.</a:t>
            </a:r>
          </a:p>
          <a:p>
            <a:r>
              <a:rPr lang="it-IT" dirty="0"/>
              <a:t>I sensori </a:t>
            </a:r>
            <a:r>
              <a:rPr lang="it-IT" dirty="0" err="1"/>
              <a:t>IoT</a:t>
            </a:r>
            <a:r>
              <a:rPr lang="it-IT" dirty="0"/>
              <a:t> raccolgono dati sulla composizione delle materie prime utilizzate, la temperatura nelle varie fasi della produzione, gli scarti… Se inclusi nel prodotto finale, i dispositivi </a:t>
            </a:r>
            <a:r>
              <a:rPr lang="it-IT" dirty="0" err="1"/>
              <a:t>IoT</a:t>
            </a:r>
            <a:r>
              <a:rPr lang="it-IT" dirty="0"/>
              <a:t> possono fornire indicazioni utili sul </a:t>
            </a:r>
            <a:r>
              <a:rPr lang="it-IT" b="1" dirty="0"/>
              <a:t>modo in cui i clienti fanno uso del prodotto</a:t>
            </a:r>
            <a:r>
              <a:rPr lang="it-IT" dirty="0"/>
              <a:t>, su quel che trovano utile e sugli aspetti che, invece, andrebbero </a:t>
            </a:r>
            <a:r>
              <a:rPr lang="it-IT" dirty="0" smtClean="0"/>
              <a:t>migliorati.</a:t>
            </a:r>
            <a:endParaRPr lang="it-IT" dirty="0"/>
          </a:p>
          <a:p>
            <a:endParaRPr lang="it-IT" dirty="0"/>
          </a:p>
        </p:txBody>
      </p:sp>
    </p:spTree>
    <p:extLst>
      <p:ext uri="{BB962C8B-B14F-4D97-AF65-F5344CB8AC3E}">
        <p14:creationId xmlns:p14="http://schemas.microsoft.com/office/powerpoint/2010/main" val="19846690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Analytics</a:t>
            </a:r>
          </a:p>
        </p:txBody>
      </p:sp>
      <p:sp>
        <p:nvSpPr>
          <p:cNvPr id="3" name="Segnaposto contenuto 2"/>
          <p:cNvSpPr>
            <a:spLocks noGrp="1"/>
          </p:cNvSpPr>
          <p:nvPr>
            <p:ph idx="1"/>
          </p:nvPr>
        </p:nvSpPr>
        <p:spPr/>
        <p:txBody>
          <a:bodyPr>
            <a:normAutofit fontScale="92500" lnSpcReduction="10000"/>
          </a:bodyPr>
          <a:lstStyle/>
          <a:p>
            <a:r>
              <a:rPr lang="it-IT" dirty="0"/>
              <a:t>Non si </a:t>
            </a:r>
            <a:r>
              <a:rPr lang="it-IT" dirty="0" smtClean="0"/>
              <a:t>può parlare </a:t>
            </a:r>
            <a:r>
              <a:rPr lang="it-IT" dirty="0"/>
              <a:t>di </a:t>
            </a:r>
            <a:r>
              <a:rPr lang="it-IT" dirty="0" err="1" smtClean="0"/>
              <a:t>IoT</a:t>
            </a:r>
            <a:r>
              <a:rPr lang="it-IT" dirty="0" smtClean="0"/>
              <a:t> </a:t>
            </a:r>
            <a:r>
              <a:rPr lang="it-IT" dirty="0"/>
              <a:t>se non in tandem con </a:t>
            </a:r>
            <a:r>
              <a:rPr lang="it-IT" dirty="0" err="1"/>
              <a:t>advanced</a:t>
            </a:r>
            <a:r>
              <a:rPr lang="it-IT" dirty="0"/>
              <a:t> </a:t>
            </a:r>
            <a:r>
              <a:rPr lang="it-IT" dirty="0" err="1"/>
              <a:t>analytics</a:t>
            </a:r>
            <a:r>
              <a:rPr lang="it-IT" dirty="0"/>
              <a:t> e </a:t>
            </a:r>
            <a:r>
              <a:rPr lang="it-IT" dirty="0" err="1"/>
              <a:t>artificial</a:t>
            </a:r>
            <a:r>
              <a:rPr lang="it-IT" dirty="0"/>
              <a:t> intelligence, che assicurano la capacità di </a:t>
            </a:r>
            <a:r>
              <a:rPr lang="it-IT" u="sng" dirty="0"/>
              <a:t>mappare</a:t>
            </a:r>
            <a:r>
              <a:rPr lang="it-IT" dirty="0"/>
              <a:t> quel che avviene nello </a:t>
            </a:r>
            <a:r>
              <a:rPr lang="it-IT" dirty="0" err="1"/>
              <a:t>shopfloor</a:t>
            </a:r>
            <a:r>
              <a:rPr lang="it-IT" dirty="0"/>
              <a:t>, </a:t>
            </a:r>
            <a:r>
              <a:rPr lang="it-IT" u="sng" dirty="0"/>
              <a:t>diagnosticare</a:t>
            </a:r>
            <a:r>
              <a:rPr lang="it-IT" dirty="0"/>
              <a:t> ma soprattutto </a:t>
            </a:r>
            <a:r>
              <a:rPr lang="it-IT" u="sng" dirty="0"/>
              <a:t>predire</a:t>
            </a:r>
            <a:r>
              <a:rPr lang="it-IT" dirty="0" smtClean="0"/>
              <a:t>.</a:t>
            </a:r>
          </a:p>
          <a:p>
            <a:r>
              <a:rPr lang="it-IT" dirty="0"/>
              <a:t>Combinando e confrontando le ricorrenze e le eccezioni </a:t>
            </a:r>
            <a:r>
              <a:rPr lang="it-IT" dirty="0" smtClean="0"/>
              <a:t>le </a:t>
            </a:r>
            <a:r>
              <a:rPr lang="it-IT" dirty="0"/>
              <a:t>piattaforme di AI letteralmente imparano a determinare tramite calcoli probabilistici quale causa comporta quale effetto, e quindi a fare </a:t>
            </a:r>
            <a:r>
              <a:rPr lang="it-IT" dirty="0" smtClean="0"/>
              <a:t>previsioni</a:t>
            </a:r>
            <a:r>
              <a:rPr lang="it-IT" dirty="0"/>
              <a:t> sul modo in cui si comporteranno macchinari e prodotti in situazioni reali e </a:t>
            </a:r>
            <a:r>
              <a:rPr lang="it-IT" dirty="0" smtClean="0"/>
              <a:t>simulate.</a:t>
            </a:r>
          </a:p>
          <a:p>
            <a:r>
              <a:rPr lang="it-IT" dirty="0" smtClean="0">
                <a:solidFill>
                  <a:srgbClr val="00B050"/>
                </a:solidFill>
              </a:rPr>
              <a:t>Si passa a un </a:t>
            </a:r>
            <a:r>
              <a:rPr lang="it-IT" dirty="0">
                <a:solidFill>
                  <a:srgbClr val="00B050"/>
                </a:solidFill>
              </a:rPr>
              <a:t>paradigma totalmente nuovo: </a:t>
            </a:r>
            <a:r>
              <a:rPr lang="it-IT" b="1" dirty="0">
                <a:solidFill>
                  <a:srgbClr val="00B050"/>
                </a:solidFill>
              </a:rPr>
              <a:t>è il sistema che avvisa</a:t>
            </a:r>
            <a:r>
              <a:rPr lang="it-IT" dirty="0">
                <a:solidFill>
                  <a:srgbClr val="00B050"/>
                </a:solidFill>
              </a:rPr>
              <a:t>, dispositivo per dispositivo, tramite punteggi predittivi, quali criticità e con quali probabilità possono verificarsi, inoltrando notifiche agli operatori che possono valutare la situazione, verificare e intervenire se davvero </a:t>
            </a:r>
            <a:r>
              <a:rPr lang="it-IT" dirty="0" smtClean="0">
                <a:solidFill>
                  <a:srgbClr val="00B050"/>
                </a:solidFill>
              </a:rPr>
              <a:t>necessario (</a:t>
            </a:r>
            <a:r>
              <a:rPr lang="it-IT" b="1" dirty="0" smtClean="0">
                <a:solidFill>
                  <a:srgbClr val="00B050"/>
                </a:solidFill>
              </a:rPr>
              <a:t>manutenzione predittiva</a:t>
            </a:r>
            <a:r>
              <a:rPr lang="it-IT" dirty="0" smtClean="0">
                <a:solidFill>
                  <a:srgbClr val="00B050"/>
                </a:solidFill>
              </a:rPr>
              <a:t>).</a:t>
            </a:r>
            <a:endParaRPr lang="it-IT" dirty="0">
              <a:solidFill>
                <a:srgbClr val="00B050"/>
              </a:solidFill>
            </a:endParaRPr>
          </a:p>
          <a:p>
            <a:endParaRPr lang="it-IT" dirty="0"/>
          </a:p>
        </p:txBody>
      </p:sp>
    </p:spTree>
    <p:extLst>
      <p:ext uri="{BB962C8B-B14F-4D97-AF65-F5344CB8AC3E}">
        <p14:creationId xmlns:p14="http://schemas.microsoft.com/office/powerpoint/2010/main" val="3622319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err="1" smtClean="0"/>
              <a:t>Blockchain</a:t>
            </a:r>
            <a:endParaRPr lang="it-IT" sz="2400" b="1" dirty="0"/>
          </a:p>
        </p:txBody>
      </p:sp>
      <p:sp>
        <p:nvSpPr>
          <p:cNvPr id="3" name="Segnaposto contenuto 2"/>
          <p:cNvSpPr>
            <a:spLocks noGrp="1"/>
          </p:cNvSpPr>
          <p:nvPr>
            <p:ph idx="1"/>
          </p:nvPr>
        </p:nvSpPr>
        <p:spPr/>
        <p:txBody>
          <a:bodyPr/>
          <a:lstStyle/>
          <a:p>
            <a:r>
              <a:rPr lang="it-IT" dirty="0"/>
              <a:t>La </a:t>
            </a:r>
            <a:r>
              <a:rPr lang="it-IT" b="1" dirty="0" err="1"/>
              <a:t>blockchain</a:t>
            </a:r>
            <a:r>
              <a:rPr lang="it-IT" dirty="0"/>
              <a:t> (letteralmente "catena di blocchi") è una struttura dati condivisa e immutabile. È definita come un </a:t>
            </a:r>
            <a:r>
              <a:rPr lang="it-IT" b="1" dirty="0"/>
              <a:t>registro digitale </a:t>
            </a:r>
            <a:r>
              <a:rPr lang="it-IT" dirty="0"/>
              <a:t>le cui voci sono raggruppate in "pagine" (dette blocchi), concatenate in ordine cronologico, e la cui </a:t>
            </a:r>
            <a:r>
              <a:rPr lang="it-IT" b="1" dirty="0"/>
              <a:t>integrità</a:t>
            </a:r>
            <a:r>
              <a:rPr lang="it-IT" dirty="0"/>
              <a:t> è </a:t>
            </a:r>
            <a:r>
              <a:rPr lang="it-IT" b="1" dirty="0"/>
              <a:t>garantita</a:t>
            </a:r>
            <a:r>
              <a:rPr lang="it-IT" dirty="0"/>
              <a:t> dall'uso di primitive crittografiche.</a:t>
            </a:r>
            <a:r>
              <a:rPr lang="it-IT" dirty="0" smtClean="0"/>
              <a:t> </a:t>
            </a:r>
          </a:p>
          <a:p>
            <a:r>
              <a:rPr lang="it-IT" dirty="0" smtClean="0"/>
              <a:t>Sebbene </a:t>
            </a:r>
            <a:r>
              <a:rPr lang="it-IT" dirty="0"/>
              <a:t>la sua dimensione sia destinata a crescere nel tempo, è immutabile in quanto, di norma, </a:t>
            </a:r>
            <a:r>
              <a:rPr lang="it-IT" b="1" dirty="0"/>
              <a:t>il suo contenuto una volta scritto non è più né modificabile né eliminabile</a:t>
            </a:r>
            <a:r>
              <a:rPr lang="it-IT" dirty="0"/>
              <a:t>, a meno di non invalidare l'intera struttura.</a:t>
            </a:r>
          </a:p>
        </p:txBody>
      </p:sp>
    </p:spTree>
    <p:extLst>
      <p:ext uri="{BB962C8B-B14F-4D97-AF65-F5344CB8AC3E}">
        <p14:creationId xmlns:p14="http://schemas.microsoft.com/office/powerpoint/2010/main" val="260109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3D Un caso specifico</a:t>
            </a:r>
            <a:endParaRPr lang="it-IT" sz="2400" dirty="0"/>
          </a:p>
        </p:txBody>
      </p:sp>
      <p:sp>
        <p:nvSpPr>
          <p:cNvPr id="3" name="Segnaposto contenuto 2"/>
          <p:cNvSpPr>
            <a:spLocks noGrp="1"/>
          </p:cNvSpPr>
          <p:nvPr>
            <p:ph idx="1"/>
          </p:nvPr>
        </p:nvSpPr>
        <p:spPr/>
        <p:txBody>
          <a:bodyPr/>
          <a:lstStyle/>
          <a:p>
            <a:r>
              <a:rPr lang="it-IT" dirty="0"/>
              <a:t>Una singola automobile comprende da </a:t>
            </a:r>
            <a:r>
              <a:rPr lang="it-IT" b="1" dirty="0">
                <a:solidFill>
                  <a:srgbClr val="00B050"/>
                </a:solidFill>
              </a:rPr>
              <a:t>6.000 a 8.000 parti differenti</a:t>
            </a:r>
            <a:r>
              <a:rPr lang="it-IT" dirty="0"/>
              <a:t>. Uno dei grandi vantaggi di una tecnologia additiva come HP Metal Jet è che ci permette di produrre molte di queste parti senza dover prima costruire attrezzature per la lavorazione. </a:t>
            </a:r>
            <a:endParaRPr lang="it-IT" dirty="0" smtClean="0"/>
          </a:p>
          <a:p>
            <a:r>
              <a:rPr lang="it-IT" dirty="0" smtClean="0"/>
              <a:t>Riducendo </a:t>
            </a:r>
            <a:r>
              <a:rPr lang="it-IT" dirty="0"/>
              <a:t>il tempo dei cicli per la produzione dei componenti, possiamo realizzare molto rapidamente una </a:t>
            </a:r>
            <a:r>
              <a:rPr lang="it-IT" b="1" dirty="0">
                <a:solidFill>
                  <a:srgbClr val="00B050"/>
                </a:solidFill>
              </a:rPr>
              <a:t>produzione di massa</a:t>
            </a:r>
            <a:r>
              <a:rPr lang="it-IT" dirty="0"/>
              <a:t> con volumi elevati</a:t>
            </a:r>
            <a:r>
              <a:rPr lang="it-IT" dirty="0" smtClean="0"/>
              <a:t>.</a:t>
            </a:r>
          </a:p>
          <a:p>
            <a:r>
              <a:rPr lang="it-IT" dirty="0" smtClean="0"/>
              <a:t>Si può iniziare </a:t>
            </a:r>
            <a:r>
              <a:rPr lang="it-IT" dirty="0"/>
              <a:t>a produrre </a:t>
            </a:r>
            <a:r>
              <a:rPr lang="it-IT" b="1" dirty="0">
                <a:solidFill>
                  <a:srgbClr val="00B050"/>
                </a:solidFill>
              </a:rPr>
              <a:t>parti complesse</a:t>
            </a:r>
            <a:r>
              <a:rPr lang="it-IT" dirty="0"/>
              <a:t>, come forbici e pinze chirurgiche, e nuove applicazioni e geometrie impossibili da realizzare con le tecnologie tradizionali per la lavorazione dei metalli. </a:t>
            </a:r>
          </a:p>
        </p:txBody>
      </p:sp>
    </p:spTree>
    <p:extLst>
      <p:ext uri="{BB962C8B-B14F-4D97-AF65-F5344CB8AC3E}">
        <p14:creationId xmlns:p14="http://schemas.microsoft.com/office/powerpoint/2010/main" val="11460199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p:txBody>
          <a:bodyPr>
            <a:normAutofit/>
          </a:bodyPr>
          <a:lstStyle/>
          <a:p>
            <a:r>
              <a:rPr lang="it-IT" dirty="0"/>
              <a:t>Grazie a tali caratteristiche, la </a:t>
            </a:r>
            <a:r>
              <a:rPr lang="it-IT" dirty="0" err="1"/>
              <a:t>blockchain</a:t>
            </a:r>
            <a:r>
              <a:rPr lang="it-IT" dirty="0"/>
              <a:t> è considerata paragonabile alle banche dati e ai </a:t>
            </a:r>
            <a:r>
              <a:rPr lang="it-IT" b="1" dirty="0"/>
              <a:t>registri gestiti in maniera centralizzata da autorità riconosciute </a:t>
            </a:r>
            <a:r>
              <a:rPr lang="it-IT" dirty="0"/>
              <a:t>e regolamentate (pubbliche amministrazioni, banche, assicurazioni, intermediari di pagamento, ecc.), e ne rappresenta pertanto un'alternativa in termini di sicurezza, affidabilità e </a:t>
            </a:r>
            <a:r>
              <a:rPr lang="it-IT" dirty="0" smtClean="0"/>
              <a:t>costi.</a:t>
            </a:r>
          </a:p>
          <a:p>
            <a:r>
              <a:rPr lang="it-IT" dirty="0" smtClean="0"/>
              <a:t>Uno dei temi rilevanti è la </a:t>
            </a:r>
            <a:r>
              <a:rPr lang="it-IT" b="1" dirty="0" smtClean="0"/>
              <a:t>validazione temporale </a:t>
            </a:r>
            <a:r>
              <a:rPr lang="it-IT" dirty="0" smtClean="0"/>
              <a:t>di un documento informatico (marca temporale) in particolare nella Pubblica Amministrazione.</a:t>
            </a:r>
            <a:endParaRPr lang="it-IT" dirty="0"/>
          </a:p>
          <a:p>
            <a:endParaRPr lang="it-IT" dirty="0"/>
          </a:p>
        </p:txBody>
      </p:sp>
    </p:spTree>
    <p:extLst>
      <p:ext uri="{BB962C8B-B14F-4D97-AF65-F5344CB8AC3E}">
        <p14:creationId xmlns:p14="http://schemas.microsoft.com/office/powerpoint/2010/main" val="25551047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p:txBody>
          <a:bodyPr>
            <a:normAutofit fontScale="92500" lnSpcReduction="20000"/>
          </a:bodyPr>
          <a:lstStyle/>
          <a:p>
            <a:r>
              <a:rPr lang="it-IT" b="1" dirty="0"/>
              <a:t>I processi legati alla Sanità sono oggi molto complessi</a:t>
            </a:r>
            <a:r>
              <a:rPr lang="it-IT" dirty="0"/>
              <a:t>. E sempre più lo saranno, in ottica di big data e intelligenza artificiale. Una delle ragioni è che le informazioni trattate sono dati sensibili e, di conseguenza, i meccanismi che riguardano la loro gestione devono essere atti a </a:t>
            </a:r>
            <a:r>
              <a:rPr lang="it-IT" b="1" dirty="0"/>
              <a:t>preservare la riservatezza delle persone</a:t>
            </a:r>
            <a:r>
              <a:rPr lang="it-IT" dirty="0"/>
              <a:t>, mantenendo il servizio a livelli di eccellenza.</a:t>
            </a:r>
          </a:p>
          <a:p>
            <a:r>
              <a:rPr lang="it-IT" dirty="0"/>
              <a:t>La </a:t>
            </a:r>
            <a:r>
              <a:rPr lang="it-IT" b="1" dirty="0" err="1" smtClean="0">
                <a:hlinkClick r:id="rId2"/>
              </a:rPr>
              <a:t>blockchain</a:t>
            </a:r>
            <a:r>
              <a:rPr lang="it-IT" dirty="0">
                <a:hlinkClick r:id="rId2"/>
              </a:rPr>
              <a:t> </a:t>
            </a:r>
            <a:r>
              <a:rPr lang="it-IT" dirty="0"/>
              <a:t>garantisce immutabilità, trasparenza e decentralizzazione, con innegabili vantaggi applicati alla Sanità:</a:t>
            </a:r>
          </a:p>
          <a:p>
            <a:pPr lvl="0"/>
            <a:r>
              <a:rPr lang="it-IT" b="1" dirty="0"/>
              <a:t>immutabilità</a:t>
            </a:r>
            <a:r>
              <a:rPr lang="it-IT" dirty="0"/>
              <a:t> – nessuno può alterare i dati</a:t>
            </a:r>
          </a:p>
          <a:p>
            <a:pPr lvl="0"/>
            <a:r>
              <a:rPr lang="it-IT" b="1" dirty="0"/>
              <a:t>trasparenza</a:t>
            </a:r>
            <a:r>
              <a:rPr lang="it-IT" dirty="0"/>
              <a:t> – tutti gli eventi sono tracciati dando garanzia di un processo accaduto veramente</a:t>
            </a:r>
          </a:p>
          <a:p>
            <a:pPr lvl="0"/>
            <a:r>
              <a:rPr lang="it-IT" b="1" dirty="0"/>
              <a:t>decentralizzazione</a:t>
            </a:r>
            <a:r>
              <a:rPr lang="it-IT" dirty="0"/>
              <a:t> – diminuisce il rischio di furto dei dati.</a:t>
            </a:r>
          </a:p>
          <a:p>
            <a:endParaRPr lang="it-IT" dirty="0" smtClean="0"/>
          </a:p>
        </p:txBody>
      </p:sp>
    </p:spTree>
    <p:extLst>
      <p:ext uri="{BB962C8B-B14F-4D97-AF65-F5344CB8AC3E}">
        <p14:creationId xmlns:p14="http://schemas.microsoft.com/office/powerpoint/2010/main" val="2847655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p:txBody>
          <a:bodyPr>
            <a:normAutofit fontScale="92500"/>
          </a:bodyPr>
          <a:lstStyle/>
          <a:p>
            <a:pPr marL="0" indent="0">
              <a:buNone/>
            </a:pPr>
            <a:r>
              <a:rPr lang="it-IT" b="1" dirty="0"/>
              <a:t>A</a:t>
            </a:r>
            <a:r>
              <a:rPr lang="it-IT" b="1" dirty="0" smtClean="0"/>
              <a:t>lcuni </a:t>
            </a:r>
            <a:r>
              <a:rPr lang="it-IT" b="1" dirty="0"/>
              <a:t>esempi di applicazione della </a:t>
            </a:r>
            <a:r>
              <a:rPr lang="it-IT" b="1" dirty="0" err="1"/>
              <a:t>blockchain</a:t>
            </a:r>
            <a:r>
              <a:rPr lang="it-IT" b="1" dirty="0"/>
              <a:t> alla </a:t>
            </a:r>
            <a:r>
              <a:rPr lang="it-IT" b="1" dirty="0" smtClean="0"/>
              <a:t>Sanità: </a:t>
            </a:r>
          </a:p>
          <a:p>
            <a:pPr marL="0" lvl="0" indent="0">
              <a:buNone/>
            </a:pPr>
            <a:r>
              <a:rPr lang="it-IT" b="1" dirty="0"/>
              <a:t>Un medico </a:t>
            </a:r>
            <a:r>
              <a:rPr lang="it-IT" b="1" u="sng" dirty="0">
                <a:solidFill>
                  <a:srgbClr val="0070C0"/>
                </a:solidFill>
              </a:rPr>
              <a:t>prescrive farmaci </a:t>
            </a:r>
            <a:r>
              <a:rPr lang="it-IT" b="1" dirty="0"/>
              <a:t>durante la visita di un paziente</a:t>
            </a:r>
            <a:r>
              <a:rPr lang="it-IT" dirty="0"/>
              <a:t>. Se la prescrizione è inserita nel sistema sanitario “distribuito” – basato su </a:t>
            </a:r>
            <a:r>
              <a:rPr lang="it-IT" dirty="0" err="1"/>
              <a:t>blockchain</a:t>
            </a:r>
            <a:r>
              <a:rPr lang="it-IT" dirty="0"/>
              <a:t> – allora si attiva uno </a:t>
            </a:r>
            <a:r>
              <a:rPr lang="it-IT" i="1" dirty="0" err="1"/>
              <a:t>smart</a:t>
            </a:r>
            <a:r>
              <a:rPr lang="it-IT" i="1" dirty="0"/>
              <a:t> </a:t>
            </a:r>
            <a:r>
              <a:rPr lang="it-IT" i="1" dirty="0" err="1"/>
              <a:t>contract</a:t>
            </a:r>
            <a:r>
              <a:rPr lang="it-IT" dirty="0"/>
              <a:t>. La farmacia viene informata che il paziente ha bisogno di quel farmaco. Al paziente non resta che andare a ritirarlo. Tutto senza necessità di </a:t>
            </a:r>
            <a:r>
              <a:rPr lang="it-IT" dirty="0" smtClean="0"/>
              <a:t>tessere e ricette.</a:t>
            </a:r>
            <a:endParaRPr lang="it-IT" dirty="0"/>
          </a:p>
          <a:p>
            <a:pPr marL="0" lvl="0" indent="0">
              <a:buNone/>
            </a:pPr>
            <a:r>
              <a:rPr lang="it-IT" b="1" dirty="0"/>
              <a:t>Un altro esempio è l’automazione della </a:t>
            </a:r>
            <a:r>
              <a:rPr lang="it-IT" b="1" u="sng" dirty="0" err="1">
                <a:hlinkClick r:id="rId2"/>
              </a:rPr>
              <a:t>supply</a:t>
            </a:r>
            <a:r>
              <a:rPr lang="it-IT" b="1" u="sng" dirty="0">
                <a:hlinkClick r:id="rId2"/>
              </a:rPr>
              <a:t> </a:t>
            </a:r>
            <a:r>
              <a:rPr lang="it-IT" b="1" u="sng" dirty="0" err="1">
                <a:hlinkClick r:id="rId2"/>
              </a:rPr>
              <a:t>chain</a:t>
            </a:r>
            <a:r>
              <a:rPr lang="it-IT" dirty="0"/>
              <a:t>, un utilizzo che è già diffuso in molti altri settori ed è utilizzabile anche in Sanità, nello specifico, per la</a:t>
            </a:r>
            <a:r>
              <a:rPr lang="it-IT" i="1" dirty="0"/>
              <a:t> tracciabilità </a:t>
            </a:r>
            <a:r>
              <a:rPr lang="it-IT" dirty="0"/>
              <a:t>dei farmaci.</a:t>
            </a:r>
            <a:r>
              <a:rPr lang="it-IT" b="1" dirty="0"/>
              <a:t> Si stima che il 10% dei farmaci nel mondo sia </a:t>
            </a:r>
            <a:r>
              <a:rPr lang="it-IT" b="1" dirty="0" smtClean="0"/>
              <a:t>contraffatto</a:t>
            </a:r>
            <a:r>
              <a:rPr lang="it-IT" dirty="0" smtClean="0"/>
              <a:t>. </a:t>
            </a:r>
            <a:r>
              <a:rPr lang="it-IT" dirty="0"/>
              <a:t>È un problema grave. La </a:t>
            </a:r>
            <a:r>
              <a:rPr lang="it-IT" dirty="0" err="1"/>
              <a:t>blockchain</a:t>
            </a:r>
            <a:r>
              <a:rPr lang="it-IT" dirty="0"/>
              <a:t> garantisce la certezza sulla provenienza del farmaco ed evita le contraffazioni.</a:t>
            </a:r>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42578769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p:txBody>
          <a:bodyPr/>
          <a:lstStyle/>
          <a:p>
            <a:pPr lvl="0"/>
            <a:r>
              <a:rPr lang="it-IT" dirty="0" smtClean="0"/>
              <a:t>La </a:t>
            </a:r>
            <a:r>
              <a:rPr lang="it-IT" dirty="0" err="1"/>
              <a:t>blockchain</a:t>
            </a:r>
            <a:r>
              <a:rPr lang="it-IT" dirty="0"/>
              <a:t> può essere adottata anche nella </a:t>
            </a:r>
            <a:r>
              <a:rPr lang="it-IT" b="1" dirty="0">
                <a:hlinkClick r:id="rId2"/>
              </a:rPr>
              <a:t>cartella clinica elettronica</a:t>
            </a:r>
            <a:r>
              <a:rPr lang="it-IT" dirty="0"/>
              <a:t>. In questo caso emerge un concetto nuovo: far riappropriare l’utente dei propri </a:t>
            </a:r>
            <a:r>
              <a:rPr lang="it-IT" dirty="0" smtClean="0"/>
              <a:t>dati</a:t>
            </a:r>
            <a:r>
              <a:rPr lang="it-IT" dirty="0"/>
              <a:t>.</a:t>
            </a:r>
            <a:r>
              <a:rPr lang="it-IT" dirty="0" smtClean="0"/>
              <a:t> </a:t>
            </a:r>
            <a:r>
              <a:rPr lang="it-IT" dirty="0"/>
              <a:t>C</a:t>
            </a:r>
            <a:r>
              <a:rPr lang="it-IT" dirty="0" smtClean="0"/>
              <a:t>on </a:t>
            </a:r>
            <a:r>
              <a:rPr lang="it-IT" dirty="0"/>
              <a:t>la </a:t>
            </a:r>
            <a:r>
              <a:rPr lang="it-IT" dirty="0" err="1"/>
              <a:t>blockchain</a:t>
            </a:r>
            <a:r>
              <a:rPr lang="it-IT" dirty="0"/>
              <a:t>, si possono realizzare scenari in cui il paziente </a:t>
            </a:r>
            <a:r>
              <a:rPr lang="it-IT" i="1" dirty="0"/>
              <a:t>dispone dei propri dati, </a:t>
            </a:r>
            <a:r>
              <a:rPr lang="it-IT" dirty="0"/>
              <a:t>portandoli con sé ovunque, anche all’estero</a:t>
            </a:r>
            <a:r>
              <a:rPr lang="it-IT" dirty="0" smtClean="0"/>
              <a:t>.</a:t>
            </a:r>
          </a:p>
          <a:p>
            <a:r>
              <a:rPr lang="it-IT" dirty="0"/>
              <a:t>La </a:t>
            </a:r>
            <a:r>
              <a:rPr lang="it-IT" dirty="0" err="1"/>
              <a:t>blockchain</a:t>
            </a:r>
            <a:r>
              <a:rPr lang="it-IT" dirty="0"/>
              <a:t>, permettendo di tracciare l’origine, la </a:t>
            </a:r>
            <a:r>
              <a:rPr lang="it-IT" u="sng" dirty="0">
                <a:solidFill>
                  <a:srgbClr val="0070C0"/>
                </a:solidFill>
              </a:rPr>
              <a:t>filiera</a:t>
            </a:r>
            <a:r>
              <a:rPr lang="it-IT" dirty="0"/>
              <a:t> di produzione, trasformazione e distribuzione di un determinato prodotto. potrebbe servire a rafforzare la fiducia tra produttori e consumatori, evitare frodi e </a:t>
            </a:r>
            <a:r>
              <a:rPr lang="it-IT" dirty="0" smtClean="0"/>
              <a:t>contraffazioni. </a:t>
            </a:r>
            <a:endParaRPr lang="it-IT" dirty="0"/>
          </a:p>
          <a:p>
            <a:pPr lvl="0"/>
            <a:endParaRPr lang="it-IT" dirty="0"/>
          </a:p>
          <a:p>
            <a:endParaRPr lang="it-IT" dirty="0"/>
          </a:p>
        </p:txBody>
      </p:sp>
    </p:spTree>
    <p:extLst>
      <p:ext uri="{BB962C8B-B14F-4D97-AF65-F5344CB8AC3E}">
        <p14:creationId xmlns:p14="http://schemas.microsoft.com/office/powerpoint/2010/main" val="40994625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a:xfrm>
            <a:off x="838200" y="2506662"/>
            <a:ext cx="10515600" cy="4351338"/>
          </a:xfrm>
        </p:spPr>
        <p:txBody>
          <a:bodyPr>
            <a:normAutofit lnSpcReduction="10000"/>
          </a:bodyPr>
          <a:lstStyle/>
          <a:p>
            <a:r>
              <a:rPr lang="it-IT" dirty="0" smtClean="0"/>
              <a:t>La </a:t>
            </a:r>
            <a:r>
              <a:rPr lang="it-IT" dirty="0"/>
              <a:t>proliferazione delle </a:t>
            </a:r>
            <a:r>
              <a:rPr lang="it-IT" u="sng" dirty="0" err="1">
                <a:hlinkClick r:id="rId2"/>
              </a:rPr>
              <a:t>fake</a:t>
            </a:r>
            <a:r>
              <a:rPr lang="it-IT" u="sng" dirty="0">
                <a:hlinkClick r:id="rId2"/>
              </a:rPr>
              <a:t> news</a:t>
            </a:r>
            <a:r>
              <a:rPr lang="it-IT" dirty="0"/>
              <a:t> è causata dalla facilità con cui, tecnologicamente, si possono condividere online le notizie, “clonandole” da uno a molti altri siti, con l’aggravante di non poterne tracciare la fonte </a:t>
            </a:r>
            <a:r>
              <a:rPr lang="it-IT" dirty="0" smtClean="0"/>
              <a:t>originaria.</a:t>
            </a:r>
          </a:p>
          <a:p>
            <a:r>
              <a:rPr lang="it-IT" dirty="0"/>
              <a:t>Sarebbe possibile mitigare questo problema agendo su due fronti contemporaneamente: da un lato, con </a:t>
            </a:r>
            <a:r>
              <a:rPr lang="it-IT" b="1" dirty="0"/>
              <a:t>l’apposizione sul contenuto originale di una firma elettronica associata all’autore del </a:t>
            </a:r>
            <a:r>
              <a:rPr lang="it-IT" b="1" dirty="0" smtClean="0"/>
              <a:t>medesimo </a:t>
            </a:r>
            <a:r>
              <a:rPr lang="it-IT" dirty="0" smtClean="0"/>
              <a:t>(</a:t>
            </a:r>
            <a:r>
              <a:rPr lang="it-IT" dirty="0"/>
              <a:t>ovvero di un sigillo elettronico dell’ente cui l’autore appartiene o per conto del quale riporta la notizia); dall’altro, </a:t>
            </a:r>
            <a:r>
              <a:rPr lang="it-IT" b="1" dirty="0"/>
              <a:t>tracciando con un sistema basato su </a:t>
            </a:r>
            <a:r>
              <a:rPr lang="it-IT" b="1" u="sng" dirty="0" err="1">
                <a:hlinkClick r:id="rId3"/>
              </a:rPr>
              <a:t>blockchain</a:t>
            </a:r>
            <a:r>
              <a:rPr lang="it-IT" dirty="0"/>
              <a:t> la propagazione del medesimo contenuto su molteplici piattaforme.</a:t>
            </a:r>
          </a:p>
          <a:p>
            <a:endParaRPr lang="it-IT" dirty="0"/>
          </a:p>
        </p:txBody>
      </p:sp>
    </p:spTree>
    <p:extLst>
      <p:ext uri="{BB962C8B-B14F-4D97-AF65-F5344CB8AC3E}">
        <p14:creationId xmlns:p14="http://schemas.microsoft.com/office/powerpoint/2010/main" val="28983713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Blockchain</a:t>
            </a:r>
            <a:endParaRPr lang="it-IT" sz="2400" dirty="0"/>
          </a:p>
        </p:txBody>
      </p:sp>
      <p:sp>
        <p:nvSpPr>
          <p:cNvPr id="3" name="Segnaposto contenuto 2"/>
          <p:cNvSpPr>
            <a:spLocks noGrp="1"/>
          </p:cNvSpPr>
          <p:nvPr>
            <p:ph idx="1"/>
          </p:nvPr>
        </p:nvSpPr>
        <p:spPr/>
        <p:txBody>
          <a:bodyPr>
            <a:normAutofit lnSpcReduction="10000"/>
          </a:bodyPr>
          <a:lstStyle/>
          <a:p>
            <a:r>
              <a:rPr lang="it-IT" b="1" dirty="0"/>
              <a:t>L’implementazione consisterebbe in un servizio, integrato e il più possibile trasparente con la </a:t>
            </a:r>
            <a:r>
              <a:rPr lang="it-IT" b="1" i="1" dirty="0" err="1"/>
              <a:t>user</a:t>
            </a:r>
            <a:r>
              <a:rPr lang="it-IT" b="1" i="1" dirty="0"/>
              <a:t> </a:t>
            </a:r>
            <a:r>
              <a:rPr lang="it-IT" b="1" i="1" dirty="0" err="1"/>
              <a:t>experience</a:t>
            </a:r>
            <a:r>
              <a:rPr lang="it-IT" b="1" dirty="0"/>
              <a:t> (UX)</a:t>
            </a:r>
            <a:r>
              <a:rPr lang="it-IT" dirty="0"/>
              <a:t> dell’utente finale che, interrogando la </a:t>
            </a:r>
            <a:r>
              <a:rPr lang="it-IT" dirty="0" err="1"/>
              <a:t>blockchain</a:t>
            </a:r>
            <a:r>
              <a:rPr lang="it-IT" dirty="0"/>
              <a:t> relativamente all’autenticità di un contenuto ospitato presso la piattaforma, permette di risalire sino al contenuto originario, </a:t>
            </a:r>
            <a:r>
              <a:rPr lang="it-IT" u="sng" dirty="0">
                <a:solidFill>
                  <a:srgbClr val="0070C0"/>
                </a:solidFill>
              </a:rPr>
              <a:t>verificandone “all’indietro” la conformità </a:t>
            </a:r>
            <a:r>
              <a:rPr lang="it-IT" dirty="0"/>
              <a:t>di ogni sua </a:t>
            </a:r>
            <a:r>
              <a:rPr lang="it-IT" dirty="0" err="1"/>
              <a:t>ri</a:t>
            </a:r>
            <a:r>
              <a:rPr lang="it-IT" dirty="0"/>
              <a:t>-condivisione e, in ultima analisi, la paternità del medesimo ascritta al firmatario dell’originale.</a:t>
            </a:r>
          </a:p>
          <a:p>
            <a:r>
              <a:rPr lang="it-IT" dirty="0" smtClean="0"/>
              <a:t>L’ateneo di Cagliari rilascerà </a:t>
            </a:r>
            <a:r>
              <a:rPr lang="it-IT" u="sng" dirty="0">
                <a:solidFill>
                  <a:srgbClr val="0070C0"/>
                </a:solidFill>
              </a:rPr>
              <a:t>certificati </a:t>
            </a:r>
            <a:r>
              <a:rPr lang="it-IT" u="sng" dirty="0" smtClean="0">
                <a:solidFill>
                  <a:srgbClr val="0070C0"/>
                </a:solidFill>
              </a:rPr>
              <a:t>di laurea </a:t>
            </a:r>
            <a:r>
              <a:rPr lang="it-IT" dirty="0" smtClean="0"/>
              <a:t>europei </a:t>
            </a:r>
            <a:r>
              <a:rPr lang="it-IT" dirty="0"/>
              <a:t>assicurandone la validità grazie alla tecnologia di </a:t>
            </a:r>
            <a:r>
              <a:rPr lang="it-IT" dirty="0" err="1" smtClean="0"/>
              <a:t>Ethereum</a:t>
            </a:r>
            <a:r>
              <a:rPr lang="it-IT" dirty="0"/>
              <a:t> </a:t>
            </a:r>
            <a:r>
              <a:rPr lang="it-IT" dirty="0" smtClean="0"/>
              <a:t>(</a:t>
            </a:r>
            <a:r>
              <a:rPr lang="it-IT" dirty="0" err="1" smtClean="0"/>
              <a:t>Blockchain</a:t>
            </a:r>
            <a:r>
              <a:rPr lang="it-IT" dirty="0" smtClean="0"/>
              <a:t>). </a:t>
            </a:r>
            <a:r>
              <a:rPr lang="it-IT" dirty="0"/>
              <a:t>Il sistema permette di emettere documenti digitali con la certezza che non siano manipolabili o falsificabili. Disponibile in primis per i laureati in Informatica, la soluzione verrà estesa a tutti i </a:t>
            </a:r>
            <a:r>
              <a:rPr lang="it-IT" dirty="0" smtClean="0"/>
              <a:t>corsi.</a:t>
            </a:r>
            <a:endParaRPr lang="it-IT" dirty="0"/>
          </a:p>
          <a:p>
            <a:endParaRPr lang="it-IT" dirty="0"/>
          </a:p>
        </p:txBody>
      </p:sp>
    </p:spTree>
    <p:extLst>
      <p:ext uri="{BB962C8B-B14F-4D97-AF65-F5344CB8AC3E}">
        <p14:creationId xmlns:p14="http://schemas.microsoft.com/office/powerpoint/2010/main" val="16510493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pPr algn="ctr"/>
            <a:r>
              <a:rPr lang="it-IT" sz="2400" b="1" dirty="0" err="1" smtClean="0"/>
              <a:t>Cloud</a:t>
            </a:r>
            <a:endParaRPr lang="it-IT" sz="2400" b="1" dirty="0"/>
          </a:p>
        </p:txBody>
      </p:sp>
      <p:sp>
        <p:nvSpPr>
          <p:cNvPr id="7" name="Segnaposto contenuto 6"/>
          <p:cNvSpPr>
            <a:spLocks noGrp="1"/>
          </p:cNvSpPr>
          <p:nvPr>
            <p:ph idx="1"/>
          </p:nvPr>
        </p:nvSpPr>
        <p:spPr/>
        <p:txBody>
          <a:bodyPr>
            <a:normAutofit/>
          </a:bodyPr>
          <a:lstStyle/>
          <a:p>
            <a:r>
              <a:rPr lang="it-IT" dirty="0"/>
              <a:t>Sfruttando la tecnologia del </a:t>
            </a:r>
            <a:r>
              <a:rPr lang="it-IT" i="1" dirty="0" err="1"/>
              <a:t>cloud</a:t>
            </a:r>
            <a:r>
              <a:rPr lang="it-IT" i="1" dirty="0"/>
              <a:t> </a:t>
            </a:r>
            <a:r>
              <a:rPr lang="it-IT" i="1" dirty="0" err="1"/>
              <a:t>computing</a:t>
            </a:r>
            <a:r>
              <a:rPr lang="it-IT" dirty="0"/>
              <a:t> gli utenti collegati ad un </a:t>
            </a:r>
            <a:r>
              <a:rPr lang="it-IT" i="1" dirty="0" err="1"/>
              <a:t>cloud</a:t>
            </a:r>
            <a:r>
              <a:rPr lang="it-IT" i="1" dirty="0"/>
              <a:t> provider</a:t>
            </a:r>
            <a:r>
              <a:rPr lang="it-IT" dirty="0"/>
              <a:t> possono utilizzare </a:t>
            </a:r>
            <a:r>
              <a:rPr lang="it-IT" dirty="0">
                <a:hlinkClick r:id="rId2" tooltip="Software"/>
              </a:rPr>
              <a:t>software</a:t>
            </a:r>
            <a:r>
              <a:rPr lang="it-IT" dirty="0"/>
              <a:t> remoti non direttamente installati sul proprio computer e salvare dati su memorie di massa </a:t>
            </a:r>
            <a:r>
              <a:rPr lang="it-IT" dirty="0">
                <a:hlinkClick r:id="rId3" tooltip="On-line"/>
              </a:rPr>
              <a:t>on-line</a:t>
            </a:r>
            <a:r>
              <a:rPr lang="it-IT" dirty="0"/>
              <a:t> predisposte dal provider stesso (sfruttando sia reti via </a:t>
            </a:r>
            <a:r>
              <a:rPr lang="it-IT" dirty="0">
                <a:hlinkClick r:id="rId4" tooltip="Cablaggio"/>
              </a:rPr>
              <a:t>cavo</a:t>
            </a:r>
            <a:r>
              <a:rPr lang="it-IT" dirty="0"/>
              <a:t> che </a:t>
            </a:r>
            <a:r>
              <a:rPr lang="it-IT" dirty="0">
                <a:hlinkClick r:id="rId5" tooltip="Wireless"/>
              </a:rPr>
              <a:t>senza fili</a:t>
            </a:r>
            <a:r>
              <a:rPr lang="it-IT" dirty="0" smtClean="0"/>
              <a:t>). </a:t>
            </a:r>
          </a:p>
          <a:p>
            <a:r>
              <a:rPr lang="it-IT" dirty="0"/>
              <a:t>L'architettura informatica del </a:t>
            </a:r>
            <a:r>
              <a:rPr lang="it-IT" dirty="0" err="1"/>
              <a:t>cloud</a:t>
            </a:r>
            <a:r>
              <a:rPr lang="it-IT" dirty="0"/>
              <a:t> </a:t>
            </a:r>
            <a:r>
              <a:rPr lang="it-IT" dirty="0" err="1"/>
              <a:t>computing</a:t>
            </a:r>
            <a:r>
              <a:rPr lang="it-IT" dirty="0"/>
              <a:t> prevede uno o più </a:t>
            </a:r>
            <a:r>
              <a:rPr lang="it-IT" dirty="0">
                <a:hlinkClick r:id="rId6" tooltip="Server"/>
              </a:rPr>
              <a:t>server</a:t>
            </a:r>
            <a:r>
              <a:rPr lang="it-IT" dirty="0"/>
              <a:t> reali, generalmente in architettura ad alta </a:t>
            </a:r>
            <a:r>
              <a:rPr lang="it-IT" dirty="0">
                <a:hlinkClick r:id="rId7" tooltip="Affidabilità"/>
              </a:rPr>
              <a:t>affidabilità</a:t>
            </a:r>
            <a:r>
              <a:rPr lang="it-IT" dirty="0"/>
              <a:t> </a:t>
            </a:r>
            <a:r>
              <a:rPr lang="it-IT" dirty="0" smtClean="0"/>
              <a:t>e </a:t>
            </a:r>
            <a:r>
              <a:rPr lang="it-IT" dirty="0"/>
              <a:t>fisicamente collocati presso il </a:t>
            </a:r>
            <a:r>
              <a:rPr lang="it-IT" dirty="0">
                <a:hlinkClick r:id="rId8" tooltip="Data center"/>
              </a:rPr>
              <a:t>data center</a:t>
            </a:r>
            <a:r>
              <a:rPr lang="it-IT" dirty="0"/>
              <a:t> del fornitore del servizio</a:t>
            </a:r>
            <a:r>
              <a:rPr lang="it-IT" dirty="0" smtClean="0"/>
              <a:t>.</a:t>
            </a:r>
            <a:r>
              <a:rPr lang="it-IT" dirty="0"/>
              <a:t/>
            </a:r>
            <a:br>
              <a:rPr lang="it-IT" dirty="0"/>
            </a:br>
            <a:endParaRPr lang="it-IT" dirty="0"/>
          </a:p>
        </p:txBody>
      </p:sp>
    </p:spTree>
    <p:extLst>
      <p:ext uri="{BB962C8B-B14F-4D97-AF65-F5344CB8AC3E}">
        <p14:creationId xmlns:p14="http://schemas.microsoft.com/office/powerpoint/2010/main" val="22316420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Cloud</a:t>
            </a:r>
            <a:endParaRPr lang="it-IT" sz="2400" dirty="0"/>
          </a:p>
        </p:txBody>
      </p:sp>
      <p:sp>
        <p:nvSpPr>
          <p:cNvPr id="3" name="Segnaposto contenuto 2"/>
          <p:cNvSpPr>
            <a:spLocks noGrp="1"/>
          </p:cNvSpPr>
          <p:nvPr>
            <p:ph idx="1"/>
          </p:nvPr>
        </p:nvSpPr>
        <p:spPr>
          <a:xfrm>
            <a:off x="838200" y="1860794"/>
            <a:ext cx="10515600" cy="4351338"/>
          </a:xfrm>
        </p:spPr>
        <p:txBody>
          <a:bodyPr/>
          <a:lstStyle/>
          <a:p>
            <a:r>
              <a:rPr lang="it-IT" dirty="0"/>
              <a:t>Il </a:t>
            </a:r>
            <a:r>
              <a:rPr lang="it-IT" i="1" dirty="0"/>
              <a:t>fornitore di servizi </a:t>
            </a:r>
            <a:r>
              <a:rPr lang="it-IT" dirty="0"/>
              <a:t>espone delle interfacce per elencare e gestire i propri servizi. Il </a:t>
            </a:r>
            <a:r>
              <a:rPr lang="it-IT" i="1" dirty="0"/>
              <a:t>cliente amministratore </a:t>
            </a:r>
            <a:r>
              <a:rPr lang="it-IT" dirty="0"/>
              <a:t>utilizza tali interfacce per selezionare il servizio richiesto (ad esempio un </a:t>
            </a:r>
            <a:r>
              <a:rPr lang="it-IT" dirty="0">
                <a:hlinkClick r:id="rId2" tooltip="Macchina virtuale"/>
              </a:rPr>
              <a:t>server virtuale</a:t>
            </a:r>
            <a:r>
              <a:rPr lang="it-IT" dirty="0"/>
              <a:t> completo oppure solo </a:t>
            </a:r>
            <a:r>
              <a:rPr lang="it-IT" dirty="0" err="1"/>
              <a:t>storage</a:t>
            </a:r>
            <a:r>
              <a:rPr lang="it-IT" dirty="0"/>
              <a:t>) e per amministrarlo (</a:t>
            </a:r>
            <a:r>
              <a:rPr lang="it-IT" dirty="0">
                <a:hlinkClick r:id="rId3" tooltip="Configurazione (informatica)"/>
              </a:rPr>
              <a:t>configurazione</a:t>
            </a:r>
            <a:r>
              <a:rPr lang="it-IT" dirty="0"/>
              <a:t> </a:t>
            </a:r>
            <a:r>
              <a:rPr lang="it-IT" dirty="0" smtClean="0"/>
              <a:t>attivazione</a:t>
            </a:r>
            <a:r>
              <a:rPr lang="it-IT" dirty="0"/>
              <a:t>, disattivazione</a:t>
            </a:r>
            <a:r>
              <a:rPr lang="it-IT" dirty="0" smtClean="0"/>
              <a:t>).</a:t>
            </a:r>
          </a:p>
          <a:p>
            <a:r>
              <a:rPr lang="it-IT" dirty="0"/>
              <a:t>l </a:t>
            </a:r>
            <a:r>
              <a:rPr lang="it-IT" i="1" dirty="0"/>
              <a:t>cliente finale </a:t>
            </a:r>
            <a:r>
              <a:rPr lang="it-IT" dirty="0"/>
              <a:t>utilizza il servizio configurato dal cliente amministratore. Le caratteristiche fisiche dell'implementazione (server reale, </a:t>
            </a:r>
            <a:r>
              <a:rPr lang="it-IT" dirty="0" smtClean="0"/>
              <a:t>localizzazione </a:t>
            </a:r>
            <a:r>
              <a:rPr lang="it-IT" dirty="0"/>
              <a:t>del </a:t>
            </a:r>
            <a:r>
              <a:rPr lang="it-IT" dirty="0">
                <a:hlinkClick r:id="rId4" tooltip="Data center"/>
              </a:rPr>
              <a:t>data center</a:t>
            </a:r>
            <a:r>
              <a:rPr lang="it-IT" dirty="0"/>
              <a:t>) sono irrilevanti</a:t>
            </a:r>
            <a:r>
              <a:rPr lang="it-IT" dirty="0" smtClean="0"/>
              <a:t>. </a:t>
            </a:r>
          </a:p>
          <a:p>
            <a:pPr marL="0" indent="0">
              <a:buNone/>
            </a:pPr>
            <a:r>
              <a:rPr lang="it-IT" i="1" dirty="0">
                <a:solidFill>
                  <a:srgbClr val="00B050"/>
                </a:solidFill>
              </a:rPr>
              <a:t>In determinati </a:t>
            </a:r>
            <a:r>
              <a:rPr lang="it-IT" i="1" dirty="0" smtClean="0">
                <a:solidFill>
                  <a:srgbClr val="00B050"/>
                </a:solidFill>
              </a:rPr>
              <a:t>casi </a:t>
            </a:r>
            <a:r>
              <a:rPr lang="it-IT" i="1" dirty="0">
                <a:solidFill>
                  <a:srgbClr val="00B050"/>
                </a:solidFill>
              </a:rPr>
              <a:t>il cliente amministratore e il cliente finale possono coincidere</a:t>
            </a:r>
            <a:r>
              <a:rPr lang="it-IT" dirty="0">
                <a:solidFill>
                  <a:srgbClr val="00B050"/>
                </a:solidFill>
              </a:rPr>
              <a:t>.</a:t>
            </a:r>
          </a:p>
        </p:txBody>
      </p:sp>
    </p:spTree>
    <p:extLst>
      <p:ext uri="{BB962C8B-B14F-4D97-AF65-F5344CB8AC3E}">
        <p14:creationId xmlns:p14="http://schemas.microsoft.com/office/powerpoint/2010/main" val="22579304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Cloud</a:t>
            </a:r>
            <a:endParaRPr lang="it-IT" sz="2400"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Servizi: </a:t>
            </a:r>
          </a:p>
          <a:p>
            <a:pPr>
              <a:buFontTx/>
              <a:buChar char="-"/>
            </a:pPr>
            <a:r>
              <a:rPr lang="it-IT" dirty="0" err="1" smtClean="0">
                <a:hlinkClick r:id="rId2" tooltip="Software as a service"/>
              </a:rPr>
              <a:t>SaaS</a:t>
            </a:r>
            <a:r>
              <a:rPr lang="it-IT" dirty="0"/>
              <a:t> (</a:t>
            </a:r>
            <a:r>
              <a:rPr lang="it-IT" i="1" dirty="0"/>
              <a:t>Software </a:t>
            </a:r>
            <a:r>
              <a:rPr lang="it-IT" i="1" dirty="0" err="1"/>
              <a:t>as</a:t>
            </a:r>
            <a:r>
              <a:rPr lang="it-IT" i="1" dirty="0"/>
              <a:t> a Service</a:t>
            </a:r>
            <a:r>
              <a:rPr lang="it-IT" dirty="0"/>
              <a:t>) </a:t>
            </a:r>
            <a:endParaRPr lang="it-IT" dirty="0" smtClean="0"/>
          </a:p>
          <a:p>
            <a:pPr>
              <a:buFontTx/>
              <a:buChar char="-"/>
            </a:pPr>
            <a:r>
              <a:rPr lang="pt-BR" dirty="0">
                <a:hlinkClick r:id="rId3" tooltip="DaaS"/>
              </a:rPr>
              <a:t>DaaS</a:t>
            </a:r>
            <a:r>
              <a:rPr lang="pt-BR" dirty="0"/>
              <a:t> (</a:t>
            </a:r>
            <a:r>
              <a:rPr lang="pt-BR" i="1" dirty="0"/>
              <a:t>Data as a Service</a:t>
            </a:r>
            <a:r>
              <a:rPr lang="pt-BR" dirty="0" smtClean="0"/>
              <a:t>) </a:t>
            </a:r>
          </a:p>
          <a:p>
            <a:pPr>
              <a:buFontTx/>
              <a:buChar char="-"/>
            </a:pPr>
            <a:r>
              <a:rPr lang="it-IT" dirty="0" err="1">
                <a:hlinkClick r:id="rId4" tooltip="HaaS (la pagina non esiste)"/>
              </a:rPr>
              <a:t>HaaS</a:t>
            </a:r>
            <a:r>
              <a:rPr lang="it-IT" dirty="0"/>
              <a:t> (</a:t>
            </a:r>
            <a:r>
              <a:rPr lang="it-IT" i="1" dirty="0"/>
              <a:t>Hardware </a:t>
            </a:r>
            <a:r>
              <a:rPr lang="it-IT" i="1" dirty="0" err="1"/>
              <a:t>as</a:t>
            </a:r>
            <a:r>
              <a:rPr lang="it-IT" i="1" dirty="0"/>
              <a:t> a Service</a:t>
            </a:r>
            <a:r>
              <a:rPr lang="it-IT" dirty="0" smtClean="0"/>
              <a:t>) </a:t>
            </a:r>
          </a:p>
          <a:p>
            <a:pPr>
              <a:buFontTx/>
              <a:buChar char="-"/>
            </a:pPr>
            <a:r>
              <a:rPr lang="it-IT" dirty="0" err="1">
                <a:hlinkClick r:id="rId5" tooltip="Platform as a service"/>
              </a:rPr>
              <a:t>PaaS</a:t>
            </a:r>
            <a:r>
              <a:rPr lang="it-IT" dirty="0"/>
              <a:t> (</a:t>
            </a:r>
            <a:r>
              <a:rPr lang="it-IT" i="1" dirty="0"/>
              <a:t>Platform </a:t>
            </a:r>
            <a:r>
              <a:rPr lang="it-IT" i="1" dirty="0" err="1"/>
              <a:t>as</a:t>
            </a:r>
            <a:r>
              <a:rPr lang="it-IT" i="1" dirty="0"/>
              <a:t> a Service</a:t>
            </a:r>
            <a:r>
              <a:rPr lang="it-IT" dirty="0" smtClean="0"/>
              <a:t>) </a:t>
            </a:r>
          </a:p>
          <a:p>
            <a:pPr marL="0" indent="0">
              <a:buNone/>
            </a:pPr>
            <a:endParaRPr lang="it-IT" dirty="0" smtClean="0">
              <a:solidFill>
                <a:srgbClr val="00B050"/>
              </a:solidFill>
            </a:endParaRPr>
          </a:p>
          <a:p>
            <a:pPr marL="0" indent="0">
              <a:buNone/>
            </a:pPr>
            <a:r>
              <a:rPr lang="it-IT" dirty="0" smtClean="0">
                <a:solidFill>
                  <a:srgbClr val="00B050"/>
                </a:solidFill>
              </a:rPr>
              <a:t>Il</a:t>
            </a:r>
            <a:r>
              <a:rPr lang="it-IT" dirty="0">
                <a:solidFill>
                  <a:srgbClr val="00B050"/>
                </a:solidFill>
              </a:rPr>
              <a:t> </a:t>
            </a:r>
            <a:r>
              <a:rPr lang="it-IT" dirty="0" err="1">
                <a:solidFill>
                  <a:srgbClr val="00B050"/>
                </a:solidFill>
                <a:hlinkClick r:id="rId6" tooltip="Cloud"/>
              </a:rPr>
              <a:t>cloud</a:t>
            </a:r>
            <a:r>
              <a:rPr lang="it-IT" dirty="0">
                <a:solidFill>
                  <a:srgbClr val="00B050"/>
                </a:solidFill>
              </a:rPr>
              <a:t> offre agli utenti di archiviare ed elaborare i loro dati e processi in </a:t>
            </a:r>
            <a:r>
              <a:rPr lang="it-IT" dirty="0">
                <a:solidFill>
                  <a:srgbClr val="00B050"/>
                </a:solidFill>
                <a:hlinkClick r:id="rId7" tooltip="Centro elaborazione dati"/>
              </a:rPr>
              <a:t>data center</a:t>
            </a:r>
            <a:r>
              <a:rPr lang="it-IT" dirty="0">
                <a:solidFill>
                  <a:srgbClr val="00B050"/>
                </a:solidFill>
              </a:rPr>
              <a:t> di terze </a:t>
            </a:r>
            <a:r>
              <a:rPr lang="it-IT" dirty="0" smtClean="0">
                <a:solidFill>
                  <a:srgbClr val="00B050"/>
                </a:solidFill>
              </a:rPr>
              <a:t>parti: </a:t>
            </a:r>
            <a:r>
              <a:rPr lang="it-IT" dirty="0">
                <a:solidFill>
                  <a:srgbClr val="00B050"/>
                </a:solidFill>
              </a:rPr>
              <a:t> i </a:t>
            </a:r>
            <a:r>
              <a:rPr lang="it-IT" dirty="0" err="1">
                <a:solidFill>
                  <a:srgbClr val="00B050"/>
                </a:solidFill>
              </a:rPr>
              <a:t>cloud</a:t>
            </a:r>
            <a:r>
              <a:rPr lang="it-IT" dirty="0">
                <a:solidFill>
                  <a:srgbClr val="00B050"/>
                </a:solidFill>
              </a:rPr>
              <a:t> providers devono garantire che vengano eseguiti controlli approfonditi sui dipendenti che hanno accesso ai server nei loro data center.</a:t>
            </a:r>
          </a:p>
        </p:txBody>
      </p:sp>
    </p:spTree>
    <p:extLst>
      <p:ext uri="{BB962C8B-B14F-4D97-AF65-F5344CB8AC3E}">
        <p14:creationId xmlns:p14="http://schemas.microsoft.com/office/powerpoint/2010/main" val="12473491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dirty="0" err="1"/>
              <a:t>Cloud</a:t>
            </a:r>
            <a:endParaRPr lang="it-IT" sz="2400" dirty="0"/>
          </a:p>
        </p:txBody>
      </p:sp>
      <p:sp>
        <p:nvSpPr>
          <p:cNvPr id="5" name="Segnaposto contenuto 4"/>
          <p:cNvSpPr>
            <a:spLocks noGrp="1"/>
          </p:cNvSpPr>
          <p:nvPr>
            <p:ph idx="1"/>
          </p:nvPr>
        </p:nvSpPr>
        <p:spPr/>
        <p:txBody>
          <a:bodyPr/>
          <a:lstStyle/>
          <a:p>
            <a:r>
              <a:rPr lang="it-IT" dirty="0"/>
              <a:t>Il </a:t>
            </a:r>
            <a:r>
              <a:rPr lang="it-IT" dirty="0" err="1"/>
              <a:t>cloud</a:t>
            </a:r>
            <a:r>
              <a:rPr lang="it-IT" dirty="0"/>
              <a:t> è l’infrastruttura abilitante di ogni progetto </a:t>
            </a:r>
            <a:r>
              <a:rPr lang="it-IT" dirty="0" err="1" smtClean="0"/>
              <a:t>IoT</a:t>
            </a:r>
            <a:r>
              <a:rPr lang="it-IT" dirty="0" smtClean="0"/>
              <a:t>: </a:t>
            </a:r>
            <a:r>
              <a:rPr lang="it-IT" dirty="0"/>
              <a:t>solleva l’utente da problematiche di </a:t>
            </a:r>
            <a:r>
              <a:rPr lang="it-IT" dirty="0" smtClean="0"/>
              <a:t>configurazione, gestione </a:t>
            </a:r>
            <a:r>
              <a:rPr lang="it-IT" dirty="0"/>
              <a:t>e aggiornamenti</a:t>
            </a:r>
            <a:r>
              <a:rPr lang="it-IT" dirty="0" smtClean="0"/>
              <a:t>.</a:t>
            </a:r>
          </a:p>
          <a:p>
            <a:r>
              <a:rPr lang="it-IT" b="1" u="sng" dirty="0">
                <a:hlinkClick r:id="rId2"/>
              </a:rPr>
              <a:t>Amazon</a:t>
            </a:r>
            <a:r>
              <a:rPr lang="it-IT" b="1" dirty="0"/>
              <a:t> Web Services (</a:t>
            </a:r>
            <a:r>
              <a:rPr lang="it-IT" b="1" u="sng" dirty="0">
                <a:hlinkClick r:id="rId3"/>
              </a:rPr>
              <a:t>AWS</a:t>
            </a:r>
            <a:r>
              <a:rPr lang="it-IT" dirty="0"/>
              <a:t>) ha una nuova offerta </a:t>
            </a:r>
            <a:r>
              <a:rPr lang="it-IT" u="sng" dirty="0" err="1">
                <a:hlinkClick r:id="rId4"/>
              </a:rPr>
              <a:t>cloud</a:t>
            </a:r>
            <a:r>
              <a:rPr lang="it-IT" dirty="0"/>
              <a:t> per le aziende che usano dati raccolti dai satelliti. La divisione del gruppo di Jeff </a:t>
            </a:r>
            <a:r>
              <a:rPr lang="it-IT" dirty="0" err="1"/>
              <a:t>Bezon</a:t>
            </a:r>
            <a:r>
              <a:rPr lang="it-IT" dirty="0"/>
              <a:t> ha infatti annunciato</a:t>
            </a:r>
            <a:r>
              <a:rPr lang="it-IT" b="1" dirty="0"/>
              <a:t> AWS Ground Station</a:t>
            </a:r>
            <a:r>
              <a:rPr lang="it-IT" dirty="0"/>
              <a:t>, il nuovo servizio </a:t>
            </a:r>
            <a:r>
              <a:rPr lang="it-IT" dirty="0" err="1"/>
              <a:t>cloud</a:t>
            </a:r>
            <a:r>
              <a:rPr lang="it-IT" dirty="0"/>
              <a:t> pensato per semplificare il download e lo </a:t>
            </a:r>
            <a:r>
              <a:rPr lang="it-IT" dirty="0" err="1"/>
              <a:t>storage</a:t>
            </a:r>
            <a:r>
              <a:rPr lang="it-IT" dirty="0"/>
              <a:t> di dati satellitari.</a:t>
            </a:r>
          </a:p>
          <a:p>
            <a:r>
              <a:rPr lang="it-IT" dirty="0"/>
              <a:t>Q</a:t>
            </a:r>
            <a:r>
              <a:rPr lang="it-IT" dirty="0" smtClean="0"/>
              <a:t>uesto </a:t>
            </a:r>
            <a:r>
              <a:rPr lang="it-IT" dirty="0"/>
              <a:t>servizio si avvale di </a:t>
            </a:r>
            <a:r>
              <a:rPr lang="it-IT" b="1" dirty="0"/>
              <a:t>una rete di 12 stazioni terrestri</a:t>
            </a:r>
            <a:r>
              <a:rPr lang="it-IT" dirty="0"/>
              <a:t> con antenne per la ricezione satellitare totalmente gestita da Amazon. </a:t>
            </a:r>
          </a:p>
        </p:txBody>
      </p:sp>
    </p:spTree>
    <p:extLst>
      <p:ext uri="{BB962C8B-B14F-4D97-AF65-F5344CB8AC3E}">
        <p14:creationId xmlns:p14="http://schemas.microsoft.com/office/powerpoint/2010/main" val="245825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1524000" y="2042319"/>
            <a:ext cx="9144000" cy="2387600"/>
          </a:xfrm>
        </p:spPr>
        <p:txBody>
          <a:bodyPr>
            <a:normAutofit/>
          </a:bodyPr>
          <a:lstStyle/>
          <a:p>
            <a:r>
              <a:rPr lang="it-IT" sz="4400" dirty="0"/>
              <a:t>Machine Learning, reti neurali, alberi delle decisioni</a:t>
            </a:r>
            <a:br>
              <a:rPr lang="it-IT" sz="4400" dirty="0"/>
            </a:br>
            <a:endParaRPr lang="it-IT" sz="4400" dirty="0"/>
          </a:p>
        </p:txBody>
      </p:sp>
      <p:sp>
        <p:nvSpPr>
          <p:cNvPr id="5" name="Sottotitolo 4"/>
          <p:cNvSpPr>
            <a:spLocks noGrp="1"/>
          </p:cNvSpPr>
          <p:nvPr>
            <p:ph type="subTitle" idx="1"/>
          </p:nvPr>
        </p:nvSpPr>
        <p:spPr>
          <a:xfrm>
            <a:off x="1524000" y="3602038"/>
            <a:ext cx="9144000" cy="1655762"/>
          </a:xfrm>
        </p:spPr>
        <p:txBody>
          <a:bodyPr/>
          <a:lstStyle/>
          <a:p>
            <a:r>
              <a:rPr lang="it-IT" dirty="0" smtClean="0"/>
              <a:t> </a:t>
            </a:r>
            <a:endParaRPr lang="it-IT" dirty="0"/>
          </a:p>
        </p:txBody>
      </p:sp>
    </p:spTree>
    <p:extLst>
      <p:ext uri="{BB962C8B-B14F-4D97-AF65-F5344CB8AC3E}">
        <p14:creationId xmlns:p14="http://schemas.microsoft.com/office/powerpoint/2010/main" val="14016823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Cloud</a:t>
            </a:r>
            <a:endParaRPr lang="it-IT" sz="2400" dirty="0"/>
          </a:p>
        </p:txBody>
      </p:sp>
      <p:sp>
        <p:nvSpPr>
          <p:cNvPr id="3" name="Segnaposto contenuto 2"/>
          <p:cNvSpPr>
            <a:spLocks noGrp="1"/>
          </p:cNvSpPr>
          <p:nvPr>
            <p:ph idx="1"/>
          </p:nvPr>
        </p:nvSpPr>
        <p:spPr/>
        <p:txBody>
          <a:bodyPr>
            <a:normAutofit lnSpcReduction="10000"/>
          </a:bodyPr>
          <a:lstStyle/>
          <a:p>
            <a:r>
              <a:rPr lang="it-IT" dirty="0"/>
              <a:t>“Fino a qualche anno fa le questioni attorno a cui ruotava l’interesse sul </a:t>
            </a:r>
            <a:r>
              <a:rPr lang="it-IT" dirty="0" err="1"/>
              <a:t>cloud</a:t>
            </a:r>
            <a:r>
              <a:rPr lang="it-IT" dirty="0"/>
              <a:t> riguardavano perlopiù il risparmio sui costi legati all’</a:t>
            </a:r>
            <a:r>
              <a:rPr lang="it-IT" b="1" dirty="0"/>
              <a:t>abbattimento degli investimenti </a:t>
            </a:r>
            <a:r>
              <a:rPr lang="it-IT" dirty="0"/>
              <a:t>in hardware nonché l’affidabilità della tecnologia, in grado di offrire anche ad aziende senza troppe risorse, la possibilità di dotarsi di un sistema potente per la conservazione e la gestione dei dati</a:t>
            </a:r>
            <a:r>
              <a:rPr lang="it-IT" dirty="0" smtClean="0"/>
              <a:t>”.</a:t>
            </a:r>
          </a:p>
          <a:p>
            <a:r>
              <a:rPr lang="it-IT" dirty="0"/>
              <a:t>il mix fra </a:t>
            </a:r>
            <a:r>
              <a:rPr lang="it-IT" b="1" dirty="0" err="1"/>
              <a:t>cloud</a:t>
            </a:r>
            <a:r>
              <a:rPr lang="it-IT" b="1" dirty="0"/>
              <a:t>, machine </a:t>
            </a:r>
            <a:r>
              <a:rPr lang="it-IT" b="1" dirty="0" err="1"/>
              <a:t>learning</a:t>
            </a:r>
            <a:r>
              <a:rPr lang="it-IT" b="1" dirty="0"/>
              <a:t> e Intelligenza artificiale </a:t>
            </a:r>
            <a:r>
              <a:rPr lang="it-IT" dirty="0"/>
              <a:t>consentirà al </a:t>
            </a:r>
            <a:r>
              <a:rPr lang="it-IT" dirty="0" err="1"/>
              <a:t>cloud</a:t>
            </a:r>
            <a:r>
              <a:rPr lang="it-IT" dirty="0"/>
              <a:t> di divenire sempre più un </a:t>
            </a:r>
            <a:r>
              <a:rPr lang="it-IT" dirty="0" err="1"/>
              <a:t>asset</a:t>
            </a:r>
            <a:r>
              <a:rPr lang="it-IT" dirty="0"/>
              <a:t> strategico, un </a:t>
            </a:r>
            <a:r>
              <a:rPr lang="it-IT" dirty="0" err="1"/>
              <a:t>asset</a:t>
            </a:r>
            <a:r>
              <a:rPr lang="it-IT" dirty="0"/>
              <a:t> di business.</a:t>
            </a:r>
          </a:p>
          <a:p>
            <a:pPr marL="0" indent="0">
              <a:buNone/>
            </a:pPr>
            <a:r>
              <a:rPr lang="it-IT" i="1" dirty="0" smtClean="0"/>
              <a:t>(da una intervista a </a:t>
            </a:r>
            <a:r>
              <a:rPr lang="it-IT" b="1" i="1" dirty="0" smtClean="0"/>
              <a:t>Brian </a:t>
            </a:r>
            <a:r>
              <a:rPr lang="it-IT" b="1" i="1" dirty="0"/>
              <a:t>Stevens, </a:t>
            </a:r>
            <a:r>
              <a:rPr lang="it-IT" i="1" dirty="0" err="1"/>
              <a:t>Chief</a:t>
            </a:r>
            <a:r>
              <a:rPr lang="it-IT" i="1" dirty="0"/>
              <a:t> Technology </a:t>
            </a:r>
            <a:r>
              <a:rPr lang="it-IT" i="1" dirty="0" err="1"/>
              <a:t>Officer</a:t>
            </a:r>
            <a:r>
              <a:rPr lang="it-IT" i="1" dirty="0"/>
              <a:t> di Google </a:t>
            </a:r>
            <a:r>
              <a:rPr lang="it-IT" i="1" dirty="0" err="1" smtClean="0"/>
              <a:t>Cloud</a:t>
            </a:r>
            <a:r>
              <a:rPr lang="it-IT" i="1" dirty="0" smtClean="0"/>
              <a:t>). </a:t>
            </a:r>
            <a:endParaRPr lang="it-IT" i="1" dirty="0"/>
          </a:p>
        </p:txBody>
      </p:sp>
    </p:spTree>
    <p:extLst>
      <p:ext uri="{BB962C8B-B14F-4D97-AF65-F5344CB8AC3E}">
        <p14:creationId xmlns:p14="http://schemas.microsoft.com/office/powerpoint/2010/main" val="10430582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err="1" smtClean="0"/>
              <a:t>IoT</a:t>
            </a:r>
            <a:endParaRPr lang="it-IT" sz="2400" b="1" dirty="0"/>
          </a:p>
        </p:txBody>
      </p:sp>
      <p:sp>
        <p:nvSpPr>
          <p:cNvPr id="3" name="Segnaposto contenuto 2"/>
          <p:cNvSpPr>
            <a:spLocks noGrp="1"/>
          </p:cNvSpPr>
          <p:nvPr>
            <p:ph idx="1"/>
          </p:nvPr>
        </p:nvSpPr>
        <p:spPr/>
        <p:txBody>
          <a:bodyPr/>
          <a:lstStyle/>
          <a:p>
            <a:r>
              <a:rPr lang="it-IT" b="1" dirty="0"/>
              <a:t>Internet of </a:t>
            </a:r>
            <a:r>
              <a:rPr lang="it-IT" b="1" dirty="0" err="1"/>
              <a:t>Things</a:t>
            </a:r>
            <a:r>
              <a:rPr lang="it-IT" b="1" dirty="0"/>
              <a:t> (</a:t>
            </a:r>
            <a:r>
              <a:rPr lang="it-IT" b="1" dirty="0" err="1"/>
              <a:t>IoT</a:t>
            </a:r>
            <a:r>
              <a:rPr lang="it-IT" b="1" dirty="0"/>
              <a:t>) </a:t>
            </a:r>
            <a:r>
              <a:rPr lang="it-IT" dirty="0"/>
              <a:t>è un termine di nuovo conio nato dall’esigenza di dare un nome agli oggetti reali connessi ad </a:t>
            </a:r>
            <a:r>
              <a:rPr lang="it-IT" dirty="0" smtClean="0"/>
              <a:t>internet.</a:t>
            </a:r>
          </a:p>
          <a:p>
            <a:r>
              <a:rPr lang="it-IT" dirty="0" err="1">
                <a:solidFill>
                  <a:srgbClr val="00B050"/>
                </a:solidFill>
              </a:rPr>
              <a:t>IoT</a:t>
            </a:r>
            <a:r>
              <a:rPr lang="it-IT" dirty="0">
                <a:solidFill>
                  <a:srgbClr val="00B050"/>
                </a:solidFill>
              </a:rPr>
              <a:t> è ad esempio un frigorifero che ordina il latte quando “si accorge” che è finito. </a:t>
            </a:r>
            <a:r>
              <a:rPr lang="it-IT" dirty="0" err="1">
                <a:solidFill>
                  <a:srgbClr val="00B050"/>
                </a:solidFill>
              </a:rPr>
              <a:t>IoT</a:t>
            </a:r>
            <a:r>
              <a:rPr lang="it-IT" dirty="0">
                <a:solidFill>
                  <a:srgbClr val="00B050"/>
                </a:solidFill>
              </a:rPr>
              <a:t> è una casa che accende i riscaldamenti appena ti sente arrivare. Questi sono esempi di </a:t>
            </a:r>
            <a:r>
              <a:rPr lang="it-IT" dirty="0" err="1">
                <a:solidFill>
                  <a:srgbClr val="00B050"/>
                </a:solidFill>
              </a:rPr>
              <a:t>IoT</a:t>
            </a:r>
            <a:r>
              <a:rPr lang="it-IT" dirty="0">
                <a:solidFill>
                  <a:srgbClr val="00B050"/>
                </a:solidFill>
              </a:rPr>
              <a:t>, ovvero di oggetti che, collegati alla rete, permettono di unire mondo reale e virtuale</a:t>
            </a:r>
            <a:r>
              <a:rPr lang="it-IT" dirty="0" smtClean="0">
                <a:solidFill>
                  <a:srgbClr val="00B050"/>
                </a:solidFill>
              </a:rPr>
              <a:t>.</a:t>
            </a:r>
          </a:p>
          <a:p>
            <a:r>
              <a:rPr lang="it-IT" dirty="0"/>
              <a:t>Grazie all’Internet of </a:t>
            </a:r>
            <a:r>
              <a:rPr lang="it-IT" dirty="0" err="1"/>
              <a:t>Things</a:t>
            </a:r>
            <a:r>
              <a:rPr lang="it-IT" dirty="0"/>
              <a:t> si è sviluppato il fenomeno della </a:t>
            </a:r>
            <a:r>
              <a:rPr lang="it-IT" dirty="0">
                <a:solidFill>
                  <a:srgbClr val="FF0000"/>
                </a:solidFill>
              </a:rPr>
              <a:t>fabbrica intelligente</a:t>
            </a:r>
            <a:r>
              <a:rPr lang="it-IT" dirty="0"/>
              <a:t>, dei </a:t>
            </a:r>
            <a:r>
              <a:rPr lang="it-IT" dirty="0">
                <a:solidFill>
                  <a:srgbClr val="FF0000"/>
                </a:solidFill>
              </a:rPr>
              <a:t>prodotti intelligenti </a:t>
            </a:r>
            <a:r>
              <a:rPr lang="it-IT" dirty="0"/>
              <a:t>e della </a:t>
            </a:r>
            <a:r>
              <a:rPr lang="it-IT" dirty="0" err="1" smtClean="0">
                <a:solidFill>
                  <a:srgbClr val="FF0000"/>
                </a:solidFill>
              </a:rPr>
              <a:t>servitizzazione</a:t>
            </a:r>
            <a:r>
              <a:rPr lang="it-IT" dirty="0" smtClean="0"/>
              <a:t> (</a:t>
            </a:r>
            <a:r>
              <a:rPr lang="it-IT" dirty="0"/>
              <a:t>processo per cui un prodotto non viene più proposto o venduto da solo, ma erogato in combinazione con un </a:t>
            </a:r>
            <a:r>
              <a:rPr lang="it-IT" dirty="0" smtClean="0"/>
              <a:t>servizio)</a:t>
            </a:r>
            <a:endParaRPr lang="it-IT" dirty="0">
              <a:solidFill>
                <a:srgbClr val="00B050"/>
              </a:solidFill>
            </a:endParaRPr>
          </a:p>
          <a:p>
            <a:endParaRPr lang="it-IT" dirty="0"/>
          </a:p>
        </p:txBody>
      </p:sp>
    </p:spTree>
    <p:extLst>
      <p:ext uri="{BB962C8B-B14F-4D97-AF65-F5344CB8AC3E}">
        <p14:creationId xmlns:p14="http://schemas.microsoft.com/office/powerpoint/2010/main" val="20613763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normAutofit fontScale="77500" lnSpcReduction="20000"/>
          </a:bodyPr>
          <a:lstStyle/>
          <a:p>
            <a:pPr marL="0" indent="0">
              <a:buNone/>
            </a:pPr>
            <a:endParaRPr lang="it-IT" sz="4100" dirty="0"/>
          </a:p>
          <a:p>
            <a:r>
              <a:rPr lang="it-IT" sz="4100" dirty="0" smtClean="0"/>
              <a:t>La </a:t>
            </a:r>
            <a:r>
              <a:rPr lang="it-IT" sz="4100" dirty="0"/>
              <a:t>fase definibile come </a:t>
            </a:r>
            <a:r>
              <a:rPr lang="it-IT" sz="4100" b="1" dirty="0" err="1"/>
              <a:t>pre</a:t>
            </a:r>
            <a:r>
              <a:rPr lang="it-IT" sz="4100" b="1" dirty="0"/>
              <a:t>-Internet of </a:t>
            </a:r>
            <a:r>
              <a:rPr lang="it-IT" sz="4100" b="1" dirty="0" err="1"/>
              <a:t>Things</a:t>
            </a:r>
            <a:r>
              <a:rPr lang="it-IT" sz="4100" b="1" dirty="0"/>
              <a:t> </a:t>
            </a:r>
            <a:r>
              <a:rPr lang="it-IT" sz="4100" dirty="0"/>
              <a:t>è rappresentata dalla </a:t>
            </a:r>
            <a:r>
              <a:rPr lang="it-IT" sz="4100" dirty="0" err="1"/>
              <a:t>sensoristica</a:t>
            </a:r>
            <a:r>
              <a:rPr lang="it-IT" sz="4100" dirty="0"/>
              <a:t> “semplice”: dispositivi in grado di effettuare </a:t>
            </a:r>
            <a:r>
              <a:rPr lang="it-IT" sz="4100" b="1" dirty="0"/>
              <a:t>data </a:t>
            </a:r>
            <a:r>
              <a:rPr lang="it-IT" sz="4100" b="1" dirty="0" err="1"/>
              <a:t>collection</a:t>
            </a:r>
            <a:r>
              <a:rPr lang="it-IT" sz="4100" dirty="0"/>
              <a:t> in modo sempre più preciso e mirato in funzione di specifici ambiti applicativi </a:t>
            </a:r>
            <a:r>
              <a:rPr lang="it-IT" sz="4100" dirty="0" smtClean="0"/>
              <a:t> </a:t>
            </a:r>
          </a:p>
          <a:p>
            <a:r>
              <a:rPr lang="it-IT" sz="4100" dirty="0" smtClean="0"/>
              <a:t>Il </a:t>
            </a:r>
            <a:r>
              <a:rPr lang="it-IT" sz="4100" dirty="0"/>
              <a:t>passaggio dalla </a:t>
            </a:r>
            <a:r>
              <a:rPr lang="it-IT" sz="4100" dirty="0" err="1"/>
              <a:t>sensoristica</a:t>
            </a:r>
            <a:r>
              <a:rPr lang="it-IT" sz="4100" dirty="0"/>
              <a:t> all’Internet of </a:t>
            </a:r>
            <a:r>
              <a:rPr lang="it-IT" sz="4100" dirty="0" err="1"/>
              <a:t>Things</a:t>
            </a:r>
            <a:r>
              <a:rPr lang="it-IT" sz="4100" dirty="0"/>
              <a:t> è </a:t>
            </a:r>
            <a:r>
              <a:rPr lang="it-IT" sz="4100" dirty="0" smtClean="0"/>
              <a:t>costituito </a:t>
            </a:r>
            <a:r>
              <a:rPr lang="it-IT" sz="4100" dirty="0"/>
              <a:t>dalla connessione in </a:t>
            </a:r>
            <a:r>
              <a:rPr lang="it-IT" sz="4100" dirty="0" smtClean="0"/>
              <a:t>rete attraverso:</a:t>
            </a:r>
          </a:p>
          <a:p>
            <a:pPr lvl="0">
              <a:buFontTx/>
              <a:buChar char="-"/>
            </a:pPr>
            <a:r>
              <a:rPr lang="it-IT" sz="4100" dirty="0" smtClean="0">
                <a:solidFill>
                  <a:srgbClr val="FF0000"/>
                </a:solidFill>
              </a:rPr>
              <a:t>Dispositivi </a:t>
            </a:r>
            <a:r>
              <a:rPr lang="it-IT" sz="4100" dirty="0">
                <a:solidFill>
                  <a:srgbClr val="FF0000"/>
                </a:solidFill>
              </a:rPr>
              <a:t>in grado di rilevare e</a:t>
            </a:r>
            <a:r>
              <a:rPr lang="it-IT" sz="4100" dirty="0" smtClean="0">
                <a:solidFill>
                  <a:srgbClr val="FF0000"/>
                </a:solidFill>
              </a:rPr>
              <a:t> </a:t>
            </a:r>
            <a:r>
              <a:rPr lang="it-IT" sz="4100" dirty="0">
                <a:solidFill>
                  <a:srgbClr val="FF0000"/>
                </a:solidFill>
              </a:rPr>
              <a:t>di </a:t>
            </a:r>
            <a:r>
              <a:rPr lang="it-IT" sz="4100" dirty="0" smtClean="0">
                <a:solidFill>
                  <a:srgbClr val="FF0000"/>
                </a:solidFill>
              </a:rPr>
              <a:t>comunicare dati</a:t>
            </a:r>
          </a:p>
          <a:p>
            <a:pPr marL="0" indent="0">
              <a:buNone/>
            </a:pPr>
            <a:endParaRPr lang="it-IT" dirty="0"/>
          </a:p>
          <a:p>
            <a:pPr lvl="0">
              <a:buFontTx/>
              <a:buChar char="-"/>
            </a:pPr>
            <a:endParaRPr lang="it-IT" dirty="0"/>
          </a:p>
          <a:p>
            <a:pPr marL="0" indent="0">
              <a:buNone/>
            </a:pPr>
            <a:r>
              <a:rPr lang="it-IT" dirty="0" smtClean="0"/>
              <a:t>  </a:t>
            </a:r>
            <a:endParaRPr lang="it-IT" dirty="0"/>
          </a:p>
        </p:txBody>
      </p:sp>
    </p:spTree>
    <p:extLst>
      <p:ext uri="{BB962C8B-B14F-4D97-AF65-F5344CB8AC3E}">
        <p14:creationId xmlns:p14="http://schemas.microsoft.com/office/powerpoint/2010/main" val="34735269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lstStyle/>
          <a:p>
            <a:pPr>
              <a:buFontTx/>
              <a:buChar char="-"/>
            </a:pPr>
            <a:r>
              <a:rPr lang="it-IT" dirty="0" smtClean="0">
                <a:solidFill>
                  <a:srgbClr val="FF0000"/>
                </a:solidFill>
              </a:rPr>
              <a:t>Dispositivi </a:t>
            </a:r>
            <a:r>
              <a:rPr lang="it-IT" dirty="0">
                <a:solidFill>
                  <a:srgbClr val="FF0000"/>
                </a:solidFill>
              </a:rPr>
              <a:t>in grado di effettuare un primissimo livello di</a:t>
            </a:r>
            <a:r>
              <a:rPr lang="it-IT" b="1" dirty="0">
                <a:solidFill>
                  <a:srgbClr val="FF0000"/>
                </a:solidFill>
              </a:rPr>
              <a:t> elaborazione </a:t>
            </a:r>
            <a:r>
              <a:rPr lang="it-IT" dirty="0">
                <a:solidFill>
                  <a:srgbClr val="FF0000"/>
                </a:solidFill>
              </a:rPr>
              <a:t>(selezione) dei dati a livello locale per trasferire solo i dati che corrispondono a determinati </a:t>
            </a:r>
            <a:r>
              <a:rPr lang="it-IT" dirty="0" smtClean="0">
                <a:solidFill>
                  <a:srgbClr val="FF0000"/>
                </a:solidFill>
              </a:rPr>
              <a:t>requisiti</a:t>
            </a:r>
          </a:p>
          <a:p>
            <a:pPr>
              <a:buFontTx/>
              <a:buChar char="-"/>
            </a:pPr>
            <a:r>
              <a:rPr lang="it-IT" dirty="0" smtClean="0"/>
              <a:t>Dispositivi </a:t>
            </a:r>
            <a:r>
              <a:rPr lang="it-IT" dirty="0"/>
              <a:t>in grado di raccogliere dati, effettuare un primo livello di selezione e di effettuare </a:t>
            </a:r>
            <a:r>
              <a:rPr lang="it-IT" b="1" dirty="0"/>
              <a:t>azioni</a:t>
            </a:r>
            <a:r>
              <a:rPr lang="it-IT" dirty="0"/>
              <a:t> in funzione di indicazioni </a:t>
            </a:r>
            <a:r>
              <a:rPr lang="it-IT" dirty="0" smtClean="0"/>
              <a:t>ricevute</a:t>
            </a:r>
          </a:p>
          <a:p>
            <a:pPr>
              <a:buFontTx/>
              <a:buChar char="-"/>
            </a:pPr>
            <a:r>
              <a:rPr lang="it-IT" dirty="0" smtClean="0">
                <a:solidFill>
                  <a:srgbClr val="FF0000"/>
                </a:solidFill>
              </a:rPr>
              <a:t>Dispositivi </a:t>
            </a:r>
            <a:r>
              <a:rPr lang="it-IT" dirty="0">
                <a:solidFill>
                  <a:srgbClr val="FF0000"/>
                </a:solidFill>
              </a:rPr>
              <a:t>in grado di rilevare dati, di selezionarli, di trasmettere solo quelli </a:t>
            </a:r>
            <a:r>
              <a:rPr lang="it-IT" dirty="0" smtClean="0">
                <a:solidFill>
                  <a:srgbClr val="FF0000"/>
                </a:solidFill>
              </a:rPr>
              <a:t>necessari, </a:t>
            </a:r>
            <a:r>
              <a:rPr lang="it-IT" dirty="0">
                <a:solidFill>
                  <a:srgbClr val="FF0000"/>
                </a:solidFill>
              </a:rPr>
              <a:t>di effettuare azioni sulla base delle indicazioni ricevute in funzione di una </a:t>
            </a:r>
            <a:r>
              <a:rPr lang="it-IT" b="1" dirty="0">
                <a:solidFill>
                  <a:srgbClr val="FF0000"/>
                </a:solidFill>
              </a:rPr>
              <a:t>capacità elaborativa locale</a:t>
            </a:r>
          </a:p>
          <a:p>
            <a:endParaRPr lang="it-IT" dirty="0">
              <a:solidFill>
                <a:srgbClr val="FF0000"/>
              </a:solidFill>
            </a:endParaRPr>
          </a:p>
        </p:txBody>
      </p:sp>
    </p:spTree>
    <p:extLst>
      <p:ext uri="{BB962C8B-B14F-4D97-AF65-F5344CB8AC3E}">
        <p14:creationId xmlns:p14="http://schemas.microsoft.com/office/powerpoint/2010/main" val="22023476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normAutofit fontScale="85000" lnSpcReduction="20000"/>
          </a:bodyPr>
          <a:lstStyle/>
          <a:p>
            <a:pPr marL="0" indent="0">
              <a:buNone/>
            </a:pPr>
            <a:r>
              <a:rPr lang="it-IT" sz="3100" dirty="0"/>
              <a:t>Alcuni esempi di parametri </a:t>
            </a:r>
            <a:r>
              <a:rPr lang="it-IT" sz="3100" dirty="0" smtClean="0"/>
              <a:t>misurabili: </a:t>
            </a:r>
          </a:p>
          <a:p>
            <a:pPr lvl="0"/>
            <a:r>
              <a:rPr lang="it-IT" sz="3100" dirty="0" smtClean="0"/>
              <a:t>Temperatura </a:t>
            </a:r>
            <a:r>
              <a:rPr lang="it-IT" sz="3100" dirty="0"/>
              <a:t>dell’aria</a:t>
            </a:r>
          </a:p>
          <a:p>
            <a:pPr lvl="0"/>
            <a:r>
              <a:rPr lang="it-IT" sz="3100" dirty="0"/>
              <a:t>Pressione dello spazio</a:t>
            </a:r>
          </a:p>
          <a:p>
            <a:pPr lvl="0"/>
            <a:r>
              <a:rPr lang="it-IT" sz="3100" dirty="0" smtClean="0"/>
              <a:t>Movimento</a:t>
            </a:r>
          </a:p>
          <a:p>
            <a:pPr lvl="0"/>
            <a:r>
              <a:rPr lang="it-IT" sz="3100" dirty="0" smtClean="0"/>
              <a:t>Luminosità;</a:t>
            </a:r>
          </a:p>
          <a:p>
            <a:r>
              <a:rPr lang="it-IT" sz="3100" dirty="0"/>
              <a:t>U</a:t>
            </a:r>
            <a:r>
              <a:rPr lang="it-IT" sz="3100" dirty="0" smtClean="0"/>
              <a:t>midità;</a:t>
            </a:r>
          </a:p>
          <a:p>
            <a:pPr lvl="0"/>
            <a:r>
              <a:rPr lang="it-IT" sz="3100" dirty="0"/>
              <a:t>Orientamento nello </a:t>
            </a:r>
            <a:r>
              <a:rPr lang="it-IT" sz="3100" dirty="0" smtClean="0"/>
              <a:t>spazio </a:t>
            </a:r>
          </a:p>
          <a:p>
            <a:pPr marL="0" lvl="0" indent="0">
              <a:buNone/>
            </a:pPr>
            <a:endParaRPr lang="it-IT" sz="3100" dirty="0"/>
          </a:p>
          <a:p>
            <a:endParaRPr lang="it-IT" dirty="0"/>
          </a:p>
          <a:p>
            <a:pPr lvl="0"/>
            <a:endParaRPr lang="it-IT" dirty="0"/>
          </a:p>
          <a:p>
            <a:pPr marL="0" lvl="0" indent="0">
              <a:buNone/>
            </a:pPr>
            <a:r>
              <a:rPr lang="it-IT" dirty="0" smtClean="0"/>
              <a:t> </a:t>
            </a:r>
            <a:endParaRPr lang="it-IT" dirty="0"/>
          </a:p>
          <a:p>
            <a:pPr marL="0" indent="0">
              <a:buNone/>
            </a:pPr>
            <a:endParaRPr lang="it-IT" dirty="0"/>
          </a:p>
        </p:txBody>
      </p:sp>
    </p:spTree>
    <p:extLst>
      <p:ext uri="{BB962C8B-B14F-4D97-AF65-F5344CB8AC3E}">
        <p14:creationId xmlns:p14="http://schemas.microsoft.com/office/powerpoint/2010/main" val="33212017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lstStyle/>
          <a:p>
            <a:pPr marL="0" lvl="0" indent="0">
              <a:buNone/>
            </a:pPr>
            <a:endParaRPr lang="it-IT" dirty="0" smtClean="0"/>
          </a:p>
          <a:p>
            <a:pPr lvl="0"/>
            <a:r>
              <a:rPr lang="it-IT" dirty="0" smtClean="0"/>
              <a:t>Prossimità</a:t>
            </a:r>
            <a:endParaRPr lang="it-IT" dirty="0"/>
          </a:p>
          <a:p>
            <a:pPr lvl="0"/>
            <a:r>
              <a:rPr lang="it-IT" dirty="0" smtClean="0"/>
              <a:t>Radiofrequenze  </a:t>
            </a:r>
          </a:p>
          <a:p>
            <a:pPr lvl="0"/>
            <a:r>
              <a:rPr lang="it-IT" dirty="0"/>
              <a:t>O</a:t>
            </a:r>
            <a:r>
              <a:rPr lang="it-IT" dirty="0" smtClean="0"/>
              <a:t>nde elettromagnetiche</a:t>
            </a:r>
          </a:p>
          <a:p>
            <a:pPr lvl="0"/>
            <a:r>
              <a:rPr lang="it-IT" dirty="0"/>
              <a:t>T</a:t>
            </a:r>
            <a:r>
              <a:rPr lang="it-IT" dirty="0" smtClean="0"/>
              <a:t>ensione</a:t>
            </a:r>
            <a:r>
              <a:rPr lang="it-IT" dirty="0"/>
              <a:t>, </a:t>
            </a:r>
            <a:r>
              <a:rPr lang="it-IT" dirty="0" smtClean="0"/>
              <a:t>corrente</a:t>
            </a:r>
          </a:p>
          <a:p>
            <a:pPr lvl="0"/>
            <a:r>
              <a:rPr lang="it-IT" dirty="0" smtClean="0"/>
              <a:t>Suoni</a:t>
            </a:r>
          </a:p>
          <a:p>
            <a:pPr lvl="0"/>
            <a:endParaRPr lang="it-IT" dirty="0"/>
          </a:p>
          <a:p>
            <a:endParaRPr lang="it-IT" dirty="0"/>
          </a:p>
        </p:txBody>
      </p:sp>
    </p:spTree>
    <p:extLst>
      <p:ext uri="{BB962C8B-B14F-4D97-AF65-F5344CB8AC3E}">
        <p14:creationId xmlns:p14="http://schemas.microsoft.com/office/powerpoint/2010/main" val="27417610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lstStyle/>
          <a:p>
            <a:r>
              <a:rPr lang="it-IT" dirty="0"/>
              <a:t>I</a:t>
            </a:r>
            <a:r>
              <a:rPr lang="it-IT" dirty="0" smtClean="0"/>
              <a:t>n </a:t>
            </a:r>
            <a:r>
              <a:rPr lang="it-IT" dirty="0"/>
              <a:t>Svizzera esistono </a:t>
            </a:r>
            <a:r>
              <a:rPr lang="it-IT" b="1" dirty="0"/>
              <a:t>semafori intelligenti</a:t>
            </a:r>
            <a:r>
              <a:rPr lang="it-IT" dirty="0"/>
              <a:t>, che diventano verdi quando “vedono” che una macchina </a:t>
            </a:r>
            <a:r>
              <a:rPr lang="it-IT" dirty="0" smtClean="0"/>
              <a:t>è </a:t>
            </a:r>
            <a:r>
              <a:rPr lang="it-IT" dirty="0"/>
              <a:t>vicina al semaforo, e che dall’altro lato non sta passando nessuna macchina</a:t>
            </a:r>
            <a:r>
              <a:rPr lang="it-IT" dirty="0" smtClean="0"/>
              <a:t>. </a:t>
            </a:r>
          </a:p>
          <a:p>
            <a:r>
              <a:rPr lang="it-IT" dirty="0" smtClean="0"/>
              <a:t>I vari </a:t>
            </a:r>
            <a:r>
              <a:rPr lang="it-IT" dirty="0"/>
              <a:t>d</a:t>
            </a:r>
            <a:r>
              <a:rPr lang="it-IT" dirty="0" smtClean="0"/>
              <a:t>ispositivi </a:t>
            </a:r>
            <a:r>
              <a:rPr lang="it-IT" dirty="0"/>
              <a:t>ed oggetti connessi </a:t>
            </a:r>
            <a:r>
              <a:rPr lang="it-IT" dirty="0" smtClean="0"/>
              <a:t>possono </a:t>
            </a:r>
            <a:r>
              <a:rPr lang="it-IT" dirty="0"/>
              <a:t>collegarsi a software di analisi dei dati </a:t>
            </a:r>
            <a:r>
              <a:rPr lang="it-IT" dirty="0" smtClean="0"/>
              <a:t>(</a:t>
            </a:r>
            <a:r>
              <a:rPr lang="it-IT" b="1" i="1" dirty="0" smtClean="0"/>
              <a:t>Analytics</a:t>
            </a:r>
            <a:r>
              <a:rPr lang="it-IT" dirty="0"/>
              <a:t>) e in questo modo trasmettere dati ed </a:t>
            </a:r>
            <a:r>
              <a:rPr lang="it-IT" dirty="0" smtClean="0"/>
              <a:t>informazioni </a:t>
            </a:r>
            <a:r>
              <a:rPr lang="it-IT" dirty="0"/>
              <a:t>direttamente ai computer ed ai software di </a:t>
            </a:r>
            <a:r>
              <a:rPr lang="it-IT" dirty="0" smtClean="0"/>
              <a:t>analisi. </a:t>
            </a:r>
          </a:p>
          <a:p>
            <a:r>
              <a:rPr lang="it-IT" u="sng" dirty="0" smtClean="0">
                <a:hlinkClick r:id="rId2"/>
              </a:rPr>
              <a:t>La </a:t>
            </a:r>
            <a:r>
              <a:rPr lang="it-IT" b="1" u="sng" dirty="0" smtClean="0">
                <a:hlinkClick r:id="rId2"/>
              </a:rPr>
              <a:t>Smart </a:t>
            </a:r>
            <a:r>
              <a:rPr lang="it-IT" b="1" u="sng" dirty="0" err="1" smtClean="0">
                <a:hlinkClick r:id="rId2"/>
              </a:rPr>
              <a:t>Agriculture</a:t>
            </a:r>
            <a:r>
              <a:rPr lang="it-IT" dirty="0"/>
              <a:t> è uno dei settori con la più elevata opportunità di sviluppo e con la più bassa penetrazione, ad oggi, di soluzioni digitalizzate.</a:t>
            </a:r>
          </a:p>
          <a:p>
            <a:endParaRPr lang="it-IT" dirty="0" smtClean="0"/>
          </a:p>
          <a:p>
            <a:endParaRPr lang="it-IT" dirty="0"/>
          </a:p>
        </p:txBody>
      </p:sp>
    </p:spTree>
    <p:extLst>
      <p:ext uri="{BB962C8B-B14F-4D97-AF65-F5344CB8AC3E}">
        <p14:creationId xmlns:p14="http://schemas.microsoft.com/office/powerpoint/2010/main" val="15756656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p:txBody>
          <a:bodyPr/>
          <a:lstStyle/>
          <a:p>
            <a:r>
              <a:rPr lang="it-IT" dirty="0" smtClean="0"/>
              <a:t>L’utilizzo </a:t>
            </a:r>
            <a:r>
              <a:rPr lang="it-IT" dirty="0"/>
              <a:t>di sensori intelligenti nei reparti di produzione, in abbinamento a potenti strumenti di data </a:t>
            </a:r>
            <a:r>
              <a:rPr lang="it-IT" dirty="0" err="1"/>
              <a:t>analytics</a:t>
            </a:r>
            <a:r>
              <a:rPr lang="it-IT" dirty="0"/>
              <a:t>, permette di allertare in tempo reale gli operatori dello </a:t>
            </a:r>
            <a:r>
              <a:rPr lang="it-IT" dirty="0" err="1"/>
              <a:t>shopfloor</a:t>
            </a:r>
            <a:r>
              <a:rPr lang="it-IT" dirty="0"/>
              <a:t> sui rischi di un probabile guasto. Sarà possibile ridurre i tempi di fermo macchina non preventivati e attivare specifici programmi di manutenzione </a:t>
            </a:r>
            <a:r>
              <a:rPr lang="it-IT" dirty="0" smtClean="0"/>
              <a:t>predittiva. </a:t>
            </a:r>
          </a:p>
          <a:p>
            <a:r>
              <a:rPr lang="it-IT" dirty="0">
                <a:solidFill>
                  <a:srgbClr val="00B0F0"/>
                </a:solidFill>
              </a:rPr>
              <a:t>L’obiettivo è di arrivare, nel prossimo futuro, a ridurre sprechi e inefficienze di tutti i tipi con strategie che permettano di raggiungere contemporaneamente 4 obiettivi: </a:t>
            </a:r>
            <a:r>
              <a:rPr lang="it-IT" b="1" dirty="0">
                <a:solidFill>
                  <a:srgbClr val="00B0F0"/>
                </a:solidFill>
              </a:rPr>
              <a:t>zero difetti, zero guasti, zero infortuni, zero scorte.</a:t>
            </a:r>
          </a:p>
          <a:p>
            <a:endParaRPr lang="it-IT" dirty="0"/>
          </a:p>
        </p:txBody>
      </p:sp>
    </p:spTree>
    <p:extLst>
      <p:ext uri="{BB962C8B-B14F-4D97-AF65-F5344CB8AC3E}">
        <p14:creationId xmlns:p14="http://schemas.microsoft.com/office/powerpoint/2010/main" val="38963682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err="1"/>
              <a:t>IoT</a:t>
            </a:r>
            <a:endParaRPr lang="it-IT" sz="2400" dirty="0"/>
          </a:p>
        </p:txBody>
      </p:sp>
      <p:sp>
        <p:nvSpPr>
          <p:cNvPr id="3" name="Segnaposto contenuto 2"/>
          <p:cNvSpPr>
            <a:spLocks noGrp="1"/>
          </p:cNvSpPr>
          <p:nvPr>
            <p:ph idx="1"/>
          </p:nvPr>
        </p:nvSpPr>
        <p:spPr>
          <a:xfrm>
            <a:off x="838200" y="1690688"/>
            <a:ext cx="10515600" cy="4351338"/>
          </a:xfrm>
        </p:spPr>
        <p:txBody>
          <a:bodyPr/>
          <a:lstStyle/>
          <a:p>
            <a:r>
              <a:rPr lang="it-IT" dirty="0" smtClean="0"/>
              <a:t>I nuovi </a:t>
            </a:r>
            <a:r>
              <a:rPr lang="it-IT" dirty="0"/>
              <a:t>sistemi di </a:t>
            </a:r>
            <a:r>
              <a:rPr lang="it-IT" b="1" dirty="0"/>
              <a:t>rilevazione fotografica dei difetti</a:t>
            </a:r>
            <a:r>
              <a:rPr lang="it-IT" dirty="0"/>
              <a:t> posizionati lungo la catena di montaggio permettono di intervenire rapidamente sulla produzione per migliorare la </a:t>
            </a:r>
            <a:r>
              <a:rPr lang="it-IT" dirty="0" smtClean="0"/>
              <a:t>qualità. </a:t>
            </a:r>
          </a:p>
          <a:p>
            <a:r>
              <a:rPr lang="it-IT" dirty="0" smtClean="0"/>
              <a:t>E’ </a:t>
            </a:r>
            <a:r>
              <a:rPr lang="it-IT" dirty="0"/>
              <a:t>fondamentale la capacità di </a:t>
            </a:r>
            <a:r>
              <a:rPr lang="it-IT" b="1" dirty="0"/>
              <a:t>analizzare in tempo reale </a:t>
            </a:r>
            <a:r>
              <a:rPr lang="it-IT" dirty="0"/>
              <a:t>(o quantomeno in </a:t>
            </a:r>
            <a:r>
              <a:rPr lang="it-IT" dirty="0" err="1"/>
              <a:t>near</a:t>
            </a:r>
            <a:r>
              <a:rPr lang="it-IT" dirty="0"/>
              <a:t> </a:t>
            </a:r>
            <a:r>
              <a:rPr lang="it-IT" dirty="0" err="1"/>
              <a:t>real</a:t>
            </a:r>
            <a:r>
              <a:rPr lang="it-IT" dirty="0"/>
              <a:t> time), laddove si generano, i dati provenienti da macchinari e sensori</a:t>
            </a:r>
            <a:r>
              <a:rPr lang="it-IT" dirty="0" smtClean="0"/>
              <a:t>.</a:t>
            </a:r>
          </a:p>
          <a:p>
            <a:r>
              <a:rPr lang="it-IT" dirty="0" smtClean="0"/>
              <a:t>In </a:t>
            </a:r>
            <a:r>
              <a:rPr lang="it-IT" dirty="0"/>
              <a:t>molti impianti industriali </a:t>
            </a:r>
            <a:r>
              <a:rPr lang="it-IT" b="1" dirty="0"/>
              <a:t>le risorse di elaborazione sono posizionate all’interno di dispositivi e macchinari</a:t>
            </a:r>
            <a:r>
              <a:rPr lang="it-IT" dirty="0"/>
              <a:t>. Questo permette di operare </a:t>
            </a:r>
            <a:r>
              <a:rPr lang="it-IT" dirty="0" smtClean="0"/>
              <a:t>direttamente </a:t>
            </a:r>
            <a:r>
              <a:rPr lang="it-IT" dirty="0"/>
              <a:t>alla periferia della rete aziendale (si parla, a questo proposito, di </a:t>
            </a:r>
            <a:r>
              <a:rPr lang="it-IT" b="1" dirty="0" err="1"/>
              <a:t>Edge</a:t>
            </a:r>
            <a:r>
              <a:rPr lang="it-IT" b="1" dirty="0"/>
              <a:t> Computing</a:t>
            </a:r>
            <a:r>
              <a:rPr lang="it-IT" dirty="0"/>
              <a:t>),</a:t>
            </a:r>
          </a:p>
        </p:txBody>
      </p:sp>
    </p:spTree>
    <p:extLst>
      <p:ext uri="{BB962C8B-B14F-4D97-AF65-F5344CB8AC3E}">
        <p14:creationId xmlns:p14="http://schemas.microsoft.com/office/powerpoint/2010/main" val="18369649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800" dirty="0" smtClean="0"/>
              <a:t>Robot</a:t>
            </a:r>
            <a:endParaRPr lang="it-IT" sz="4800" dirty="0"/>
          </a:p>
        </p:txBody>
      </p:sp>
      <p:sp>
        <p:nvSpPr>
          <p:cNvPr id="4" name="Segnaposto testo 3"/>
          <p:cNvSpPr>
            <a:spLocks noGrp="1"/>
          </p:cNvSpPr>
          <p:nvPr>
            <p:ph type="body" idx="1"/>
          </p:nvPr>
        </p:nvSpPr>
        <p:spPr/>
        <p:txBody>
          <a:bodyPr/>
          <a:lstStyle/>
          <a:p>
            <a:endParaRPr lang="it-IT"/>
          </a:p>
        </p:txBody>
      </p:sp>
    </p:spTree>
    <p:extLst>
      <p:ext uri="{BB962C8B-B14F-4D97-AF65-F5344CB8AC3E}">
        <p14:creationId xmlns:p14="http://schemas.microsoft.com/office/powerpoint/2010/main" val="51846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smtClean="0"/>
              <a:t>Machine learning</a:t>
            </a:r>
            <a:endParaRPr lang="it-IT" sz="2400" b="1" dirty="0"/>
          </a:p>
        </p:txBody>
      </p:sp>
      <p:sp>
        <p:nvSpPr>
          <p:cNvPr id="3" name="Segnaposto contenuto 2"/>
          <p:cNvSpPr>
            <a:spLocks noGrp="1"/>
          </p:cNvSpPr>
          <p:nvPr>
            <p:ph idx="1"/>
          </p:nvPr>
        </p:nvSpPr>
        <p:spPr/>
        <p:txBody>
          <a:bodyPr/>
          <a:lstStyle/>
          <a:p>
            <a:r>
              <a:rPr lang="it-IT" dirty="0" smtClean="0"/>
              <a:t> </a:t>
            </a:r>
            <a:r>
              <a:rPr lang="it-IT" dirty="0"/>
              <a:t>Il </a:t>
            </a:r>
            <a:r>
              <a:rPr lang="it-IT" b="1" dirty="0"/>
              <a:t>MACHINE LEARNING </a:t>
            </a:r>
            <a:r>
              <a:rPr lang="it-IT" dirty="0"/>
              <a:t>(ML) è un sistema di apprendimento automatico, in grado di imparare dagli esempi, dal ragionamento e dall'esperienza. E' uno dei campi di studio dell'intelligenza artificiale.</a:t>
            </a:r>
          </a:p>
          <a:p>
            <a:r>
              <a:rPr lang="it-IT" dirty="0">
                <a:solidFill>
                  <a:srgbClr val="FF0000"/>
                </a:solidFill>
              </a:rPr>
              <a:t>Il machine </a:t>
            </a:r>
            <a:r>
              <a:rPr lang="it-IT" dirty="0" err="1">
                <a:solidFill>
                  <a:srgbClr val="FF0000"/>
                </a:solidFill>
              </a:rPr>
              <a:t>learning</a:t>
            </a:r>
            <a:r>
              <a:rPr lang="it-IT" dirty="0">
                <a:solidFill>
                  <a:srgbClr val="FF0000"/>
                </a:solidFill>
              </a:rPr>
              <a:t> consente alla macchina di affrontare situazioni e problemi non previsti dalla programmazione iniziale, prendendo decisioni e compiendo azioni non programmate.</a:t>
            </a:r>
          </a:p>
          <a:p>
            <a:r>
              <a:rPr lang="it-IT" dirty="0"/>
              <a:t>Il software modifica sé stesso con l'esperienza ed è in grado di imparare dai propri errori. Nel machine </a:t>
            </a:r>
            <a:r>
              <a:rPr lang="it-IT" dirty="0" err="1"/>
              <a:t>learning</a:t>
            </a:r>
            <a:r>
              <a:rPr lang="it-IT" dirty="0"/>
              <a:t> il comportamento degli algoritmi non è </a:t>
            </a:r>
            <a:r>
              <a:rPr lang="it-IT" dirty="0" err="1"/>
              <a:t>pre</a:t>
            </a:r>
            <a:r>
              <a:rPr lang="it-IT" dirty="0"/>
              <a:t>-programmato ma appreso dai dati.</a:t>
            </a:r>
          </a:p>
          <a:p>
            <a:pPr marL="0" indent="0" fontAlgn="base">
              <a:buNone/>
            </a:pPr>
            <a:endParaRPr lang="it-IT" dirty="0"/>
          </a:p>
          <a:p>
            <a:pPr marL="0" indent="0">
              <a:buNone/>
            </a:pPr>
            <a:endParaRPr lang="it-IT" dirty="0"/>
          </a:p>
        </p:txBody>
      </p:sp>
    </p:spTree>
    <p:extLst>
      <p:ext uri="{BB962C8B-B14F-4D97-AF65-F5344CB8AC3E}">
        <p14:creationId xmlns:p14="http://schemas.microsoft.com/office/powerpoint/2010/main" val="16262409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dirty="0" smtClean="0"/>
              <a:t>Robot</a:t>
            </a:r>
            <a:endParaRPr lang="it-IT" sz="2400" dirty="0"/>
          </a:p>
        </p:txBody>
      </p:sp>
      <p:sp>
        <p:nvSpPr>
          <p:cNvPr id="5" name="Segnaposto contenuto 4"/>
          <p:cNvSpPr>
            <a:spLocks noGrp="1"/>
          </p:cNvSpPr>
          <p:nvPr>
            <p:ph idx="1"/>
          </p:nvPr>
        </p:nvSpPr>
        <p:spPr/>
        <p:txBody>
          <a:bodyPr/>
          <a:lstStyle/>
          <a:p>
            <a:r>
              <a:rPr lang="it-IT" dirty="0"/>
              <a:t>Secondo le proiezioni del World </a:t>
            </a:r>
            <a:r>
              <a:rPr lang="it-IT" dirty="0" err="1"/>
              <a:t>Economic</a:t>
            </a:r>
            <a:r>
              <a:rPr lang="it-IT" dirty="0"/>
              <a:t> Forum di qui ai prossimi sette anni il potenziale è di </a:t>
            </a:r>
            <a:r>
              <a:rPr lang="it-IT" b="1" dirty="0"/>
              <a:t>133 milioni </a:t>
            </a:r>
            <a:r>
              <a:rPr lang="it-IT" dirty="0"/>
              <a:t>di nuovi posti di lavoro contro i </a:t>
            </a:r>
            <a:r>
              <a:rPr lang="it-IT" b="1" dirty="0"/>
              <a:t>75 milioni </a:t>
            </a:r>
            <a:r>
              <a:rPr lang="it-IT" dirty="0"/>
              <a:t>che andranno in fumo. Ma per traghettare il risultato bisognerà puntare sulla formazione di risorse </a:t>
            </a:r>
            <a:r>
              <a:rPr lang="it-IT" dirty="0" smtClean="0"/>
              <a:t>professionali-</a:t>
            </a:r>
            <a:endParaRPr lang="it-IT" dirty="0"/>
          </a:p>
          <a:p>
            <a:r>
              <a:rPr lang="it-IT" dirty="0"/>
              <a:t>tecnologie come </a:t>
            </a:r>
            <a:r>
              <a:rPr lang="it-IT" u="sng" dirty="0">
                <a:hlinkClick r:id="rId2"/>
              </a:rPr>
              <a:t>intelligenza artificiale</a:t>
            </a:r>
            <a:r>
              <a:rPr lang="it-IT" dirty="0">
                <a:solidFill>
                  <a:srgbClr val="0070C0"/>
                </a:solidFill>
              </a:rPr>
              <a:t>, </a:t>
            </a:r>
            <a:r>
              <a:rPr lang="it-IT" u="sng" dirty="0">
                <a:solidFill>
                  <a:srgbClr val="0070C0"/>
                </a:solidFill>
              </a:rPr>
              <a:t>robotica e medicina di precisione</a:t>
            </a:r>
            <a:r>
              <a:rPr lang="it-IT" dirty="0">
                <a:solidFill>
                  <a:srgbClr val="0070C0"/>
                </a:solidFill>
              </a:rPr>
              <a:t> </a:t>
            </a:r>
            <a:r>
              <a:rPr lang="it-IT" dirty="0"/>
              <a:t>potrebbero creare più occupazione di quanta ne </a:t>
            </a:r>
            <a:r>
              <a:rPr lang="it-IT" dirty="0" smtClean="0"/>
              <a:t>minaccino. </a:t>
            </a:r>
          </a:p>
          <a:p>
            <a:r>
              <a:rPr lang="it-IT" dirty="0" err="1"/>
              <a:t>Saadia</a:t>
            </a:r>
            <a:r>
              <a:rPr lang="it-IT" dirty="0"/>
              <a:t> </a:t>
            </a:r>
            <a:r>
              <a:rPr lang="it-IT" dirty="0" err="1"/>
              <a:t>Zahidi</a:t>
            </a:r>
            <a:r>
              <a:rPr lang="it-IT" dirty="0"/>
              <a:t>, direttrice del Center for the New Economy and Society del </a:t>
            </a:r>
            <a:r>
              <a:rPr lang="it-IT" dirty="0" err="1"/>
              <a:t>Wef</a:t>
            </a:r>
            <a:r>
              <a:rPr lang="it-IT" dirty="0"/>
              <a:t>, afferma che le imprese hanno “l’imperativo morale ed economico” di </a:t>
            </a:r>
            <a:r>
              <a:rPr lang="it-IT" b="1" dirty="0"/>
              <a:t>investire nella formazione </a:t>
            </a:r>
            <a:r>
              <a:rPr lang="it-IT" b="1" dirty="0" smtClean="0"/>
              <a:t>continua</a:t>
            </a:r>
            <a:r>
              <a:rPr lang="it-IT" dirty="0"/>
              <a:t>.</a:t>
            </a:r>
          </a:p>
        </p:txBody>
      </p:sp>
    </p:spTree>
    <p:extLst>
      <p:ext uri="{BB962C8B-B14F-4D97-AF65-F5344CB8AC3E}">
        <p14:creationId xmlns:p14="http://schemas.microsoft.com/office/powerpoint/2010/main" val="33475362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b="1" dirty="0"/>
              <a:t>I nuovi lavori della quarta era industriale </a:t>
            </a:r>
            <a:r>
              <a:rPr lang="it-IT" b="1" dirty="0" smtClean="0"/>
              <a:t>saranno </a:t>
            </a:r>
            <a:r>
              <a:rPr lang="it-IT" b="1" dirty="0"/>
              <a:t>meno “sicuri”:</a:t>
            </a:r>
            <a:r>
              <a:rPr lang="it-IT" dirty="0"/>
              <a:t> i lavoratori vestiranno in misura crescente il ruolo di freelance, collaboratori o consulenti</a:t>
            </a:r>
            <a:r>
              <a:rPr lang="it-IT" dirty="0" smtClean="0"/>
              <a:t>.</a:t>
            </a:r>
          </a:p>
          <a:p>
            <a:r>
              <a:rPr lang="it-IT" dirty="0">
                <a:solidFill>
                  <a:srgbClr val="0070C0"/>
                </a:solidFill>
              </a:rPr>
              <a:t>La robotica sta trasformando positivamente il nostro modo di vivere e di lavorare, aumentandone l’efficienza e i livelli di sicurezza, fornendo livelli avanzati di servizio</a:t>
            </a:r>
            <a:r>
              <a:rPr lang="it-IT" dirty="0"/>
              <a:t>.</a:t>
            </a:r>
          </a:p>
          <a:p>
            <a:r>
              <a:rPr lang="it-IT" dirty="0"/>
              <a:t>I robot li troviamo ovunque: in fabbrica ad assemblare automobili, nello spazio a esplorare pianeti, in operazioni di salvataggio, in </a:t>
            </a:r>
            <a:r>
              <a:rPr lang="it-IT" dirty="0" smtClean="0"/>
              <a:t>casa, </a:t>
            </a:r>
            <a:r>
              <a:rPr lang="it-IT" dirty="0"/>
              <a:t>in sala operatoria. </a:t>
            </a:r>
          </a:p>
        </p:txBody>
      </p:sp>
    </p:spTree>
    <p:extLst>
      <p:ext uri="{BB962C8B-B14F-4D97-AF65-F5344CB8AC3E}">
        <p14:creationId xmlns:p14="http://schemas.microsoft.com/office/powerpoint/2010/main" val="36564004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dirty="0"/>
              <a:t>Con l’avvento della quarta rivoluzione industriale, la robotica è stata individuata come una delle “</a:t>
            </a:r>
            <a:r>
              <a:rPr lang="it-IT" b="1" dirty="0"/>
              <a:t>tecnologie abilitanti</a:t>
            </a:r>
            <a:r>
              <a:rPr lang="it-IT" dirty="0"/>
              <a:t>” nell’ambito del programma Industria 4.0. </a:t>
            </a:r>
            <a:endParaRPr lang="it-IT" dirty="0" smtClean="0"/>
          </a:p>
          <a:p>
            <a:r>
              <a:rPr lang="it-IT" dirty="0" smtClean="0"/>
              <a:t>I </a:t>
            </a:r>
            <a:r>
              <a:rPr lang="it-IT" dirty="0"/>
              <a:t>nuovi robot industriali vengono </a:t>
            </a:r>
            <a:r>
              <a:rPr lang="it-IT" b="1" dirty="0"/>
              <a:t>affiancati all’operatore umano </a:t>
            </a:r>
            <a:r>
              <a:rPr lang="it-IT" dirty="0"/>
              <a:t>in modo sicuro e affidabile, controllando l’interazione con la persona e l’ambiente, allo scopo di collaborare e potenziare il movimento.</a:t>
            </a:r>
          </a:p>
          <a:p>
            <a:r>
              <a:rPr lang="it-IT" dirty="0"/>
              <a:t>, la r</a:t>
            </a:r>
            <a:r>
              <a:rPr lang="it-IT" b="1" dirty="0"/>
              <a:t>obotica di servizio</a:t>
            </a:r>
            <a:r>
              <a:rPr lang="it-IT" dirty="0"/>
              <a:t> mostrerà effetti molto più dirompenti sulla competitività delle industrie non </a:t>
            </a:r>
            <a:r>
              <a:rPr lang="it-IT" dirty="0" smtClean="0"/>
              <a:t>manifatturiere, </a:t>
            </a:r>
            <a:r>
              <a:rPr lang="it-IT" dirty="0"/>
              <a:t>come nei settori dell’</a:t>
            </a:r>
            <a:r>
              <a:rPr lang="it-IT" b="1" dirty="0"/>
              <a:t>agricoltura</a:t>
            </a:r>
            <a:r>
              <a:rPr lang="it-IT" dirty="0"/>
              <a:t>, dei </a:t>
            </a:r>
            <a:r>
              <a:rPr lang="it-IT" b="1" dirty="0"/>
              <a:t>trasporti</a:t>
            </a:r>
            <a:r>
              <a:rPr lang="it-IT" dirty="0"/>
              <a:t>, della </a:t>
            </a:r>
            <a:r>
              <a:rPr lang="it-IT" b="1" dirty="0"/>
              <a:t>sanità</a:t>
            </a:r>
            <a:r>
              <a:rPr lang="it-IT" dirty="0"/>
              <a:t>, della </a:t>
            </a:r>
            <a:r>
              <a:rPr lang="it-IT" b="1" dirty="0"/>
              <a:t>sicurezza</a:t>
            </a:r>
            <a:r>
              <a:rPr lang="it-IT" dirty="0"/>
              <a:t> e dei </a:t>
            </a:r>
            <a:r>
              <a:rPr lang="it-IT" b="1" dirty="0"/>
              <a:t>servizi pubblici</a:t>
            </a:r>
          </a:p>
        </p:txBody>
      </p:sp>
    </p:spTree>
    <p:extLst>
      <p:ext uri="{BB962C8B-B14F-4D97-AF65-F5344CB8AC3E}">
        <p14:creationId xmlns:p14="http://schemas.microsoft.com/office/powerpoint/2010/main" val="5314929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normAutofit/>
          </a:bodyPr>
          <a:lstStyle/>
          <a:p>
            <a:r>
              <a:rPr lang="it-IT" dirty="0" smtClean="0"/>
              <a:t>In Europa esistono</a:t>
            </a:r>
            <a:r>
              <a:rPr lang="it-IT" dirty="0"/>
              <a:t>, </a:t>
            </a:r>
            <a:r>
              <a:rPr lang="it-IT" dirty="0" smtClean="0"/>
              <a:t>diversi </a:t>
            </a:r>
            <a:r>
              <a:rPr lang="it-IT" b="1" dirty="0"/>
              <a:t>laboratori di robotica a cavallo tra accademia e industria</a:t>
            </a:r>
            <a:r>
              <a:rPr lang="it-IT" dirty="0"/>
              <a:t> che includono aziende di spin-off incubate al loro interno. Queste realtà hanno portato l’Europa ad assumere una posizione scientifica di </a:t>
            </a:r>
            <a:r>
              <a:rPr lang="it-IT" dirty="0" smtClean="0"/>
              <a:t>primo </a:t>
            </a:r>
            <a:r>
              <a:rPr lang="it-IT" dirty="0"/>
              <a:t>piano a livello </a:t>
            </a:r>
            <a:r>
              <a:rPr lang="it-IT" dirty="0" smtClean="0"/>
              <a:t>mondiale.</a:t>
            </a:r>
          </a:p>
          <a:p>
            <a:r>
              <a:rPr lang="it-IT" dirty="0">
                <a:solidFill>
                  <a:srgbClr val="0070C0"/>
                </a:solidFill>
              </a:rPr>
              <a:t>Da queste forti competenze nascono robot cooperanti e l’intelligenza ambientale, le interfacce uomo–macchina basate sulla parola e sul tatto, </a:t>
            </a:r>
            <a:r>
              <a:rPr lang="it-IT" dirty="0" smtClean="0">
                <a:solidFill>
                  <a:srgbClr val="0070C0"/>
                </a:solidFill>
              </a:rPr>
              <a:t> </a:t>
            </a:r>
            <a:r>
              <a:rPr lang="it-IT" dirty="0">
                <a:solidFill>
                  <a:srgbClr val="0070C0"/>
                </a:solidFill>
              </a:rPr>
              <a:t>gli attuatori innovativi, le pinze e le mani destre, i sistemi di locomozione, </a:t>
            </a:r>
            <a:r>
              <a:rPr lang="it-IT" dirty="0" smtClean="0">
                <a:solidFill>
                  <a:srgbClr val="0070C0"/>
                </a:solidFill>
              </a:rPr>
              <a:t> la </a:t>
            </a:r>
            <a:r>
              <a:rPr lang="it-IT" dirty="0">
                <a:solidFill>
                  <a:srgbClr val="0070C0"/>
                </a:solidFill>
              </a:rPr>
              <a:t>navigazione in ambienti scarsamente </a:t>
            </a:r>
            <a:r>
              <a:rPr lang="it-IT" dirty="0" smtClean="0">
                <a:solidFill>
                  <a:srgbClr val="0070C0"/>
                </a:solidFill>
              </a:rPr>
              <a:t>strutturati, </a:t>
            </a:r>
            <a:r>
              <a:rPr lang="it-IT" dirty="0">
                <a:solidFill>
                  <a:srgbClr val="0070C0"/>
                </a:solidFill>
              </a:rPr>
              <a:t>il controllo di bracci e veicoli (terrestri, marini e aerei</a:t>
            </a:r>
            <a:r>
              <a:rPr lang="it-IT" dirty="0" smtClean="0">
                <a:solidFill>
                  <a:srgbClr val="0070C0"/>
                </a:solidFill>
              </a:rPr>
              <a:t>).</a:t>
            </a:r>
            <a:endParaRPr lang="it-IT" dirty="0">
              <a:solidFill>
                <a:srgbClr val="0070C0"/>
              </a:solidFill>
            </a:endParaRPr>
          </a:p>
          <a:p>
            <a:pPr marL="0" indent="0">
              <a:buNone/>
            </a:pPr>
            <a:endParaRPr lang="it-IT" dirty="0"/>
          </a:p>
        </p:txBody>
      </p:sp>
    </p:spTree>
    <p:extLst>
      <p:ext uri="{BB962C8B-B14F-4D97-AF65-F5344CB8AC3E}">
        <p14:creationId xmlns:p14="http://schemas.microsoft.com/office/powerpoint/2010/main" val="16621220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pPr algn="just"/>
            <a:r>
              <a:rPr lang="it-IT" dirty="0">
                <a:solidFill>
                  <a:srgbClr val="0070C0"/>
                </a:solidFill>
              </a:rPr>
              <a:t>D’altro canto, la robotica solleva molte questioni etiche e sociali, oltre a quelle legali. L’Europa è riuscita a guidare il dibattito mondiale in questo settore ed è importante che le </a:t>
            </a:r>
            <a:r>
              <a:rPr lang="it-IT" dirty="0" smtClean="0">
                <a:solidFill>
                  <a:srgbClr val="0070C0"/>
                </a:solidFill>
              </a:rPr>
              <a:t>ricerche in campo</a:t>
            </a:r>
            <a:r>
              <a:rPr lang="it-IT" dirty="0">
                <a:solidFill>
                  <a:srgbClr val="0070C0"/>
                </a:solidFill>
              </a:rPr>
              <a:t> </a:t>
            </a:r>
            <a:r>
              <a:rPr lang="it-IT" b="1" dirty="0">
                <a:solidFill>
                  <a:srgbClr val="0070C0"/>
                </a:solidFill>
              </a:rPr>
              <a:t>etico</a:t>
            </a:r>
            <a:r>
              <a:rPr lang="it-IT" dirty="0">
                <a:solidFill>
                  <a:srgbClr val="0070C0"/>
                </a:solidFill>
              </a:rPr>
              <a:t>, </a:t>
            </a:r>
            <a:r>
              <a:rPr lang="it-IT" b="1" dirty="0">
                <a:solidFill>
                  <a:srgbClr val="0070C0"/>
                </a:solidFill>
              </a:rPr>
              <a:t>legale</a:t>
            </a:r>
            <a:r>
              <a:rPr lang="it-IT" dirty="0">
                <a:solidFill>
                  <a:srgbClr val="0070C0"/>
                </a:solidFill>
              </a:rPr>
              <a:t> e </a:t>
            </a:r>
            <a:r>
              <a:rPr lang="it-IT" b="1" dirty="0">
                <a:solidFill>
                  <a:srgbClr val="0070C0"/>
                </a:solidFill>
              </a:rPr>
              <a:t>sociologico</a:t>
            </a:r>
            <a:r>
              <a:rPr lang="it-IT" dirty="0">
                <a:solidFill>
                  <a:srgbClr val="0070C0"/>
                </a:solidFill>
              </a:rPr>
              <a:t> (“ELS”) siano in prima linea nelle considerazioni riguardanti lo spiegamento e l’uso dei robot nella nostra società</a:t>
            </a:r>
            <a:r>
              <a:rPr lang="it-IT" dirty="0" smtClean="0">
                <a:solidFill>
                  <a:srgbClr val="0070C0"/>
                </a:solidFill>
              </a:rPr>
              <a:t>.</a:t>
            </a:r>
          </a:p>
          <a:p>
            <a:pPr algn="just"/>
            <a:r>
              <a:rPr lang="it-IT" dirty="0"/>
              <a:t>S</a:t>
            </a:r>
            <a:r>
              <a:rPr lang="it-IT" dirty="0" smtClean="0"/>
              <a:t>i </a:t>
            </a:r>
            <a:r>
              <a:rPr lang="it-IT" dirty="0"/>
              <a:t>stima che a oggi siano operativi circa 2 milioni di robot industriali, con un tasso di crescita annuo di almeno il 15%. </a:t>
            </a:r>
            <a:r>
              <a:rPr lang="it-IT" b="1" dirty="0"/>
              <a:t>Nella sfida per la competitività, la produttività e la sostenibilità, la leadership nella tecnologia robotica sarà il fattore chiave di differenziazione</a:t>
            </a:r>
            <a:r>
              <a:rPr lang="it-IT" dirty="0"/>
              <a:t>.</a:t>
            </a:r>
          </a:p>
          <a:p>
            <a:pPr algn="just"/>
            <a:endParaRPr lang="it-IT" dirty="0"/>
          </a:p>
          <a:p>
            <a:endParaRPr lang="it-IT" dirty="0"/>
          </a:p>
        </p:txBody>
      </p:sp>
    </p:spTree>
    <p:extLst>
      <p:ext uri="{BB962C8B-B14F-4D97-AF65-F5344CB8AC3E}">
        <p14:creationId xmlns:p14="http://schemas.microsoft.com/office/powerpoint/2010/main" val="31157648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dirty="0"/>
              <a:t>P</a:t>
            </a:r>
            <a:r>
              <a:rPr lang="it-IT" dirty="0" smtClean="0"/>
              <a:t>rima </a:t>
            </a:r>
            <a:r>
              <a:rPr lang="it-IT" dirty="0"/>
              <a:t>di poter diffondere nelle case i robot, dovremmo essere certi della loro </a:t>
            </a:r>
            <a:r>
              <a:rPr lang="it-IT" b="1" dirty="0"/>
              <a:t>sicurezza nell’interazione fisica </a:t>
            </a:r>
            <a:r>
              <a:rPr lang="it-IT" dirty="0"/>
              <a:t>con gli umani ma anche della loro sicurezza informatica, per evitare che </a:t>
            </a:r>
            <a:r>
              <a:rPr lang="it-IT" b="1" dirty="0"/>
              <a:t>vengano pilotati </a:t>
            </a:r>
            <a:r>
              <a:rPr lang="it-IT" dirty="0"/>
              <a:t>da hacker senza scrupoli.</a:t>
            </a:r>
          </a:p>
          <a:p>
            <a:r>
              <a:rPr lang="it-IT" dirty="0"/>
              <a:t>uno dei settori di massima espansione del mercato è attesa nell’ambito della </a:t>
            </a:r>
            <a:r>
              <a:rPr lang="it-IT" b="1" dirty="0"/>
              <a:t>robotica indossabile per applicazioni industriali</a:t>
            </a:r>
            <a:r>
              <a:rPr lang="it-IT" dirty="0"/>
              <a:t>. In questo caso il robot indossabile diventa un </a:t>
            </a:r>
            <a:r>
              <a:rPr lang="it-IT" b="1" dirty="0"/>
              <a:t>esoscheletro,</a:t>
            </a:r>
            <a:r>
              <a:rPr lang="it-IT" dirty="0"/>
              <a:t> cioè un supporto esterno al sistema muscoloscheletrico che sostiene e compensa posizioni </a:t>
            </a:r>
            <a:r>
              <a:rPr lang="it-IT" dirty="0" smtClean="0"/>
              <a:t>difficili.</a:t>
            </a:r>
            <a:endParaRPr lang="it-IT" dirty="0"/>
          </a:p>
        </p:txBody>
      </p:sp>
    </p:spTree>
    <p:extLst>
      <p:ext uri="{BB962C8B-B14F-4D97-AF65-F5344CB8AC3E}">
        <p14:creationId xmlns:p14="http://schemas.microsoft.com/office/powerpoint/2010/main" val="13869898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b="1" dirty="0"/>
              <a:t>Le protesi cibernetiche </a:t>
            </a:r>
            <a:r>
              <a:rPr lang="it-IT" dirty="0"/>
              <a:t>sono la frontiera della </a:t>
            </a:r>
            <a:r>
              <a:rPr lang="it-IT" dirty="0" err="1"/>
              <a:t>biorobotica</a:t>
            </a:r>
            <a:r>
              <a:rPr lang="it-IT" dirty="0"/>
              <a:t> perché rappresentano il sogno di </a:t>
            </a:r>
            <a:r>
              <a:rPr lang="it-IT" b="1" dirty="0"/>
              <a:t>connettere la mano artificiale al cervello</a:t>
            </a:r>
            <a:r>
              <a:rPr lang="it-IT" dirty="0"/>
              <a:t>, permettendo al soggetto amputato di esprimere l’intenzione motoria in modo naturale e trasmetterla in tempo reale tramite un’interfaccia neurale che fa da ponte verso la </a:t>
            </a:r>
            <a:r>
              <a:rPr lang="it-IT" dirty="0" smtClean="0"/>
              <a:t>protesi. </a:t>
            </a:r>
          </a:p>
          <a:p>
            <a:r>
              <a:rPr lang="it-IT" dirty="0"/>
              <a:t>L</a:t>
            </a:r>
            <a:r>
              <a:rPr lang="it-IT" dirty="0" smtClean="0"/>
              <a:t>a</a:t>
            </a:r>
            <a:r>
              <a:rPr lang="it-IT" b="1" dirty="0" smtClean="0"/>
              <a:t> </a:t>
            </a:r>
            <a:r>
              <a:rPr lang="it-IT" b="1" dirty="0" err="1"/>
              <a:t>antidisciplinarietà</a:t>
            </a:r>
            <a:r>
              <a:rPr lang="it-IT" b="1" dirty="0"/>
              <a:t> </a:t>
            </a:r>
            <a:r>
              <a:rPr lang="it-IT" dirty="0"/>
              <a:t>rappresenta il coraggio dell’intelletto di superare le barriere e i pregiudizi e </a:t>
            </a:r>
            <a:r>
              <a:rPr lang="it-IT" b="1" dirty="0"/>
              <a:t>lavorare unendo più competenze</a:t>
            </a:r>
            <a:r>
              <a:rPr lang="it-IT" dirty="0"/>
              <a:t> ma soprattutto vedendo un problema nel suo complesso come una occasione di progresso scientifico.</a:t>
            </a:r>
          </a:p>
          <a:p>
            <a:pPr marL="0" indent="0">
              <a:buNone/>
            </a:pPr>
            <a:endParaRPr lang="it-IT" dirty="0" smtClean="0"/>
          </a:p>
          <a:p>
            <a:endParaRPr lang="it-IT" dirty="0"/>
          </a:p>
        </p:txBody>
      </p:sp>
    </p:spTree>
    <p:extLst>
      <p:ext uri="{BB962C8B-B14F-4D97-AF65-F5344CB8AC3E}">
        <p14:creationId xmlns:p14="http://schemas.microsoft.com/office/powerpoint/2010/main" val="8380117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dirty="0"/>
              <a:t>U</a:t>
            </a:r>
            <a:r>
              <a:rPr lang="it-IT" dirty="0" smtClean="0"/>
              <a:t>tilizzando </a:t>
            </a:r>
            <a:r>
              <a:rPr lang="it-IT" dirty="0"/>
              <a:t>internet </a:t>
            </a:r>
            <a:r>
              <a:rPr lang="it-IT" dirty="0" smtClean="0"/>
              <a:t>(</a:t>
            </a:r>
            <a:r>
              <a:rPr lang="it-IT" dirty="0" err="1" smtClean="0"/>
              <a:t>cloud</a:t>
            </a:r>
            <a:r>
              <a:rPr lang="it-IT" dirty="0" smtClean="0"/>
              <a:t>) per </a:t>
            </a:r>
            <a:r>
              <a:rPr lang="it-IT" dirty="0"/>
              <a:t>aumentare le capacità di un robot, principalmente delegando la parte computazionale e fornendo servizi on-demand, potrà consentire un salto di qualità all’intero comparto</a:t>
            </a:r>
            <a:r>
              <a:rPr lang="it-IT" dirty="0" smtClean="0"/>
              <a:t>. </a:t>
            </a:r>
          </a:p>
          <a:p>
            <a:r>
              <a:rPr lang="it-IT" dirty="0">
                <a:solidFill>
                  <a:srgbClr val="0070C0"/>
                </a:solidFill>
              </a:rPr>
              <a:t>S</a:t>
            </a:r>
            <a:r>
              <a:rPr lang="it-IT" dirty="0" smtClean="0">
                <a:solidFill>
                  <a:srgbClr val="0070C0"/>
                </a:solidFill>
              </a:rPr>
              <a:t>anità</a:t>
            </a:r>
            <a:r>
              <a:rPr lang="it-IT" dirty="0">
                <a:solidFill>
                  <a:srgbClr val="0070C0"/>
                </a:solidFill>
              </a:rPr>
              <a:t>, trasporti, robotica di consumo e produzione sono aree che possono trarre beneficio dall’utilizzo di </a:t>
            </a:r>
            <a:r>
              <a:rPr lang="it-IT" b="1" dirty="0">
                <a:solidFill>
                  <a:srgbClr val="0070C0"/>
                </a:solidFill>
              </a:rPr>
              <a:t>risorse condivise </a:t>
            </a:r>
            <a:r>
              <a:rPr lang="it-IT" dirty="0">
                <a:solidFill>
                  <a:srgbClr val="0070C0"/>
                </a:solidFill>
              </a:rPr>
              <a:t>e dall’eliminazione della necessità di </a:t>
            </a:r>
            <a:r>
              <a:rPr lang="it-IT" b="1" dirty="0">
                <a:solidFill>
                  <a:srgbClr val="0070C0"/>
                </a:solidFill>
              </a:rPr>
              <a:t>gestire o aggiornare il software</a:t>
            </a:r>
            <a:r>
              <a:rPr lang="it-IT" dirty="0">
                <a:solidFill>
                  <a:srgbClr val="0070C0"/>
                </a:solidFill>
              </a:rPr>
              <a:t> di robotica”.</a:t>
            </a:r>
          </a:p>
          <a:p>
            <a:r>
              <a:rPr lang="it-IT" dirty="0"/>
              <a:t>“Il mercato della robotica di consumo assisterà a una forte crescita – spiegano gli analisti – la </a:t>
            </a:r>
            <a:r>
              <a:rPr lang="it-IT" b="1" dirty="0"/>
              <a:t>robotica </a:t>
            </a:r>
            <a:r>
              <a:rPr lang="it-IT" b="1" dirty="0" err="1"/>
              <a:t>cloud</a:t>
            </a:r>
            <a:r>
              <a:rPr lang="it-IT" b="1" dirty="0"/>
              <a:t> </a:t>
            </a:r>
            <a:r>
              <a:rPr lang="it-IT" dirty="0"/>
              <a:t>sarà un catalizzatore per la nascita di un mercato commerciale per la robotica di consumo”.</a:t>
            </a:r>
          </a:p>
          <a:p>
            <a:endParaRPr lang="it-IT" dirty="0"/>
          </a:p>
        </p:txBody>
      </p:sp>
    </p:spTree>
    <p:extLst>
      <p:ext uri="{BB962C8B-B14F-4D97-AF65-F5344CB8AC3E}">
        <p14:creationId xmlns:p14="http://schemas.microsoft.com/office/powerpoint/2010/main" val="24970786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normAutofit/>
          </a:bodyPr>
          <a:lstStyle/>
          <a:p>
            <a:r>
              <a:rPr lang="it-IT" dirty="0"/>
              <a:t>U</a:t>
            </a:r>
            <a:r>
              <a:rPr lang="it-IT" dirty="0" smtClean="0"/>
              <a:t>n </a:t>
            </a:r>
            <a:r>
              <a:rPr lang="it-IT" dirty="0"/>
              <a:t>robot ogni mille lavoratori, in un’economia come quella italiana, comporta una perdita di 75 mila posti di lavoro</a:t>
            </a:r>
            <a:r>
              <a:rPr lang="it-IT" dirty="0" smtClean="0"/>
              <a:t>.</a:t>
            </a:r>
          </a:p>
          <a:p>
            <a:r>
              <a:rPr lang="it-IT" dirty="0"/>
              <a:t>Prenotare un biglietto aereo, comunicare alla compagnia aerea che c’è un passeggero, assegnare il posto, incassare il prezzo del biglietto, dare i soldi alla compagnia aerea …. Tutto questo richiedeva lavoro e coinvolgeva molte persone. Oggi tutto questo è fatto online mettendo in contatto chi vuole viaggiare direttamente con la compagnia aerea (con dei computer che gestiscono tutte le transazioni richieste</a:t>
            </a:r>
            <a:r>
              <a:rPr lang="it-IT" dirty="0" smtClean="0"/>
              <a:t>).</a:t>
            </a:r>
          </a:p>
          <a:p>
            <a:r>
              <a:rPr lang="it-IT" dirty="0" smtClean="0"/>
              <a:t> </a:t>
            </a:r>
            <a:r>
              <a:rPr lang="it-IT" dirty="0"/>
              <a:t>Abbiamo dato efficienza al sistema…e abbiamo perso posti di lavoro. </a:t>
            </a:r>
            <a:r>
              <a:rPr lang="it-IT" b="1" dirty="0" smtClean="0"/>
              <a:t>Creare </a:t>
            </a:r>
            <a:r>
              <a:rPr lang="it-IT" b="1" dirty="0"/>
              <a:t>efficienza toglie posti di lavoro.</a:t>
            </a:r>
            <a:endParaRPr lang="it-IT" dirty="0"/>
          </a:p>
          <a:p>
            <a:endParaRPr lang="it-IT" dirty="0"/>
          </a:p>
          <a:p>
            <a:endParaRPr lang="it-IT" dirty="0"/>
          </a:p>
        </p:txBody>
      </p:sp>
    </p:spTree>
    <p:extLst>
      <p:ext uri="{BB962C8B-B14F-4D97-AF65-F5344CB8AC3E}">
        <p14:creationId xmlns:p14="http://schemas.microsoft.com/office/powerpoint/2010/main" val="307800777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r>
              <a:rPr lang="it-IT" b="1" dirty="0"/>
              <a:t>D</a:t>
            </a:r>
            <a:r>
              <a:rPr lang="it-IT" b="1" dirty="0" smtClean="0"/>
              <a:t>obbiamo </a:t>
            </a:r>
            <a:r>
              <a:rPr lang="it-IT" b="1" dirty="0"/>
              <a:t>spingere sulla creatività, area in cui l’Italia ha dato prove eccezionali nel Rinascimento e che fortunatamente ancora oggi la distingue</a:t>
            </a:r>
            <a:r>
              <a:rPr lang="it-IT" dirty="0"/>
              <a:t>. </a:t>
            </a:r>
            <a:endParaRPr lang="it-IT" dirty="0" smtClean="0"/>
          </a:p>
          <a:p>
            <a:r>
              <a:rPr lang="it-IT" dirty="0" smtClean="0"/>
              <a:t>Ma </a:t>
            </a:r>
            <a:r>
              <a:rPr lang="it-IT" dirty="0"/>
              <a:t>la creatività, oggi più di ieri, </a:t>
            </a:r>
            <a:r>
              <a:rPr lang="it-IT" dirty="0">
                <a:solidFill>
                  <a:srgbClr val="0070C0"/>
                </a:solidFill>
              </a:rPr>
              <a:t>nasce dal modo in cui insegniamo</a:t>
            </a:r>
            <a:r>
              <a:rPr lang="it-IT" dirty="0"/>
              <a:t> ai ragazzi, più ancora che da quello che insegniamo. E qui siamo purtroppo indietro rispetto ad altri paesi. </a:t>
            </a:r>
            <a:endParaRPr lang="it-IT" dirty="0" smtClean="0"/>
          </a:p>
          <a:p>
            <a:r>
              <a:rPr lang="it-IT" dirty="0" smtClean="0"/>
              <a:t>Ma</a:t>
            </a:r>
            <a:r>
              <a:rPr lang="it-IT" dirty="0"/>
              <a:t>, come si diceva parlando di istruzione 50 anni fa, non è mai troppo tardi, tenendo però conto che più si aspetta e più posti di lavoro </a:t>
            </a:r>
            <a:r>
              <a:rPr lang="it-IT" dirty="0">
                <a:solidFill>
                  <a:srgbClr val="0070C0"/>
                </a:solidFill>
              </a:rPr>
              <a:t>non vengono creati</a:t>
            </a:r>
            <a:r>
              <a:rPr lang="it-IT" dirty="0"/>
              <a:t>, mentre quelli attuali scompaiono.</a:t>
            </a:r>
          </a:p>
          <a:p>
            <a:endParaRPr lang="it-IT" dirty="0"/>
          </a:p>
        </p:txBody>
      </p:sp>
    </p:spTree>
    <p:extLst>
      <p:ext uri="{BB962C8B-B14F-4D97-AF65-F5344CB8AC3E}">
        <p14:creationId xmlns:p14="http://schemas.microsoft.com/office/powerpoint/2010/main" val="126465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Machine </a:t>
            </a:r>
            <a:r>
              <a:rPr lang="it-IT" sz="2400" dirty="0" err="1"/>
              <a:t>learning</a:t>
            </a:r>
            <a:endParaRPr lang="it-IT" sz="2400" dirty="0"/>
          </a:p>
        </p:txBody>
      </p:sp>
      <p:sp>
        <p:nvSpPr>
          <p:cNvPr id="3" name="Segnaposto contenuto 2"/>
          <p:cNvSpPr>
            <a:spLocks noGrp="1"/>
          </p:cNvSpPr>
          <p:nvPr>
            <p:ph idx="1"/>
          </p:nvPr>
        </p:nvSpPr>
        <p:spPr/>
        <p:txBody>
          <a:bodyPr>
            <a:normAutofit fontScale="92500" lnSpcReduction="10000"/>
          </a:bodyPr>
          <a:lstStyle/>
          <a:p>
            <a:r>
              <a:rPr lang="it-IT" dirty="0"/>
              <a:t>Il computer apprende la nuova conoscenza in vari modi: </a:t>
            </a:r>
          </a:p>
          <a:p>
            <a:r>
              <a:rPr lang="it-IT" dirty="0">
                <a:solidFill>
                  <a:srgbClr val="00B050"/>
                </a:solidFill>
              </a:rPr>
              <a:t>Dall'</a:t>
            </a:r>
            <a:r>
              <a:rPr lang="it-IT" b="1" dirty="0">
                <a:solidFill>
                  <a:srgbClr val="00B050"/>
                </a:solidFill>
              </a:rPr>
              <a:t>osservazione dell'ambiente esterno</a:t>
            </a:r>
            <a:r>
              <a:rPr lang="it-IT" dirty="0">
                <a:solidFill>
                  <a:srgbClr val="00B050"/>
                </a:solidFill>
              </a:rPr>
              <a:t>: l'agente osserva il mondo esterno e impara dai feedback delle sue azioni e dai suoi errori. </a:t>
            </a:r>
          </a:p>
          <a:p>
            <a:r>
              <a:rPr lang="it-IT" dirty="0">
                <a:solidFill>
                  <a:srgbClr val="00B050"/>
                </a:solidFill>
              </a:rPr>
              <a:t>Dalla </a:t>
            </a:r>
            <a:r>
              <a:rPr lang="it-IT" b="1" dirty="0">
                <a:solidFill>
                  <a:srgbClr val="00B050"/>
                </a:solidFill>
              </a:rPr>
              <a:t>base di conoscenza: </a:t>
            </a:r>
            <a:r>
              <a:rPr lang="it-IT" dirty="0">
                <a:solidFill>
                  <a:srgbClr val="00B050"/>
                </a:solidFill>
              </a:rPr>
              <a:t>l'esperienza e la conoscenza dell'ambiente operativo sono conservate in un database detto base di conoscenza (</a:t>
            </a:r>
            <a:r>
              <a:rPr lang="it-IT" dirty="0" err="1">
                <a:solidFill>
                  <a:srgbClr val="00B050"/>
                </a:solidFill>
              </a:rPr>
              <a:t>knowledge</a:t>
            </a:r>
            <a:r>
              <a:rPr lang="it-IT" dirty="0">
                <a:solidFill>
                  <a:srgbClr val="00B050"/>
                </a:solidFill>
              </a:rPr>
              <a:t> base o KB).</a:t>
            </a:r>
          </a:p>
          <a:p>
            <a:r>
              <a:rPr lang="it-IT" dirty="0"/>
              <a:t>Inizialmente la base di conoscenza non è mai vuota ma contiene alcune informazioni iniziali inserite manualmente dal progettista (conoscenza </a:t>
            </a:r>
            <a:r>
              <a:rPr lang="it-IT" dirty="0" err="1"/>
              <a:t>pre</a:t>
            </a:r>
            <a:r>
              <a:rPr lang="it-IT" dirty="0"/>
              <a:t>-esistente o pregressa). Successivamente, durante il processo di apprendimento, la base cognitiva (KB) viene </a:t>
            </a:r>
            <a:r>
              <a:rPr lang="it-IT" u="sng" dirty="0"/>
              <a:t>modificata</a:t>
            </a:r>
            <a:r>
              <a:rPr lang="it-IT" dirty="0"/>
              <a:t> tramite i feed-back con l'ambiente, in base alla esperienza diretta maturata nel corso del tempo.</a:t>
            </a:r>
          </a:p>
          <a:p>
            <a:endParaRPr lang="it-IT" dirty="0"/>
          </a:p>
        </p:txBody>
      </p:sp>
    </p:spTree>
    <p:extLst>
      <p:ext uri="{BB962C8B-B14F-4D97-AF65-F5344CB8AC3E}">
        <p14:creationId xmlns:p14="http://schemas.microsoft.com/office/powerpoint/2010/main" val="317875192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lstStyle/>
          <a:p>
            <a:pPr marL="0" indent="0">
              <a:buNone/>
            </a:pPr>
            <a:r>
              <a:rPr lang="it-IT" dirty="0"/>
              <a:t>Secondo uno studio di CB </a:t>
            </a:r>
            <a:r>
              <a:rPr lang="it-IT" dirty="0" err="1"/>
              <a:t>Insights</a:t>
            </a:r>
            <a:r>
              <a:rPr lang="it-IT" dirty="0"/>
              <a:t> sul numero di posti a rischio negli </a:t>
            </a:r>
            <a:r>
              <a:rPr lang="it-IT" dirty="0" smtClean="0"/>
              <a:t>USA: </a:t>
            </a:r>
          </a:p>
          <a:p>
            <a:pPr>
              <a:buFontTx/>
              <a:buChar char="-"/>
            </a:pPr>
            <a:r>
              <a:rPr lang="it-IT" dirty="0"/>
              <a:t> nei prossimi 10 anni </a:t>
            </a:r>
            <a:r>
              <a:rPr lang="it-IT" b="1" dirty="0"/>
              <a:t>i più colpiti dalla robotizzazione saranno </a:t>
            </a:r>
            <a:r>
              <a:rPr lang="it-IT" dirty="0"/>
              <a:t>cuochi e camerieri (4,3 milioni); addetti pulizie (3,8 milioni) e magazzinieri (2,4 milioni). </a:t>
            </a:r>
            <a:endParaRPr lang="it-IT" dirty="0" smtClean="0"/>
          </a:p>
          <a:p>
            <a:pPr>
              <a:buFontTx/>
              <a:buChar char="-"/>
            </a:pPr>
            <a:r>
              <a:rPr lang="it-IT" dirty="0" smtClean="0"/>
              <a:t>Nei </a:t>
            </a:r>
            <a:r>
              <a:rPr lang="it-IT" dirty="0"/>
              <a:t>prossimi 15 anni saranno i venditori al dettaglio (4,6 milioni</a:t>
            </a:r>
            <a:r>
              <a:rPr lang="it-IT" dirty="0" smtClean="0"/>
              <a:t>) </a:t>
            </a:r>
          </a:p>
          <a:p>
            <a:pPr>
              <a:buFontTx/>
              <a:buChar char="-"/>
            </a:pPr>
            <a:r>
              <a:rPr lang="it-IT" dirty="0"/>
              <a:t>N</a:t>
            </a:r>
            <a:r>
              <a:rPr lang="it-IT" dirty="0" smtClean="0"/>
              <a:t>el </a:t>
            </a:r>
            <a:r>
              <a:rPr lang="it-IT" dirty="0"/>
              <a:t>giro di 20 anni a fare le spese della robotizzazione saranno  camionisti (1,8 milioni), muratori (1,2 milioni) e infermieri e addetti del settore sanità (6,9 milioni).</a:t>
            </a:r>
          </a:p>
        </p:txBody>
      </p:sp>
    </p:spTree>
    <p:extLst>
      <p:ext uri="{BB962C8B-B14F-4D97-AF65-F5344CB8AC3E}">
        <p14:creationId xmlns:p14="http://schemas.microsoft.com/office/powerpoint/2010/main" val="35962241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Robot</a:t>
            </a:r>
          </a:p>
        </p:txBody>
      </p:sp>
      <p:sp>
        <p:nvSpPr>
          <p:cNvPr id="3" name="Segnaposto contenuto 2"/>
          <p:cNvSpPr>
            <a:spLocks noGrp="1"/>
          </p:cNvSpPr>
          <p:nvPr>
            <p:ph idx="1"/>
          </p:nvPr>
        </p:nvSpPr>
        <p:spPr/>
        <p:txBody>
          <a:bodyPr>
            <a:normAutofit lnSpcReduction="10000"/>
          </a:bodyPr>
          <a:lstStyle/>
          <a:p>
            <a:r>
              <a:rPr lang="it-IT" dirty="0"/>
              <a:t>Se si guarda agli studi sui livelli di intelligenza mediamente utilizzati nelle diverse professionalità si scopre, e non è una sorpresa, che l’intelligenza richiesta per fare l’operatore ecologico (spazzino) è decisamente inferiore rispetto a quella richiesta per progettare un computer o un </a:t>
            </a:r>
            <a:r>
              <a:rPr lang="it-IT" dirty="0" smtClean="0"/>
              <a:t>razzo </a:t>
            </a:r>
            <a:r>
              <a:rPr lang="it-IT" dirty="0"/>
              <a:t>o per fare il neurochirurgo.</a:t>
            </a:r>
          </a:p>
          <a:p>
            <a:r>
              <a:rPr lang="it-IT" dirty="0"/>
              <a:t>Tuttavia, e questo forse sorprende, osservando i risultati di questi studi si scopre che </a:t>
            </a:r>
            <a:r>
              <a:rPr lang="it-IT" b="1" dirty="0"/>
              <a:t>un buon 90% degli spazzini ha una intelligenza equivalente a quella di buona parte dei progettisti di computer</a:t>
            </a:r>
            <a:r>
              <a:rPr lang="it-IT" dirty="0" smtClean="0"/>
              <a:t>.</a:t>
            </a:r>
          </a:p>
          <a:p>
            <a:r>
              <a:rPr lang="it-IT" b="1" dirty="0">
                <a:solidFill>
                  <a:srgbClr val="FF0000"/>
                </a:solidFill>
              </a:rPr>
              <a:t>Il messaggio è chiaro: attraverso l’istruzione possiamo portare chiunque (statisticamente parlando) ad operare sui sistemi più complessi che ci attendono domani.</a:t>
            </a:r>
            <a:endParaRPr lang="it-IT" dirty="0">
              <a:solidFill>
                <a:srgbClr val="FF0000"/>
              </a:solidFill>
            </a:endParaRPr>
          </a:p>
          <a:p>
            <a:endParaRPr lang="it-IT" dirty="0">
              <a:solidFill>
                <a:srgbClr val="FF0000"/>
              </a:solidFill>
            </a:endParaRPr>
          </a:p>
          <a:p>
            <a:endParaRPr lang="it-IT" dirty="0"/>
          </a:p>
        </p:txBody>
      </p:sp>
    </p:spTree>
    <p:extLst>
      <p:ext uri="{BB962C8B-B14F-4D97-AF65-F5344CB8AC3E}">
        <p14:creationId xmlns:p14="http://schemas.microsoft.com/office/powerpoint/2010/main" val="38728956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4800" dirty="0"/>
              <a:t>Varie 4.0, CRM, Start up</a:t>
            </a:r>
            <a:br>
              <a:rPr lang="it-IT" sz="4800" dirty="0"/>
            </a:br>
            <a:endParaRPr lang="it-IT" sz="4800"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val="41696504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400" b="1" dirty="0"/>
              <a:t>Varie 4.0</a:t>
            </a:r>
          </a:p>
        </p:txBody>
      </p:sp>
      <p:sp>
        <p:nvSpPr>
          <p:cNvPr id="5" name="Segnaposto contenuto 4"/>
          <p:cNvSpPr>
            <a:spLocks noGrp="1"/>
          </p:cNvSpPr>
          <p:nvPr>
            <p:ph idx="1"/>
          </p:nvPr>
        </p:nvSpPr>
        <p:spPr/>
        <p:txBody>
          <a:bodyPr/>
          <a:lstStyle/>
          <a:p>
            <a:pPr marL="0" indent="0">
              <a:buNone/>
            </a:pPr>
            <a:r>
              <a:rPr lang="it-IT" dirty="0" smtClean="0"/>
              <a:t>Nel maggio 2018 sono stati stanziati 73 Ml per i Competence Center.</a:t>
            </a:r>
          </a:p>
          <a:p>
            <a:pPr marL="0" indent="0">
              <a:buNone/>
            </a:pPr>
            <a:r>
              <a:rPr lang="it-IT" dirty="0"/>
              <a:t>I</a:t>
            </a:r>
            <a:r>
              <a:rPr lang="it-IT" dirty="0" smtClean="0"/>
              <a:t> </a:t>
            </a:r>
            <a:r>
              <a:rPr lang="it-IT" dirty="0">
                <a:solidFill>
                  <a:srgbClr val="FF0000"/>
                </a:solidFill>
              </a:rPr>
              <a:t>C</a:t>
            </a:r>
            <a:r>
              <a:rPr lang="it-IT" dirty="0" smtClean="0">
                <a:solidFill>
                  <a:srgbClr val="FF0000"/>
                </a:solidFill>
              </a:rPr>
              <a:t>ompetence </a:t>
            </a:r>
            <a:r>
              <a:rPr lang="it-IT" dirty="0">
                <a:solidFill>
                  <a:srgbClr val="FF0000"/>
                </a:solidFill>
              </a:rPr>
              <a:t>C</a:t>
            </a:r>
            <a:r>
              <a:rPr lang="it-IT" dirty="0" smtClean="0">
                <a:solidFill>
                  <a:srgbClr val="FF0000"/>
                </a:solidFill>
              </a:rPr>
              <a:t>enter </a:t>
            </a:r>
            <a:r>
              <a:rPr lang="it-IT" dirty="0"/>
              <a:t>devono prevedere un forte coinvolgimento delle università e di grandi player </a:t>
            </a:r>
            <a:r>
              <a:rPr lang="it-IT" dirty="0" smtClean="0"/>
              <a:t>privati, si debbono polarizzare </a:t>
            </a:r>
            <a:r>
              <a:rPr lang="it-IT" dirty="0"/>
              <a:t>su ambiti tecnologici </a:t>
            </a:r>
            <a:r>
              <a:rPr lang="it-IT" dirty="0" smtClean="0"/>
              <a:t>specifici (senza sovrapposizioni).</a:t>
            </a:r>
          </a:p>
          <a:p>
            <a:pPr marL="0" indent="0">
              <a:buNone/>
            </a:pPr>
            <a:r>
              <a:rPr lang="it-IT" dirty="0" smtClean="0"/>
              <a:t>Sul territorio operano, per le PMI in particolare, le Associazioni Industriali con i </a:t>
            </a:r>
            <a:r>
              <a:rPr lang="it-IT" dirty="0" smtClean="0">
                <a:solidFill>
                  <a:srgbClr val="FF0000"/>
                </a:solidFill>
              </a:rPr>
              <a:t>DIH</a:t>
            </a:r>
            <a:r>
              <a:rPr lang="it-IT" dirty="0" smtClean="0"/>
              <a:t> (Digital </a:t>
            </a:r>
            <a:r>
              <a:rPr lang="it-IT" dirty="0" err="1" smtClean="0"/>
              <a:t>Innovation</a:t>
            </a:r>
            <a:r>
              <a:rPr lang="it-IT" dirty="0" smtClean="0"/>
              <a:t> </a:t>
            </a:r>
            <a:r>
              <a:rPr lang="it-IT" dirty="0" err="1" smtClean="0"/>
              <a:t>Hub</a:t>
            </a:r>
            <a:r>
              <a:rPr lang="it-IT" dirty="0" smtClean="0"/>
              <a:t>) e le Camere di Commercio con i </a:t>
            </a:r>
            <a:r>
              <a:rPr lang="it-IT" dirty="0" smtClean="0">
                <a:solidFill>
                  <a:srgbClr val="FF0000"/>
                </a:solidFill>
              </a:rPr>
              <a:t>PID</a:t>
            </a:r>
            <a:r>
              <a:rPr lang="it-IT" dirty="0" smtClean="0"/>
              <a:t> (Punto Impresa Digitale).</a:t>
            </a:r>
          </a:p>
          <a:p>
            <a:pPr marL="0" indent="0">
              <a:buNone/>
            </a:pPr>
            <a:r>
              <a:rPr lang="it-IT" dirty="0" smtClean="0"/>
              <a:t>Sono previste </a:t>
            </a:r>
            <a:r>
              <a:rPr lang="it-IT" dirty="0" smtClean="0">
                <a:solidFill>
                  <a:srgbClr val="FF0000"/>
                </a:solidFill>
              </a:rPr>
              <a:t>facilitazioni</a:t>
            </a:r>
            <a:r>
              <a:rPr lang="it-IT" dirty="0" smtClean="0"/>
              <a:t> per tutte le imprese sia sul fronte investimenti che su quello della formazione.</a:t>
            </a:r>
          </a:p>
          <a:p>
            <a:pPr marL="0" indent="0">
              <a:buNone/>
            </a:pPr>
            <a:endParaRPr lang="it-IT" dirty="0"/>
          </a:p>
        </p:txBody>
      </p:sp>
    </p:spTree>
    <p:extLst>
      <p:ext uri="{BB962C8B-B14F-4D97-AF65-F5344CB8AC3E}">
        <p14:creationId xmlns:p14="http://schemas.microsoft.com/office/powerpoint/2010/main" val="408100566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4.0</a:t>
            </a:r>
          </a:p>
        </p:txBody>
      </p:sp>
      <p:sp>
        <p:nvSpPr>
          <p:cNvPr id="3" name="Segnaposto contenuto 2"/>
          <p:cNvSpPr>
            <a:spLocks noGrp="1"/>
          </p:cNvSpPr>
          <p:nvPr>
            <p:ph idx="1"/>
          </p:nvPr>
        </p:nvSpPr>
        <p:spPr/>
        <p:txBody>
          <a:bodyPr>
            <a:normAutofit fontScale="92500"/>
          </a:bodyPr>
          <a:lstStyle/>
          <a:p>
            <a:r>
              <a:rPr lang="it-IT" dirty="0" smtClean="0"/>
              <a:t>Per le PMI le priorità </a:t>
            </a:r>
            <a:r>
              <a:rPr lang="it-IT" dirty="0"/>
              <a:t>possono esprimersi in quattro punti: </a:t>
            </a:r>
            <a:r>
              <a:rPr lang="it-IT" b="1" dirty="0" err="1">
                <a:hlinkClick r:id="rId2"/>
              </a:rPr>
              <a:t>cloud</a:t>
            </a:r>
            <a:r>
              <a:rPr lang="it-IT" b="1" dirty="0">
                <a:hlinkClick r:id="rId2"/>
              </a:rPr>
              <a:t> </a:t>
            </a:r>
            <a:r>
              <a:rPr lang="it-IT" b="1" dirty="0" err="1">
                <a:hlinkClick r:id="rId2"/>
              </a:rPr>
              <a:t>computing</a:t>
            </a:r>
            <a:r>
              <a:rPr lang="it-IT" dirty="0"/>
              <a:t>, </a:t>
            </a:r>
            <a:r>
              <a:rPr lang="it-IT" b="1" dirty="0">
                <a:hlinkClick r:id="rId3"/>
              </a:rPr>
              <a:t>internet of </a:t>
            </a:r>
            <a:r>
              <a:rPr lang="it-IT" b="1" dirty="0" err="1">
                <a:hlinkClick r:id="rId3"/>
              </a:rPr>
              <a:t>things</a:t>
            </a:r>
            <a:r>
              <a:rPr lang="it-IT" dirty="0"/>
              <a:t>, </a:t>
            </a:r>
            <a:r>
              <a:rPr lang="it-IT" b="1" dirty="0">
                <a:hlinkClick r:id="rId4"/>
              </a:rPr>
              <a:t>machine </a:t>
            </a:r>
            <a:r>
              <a:rPr lang="it-IT" b="1" dirty="0" err="1">
                <a:hlinkClick r:id="rId4"/>
              </a:rPr>
              <a:t>learning</a:t>
            </a:r>
            <a:r>
              <a:rPr lang="it-IT" dirty="0"/>
              <a:t> e </a:t>
            </a:r>
            <a:r>
              <a:rPr lang="it-IT" b="1" dirty="0" err="1">
                <a:hlinkClick r:id="rId5"/>
              </a:rPr>
              <a:t>blockchain</a:t>
            </a:r>
            <a:r>
              <a:rPr lang="it-IT" dirty="0"/>
              <a:t>. Così tra le figure professionali emergenti e più ricercate per i prossimi tre </a:t>
            </a:r>
            <a:r>
              <a:rPr lang="it-IT" dirty="0" smtClean="0"/>
              <a:t>an</a:t>
            </a:r>
            <a:r>
              <a:rPr lang="it-IT" u="sng" dirty="0" smtClean="0"/>
              <a:t>ni spiccano il</a:t>
            </a:r>
            <a:r>
              <a:rPr lang="it-IT" u="sng" dirty="0">
                <a:hlinkClick r:id="rId6"/>
              </a:rPr>
              <a:t> </a:t>
            </a:r>
            <a:r>
              <a:rPr lang="it-IT" b="1" dirty="0" err="1">
                <a:hlinkClick r:id="rId6"/>
              </a:rPr>
              <a:t>digital</a:t>
            </a:r>
            <a:r>
              <a:rPr lang="it-IT" b="1" dirty="0">
                <a:hlinkClick r:id="rId6"/>
              </a:rPr>
              <a:t> marketing </a:t>
            </a:r>
            <a:r>
              <a:rPr lang="it-IT" b="1" dirty="0" err="1">
                <a:hlinkClick r:id="rId6"/>
              </a:rPr>
              <a:t>specialist</a:t>
            </a:r>
            <a:r>
              <a:rPr lang="it-IT" u="sng" dirty="0">
                <a:hlinkClick r:id="rId6"/>
              </a:rPr>
              <a:t>, </a:t>
            </a:r>
            <a:r>
              <a:rPr lang="it-IT" u="sng" dirty="0" smtClean="0"/>
              <a:t>il </a:t>
            </a:r>
            <a:r>
              <a:rPr lang="it-IT" b="1" u="sng" dirty="0" smtClean="0">
                <a:solidFill>
                  <a:srgbClr val="0070C0"/>
                </a:solidFill>
              </a:rPr>
              <a:t>data </a:t>
            </a:r>
            <a:r>
              <a:rPr lang="it-IT" b="1" u="sng" dirty="0" err="1" smtClean="0">
                <a:solidFill>
                  <a:srgbClr val="0070C0"/>
                </a:solidFill>
              </a:rPr>
              <a:t>analyste</a:t>
            </a:r>
            <a:r>
              <a:rPr lang="it-IT" b="1" u="sng" dirty="0" smtClean="0">
                <a:solidFill>
                  <a:srgbClr val="0070C0"/>
                </a:solidFill>
              </a:rPr>
              <a:t>,</a:t>
            </a:r>
            <a:r>
              <a:rPr lang="it-IT" u="sng" dirty="0">
                <a:solidFill>
                  <a:srgbClr val="0070C0"/>
                </a:solidFill>
              </a:rPr>
              <a:t> </a:t>
            </a:r>
            <a:r>
              <a:rPr lang="it-IT" u="sng" dirty="0" smtClean="0"/>
              <a:t>il</a:t>
            </a:r>
            <a:r>
              <a:rPr lang="it-IT" u="sng" dirty="0" smtClean="0">
                <a:solidFill>
                  <a:srgbClr val="0070C0"/>
                </a:solidFill>
              </a:rPr>
              <a:t> </a:t>
            </a:r>
            <a:r>
              <a:rPr lang="it-IT" b="1" u="sng" dirty="0" err="1" smtClean="0">
                <a:solidFill>
                  <a:srgbClr val="0070C0"/>
                </a:solidFill>
              </a:rPr>
              <a:t>digital</a:t>
            </a:r>
            <a:r>
              <a:rPr lang="it-IT" b="1" u="sng" dirty="0" smtClean="0">
                <a:solidFill>
                  <a:srgbClr val="0070C0"/>
                </a:solidFill>
              </a:rPr>
              <a:t> </a:t>
            </a:r>
            <a:r>
              <a:rPr lang="it-IT" b="1" u="sng" dirty="0" err="1">
                <a:solidFill>
                  <a:srgbClr val="0070C0"/>
                </a:solidFill>
              </a:rPr>
              <a:t>officer</a:t>
            </a:r>
            <a:r>
              <a:rPr lang="it-IT" dirty="0" smtClean="0"/>
              <a:t>.</a:t>
            </a:r>
          </a:p>
          <a:p>
            <a:r>
              <a:rPr lang="it-IT" dirty="0" smtClean="0"/>
              <a:t> </a:t>
            </a:r>
            <a:r>
              <a:rPr lang="it-IT" dirty="0"/>
              <a:t>Sono i risultati della </a:t>
            </a:r>
            <a:r>
              <a:rPr lang="it-IT" b="1" u="sng" dirty="0">
                <a:hlinkClick r:id="rId7"/>
              </a:rPr>
              <a:t>ricerca sullo stato di digitalizzazione delle </a:t>
            </a:r>
            <a:r>
              <a:rPr lang="it-IT" b="1" u="sng" dirty="0" err="1">
                <a:hlinkClick r:id="rId7"/>
              </a:rPr>
              <a:t>Pmi</a:t>
            </a:r>
            <a:r>
              <a:rPr lang="it-IT" b="1" u="sng" dirty="0">
                <a:hlinkClick r:id="rId7"/>
              </a:rPr>
              <a:t> italiane</a:t>
            </a:r>
            <a:r>
              <a:rPr lang="it-IT" dirty="0"/>
              <a:t> realizzata su un campione di oltre 500 aziende da </a:t>
            </a:r>
            <a:r>
              <a:rPr lang="it-IT" b="1" dirty="0">
                <a:hlinkClick r:id="rId8"/>
              </a:rPr>
              <a:t>Talent Garden</a:t>
            </a:r>
            <a:r>
              <a:rPr lang="it-IT" dirty="0"/>
              <a:t> in collaborazione con </a:t>
            </a:r>
            <a:r>
              <a:rPr lang="it-IT" b="1" dirty="0">
                <a:hlinkClick r:id="rId9"/>
              </a:rPr>
              <a:t>Cisco Italia </a:t>
            </a:r>
            <a:r>
              <a:rPr lang="it-IT" dirty="0"/>
              <a:t>e </a:t>
            </a:r>
            <a:r>
              <a:rPr lang="it-IT" b="1" dirty="0">
                <a:hlinkClick r:id="rId10"/>
              </a:rPr>
              <a:t>Intesa Sanpaolo</a:t>
            </a:r>
            <a:r>
              <a:rPr lang="it-IT" dirty="0"/>
              <a:t> e con il supporto di </a:t>
            </a:r>
            <a:r>
              <a:rPr lang="it-IT" b="1" dirty="0">
                <a:hlinkClick r:id="rId11"/>
              </a:rPr>
              <a:t>Enel</a:t>
            </a:r>
            <a:r>
              <a:rPr lang="it-IT" dirty="0"/>
              <a:t>.</a:t>
            </a:r>
          </a:p>
          <a:p>
            <a:r>
              <a:rPr lang="it-IT" dirty="0">
                <a:solidFill>
                  <a:srgbClr val="00B050"/>
                </a:solidFill>
              </a:rPr>
              <a:t>La professione digitale dell’anno </a:t>
            </a:r>
            <a:r>
              <a:rPr lang="it-IT" dirty="0" smtClean="0">
                <a:solidFill>
                  <a:srgbClr val="00B050"/>
                </a:solidFill>
              </a:rPr>
              <a:t>2018 è </a:t>
            </a:r>
            <a:r>
              <a:rPr lang="it-IT" dirty="0">
                <a:solidFill>
                  <a:srgbClr val="00B050"/>
                </a:solidFill>
              </a:rPr>
              <a:t>il </a:t>
            </a:r>
            <a:r>
              <a:rPr lang="it-IT" b="1" dirty="0" err="1">
                <a:solidFill>
                  <a:srgbClr val="00B050"/>
                </a:solidFill>
              </a:rPr>
              <a:t>Chief</a:t>
            </a:r>
            <a:r>
              <a:rPr lang="it-IT" b="1" dirty="0">
                <a:solidFill>
                  <a:srgbClr val="00B050"/>
                </a:solidFill>
              </a:rPr>
              <a:t> Digital </a:t>
            </a:r>
            <a:r>
              <a:rPr lang="it-IT" b="1" dirty="0" err="1" smtClean="0">
                <a:solidFill>
                  <a:srgbClr val="00B050"/>
                </a:solidFill>
              </a:rPr>
              <a:t>Officer</a:t>
            </a:r>
            <a:r>
              <a:rPr lang="it-IT" b="1" dirty="0" smtClean="0">
                <a:solidFill>
                  <a:srgbClr val="00B050"/>
                </a:solidFill>
              </a:rPr>
              <a:t> </a:t>
            </a:r>
            <a:r>
              <a:rPr lang="it-IT" dirty="0" smtClean="0">
                <a:solidFill>
                  <a:srgbClr val="00B050"/>
                </a:solidFill>
              </a:rPr>
              <a:t>(</a:t>
            </a:r>
            <a:r>
              <a:rPr lang="it-IT" dirty="0">
                <a:solidFill>
                  <a:srgbClr val="00B050"/>
                </a:solidFill>
              </a:rPr>
              <a:t>CDO) ossia colui che si occupa del business digitale di un’azienda, che guadagna fino a 80mila euro</a:t>
            </a:r>
            <a:r>
              <a:rPr lang="it-IT" dirty="0" smtClean="0">
                <a:solidFill>
                  <a:srgbClr val="00B050"/>
                </a:solidFill>
              </a:rPr>
              <a:t>. </a:t>
            </a:r>
            <a:r>
              <a:rPr lang="it-IT" dirty="0">
                <a:solidFill>
                  <a:srgbClr val="00B050"/>
                </a:solidFill>
              </a:rPr>
              <a:t>Il </a:t>
            </a:r>
            <a:r>
              <a:rPr lang="it-IT" b="1" dirty="0" smtClean="0">
                <a:solidFill>
                  <a:srgbClr val="00B050"/>
                </a:solidFill>
              </a:rPr>
              <a:t>CDO</a:t>
            </a:r>
            <a:r>
              <a:rPr lang="it-IT" dirty="0">
                <a:solidFill>
                  <a:srgbClr val="00B050"/>
                </a:solidFill>
              </a:rPr>
              <a:t> </a:t>
            </a:r>
            <a:r>
              <a:rPr lang="it-IT" dirty="0" smtClean="0">
                <a:solidFill>
                  <a:srgbClr val="00B050"/>
                </a:solidFill>
              </a:rPr>
              <a:t>è </a:t>
            </a:r>
            <a:r>
              <a:rPr lang="it-IT" dirty="0">
                <a:solidFill>
                  <a:srgbClr val="00B050"/>
                </a:solidFill>
              </a:rPr>
              <a:t>un professionista dotato di forti competenze tecnologiche, ma che conosce bene i processi </a:t>
            </a:r>
            <a:r>
              <a:rPr lang="it-IT" dirty="0" smtClean="0">
                <a:solidFill>
                  <a:srgbClr val="00B050"/>
                </a:solidFill>
              </a:rPr>
              <a:t>aziendali. </a:t>
            </a:r>
            <a:r>
              <a:rPr lang="it-IT" dirty="0">
                <a:solidFill>
                  <a:srgbClr val="00B050"/>
                </a:solidFill>
              </a:rPr>
              <a:t> </a:t>
            </a:r>
          </a:p>
        </p:txBody>
      </p:sp>
    </p:spTree>
    <p:extLst>
      <p:ext uri="{BB962C8B-B14F-4D97-AF65-F5344CB8AC3E}">
        <p14:creationId xmlns:p14="http://schemas.microsoft.com/office/powerpoint/2010/main" val="16301438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4.0</a:t>
            </a:r>
          </a:p>
        </p:txBody>
      </p:sp>
      <p:sp>
        <p:nvSpPr>
          <p:cNvPr id="3" name="Segnaposto contenuto 2"/>
          <p:cNvSpPr>
            <a:spLocks noGrp="1"/>
          </p:cNvSpPr>
          <p:nvPr>
            <p:ph idx="1"/>
          </p:nvPr>
        </p:nvSpPr>
        <p:spPr/>
        <p:txBody>
          <a:bodyPr/>
          <a:lstStyle/>
          <a:p>
            <a:pPr marL="0" indent="0">
              <a:buNone/>
            </a:pPr>
            <a:r>
              <a:rPr lang="it-IT" dirty="0"/>
              <a:t>Nei primi sei mesi del 2017 per potenziare i data center le aziende hanno speso oltre 18 miliardi di dollari. Secondo </a:t>
            </a:r>
            <a:r>
              <a:rPr lang="it-IT" dirty="0" err="1"/>
              <a:t>Gartner</a:t>
            </a:r>
            <a:r>
              <a:rPr lang="it-IT" dirty="0"/>
              <a:t>, </a:t>
            </a:r>
            <a:r>
              <a:rPr lang="it-IT" dirty="0">
                <a:solidFill>
                  <a:srgbClr val="0070C0"/>
                </a:solidFill>
              </a:rPr>
              <a:t>l’80% dei carichi di lavoro aziendali è on premise e il restante 20% si trova sul </a:t>
            </a:r>
            <a:r>
              <a:rPr lang="it-IT" dirty="0" err="1">
                <a:solidFill>
                  <a:srgbClr val="0070C0"/>
                </a:solidFill>
              </a:rPr>
              <a:t>cloud</a:t>
            </a:r>
            <a:r>
              <a:rPr lang="it-IT" dirty="0">
                <a:solidFill>
                  <a:srgbClr val="0070C0"/>
                </a:solidFill>
              </a:rPr>
              <a:t> o su impianti esternalizzati</a:t>
            </a:r>
            <a:r>
              <a:rPr lang="it-IT" dirty="0"/>
              <a:t>. Da qui al 2021 la percentuale dei </a:t>
            </a:r>
            <a:r>
              <a:rPr lang="it-IT" dirty="0" err="1"/>
              <a:t>workload</a:t>
            </a:r>
            <a:r>
              <a:rPr lang="it-IT" dirty="0"/>
              <a:t> eseguiti localmente scenderà a circa il 20-25%, a tutto vantaggio delle soluzioni </a:t>
            </a:r>
            <a:r>
              <a:rPr lang="it-IT" dirty="0" err="1"/>
              <a:t>cloud</a:t>
            </a:r>
            <a:r>
              <a:rPr lang="it-IT" dirty="0"/>
              <a:t> e off-premise. </a:t>
            </a:r>
            <a:endParaRPr lang="it-IT" dirty="0" smtClean="0"/>
          </a:p>
          <a:p>
            <a:pPr marL="0" indent="0">
              <a:buNone/>
            </a:pPr>
            <a:r>
              <a:rPr lang="it-IT" dirty="0" smtClean="0"/>
              <a:t>Mentre </a:t>
            </a:r>
            <a:r>
              <a:rPr lang="it-IT" dirty="0">
                <a:solidFill>
                  <a:srgbClr val="0070C0"/>
                </a:solidFill>
              </a:rPr>
              <a:t>all’estero si afferma il concetto di Data Center </a:t>
            </a:r>
            <a:r>
              <a:rPr lang="it-IT" dirty="0" err="1">
                <a:solidFill>
                  <a:srgbClr val="0070C0"/>
                </a:solidFill>
              </a:rPr>
              <a:t>as</a:t>
            </a:r>
            <a:r>
              <a:rPr lang="it-IT" dirty="0">
                <a:solidFill>
                  <a:srgbClr val="0070C0"/>
                </a:solidFill>
              </a:rPr>
              <a:t> a </a:t>
            </a:r>
            <a:r>
              <a:rPr lang="it-IT" dirty="0" smtClean="0">
                <a:solidFill>
                  <a:srgbClr val="0070C0"/>
                </a:solidFill>
              </a:rPr>
              <a:t>Service</a:t>
            </a:r>
            <a:r>
              <a:rPr lang="it-IT" dirty="0" smtClean="0"/>
              <a:t>, </a:t>
            </a:r>
            <a:r>
              <a:rPr lang="it-IT" dirty="0"/>
              <a:t>una </a:t>
            </a:r>
            <a:r>
              <a:rPr lang="it-IT" dirty="0" err="1"/>
              <a:t>survey</a:t>
            </a:r>
            <a:r>
              <a:rPr lang="it-IT" dirty="0"/>
              <a:t> esclusiva condotta dagli analisti di NetworkDigital360 conferma come in Italia l’80% dei data center sia proprietario ma le aziende si fidino ancora troppo poco del </a:t>
            </a:r>
            <a:r>
              <a:rPr lang="it-IT" dirty="0" err="1"/>
              <a:t>cloud</a:t>
            </a:r>
            <a:r>
              <a:rPr lang="it-IT" dirty="0"/>
              <a:t>. </a:t>
            </a:r>
            <a:r>
              <a:rPr lang="it-IT" dirty="0" smtClean="0"/>
              <a:t> </a:t>
            </a:r>
            <a:endParaRPr lang="it-IT" dirty="0"/>
          </a:p>
          <a:p>
            <a:pPr marL="0" indent="0">
              <a:buNone/>
            </a:pPr>
            <a:endParaRPr lang="it-IT" dirty="0"/>
          </a:p>
        </p:txBody>
      </p:sp>
      <p:sp>
        <p:nvSpPr>
          <p:cNvPr id="4" name="Rettangolo 3"/>
          <p:cNvSpPr/>
          <p:nvPr/>
        </p:nvSpPr>
        <p:spPr>
          <a:xfrm>
            <a:off x="5592496" y="3244334"/>
            <a:ext cx="1007007" cy="369332"/>
          </a:xfrm>
          <a:prstGeom prst="rect">
            <a:avLst/>
          </a:prstGeom>
        </p:spPr>
        <p:txBody>
          <a:bodyPr wrap="none">
            <a:spAutoFit/>
          </a:bodyPr>
          <a:lstStyle/>
          <a:p>
            <a:r>
              <a:rPr lang="it-IT" dirty="0"/>
              <a:t>Varie 4.0</a:t>
            </a:r>
          </a:p>
        </p:txBody>
      </p:sp>
    </p:spTree>
    <p:extLst>
      <p:ext uri="{BB962C8B-B14F-4D97-AF65-F5344CB8AC3E}">
        <p14:creationId xmlns:p14="http://schemas.microsoft.com/office/powerpoint/2010/main" val="33968430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4.0</a:t>
            </a:r>
          </a:p>
        </p:txBody>
      </p:sp>
      <p:sp>
        <p:nvSpPr>
          <p:cNvPr id="3" name="Segnaposto contenuto 2"/>
          <p:cNvSpPr>
            <a:spLocks noGrp="1"/>
          </p:cNvSpPr>
          <p:nvPr>
            <p:ph idx="1"/>
          </p:nvPr>
        </p:nvSpPr>
        <p:spPr/>
        <p:txBody>
          <a:bodyPr>
            <a:normAutofit lnSpcReduction="10000"/>
          </a:bodyPr>
          <a:lstStyle/>
          <a:p>
            <a:r>
              <a:rPr lang="it-IT" dirty="0"/>
              <a:t>Le tecnologie dell’Industria 4.0 sono suddivisibili idealmente in due grandi insiemi: le </a:t>
            </a:r>
            <a:r>
              <a:rPr lang="it-IT" dirty="0">
                <a:solidFill>
                  <a:srgbClr val="0070C0"/>
                </a:solidFill>
              </a:rPr>
              <a:t>tecnologie informatiche </a:t>
            </a:r>
            <a:r>
              <a:rPr lang="it-IT" dirty="0"/>
              <a:t>(IT), ovvero Internet of </a:t>
            </a:r>
            <a:r>
              <a:rPr lang="it-IT" dirty="0" err="1"/>
              <a:t>Things</a:t>
            </a:r>
            <a:r>
              <a:rPr lang="it-IT" dirty="0"/>
              <a:t>, Big Data e </a:t>
            </a:r>
            <a:r>
              <a:rPr lang="it-IT" dirty="0" err="1"/>
              <a:t>Cloud</a:t>
            </a:r>
            <a:r>
              <a:rPr lang="it-IT" dirty="0"/>
              <a:t> Computing, e </a:t>
            </a:r>
            <a:r>
              <a:rPr lang="it-IT" dirty="0">
                <a:solidFill>
                  <a:srgbClr val="0070C0"/>
                </a:solidFill>
              </a:rPr>
              <a:t>quelle operative </a:t>
            </a:r>
            <a:r>
              <a:rPr lang="it-IT" dirty="0"/>
              <a:t>(OT) rappresentate da Advanced Automation, Advanced HMI (Human Machine Interface) e Additive Manufacturing.</a:t>
            </a:r>
          </a:p>
          <a:p>
            <a:r>
              <a:rPr lang="it-IT" dirty="0"/>
              <a:t>L’</a:t>
            </a:r>
            <a:r>
              <a:rPr lang="it-IT" dirty="0" err="1"/>
              <a:t>IoT</a:t>
            </a:r>
            <a:r>
              <a:rPr lang="it-IT" dirty="0"/>
              <a:t> descrive lo scenario per cui macchinari, componenti e prodotti possono diventare intelligenti ed essere dotati, quindi, di </a:t>
            </a:r>
            <a:r>
              <a:rPr lang="it-IT" dirty="0">
                <a:solidFill>
                  <a:srgbClr val="0070C0"/>
                </a:solidFill>
              </a:rPr>
              <a:t>capacità di auto-identificazione, localizzazione, diagnostica, acquisizione dati ed elaborazione </a:t>
            </a:r>
            <a:r>
              <a:rPr lang="it-IT" dirty="0"/>
              <a:t>e connessi in una rete di oggetti altrettanto intelligenti attraverso protocolli di comunicazione standard. Il dominio applicativo dell’</a:t>
            </a:r>
            <a:r>
              <a:rPr lang="it-IT" dirty="0" err="1"/>
              <a:t>IoT</a:t>
            </a:r>
            <a:r>
              <a:rPr lang="it-IT" dirty="0"/>
              <a:t> nel manufacturing si estende dagli edifici allo shop </a:t>
            </a:r>
            <a:r>
              <a:rPr lang="it-IT" dirty="0" err="1" smtClean="0"/>
              <a:t>floor</a:t>
            </a:r>
            <a:r>
              <a:rPr lang="it-IT" dirty="0" smtClean="0"/>
              <a:t>. </a:t>
            </a:r>
            <a:endParaRPr lang="it-IT" dirty="0"/>
          </a:p>
          <a:p>
            <a:endParaRPr lang="it-IT" dirty="0"/>
          </a:p>
        </p:txBody>
      </p:sp>
    </p:spTree>
    <p:extLst>
      <p:ext uri="{BB962C8B-B14F-4D97-AF65-F5344CB8AC3E}">
        <p14:creationId xmlns:p14="http://schemas.microsoft.com/office/powerpoint/2010/main" val="24902357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4.0</a:t>
            </a:r>
          </a:p>
        </p:txBody>
      </p:sp>
      <p:sp>
        <p:nvSpPr>
          <p:cNvPr id="3" name="Segnaposto contenuto 2"/>
          <p:cNvSpPr>
            <a:spLocks noGrp="1"/>
          </p:cNvSpPr>
          <p:nvPr>
            <p:ph idx="1"/>
          </p:nvPr>
        </p:nvSpPr>
        <p:spPr/>
        <p:txBody>
          <a:bodyPr/>
          <a:lstStyle/>
          <a:p>
            <a:r>
              <a:rPr lang="it-IT" dirty="0"/>
              <a:t>le PMI valgono da sole più del 99% del totale delle imprese e </a:t>
            </a:r>
            <a:r>
              <a:rPr lang="it-IT" b="1" dirty="0"/>
              <a:t>realizzano il 68% del totale valore aggiunto italiano</a:t>
            </a:r>
            <a:r>
              <a:rPr lang="it-IT" dirty="0"/>
              <a:t>, impiegando in media il 79% del totale occupati. È evidente come le PMI rappresentino </a:t>
            </a:r>
            <a:r>
              <a:rPr lang="it-IT" b="1" dirty="0"/>
              <a:t>la spina dorsale dell’economia </a:t>
            </a:r>
            <a:r>
              <a:rPr lang="it-IT" b="1" dirty="0" smtClean="0"/>
              <a:t>continentale</a:t>
            </a:r>
            <a:r>
              <a:rPr lang="it-IT" dirty="0" smtClean="0"/>
              <a:t>. </a:t>
            </a:r>
          </a:p>
          <a:p>
            <a:r>
              <a:rPr lang="it-IT" dirty="0">
                <a:solidFill>
                  <a:srgbClr val="0070C0"/>
                </a:solidFill>
              </a:rPr>
              <a:t>Secondo i dati del Ministero dello Sviluppo Economico </a:t>
            </a:r>
            <a:r>
              <a:rPr lang="it-IT" b="1" dirty="0">
                <a:solidFill>
                  <a:srgbClr val="0070C0"/>
                </a:solidFill>
              </a:rPr>
              <a:t>circa la metà delle grandi imprese (oltre i 250 dipendenti) e più di un terzo di quelle medie (tra 50 e 250 dipendenti) hanno già adottato almeno una tecnologia 4.0</a:t>
            </a:r>
            <a:r>
              <a:rPr lang="it-IT" dirty="0">
                <a:solidFill>
                  <a:srgbClr val="0070C0"/>
                </a:solidFill>
              </a:rPr>
              <a:t>. Si scende invece a meno del 20% se la lente si stringe sulle </a:t>
            </a:r>
            <a:r>
              <a:rPr lang="it-IT" b="1" dirty="0">
                <a:solidFill>
                  <a:srgbClr val="0070C0"/>
                </a:solidFill>
              </a:rPr>
              <a:t>piccole imprese</a:t>
            </a:r>
            <a:r>
              <a:rPr lang="it-IT" dirty="0">
                <a:solidFill>
                  <a:srgbClr val="0070C0"/>
                </a:solidFill>
              </a:rPr>
              <a:t> (tra i 10 e 50 dipendenti) e a pochi punti percentuali se consideriamo le </a:t>
            </a:r>
            <a:r>
              <a:rPr lang="it-IT" b="1" dirty="0">
                <a:solidFill>
                  <a:srgbClr val="0070C0"/>
                </a:solidFill>
              </a:rPr>
              <a:t>microimprese</a:t>
            </a:r>
            <a:r>
              <a:rPr lang="it-IT" dirty="0">
                <a:solidFill>
                  <a:srgbClr val="0070C0"/>
                </a:solidFill>
              </a:rPr>
              <a:t> (sotto i 10 addetti).</a:t>
            </a:r>
          </a:p>
          <a:p>
            <a:endParaRPr lang="it-IT" dirty="0"/>
          </a:p>
        </p:txBody>
      </p:sp>
    </p:spTree>
    <p:extLst>
      <p:ext uri="{BB962C8B-B14F-4D97-AF65-F5344CB8AC3E}">
        <p14:creationId xmlns:p14="http://schemas.microsoft.com/office/powerpoint/2010/main" val="15282397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Varie 4.0</a:t>
            </a:r>
          </a:p>
        </p:txBody>
      </p:sp>
      <p:sp>
        <p:nvSpPr>
          <p:cNvPr id="3" name="Segnaposto contenuto 2"/>
          <p:cNvSpPr>
            <a:spLocks noGrp="1"/>
          </p:cNvSpPr>
          <p:nvPr>
            <p:ph idx="1"/>
          </p:nvPr>
        </p:nvSpPr>
        <p:spPr/>
        <p:txBody>
          <a:bodyPr>
            <a:normAutofit/>
          </a:bodyPr>
          <a:lstStyle/>
          <a:p>
            <a:r>
              <a:rPr lang="it-IT" dirty="0"/>
              <a:t>Nella </a:t>
            </a:r>
            <a:r>
              <a:rPr lang="it-IT" b="1" dirty="0"/>
              <a:t>Supply Chain </a:t>
            </a:r>
            <a:r>
              <a:rPr lang="it-IT" b="1" dirty="0" smtClean="0"/>
              <a:t>intelligente</a:t>
            </a:r>
            <a:r>
              <a:rPr lang="it-IT" dirty="0"/>
              <a:t> sensori disseminati tra la linea di produzione, il magazzino e i container utilizzati per le spedizioni generano un flusso continuo di dati</a:t>
            </a:r>
            <a:r>
              <a:rPr lang="it-IT" dirty="0" smtClean="0"/>
              <a:t>.</a:t>
            </a:r>
            <a:r>
              <a:rPr lang="it-IT" b="1" dirty="0"/>
              <a:t> </a:t>
            </a:r>
            <a:r>
              <a:rPr lang="it-IT" b="1" dirty="0" err="1">
                <a:hlinkClick r:id="rId2"/>
              </a:rPr>
              <a:t>Rfid</a:t>
            </a:r>
            <a:r>
              <a:rPr lang="it-IT" dirty="0"/>
              <a:t> e </a:t>
            </a:r>
            <a:r>
              <a:rPr lang="it-IT" b="1" dirty="0"/>
              <a:t>tracciatori GPS</a:t>
            </a:r>
            <a:r>
              <a:rPr lang="it-IT" dirty="0"/>
              <a:t> coprono il percorso seguito dai prodotti, dalla materia prima allo scaffale del punto vendita</a:t>
            </a:r>
            <a:r>
              <a:rPr lang="it-IT" dirty="0" smtClean="0"/>
              <a:t>.</a:t>
            </a:r>
          </a:p>
          <a:p>
            <a:r>
              <a:rPr lang="it-IT" dirty="0"/>
              <a:t>I sistemi </a:t>
            </a:r>
            <a:r>
              <a:rPr lang="it-IT" dirty="0" err="1"/>
              <a:t>legacy</a:t>
            </a:r>
            <a:r>
              <a:rPr lang="it-IT" dirty="0"/>
              <a:t> che supportano le applicazioni di gestione del magazzino, l’ERP, i sistemi di evasione degli </a:t>
            </a:r>
            <a:r>
              <a:rPr lang="it-IT" dirty="0" smtClean="0"/>
              <a:t>ordini </a:t>
            </a:r>
            <a:r>
              <a:rPr lang="it-IT" dirty="0"/>
              <a:t>difficilmente si integrano tra loro. Oggi, però, il </a:t>
            </a:r>
            <a:r>
              <a:rPr lang="it-IT" dirty="0" err="1"/>
              <a:t>Cloud</a:t>
            </a:r>
            <a:r>
              <a:rPr lang="it-IT" dirty="0"/>
              <a:t> permette di superare i limiti delle infrastrutture tradizionali per garantire una vista integrata e unica su tutta la Supply Chain. Merito dei </a:t>
            </a:r>
            <a:r>
              <a:rPr lang="it-IT" b="1" dirty="0"/>
              <a:t>data center in </a:t>
            </a:r>
            <a:r>
              <a:rPr lang="it-IT" b="1" dirty="0" err="1" smtClean="0"/>
              <a:t>Cloud</a:t>
            </a:r>
            <a:r>
              <a:rPr lang="it-IT" b="1" dirty="0" smtClean="0"/>
              <a:t>.</a:t>
            </a:r>
            <a:endParaRPr lang="it-IT" dirty="0"/>
          </a:p>
          <a:p>
            <a:endParaRPr lang="it-IT" dirty="0"/>
          </a:p>
        </p:txBody>
      </p:sp>
    </p:spTree>
    <p:extLst>
      <p:ext uri="{BB962C8B-B14F-4D97-AF65-F5344CB8AC3E}">
        <p14:creationId xmlns:p14="http://schemas.microsoft.com/office/powerpoint/2010/main" val="306055068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smtClean="0"/>
              <a:t>CRM</a:t>
            </a:r>
            <a:endParaRPr lang="it-IT" sz="2400" b="1" dirty="0"/>
          </a:p>
        </p:txBody>
      </p:sp>
      <p:sp>
        <p:nvSpPr>
          <p:cNvPr id="3" name="Segnaposto contenuto 2"/>
          <p:cNvSpPr>
            <a:spLocks noGrp="1"/>
          </p:cNvSpPr>
          <p:nvPr>
            <p:ph idx="1"/>
          </p:nvPr>
        </p:nvSpPr>
        <p:spPr/>
        <p:txBody>
          <a:bodyPr/>
          <a:lstStyle/>
          <a:p>
            <a:pPr marL="0" indent="0">
              <a:buNone/>
            </a:pPr>
            <a:r>
              <a:rPr lang="it-IT" dirty="0"/>
              <a:t>Analisi RFM </a:t>
            </a:r>
            <a:r>
              <a:rPr lang="it-IT" b="1" dirty="0"/>
              <a:t>si intende una modalità di segmentazione clienti</a:t>
            </a:r>
            <a:r>
              <a:rPr lang="it-IT" dirty="0"/>
              <a:t> basata su tre variabili, </a:t>
            </a:r>
            <a:r>
              <a:rPr lang="it-IT" b="1" dirty="0" err="1"/>
              <a:t>Recency</a:t>
            </a:r>
            <a:r>
              <a:rPr lang="it-IT" dirty="0"/>
              <a:t> </a:t>
            </a:r>
            <a:r>
              <a:rPr lang="it-IT" b="1" dirty="0"/>
              <a:t>(R) </a:t>
            </a:r>
            <a:r>
              <a:rPr lang="it-IT" b="1" dirty="0" err="1"/>
              <a:t>Frequency</a:t>
            </a:r>
            <a:r>
              <a:rPr lang="it-IT" b="1" dirty="0"/>
              <a:t> (F), </a:t>
            </a:r>
            <a:r>
              <a:rPr lang="it-IT" b="1" dirty="0" err="1"/>
              <a:t>Monetary</a:t>
            </a:r>
            <a:r>
              <a:rPr lang="it-IT" b="1" dirty="0"/>
              <a:t> (M)</a:t>
            </a:r>
            <a:r>
              <a:rPr lang="it-IT" dirty="0"/>
              <a:t>. Questa tipologia di analisi rappresenta uno dei metodi più utilizzati nelle </a:t>
            </a:r>
            <a:r>
              <a:rPr lang="it-IT" dirty="0">
                <a:solidFill>
                  <a:srgbClr val="0070C0"/>
                </a:solidFill>
              </a:rPr>
              <a:t>segmentazione delle basi clienti </a:t>
            </a:r>
            <a:r>
              <a:rPr lang="it-IT" dirty="0"/>
              <a:t>in diversi settori </a:t>
            </a:r>
            <a:r>
              <a:rPr lang="it-IT" dirty="0" smtClean="0"/>
              <a:t>industriali: </a:t>
            </a:r>
          </a:p>
          <a:p>
            <a:pPr marL="0" indent="0">
              <a:buNone/>
            </a:pPr>
            <a:r>
              <a:rPr lang="it-IT" dirty="0" smtClean="0"/>
              <a:t>- </a:t>
            </a:r>
            <a:r>
              <a:rPr lang="it-IT" b="1" dirty="0" err="1"/>
              <a:t>Recency</a:t>
            </a:r>
            <a:r>
              <a:rPr lang="it-IT" b="1" dirty="0"/>
              <a:t> o </a:t>
            </a:r>
            <a:r>
              <a:rPr lang="it-IT" b="1" dirty="0" err="1"/>
              <a:t>recentezza</a:t>
            </a:r>
            <a:r>
              <a:rPr lang="it-IT" dirty="0"/>
              <a:t>: è l’intervallo di tempo rispetto all’ultima operazione di acquisto. Questa metrica si basa sull’assunto che </a:t>
            </a:r>
            <a:r>
              <a:rPr lang="it-IT" dirty="0">
                <a:solidFill>
                  <a:srgbClr val="0070C0"/>
                </a:solidFill>
              </a:rPr>
              <a:t>chi ha effettuato un acquisto di recente ha una maggiore probabilità di acquistare ancora</a:t>
            </a:r>
            <a:r>
              <a:rPr lang="it-IT" dirty="0"/>
              <a:t>, magari prodotti o servizi complementari, alimentando quindi le logiche aziendali di </a:t>
            </a:r>
            <a:r>
              <a:rPr lang="it-IT" u="sng" dirty="0">
                <a:hlinkClick r:id="rId2"/>
              </a:rPr>
              <a:t>cross </a:t>
            </a:r>
            <a:r>
              <a:rPr lang="it-IT" u="sng" dirty="0" err="1">
                <a:hlinkClick r:id="rId2"/>
              </a:rPr>
              <a:t>selling</a:t>
            </a:r>
            <a:r>
              <a:rPr lang="it-IT" dirty="0"/>
              <a:t>.</a:t>
            </a:r>
          </a:p>
          <a:p>
            <a:pPr marL="0" indent="0">
              <a:buNone/>
            </a:pPr>
            <a:endParaRPr lang="it-IT" dirty="0" smtClean="0"/>
          </a:p>
          <a:p>
            <a:endParaRPr lang="it-IT" dirty="0"/>
          </a:p>
          <a:p>
            <a:endParaRPr lang="it-IT" dirty="0"/>
          </a:p>
        </p:txBody>
      </p:sp>
    </p:spTree>
    <p:extLst>
      <p:ext uri="{BB962C8B-B14F-4D97-AF65-F5344CB8AC3E}">
        <p14:creationId xmlns:p14="http://schemas.microsoft.com/office/powerpoint/2010/main" val="2291067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Machine </a:t>
            </a:r>
            <a:r>
              <a:rPr lang="it-IT" sz="2400" dirty="0" err="1"/>
              <a:t>learning</a:t>
            </a:r>
            <a:endParaRPr lang="it-IT" sz="2400" dirty="0"/>
          </a:p>
        </p:txBody>
      </p:sp>
      <p:sp>
        <p:nvSpPr>
          <p:cNvPr id="3" name="Segnaposto contenuto 2"/>
          <p:cNvSpPr>
            <a:spLocks noGrp="1"/>
          </p:cNvSpPr>
          <p:nvPr>
            <p:ph idx="1"/>
          </p:nvPr>
        </p:nvSpPr>
        <p:spPr/>
        <p:txBody>
          <a:bodyPr/>
          <a:lstStyle/>
          <a:p>
            <a:r>
              <a:rPr lang="it-IT" dirty="0">
                <a:solidFill>
                  <a:srgbClr val="FF0000"/>
                </a:solidFill>
              </a:rPr>
              <a:t>Tra le molte applicazioni che questa tecnica rende possibili sono da citare per la loro importanza la guida autonoma, il riconoscimento facciale e la traduzione automatica; tra le ultime e più ambiziose c’è il miglioramento della salute. </a:t>
            </a:r>
            <a:endParaRPr lang="it-IT" dirty="0" smtClean="0">
              <a:solidFill>
                <a:srgbClr val="FF0000"/>
              </a:solidFill>
            </a:endParaRPr>
          </a:p>
          <a:p>
            <a:r>
              <a:rPr lang="it-IT" dirty="0"/>
              <a:t>La </a:t>
            </a:r>
            <a:r>
              <a:rPr lang="it-IT" b="1" dirty="0"/>
              <a:t>medicina di precisione </a:t>
            </a:r>
            <a:r>
              <a:rPr lang="it-IT" dirty="0"/>
              <a:t>ha in sé una visione molto positiva che, combinando </a:t>
            </a:r>
            <a:r>
              <a:rPr lang="it-IT" dirty="0" smtClean="0"/>
              <a:t>elementi che </a:t>
            </a:r>
            <a:r>
              <a:rPr lang="it-IT" dirty="0"/>
              <a:t>sono già “in pancia” al sistema sanitario in forma </a:t>
            </a:r>
            <a:r>
              <a:rPr lang="it-IT" dirty="0" smtClean="0"/>
              <a:t>di dati e di </a:t>
            </a:r>
            <a:r>
              <a:rPr lang="it-IT" dirty="0"/>
              <a:t>profili genomici, riesce a collegare </a:t>
            </a:r>
            <a:r>
              <a:rPr lang="it-IT" dirty="0">
                <a:solidFill>
                  <a:srgbClr val="00B050"/>
                </a:solidFill>
              </a:rPr>
              <a:t>gruppi di pazienti con </a:t>
            </a:r>
            <a:r>
              <a:rPr lang="it-IT" dirty="0" smtClean="0">
                <a:solidFill>
                  <a:srgbClr val="00B050"/>
                </a:solidFill>
              </a:rPr>
              <a:t>caratteristiche </a:t>
            </a:r>
            <a:r>
              <a:rPr lang="it-IT" dirty="0">
                <a:solidFill>
                  <a:srgbClr val="00B050"/>
                </a:solidFill>
              </a:rPr>
              <a:t>molto </a:t>
            </a:r>
            <a:r>
              <a:rPr lang="it-IT" dirty="0" smtClean="0">
                <a:solidFill>
                  <a:srgbClr val="00B050"/>
                </a:solidFill>
              </a:rPr>
              <a:t>simili </a:t>
            </a:r>
            <a:r>
              <a:rPr lang="it-IT" dirty="0"/>
              <a:t>per giungere a diagnosi più accurate e stime della risposta ad un farmaco. </a:t>
            </a:r>
          </a:p>
          <a:p>
            <a:endParaRPr lang="it-IT" dirty="0"/>
          </a:p>
        </p:txBody>
      </p:sp>
    </p:spTree>
    <p:extLst>
      <p:ext uri="{BB962C8B-B14F-4D97-AF65-F5344CB8AC3E}">
        <p14:creationId xmlns:p14="http://schemas.microsoft.com/office/powerpoint/2010/main" val="234904385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pPr>
              <a:buFontTx/>
              <a:buChar char="-"/>
            </a:pPr>
            <a:r>
              <a:rPr lang="it-IT" b="1" dirty="0" err="1" smtClean="0"/>
              <a:t>Frequency</a:t>
            </a:r>
            <a:r>
              <a:rPr lang="it-IT" b="1" dirty="0" smtClean="0"/>
              <a:t> </a:t>
            </a:r>
            <a:r>
              <a:rPr lang="it-IT" b="1" dirty="0"/>
              <a:t>o frequenza</a:t>
            </a:r>
            <a:r>
              <a:rPr lang="it-IT" dirty="0"/>
              <a:t>: quanto spesso il cliente acquista. Con questa sola variabile </a:t>
            </a:r>
            <a:r>
              <a:rPr lang="it-IT" dirty="0">
                <a:solidFill>
                  <a:srgbClr val="0070C0"/>
                </a:solidFill>
              </a:rPr>
              <a:t>si possono segmentare i clienti in regolari, assidui, occasionali, </a:t>
            </a:r>
            <a:r>
              <a:rPr lang="it-IT" dirty="0"/>
              <a:t>etc. permettendo una personalizzazione dei contenuti e dei </a:t>
            </a:r>
            <a:r>
              <a:rPr lang="it-IT" dirty="0" err="1"/>
              <a:t>touch</a:t>
            </a:r>
            <a:r>
              <a:rPr lang="it-IT" dirty="0"/>
              <a:t> </a:t>
            </a:r>
            <a:r>
              <a:rPr lang="it-IT" dirty="0" err="1"/>
              <a:t>point</a:t>
            </a:r>
            <a:r>
              <a:rPr lang="it-IT" dirty="0"/>
              <a:t> con i quali si contatta la clientela (es. DEM con offerte esclusive a clienti occasionali, newsletter a clienti assidui, etc</a:t>
            </a:r>
            <a:r>
              <a:rPr lang="it-IT" dirty="0" smtClean="0"/>
              <a:t>.).</a:t>
            </a:r>
          </a:p>
          <a:p>
            <a:pPr>
              <a:buFontTx/>
              <a:buChar char="-"/>
            </a:pPr>
            <a:r>
              <a:rPr lang="it-IT" b="1" dirty="0" err="1"/>
              <a:t>Monetary</a:t>
            </a:r>
            <a:r>
              <a:rPr lang="it-IT" b="1" dirty="0"/>
              <a:t> o spesa del cliente</a:t>
            </a:r>
            <a:r>
              <a:rPr lang="it-IT" dirty="0"/>
              <a:t>: anche in questo caso è possibile segmentare la clientela nello stesso modo fatto per la variabile </a:t>
            </a:r>
            <a:r>
              <a:rPr lang="it-IT" dirty="0" err="1"/>
              <a:t>Frequency</a:t>
            </a:r>
            <a:r>
              <a:rPr lang="it-IT" dirty="0"/>
              <a:t> </a:t>
            </a:r>
            <a:r>
              <a:rPr lang="it-IT" dirty="0">
                <a:solidFill>
                  <a:srgbClr val="0070C0"/>
                </a:solidFill>
              </a:rPr>
              <a:t>(clienti con spesa media, clienti con alta propensione alla spesa, etc.) </a:t>
            </a:r>
            <a:r>
              <a:rPr lang="it-IT" dirty="0"/>
              <a:t>personalizzando le successive attività di marketing e comunicazione sulla base della spesa del cliente.</a:t>
            </a:r>
          </a:p>
          <a:p>
            <a:pPr>
              <a:buFontTx/>
              <a:buChar char="-"/>
            </a:pPr>
            <a:endParaRPr lang="it-IT" dirty="0"/>
          </a:p>
          <a:p>
            <a:pPr marL="0" indent="0">
              <a:buNone/>
            </a:pPr>
            <a:endParaRPr lang="it-IT" dirty="0"/>
          </a:p>
        </p:txBody>
      </p:sp>
    </p:spTree>
    <p:extLst>
      <p:ext uri="{BB962C8B-B14F-4D97-AF65-F5344CB8AC3E}">
        <p14:creationId xmlns:p14="http://schemas.microsoft.com/office/powerpoint/2010/main" val="146841978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pPr marL="0" indent="0">
              <a:buNone/>
            </a:pPr>
            <a:r>
              <a:rPr lang="it-IT" dirty="0"/>
              <a:t>Le </a:t>
            </a:r>
            <a:r>
              <a:rPr lang="it-IT" b="1" dirty="0"/>
              <a:t>singole </a:t>
            </a:r>
            <a:r>
              <a:rPr lang="it-IT" b="1" dirty="0" smtClean="0"/>
              <a:t>variabili</a:t>
            </a:r>
            <a:r>
              <a:rPr lang="it-IT" dirty="0" smtClean="0"/>
              <a:t> (R,F,M) attraverso un sistema di pesi danno origine all’</a:t>
            </a:r>
            <a:r>
              <a:rPr lang="it-IT" u="sng" dirty="0" smtClean="0"/>
              <a:t>indicatore</a:t>
            </a:r>
            <a:r>
              <a:rPr lang="it-IT" dirty="0" smtClean="0"/>
              <a:t> </a:t>
            </a:r>
            <a:r>
              <a:rPr lang="it-IT" dirty="0"/>
              <a:t>RFM</a:t>
            </a:r>
            <a:r>
              <a:rPr lang="it-IT" dirty="0" smtClean="0"/>
              <a:t>. </a:t>
            </a:r>
          </a:p>
          <a:p>
            <a:pPr marL="0" indent="0">
              <a:buNone/>
            </a:pPr>
            <a:r>
              <a:rPr lang="it-IT" dirty="0"/>
              <a:t>Il </a:t>
            </a:r>
            <a:r>
              <a:rPr lang="it-IT" b="1" dirty="0"/>
              <a:t>risultato</a:t>
            </a:r>
            <a:r>
              <a:rPr lang="it-IT" dirty="0"/>
              <a:t> della ponderazione è un </a:t>
            </a:r>
            <a:r>
              <a:rPr lang="it-IT" b="1" dirty="0"/>
              <a:t>punteggio</a:t>
            </a:r>
            <a:r>
              <a:rPr lang="it-IT" dirty="0"/>
              <a:t> attribuito ad ogni cliente</a:t>
            </a:r>
            <a:r>
              <a:rPr lang="it-IT" dirty="0" smtClean="0"/>
              <a:t>. </a:t>
            </a:r>
          </a:p>
          <a:p>
            <a:pPr marL="0" indent="0">
              <a:buNone/>
            </a:pPr>
            <a:r>
              <a:rPr lang="it-IT" dirty="0"/>
              <a:t>P</a:t>
            </a:r>
            <a:r>
              <a:rPr lang="it-IT" dirty="0" smtClean="0"/>
              <a:t>uò </a:t>
            </a:r>
            <a:r>
              <a:rPr lang="it-IT" dirty="0"/>
              <a:t>essere utilizzato per creare una </a:t>
            </a:r>
            <a:r>
              <a:rPr lang="it-IT" b="1" dirty="0"/>
              <a:t>segmentazione che considera tutte e tre le variabili comportamentali</a:t>
            </a:r>
            <a:r>
              <a:rPr lang="it-IT" dirty="0"/>
              <a:t> dei </a:t>
            </a:r>
            <a:r>
              <a:rPr lang="it-IT" dirty="0" smtClean="0"/>
              <a:t>clienti, del tipo:</a:t>
            </a:r>
          </a:p>
          <a:p>
            <a:pPr lvl="0" fontAlgn="base"/>
            <a:r>
              <a:rPr lang="it-IT" dirty="0"/>
              <a:t>clienti dormienti o poco attivi</a:t>
            </a:r>
          </a:p>
          <a:p>
            <a:pPr lvl="0" fontAlgn="base"/>
            <a:r>
              <a:rPr lang="it-IT" dirty="0"/>
              <a:t>clienti ad alta spesa </a:t>
            </a:r>
            <a:r>
              <a:rPr lang="it-IT" b="1" dirty="0"/>
              <a:t>e</a:t>
            </a:r>
            <a:r>
              <a:rPr lang="it-IT" dirty="0"/>
              <a:t> frequenza</a:t>
            </a:r>
          </a:p>
          <a:p>
            <a:pPr lvl="0" fontAlgn="base"/>
            <a:r>
              <a:rPr lang="it-IT" dirty="0"/>
              <a:t>clienti ad alta frequenza </a:t>
            </a:r>
            <a:r>
              <a:rPr lang="it-IT" b="1" dirty="0"/>
              <a:t>e</a:t>
            </a:r>
            <a:r>
              <a:rPr lang="it-IT" dirty="0"/>
              <a:t> bassa spesa</a:t>
            </a:r>
          </a:p>
          <a:p>
            <a:pPr lvl="0" fontAlgn="base"/>
            <a:r>
              <a:rPr lang="it-IT" dirty="0" smtClean="0"/>
              <a:t> ….</a:t>
            </a:r>
            <a:endParaRPr lang="it-IT" dirty="0"/>
          </a:p>
          <a:p>
            <a:pPr marL="0" indent="0">
              <a:buNone/>
            </a:pPr>
            <a:endParaRPr lang="it-IT" dirty="0"/>
          </a:p>
          <a:p>
            <a:endParaRPr lang="it-IT" dirty="0"/>
          </a:p>
        </p:txBody>
      </p:sp>
    </p:spTree>
    <p:extLst>
      <p:ext uri="{BB962C8B-B14F-4D97-AF65-F5344CB8AC3E}">
        <p14:creationId xmlns:p14="http://schemas.microsoft.com/office/powerpoint/2010/main" val="249526922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normAutofit/>
          </a:bodyPr>
          <a:lstStyle/>
          <a:p>
            <a:r>
              <a:rPr lang="it-IT" dirty="0" smtClean="0"/>
              <a:t>La segmentazione dei clienti combinata con tecniche di promozione multicanale è il campo in cui può intervenire l’AI per rendere possibili colloqui mirati in linguaggio naturale con i clienti. </a:t>
            </a:r>
          </a:p>
          <a:p>
            <a:r>
              <a:rPr lang="it-IT" dirty="0">
                <a:solidFill>
                  <a:srgbClr val="0070C0"/>
                </a:solidFill>
              </a:rPr>
              <a:t>O</a:t>
            </a:r>
            <a:r>
              <a:rPr lang="it-IT" dirty="0" smtClean="0">
                <a:solidFill>
                  <a:srgbClr val="0070C0"/>
                </a:solidFill>
              </a:rPr>
              <a:t>gni </a:t>
            </a:r>
            <a:r>
              <a:rPr lang="it-IT" dirty="0">
                <a:solidFill>
                  <a:srgbClr val="0070C0"/>
                </a:solidFill>
              </a:rPr>
              <a:t>qual volta il cliente non è in grado di trovare una corretta risposta l’integrazione con il canale umano consentirà di risolvere il problema evitando nell’utente l’effetto “</a:t>
            </a:r>
            <a:r>
              <a:rPr lang="it-IT" dirty="0" smtClean="0">
                <a:solidFill>
                  <a:srgbClr val="0070C0"/>
                </a:solidFill>
              </a:rPr>
              <a:t>disillusione tecnologica»</a:t>
            </a:r>
          </a:p>
          <a:p>
            <a:r>
              <a:rPr lang="it-IT" dirty="0"/>
              <a:t>S</a:t>
            </a:r>
            <a:r>
              <a:rPr lang="it-IT" dirty="0" smtClean="0"/>
              <a:t>i </a:t>
            </a:r>
            <a:r>
              <a:rPr lang="it-IT" dirty="0"/>
              <a:t>cerca di utilizzare il mondo dei big data per studiare modelli di </a:t>
            </a:r>
            <a:r>
              <a:rPr lang="it-IT" dirty="0" smtClean="0"/>
              <a:t>miglioramento </a:t>
            </a:r>
            <a:r>
              <a:rPr lang="it-IT" dirty="0"/>
              <a:t>dell’offerta, del </a:t>
            </a:r>
            <a:r>
              <a:rPr lang="it-IT" dirty="0" smtClean="0"/>
              <a:t>marketing e </a:t>
            </a:r>
            <a:r>
              <a:rPr lang="it-IT" dirty="0"/>
              <a:t>delle </a:t>
            </a:r>
            <a:r>
              <a:rPr lang="it-IT" dirty="0" smtClean="0"/>
              <a:t>vendite attraverso interventi personalizzati. </a:t>
            </a:r>
            <a:endParaRPr lang="it-IT" dirty="0"/>
          </a:p>
        </p:txBody>
      </p:sp>
    </p:spTree>
    <p:extLst>
      <p:ext uri="{BB962C8B-B14F-4D97-AF65-F5344CB8AC3E}">
        <p14:creationId xmlns:p14="http://schemas.microsoft.com/office/powerpoint/2010/main" val="114821322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normAutofit lnSpcReduction="10000"/>
          </a:bodyPr>
          <a:lstStyle/>
          <a:p>
            <a:pPr marL="0" indent="0" fontAlgn="base">
              <a:buNone/>
            </a:pPr>
            <a:r>
              <a:rPr lang="it-IT" dirty="0" smtClean="0"/>
              <a:t>Con </a:t>
            </a:r>
            <a:r>
              <a:rPr lang="it-IT" b="1" dirty="0" smtClean="0"/>
              <a:t>Cross </a:t>
            </a:r>
            <a:r>
              <a:rPr lang="it-IT" b="1" dirty="0" err="1" smtClean="0"/>
              <a:t>Selling</a:t>
            </a:r>
            <a:r>
              <a:rPr lang="it-IT" b="1" dirty="0" smtClean="0"/>
              <a:t> </a:t>
            </a:r>
            <a:r>
              <a:rPr lang="it-IT" dirty="0" smtClean="0"/>
              <a:t>si </a:t>
            </a:r>
            <a:r>
              <a:rPr lang="it-IT" dirty="0"/>
              <a:t>intende una </a:t>
            </a:r>
            <a:r>
              <a:rPr lang="it-IT" b="1" dirty="0"/>
              <a:t>tecnica di vendita</a:t>
            </a:r>
            <a:r>
              <a:rPr lang="it-IT" dirty="0"/>
              <a:t> che consiste nel proporre al cliente acquirente di un particolare prodotto (o servizio</a:t>
            </a:r>
            <a:r>
              <a:rPr lang="it-IT" dirty="0" smtClean="0"/>
              <a:t>) </a:t>
            </a:r>
            <a:r>
              <a:rPr lang="it-IT" dirty="0"/>
              <a:t>l’acquisto di prodotti complementari</a:t>
            </a:r>
            <a:r>
              <a:rPr lang="it-IT" dirty="0" smtClean="0"/>
              <a:t>.</a:t>
            </a:r>
          </a:p>
          <a:p>
            <a:pPr fontAlgn="base"/>
            <a:r>
              <a:rPr lang="it-IT" b="1" dirty="0"/>
              <a:t>Analytics e Advanced Analytics </a:t>
            </a:r>
            <a:r>
              <a:rPr lang="it-IT" dirty="0" smtClean="0"/>
              <a:t>sono</a:t>
            </a:r>
            <a:r>
              <a:rPr lang="it-IT" b="1" dirty="0" smtClean="0"/>
              <a:t> </a:t>
            </a:r>
            <a:r>
              <a:rPr lang="it-IT" b="1" dirty="0"/>
              <a:t>strumenti</a:t>
            </a:r>
            <a:r>
              <a:rPr lang="it-IT" dirty="0"/>
              <a:t> a supporto delle aziende per studiare il fenomeno del cross </a:t>
            </a:r>
            <a:r>
              <a:rPr lang="it-IT" dirty="0" err="1"/>
              <a:t>selling</a:t>
            </a:r>
            <a:r>
              <a:rPr lang="it-IT" dirty="0"/>
              <a:t> e migliorare le performance aziendali di vendita.</a:t>
            </a:r>
          </a:p>
          <a:p>
            <a:pPr fontAlgn="base"/>
            <a:r>
              <a:rPr lang="it-IT" dirty="0"/>
              <a:t>Gli indicatori di propensione al cross </a:t>
            </a:r>
            <a:r>
              <a:rPr lang="it-IT" dirty="0" err="1"/>
              <a:t>selling</a:t>
            </a:r>
            <a:r>
              <a:rPr lang="it-IT" dirty="0"/>
              <a:t> fanno parte della famiglia dei </a:t>
            </a:r>
            <a:r>
              <a:rPr lang="it-IT" b="1" dirty="0" err="1">
                <a:hlinkClick r:id="rId2"/>
              </a:rPr>
              <a:t>Predictive</a:t>
            </a:r>
            <a:r>
              <a:rPr lang="it-IT" b="1" dirty="0">
                <a:hlinkClick r:id="rId2"/>
              </a:rPr>
              <a:t> Analytics</a:t>
            </a:r>
            <a:r>
              <a:rPr lang="it-IT" dirty="0"/>
              <a:t> (cioè di quelle soluzioni di Data Intelligence in grado di attribuire la probabilità con cui un evento si verificherà nel futuro) e hanno l’obiettivo di determinare, per ogni Cliente, una </a:t>
            </a:r>
            <a:r>
              <a:rPr lang="it-IT" b="1" dirty="0"/>
              <a:t>probabilità futura di cross </a:t>
            </a:r>
            <a:r>
              <a:rPr lang="it-IT" b="1" dirty="0" err="1"/>
              <a:t>selling</a:t>
            </a:r>
            <a:r>
              <a:rPr lang="it-IT" b="1" dirty="0"/>
              <a:t>.</a:t>
            </a:r>
            <a:endParaRPr lang="it-IT" dirty="0"/>
          </a:p>
          <a:p>
            <a:pPr marL="0" indent="0" fontAlgn="base">
              <a:buNone/>
            </a:pPr>
            <a:endParaRPr lang="it-IT" dirty="0"/>
          </a:p>
          <a:p>
            <a:pPr marL="0" indent="0" fontAlgn="base">
              <a:buNone/>
            </a:pPr>
            <a:endParaRPr lang="it-IT" dirty="0"/>
          </a:p>
        </p:txBody>
      </p:sp>
    </p:spTree>
    <p:extLst>
      <p:ext uri="{BB962C8B-B14F-4D97-AF65-F5344CB8AC3E}">
        <p14:creationId xmlns:p14="http://schemas.microsoft.com/office/powerpoint/2010/main" val="118782573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normAutofit fontScale="92500" lnSpcReduction="20000"/>
          </a:bodyPr>
          <a:lstStyle/>
          <a:p>
            <a:pPr marL="0" indent="0" fontAlgn="base">
              <a:buNone/>
            </a:pPr>
            <a:r>
              <a:rPr lang="it-IT" dirty="0"/>
              <a:t>La costruzione dell’indice di propensione al Cross </a:t>
            </a:r>
            <a:r>
              <a:rPr lang="it-IT" dirty="0" err="1"/>
              <a:t>Selling</a:t>
            </a:r>
            <a:r>
              <a:rPr lang="it-IT" dirty="0"/>
              <a:t> avviene, normalmente, con lo </a:t>
            </a:r>
            <a:r>
              <a:rPr lang="it-IT" b="1" dirty="0"/>
              <a:t>sviluppo</a:t>
            </a:r>
            <a:r>
              <a:rPr lang="it-IT" dirty="0"/>
              <a:t> di un </a:t>
            </a:r>
            <a:r>
              <a:rPr lang="it-IT" b="1" dirty="0"/>
              <a:t>modello multivariato</a:t>
            </a:r>
            <a:r>
              <a:rPr lang="it-IT" dirty="0"/>
              <a:t>:</a:t>
            </a:r>
          </a:p>
          <a:p>
            <a:pPr lvl="0" fontAlgn="base"/>
            <a:r>
              <a:rPr lang="it-IT" b="1" dirty="0"/>
              <a:t>studio dei dati storici</a:t>
            </a:r>
            <a:r>
              <a:rPr lang="it-IT" dirty="0"/>
              <a:t> per </a:t>
            </a:r>
            <a:r>
              <a:rPr lang="it-IT" dirty="0" smtClean="0"/>
              <a:t>identificare l</a:t>
            </a:r>
            <a:r>
              <a:rPr lang="it-IT" b="1" dirty="0" smtClean="0"/>
              <a:t>e </a:t>
            </a:r>
            <a:r>
              <a:rPr lang="it-IT" b="1" dirty="0"/>
              <a:t>caratteristiche più rilevanti</a:t>
            </a:r>
            <a:r>
              <a:rPr lang="it-IT" dirty="0"/>
              <a:t> dei clienti che hanno acquistato un </a:t>
            </a:r>
            <a:r>
              <a:rPr lang="it-IT" dirty="0" smtClean="0"/>
              <a:t>prodotto.</a:t>
            </a:r>
            <a:endParaRPr lang="it-IT" dirty="0"/>
          </a:p>
          <a:p>
            <a:pPr lvl="0" fontAlgn="base"/>
            <a:r>
              <a:rPr lang="it-IT" b="1" dirty="0"/>
              <a:t>identificazione</a:t>
            </a:r>
            <a:r>
              <a:rPr lang="it-IT" dirty="0"/>
              <a:t> dei clienti </a:t>
            </a:r>
            <a:r>
              <a:rPr lang="it-IT" b="1" dirty="0"/>
              <a:t>che hanno le caratteristiche più simili</a:t>
            </a:r>
            <a:r>
              <a:rPr lang="it-IT" dirty="0"/>
              <a:t> ai clienti di cui sopra e quindi potenzialmente interessati al </a:t>
            </a:r>
            <a:r>
              <a:rPr lang="it-IT" dirty="0" smtClean="0"/>
              <a:t>prodotto.</a:t>
            </a:r>
            <a:endParaRPr lang="it-IT" dirty="0"/>
          </a:p>
          <a:p>
            <a:pPr lvl="0" fontAlgn="base"/>
            <a:r>
              <a:rPr lang="it-IT" b="1" dirty="0"/>
              <a:t>costruzione</a:t>
            </a:r>
            <a:r>
              <a:rPr lang="it-IT" dirty="0"/>
              <a:t> per ciascun cliente di un </a:t>
            </a:r>
            <a:r>
              <a:rPr lang="it-IT" b="1" dirty="0"/>
              <a:t>indicatore probabilistico</a:t>
            </a:r>
            <a:r>
              <a:rPr lang="it-IT" dirty="0"/>
              <a:t> di propensione al cross </a:t>
            </a:r>
            <a:r>
              <a:rPr lang="it-IT" dirty="0" err="1" smtClean="0"/>
              <a:t>selling</a:t>
            </a:r>
            <a:r>
              <a:rPr lang="it-IT" dirty="0" smtClean="0"/>
              <a:t>. </a:t>
            </a:r>
            <a:endParaRPr lang="it-IT" dirty="0"/>
          </a:p>
          <a:p>
            <a:pPr marL="0" indent="0" fontAlgn="base">
              <a:buNone/>
            </a:pPr>
            <a:r>
              <a:rPr lang="it-IT" dirty="0" smtClean="0">
                <a:solidFill>
                  <a:srgbClr val="0070C0"/>
                </a:solidFill>
              </a:rPr>
              <a:t>L’indice </a:t>
            </a:r>
            <a:r>
              <a:rPr lang="it-IT" dirty="0">
                <a:solidFill>
                  <a:srgbClr val="0070C0"/>
                </a:solidFill>
              </a:rPr>
              <a:t>di propensione al Cross </a:t>
            </a:r>
            <a:r>
              <a:rPr lang="it-IT" dirty="0" err="1">
                <a:solidFill>
                  <a:srgbClr val="0070C0"/>
                </a:solidFill>
              </a:rPr>
              <a:t>Selling</a:t>
            </a:r>
            <a:r>
              <a:rPr lang="it-IT" dirty="0">
                <a:solidFill>
                  <a:srgbClr val="0070C0"/>
                </a:solidFill>
              </a:rPr>
              <a:t> una volta costruito </a:t>
            </a:r>
            <a:r>
              <a:rPr lang="it-IT" b="1" dirty="0">
                <a:solidFill>
                  <a:srgbClr val="0070C0"/>
                </a:solidFill>
              </a:rPr>
              <a:t>viene affiancato dal calcolo dei valori economici (teorici)</a:t>
            </a:r>
            <a:r>
              <a:rPr lang="it-IT" dirty="0">
                <a:solidFill>
                  <a:srgbClr val="0070C0"/>
                </a:solidFill>
              </a:rPr>
              <a:t> derivanti dall’acquisto dei prodotti prima su ogni singolo cliente e poi a livello aggregato su tutta la </a:t>
            </a:r>
            <a:r>
              <a:rPr lang="it-IT" dirty="0" err="1">
                <a:solidFill>
                  <a:srgbClr val="0070C0"/>
                </a:solidFill>
              </a:rPr>
              <a:t>Customer</a:t>
            </a:r>
            <a:r>
              <a:rPr lang="it-IT" dirty="0">
                <a:solidFill>
                  <a:srgbClr val="0070C0"/>
                </a:solidFill>
              </a:rPr>
              <a:t> Base.</a:t>
            </a:r>
          </a:p>
          <a:p>
            <a:pPr marL="0" indent="0" fontAlgn="base">
              <a:buNone/>
            </a:pPr>
            <a:r>
              <a:rPr lang="it-IT" dirty="0">
                <a:solidFill>
                  <a:srgbClr val="0070C0"/>
                </a:solidFill>
              </a:rPr>
              <a:t> </a:t>
            </a:r>
          </a:p>
          <a:p>
            <a:pPr marL="0" indent="0">
              <a:buNone/>
            </a:pPr>
            <a:endParaRPr lang="it-IT" dirty="0"/>
          </a:p>
        </p:txBody>
      </p:sp>
    </p:spTree>
    <p:extLst>
      <p:ext uri="{BB962C8B-B14F-4D97-AF65-F5344CB8AC3E}">
        <p14:creationId xmlns:p14="http://schemas.microsoft.com/office/powerpoint/2010/main" val="178880648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pPr marL="0" indent="0">
              <a:buNone/>
            </a:pPr>
            <a:r>
              <a:rPr lang="it-IT" b="1" dirty="0"/>
              <a:t>Shopping online all’insegna della </a:t>
            </a:r>
            <a:r>
              <a:rPr lang="it-IT" b="1" u="sng" dirty="0">
                <a:hlinkClick r:id="rId2"/>
              </a:rPr>
              <a:t>realtà virtuale</a:t>
            </a:r>
            <a:r>
              <a:rPr lang="it-IT" b="1" dirty="0"/>
              <a:t>.</a:t>
            </a:r>
            <a:r>
              <a:rPr lang="it-IT" dirty="0"/>
              <a:t> E’ la scommessa di </a:t>
            </a:r>
            <a:r>
              <a:rPr lang="it-IT" b="1" dirty="0">
                <a:hlinkClick r:id="rId3"/>
              </a:rPr>
              <a:t>Amazon</a:t>
            </a:r>
            <a:r>
              <a:rPr lang="it-IT" dirty="0"/>
              <a:t> che inserisce gli strumenti Scout, AR </a:t>
            </a:r>
            <a:r>
              <a:rPr lang="it-IT" dirty="0" err="1"/>
              <a:t>View</a:t>
            </a:r>
            <a:r>
              <a:rPr lang="it-IT" dirty="0"/>
              <a:t> e 360 </a:t>
            </a:r>
            <a:r>
              <a:rPr lang="it-IT" dirty="0" err="1"/>
              <a:t>View</a:t>
            </a:r>
            <a:r>
              <a:rPr lang="it-IT" dirty="0"/>
              <a:t> grazie ai quali si potranno vedere, ad esempio, i prodotti per la casa (cucina, sala da pranzo, camera da letto, giardino) con animazioni 3D direttamente all’interno della nostra abitazione</a:t>
            </a:r>
            <a:r>
              <a:rPr lang="it-IT" dirty="0" smtClean="0"/>
              <a:t>.</a:t>
            </a:r>
          </a:p>
          <a:p>
            <a:pPr marL="0" indent="0">
              <a:buNone/>
            </a:pPr>
            <a:r>
              <a:rPr lang="it-IT" dirty="0"/>
              <a:t>In particolare, </a:t>
            </a:r>
            <a:r>
              <a:rPr lang="it-IT" b="1" dirty="0"/>
              <a:t>Amazon </a:t>
            </a:r>
            <a:r>
              <a:rPr lang="it-IT" b="1" dirty="0" err="1"/>
              <a:t>View</a:t>
            </a:r>
            <a:r>
              <a:rPr lang="it-IT" b="1" dirty="0"/>
              <a:t>, grazie alla realtà aumentata permette di visualizzare gli oggetti </a:t>
            </a:r>
            <a:r>
              <a:rPr lang="it-IT" b="1" dirty="0">
                <a:solidFill>
                  <a:srgbClr val="0070C0"/>
                </a:solidFill>
              </a:rPr>
              <a:t>nell’ambiente</a:t>
            </a:r>
            <a:r>
              <a:rPr lang="it-IT" b="1" dirty="0"/>
              <a:t> attraverso l’</a:t>
            </a:r>
            <a:r>
              <a:rPr lang="it-IT" b="1" dirty="0" err="1"/>
              <a:t>app</a:t>
            </a:r>
            <a:r>
              <a:rPr lang="it-IT" b="1" dirty="0"/>
              <a:t> di Amazon</a:t>
            </a:r>
            <a:r>
              <a:rPr lang="it-IT" dirty="0"/>
              <a:t>. La funzione 360 </a:t>
            </a:r>
            <a:r>
              <a:rPr lang="it-IT" dirty="0" err="1"/>
              <a:t>View</a:t>
            </a:r>
            <a:r>
              <a:rPr lang="it-IT" dirty="0"/>
              <a:t> consente invece di vedere l’anteprima dei prodotti a 360 gradi, da ogni angolatura nella pagina prodotto su Amazon.it. </a:t>
            </a: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2333751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pPr marL="0" indent="0">
              <a:buNone/>
            </a:pPr>
            <a:r>
              <a:rPr lang="it-IT" dirty="0"/>
              <a:t>S</a:t>
            </a:r>
            <a:r>
              <a:rPr lang="it-IT" dirty="0" smtClean="0"/>
              <a:t>econdo </a:t>
            </a:r>
            <a:r>
              <a:rPr lang="it-IT" dirty="0"/>
              <a:t>il report di Reply, i principali trend del settore Retail prendono il nome di V-Commerce </a:t>
            </a:r>
            <a:r>
              <a:rPr lang="it-IT" b="1" dirty="0">
                <a:hlinkClick r:id="rId2"/>
              </a:rPr>
              <a:t>(realtà aumentata e virtuale)</a:t>
            </a:r>
            <a:r>
              <a:rPr lang="it-IT" dirty="0"/>
              <a:t>, Data-</a:t>
            </a:r>
            <a:r>
              <a:rPr lang="it-IT" dirty="0" err="1"/>
              <a:t>Driven</a:t>
            </a:r>
            <a:r>
              <a:rPr lang="it-IT" dirty="0"/>
              <a:t> Enterprise (l’uso di dati, del </a:t>
            </a:r>
            <a:r>
              <a:rPr lang="it-IT" b="1" dirty="0">
                <a:hlinkClick r:id="rId3"/>
              </a:rPr>
              <a:t>machine </a:t>
            </a:r>
            <a:r>
              <a:rPr lang="it-IT" b="1" dirty="0" err="1">
                <a:hlinkClick r:id="rId3"/>
              </a:rPr>
              <a:t>learning</a:t>
            </a:r>
            <a:r>
              <a:rPr lang="it-IT" dirty="0"/>
              <a:t> e </a:t>
            </a:r>
            <a:r>
              <a:rPr lang="it-IT" dirty="0" err="1"/>
              <a:t>dell’advanced</a:t>
            </a:r>
            <a:r>
              <a:rPr lang="it-IT" dirty="0"/>
              <a:t> </a:t>
            </a:r>
            <a:r>
              <a:rPr lang="it-IT" dirty="0" err="1"/>
              <a:t>analitycs</a:t>
            </a:r>
            <a:r>
              <a:rPr lang="it-IT" dirty="0"/>
              <a:t>) e Human-</a:t>
            </a:r>
            <a:r>
              <a:rPr lang="it-IT" dirty="0" err="1"/>
              <a:t>Centered</a:t>
            </a:r>
            <a:r>
              <a:rPr lang="it-IT" dirty="0"/>
              <a:t> </a:t>
            </a:r>
            <a:r>
              <a:rPr lang="it-IT" dirty="0" err="1"/>
              <a:t>Interfaces</a:t>
            </a:r>
            <a:r>
              <a:rPr lang="it-IT" dirty="0"/>
              <a:t> (assistenti vocali, </a:t>
            </a:r>
            <a:r>
              <a:rPr lang="it-IT" b="1" dirty="0" err="1">
                <a:hlinkClick r:id="rId4"/>
              </a:rPr>
              <a:t>chatbot</a:t>
            </a:r>
            <a:r>
              <a:rPr lang="it-IT" u="sng" dirty="0">
                <a:hlinkClick r:id="rId4"/>
              </a:rPr>
              <a:t> </a:t>
            </a:r>
            <a:r>
              <a:rPr lang="it-IT" dirty="0"/>
              <a:t>e interfacce digitali). </a:t>
            </a:r>
            <a:endParaRPr lang="it-IT" dirty="0" smtClean="0"/>
          </a:p>
          <a:p>
            <a:pPr marL="0" indent="0">
              <a:buNone/>
            </a:pPr>
            <a:r>
              <a:rPr lang="it-IT" dirty="0" smtClean="0"/>
              <a:t>- </a:t>
            </a:r>
            <a:r>
              <a:rPr lang="it-IT" dirty="0"/>
              <a:t>Il punto di forza del </a:t>
            </a:r>
            <a:r>
              <a:rPr lang="it-IT" dirty="0">
                <a:solidFill>
                  <a:srgbClr val="FF0000"/>
                </a:solidFill>
              </a:rPr>
              <a:t>V-</a:t>
            </a:r>
            <a:r>
              <a:rPr lang="it-IT" dirty="0" err="1">
                <a:solidFill>
                  <a:srgbClr val="FF0000"/>
                </a:solidFill>
              </a:rPr>
              <a:t>commerce</a:t>
            </a:r>
            <a:r>
              <a:rPr lang="it-IT" dirty="0"/>
              <a:t> è quello di valorizzare l’esperienza online e offline, consentendo ai clienti di valutare in modo più semplice e personalizzato i prodotti, indipendentemente dal luogo in cui si trovano.</a:t>
            </a:r>
          </a:p>
        </p:txBody>
      </p:sp>
    </p:spTree>
    <p:extLst>
      <p:ext uri="{BB962C8B-B14F-4D97-AF65-F5344CB8AC3E}">
        <p14:creationId xmlns:p14="http://schemas.microsoft.com/office/powerpoint/2010/main" val="342606543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normAutofit fontScale="92500"/>
          </a:bodyPr>
          <a:lstStyle/>
          <a:p>
            <a:pPr>
              <a:buFontTx/>
              <a:buChar char="-"/>
            </a:pPr>
            <a:r>
              <a:rPr lang="it-IT" dirty="0" smtClean="0"/>
              <a:t>La </a:t>
            </a:r>
            <a:r>
              <a:rPr lang="it-IT" dirty="0"/>
              <a:t>strategia</a:t>
            </a:r>
            <a:r>
              <a:rPr lang="it-IT" dirty="0">
                <a:solidFill>
                  <a:srgbClr val="FF0000"/>
                </a:solidFill>
              </a:rPr>
              <a:t> Data </a:t>
            </a:r>
            <a:r>
              <a:rPr lang="it-IT" dirty="0" err="1">
                <a:solidFill>
                  <a:srgbClr val="FF0000"/>
                </a:solidFill>
              </a:rPr>
              <a:t>Driven</a:t>
            </a:r>
            <a:r>
              <a:rPr lang="it-IT" dirty="0">
                <a:solidFill>
                  <a:srgbClr val="FF0000"/>
                </a:solidFill>
              </a:rPr>
              <a:t> Enterprise </a:t>
            </a:r>
            <a:r>
              <a:rPr lang="it-IT" dirty="0"/>
              <a:t>consente invece ai </a:t>
            </a:r>
            <a:r>
              <a:rPr lang="it-IT" dirty="0" err="1"/>
              <a:t>retailer</a:t>
            </a:r>
            <a:r>
              <a:rPr lang="it-IT" dirty="0"/>
              <a:t> di collegare informazioni sul comportamento dei propri clienti sia offline che </a:t>
            </a:r>
            <a:r>
              <a:rPr lang="it-IT" dirty="0" smtClean="0"/>
              <a:t>online.</a:t>
            </a:r>
          </a:p>
          <a:p>
            <a:pPr>
              <a:buFontTx/>
              <a:buChar char="-"/>
            </a:pPr>
            <a:r>
              <a:rPr lang="it-IT" dirty="0"/>
              <a:t>Tra le tendenze future Reply individua senza dubbio i </a:t>
            </a:r>
            <a:r>
              <a:rPr lang="it-IT" dirty="0" err="1">
                <a:solidFill>
                  <a:srgbClr val="FF0000"/>
                </a:solidFill>
              </a:rPr>
              <a:t>chatbot</a:t>
            </a:r>
            <a:r>
              <a:rPr lang="it-IT" dirty="0"/>
              <a:t> </a:t>
            </a:r>
            <a:r>
              <a:rPr lang="it-IT" dirty="0" smtClean="0"/>
              <a:t>(chat con robot) che</a:t>
            </a:r>
            <a:r>
              <a:rPr lang="it-IT" dirty="0"/>
              <a:t>, grazie all’intelligenza artificiale, agiranno in modo sempre più umano: elettrodomestici intelligenti e specialisti digitali diventeranno concetti familiari nel </a:t>
            </a:r>
            <a:r>
              <a:rPr lang="it-IT" dirty="0" err="1"/>
              <a:t>retail</a:t>
            </a:r>
            <a:r>
              <a:rPr lang="it-IT" dirty="0" smtClean="0"/>
              <a:t>. </a:t>
            </a:r>
          </a:p>
          <a:p>
            <a:pPr>
              <a:buFontTx/>
              <a:buChar char="-"/>
            </a:pPr>
            <a:r>
              <a:rPr lang="it-IT" dirty="0" smtClean="0"/>
              <a:t>“Modello </a:t>
            </a:r>
            <a:r>
              <a:rPr lang="it-IT" dirty="0"/>
              <a:t>Asia”: </a:t>
            </a:r>
            <a:r>
              <a:rPr lang="it-IT" dirty="0" smtClean="0"/>
              <a:t>la Cina sta investendo su </a:t>
            </a:r>
            <a:r>
              <a:rPr lang="it-IT" dirty="0"/>
              <a:t>sistemi di pagamento </a:t>
            </a:r>
            <a:r>
              <a:rPr lang="it-IT" dirty="0" err="1"/>
              <a:t>smart</a:t>
            </a:r>
            <a:r>
              <a:rPr lang="it-IT" dirty="0"/>
              <a:t> </a:t>
            </a:r>
            <a:r>
              <a:rPr lang="it-IT" dirty="0" smtClean="0"/>
              <a:t>che permettono </a:t>
            </a:r>
            <a:r>
              <a:rPr lang="it-IT" dirty="0"/>
              <a:t>l’impiego di casse senza personale e persino </a:t>
            </a:r>
            <a:r>
              <a:rPr lang="it-IT" dirty="0">
                <a:solidFill>
                  <a:srgbClr val="FF0000"/>
                </a:solidFill>
              </a:rPr>
              <a:t>interi </a:t>
            </a:r>
            <a:r>
              <a:rPr lang="it-IT" dirty="0" err="1">
                <a:solidFill>
                  <a:srgbClr val="FF0000"/>
                </a:solidFill>
              </a:rPr>
              <a:t>store</a:t>
            </a:r>
            <a:r>
              <a:rPr lang="it-IT" dirty="0">
                <a:solidFill>
                  <a:srgbClr val="FF0000"/>
                </a:solidFill>
              </a:rPr>
              <a:t> senza alcun dipendente</a:t>
            </a:r>
            <a:r>
              <a:rPr lang="it-IT" dirty="0"/>
              <a:t>. Lo stesso cliente può essere identificato tramite scansione del volto o del QR code, permettendo così il saldo automatico della fattura.</a:t>
            </a:r>
          </a:p>
          <a:p>
            <a:pPr>
              <a:buFontTx/>
              <a:buChar char="-"/>
            </a:pPr>
            <a:endParaRPr lang="it-IT" dirty="0"/>
          </a:p>
        </p:txBody>
      </p:sp>
    </p:spTree>
    <p:extLst>
      <p:ext uri="{BB962C8B-B14F-4D97-AF65-F5344CB8AC3E}">
        <p14:creationId xmlns:p14="http://schemas.microsoft.com/office/powerpoint/2010/main" val="155023797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r>
              <a:rPr lang="it-IT" dirty="0"/>
              <a:t>Da domani 13 dicembre 2018, oltre 20mila imprenditori iscriveranno la propria impresa al servizio Google My Business: per </a:t>
            </a:r>
            <a:r>
              <a:rPr lang="it-IT" dirty="0" smtClean="0"/>
              <a:t>dimensioni </a:t>
            </a:r>
            <a:r>
              <a:rPr lang="it-IT" dirty="0"/>
              <a:t>si tratta del più grande progetto di digitalizzazione del commercio mai avviato in Italia. </a:t>
            </a:r>
            <a:endParaRPr lang="it-IT" dirty="0" smtClean="0"/>
          </a:p>
          <a:p>
            <a:r>
              <a:rPr lang="it-IT" dirty="0" smtClean="0">
                <a:solidFill>
                  <a:srgbClr val="FF0000"/>
                </a:solidFill>
              </a:rPr>
              <a:t>L’obiettivo </a:t>
            </a:r>
            <a:r>
              <a:rPr lang="it-IT" dirty="0">
                <a:solidFill>
                  <a:srgbClr val="FF0000"/>
                </a:solidFill>
              </a:rPr>
              <a:t>è far dialogare meglio le due Reti, il web e la rete dei negozi</a:t>
            </a:r>
            <a:r>
              <a:rPr lang="it-IT" dirty="0"/>
              <a:t>: l’iscrizione a Google My Business, infatti, contribuirà alla </a:t>
            </a:r>
            <a:r>
              <a:rPr lang="it-IT" dirty="0">
                <a:solidFill>
                  <a:srgbClr val="0070C0"/>
                </a:solidFill>
              </a:rPr>
              <a:t>visibilità online dei negozi tradizionali</a:t>
            </a:r>
            <a:r>
              <a:rPr lang="it-IT" dirty="0"/>
              <a:t>, segnalandone la posizione sulle mappe digitali come Google </a:t>
            </a:r>
            <a:r>
              <a:rPr lang="it-IT" dirty="0" err="1"/>
              <a:t>Maps</a:t>
            </a:r>
            <a:r>
              <a:rPr lang="it-IT" dirty="0"/>
              <a:t> e facendoli interfacciare anche con gli assistenti intelligenti come il Google Assistant.</a:t>
            </a:r>
          </a:p>
          <a:p>
            <a:endParaRPr lang="it-IT" dirty="0"/>
          </a:p>
        </p:txBody>
      </p:sp>
    </p:spTree>
    <p:extLst>
      <p:ext uri="{BB962C8B-B14F-4D97-AF65-F5344CB8AC3E}">
        <p14:creationId xmlns:p14="http://schemas.microsoft.com/office/powerpoint/2010/main" val="408138245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CRM</a:t>
            </a:r>
          </a:p>
        </p:txBody>
      </p:sp>
      <p:sp>
        <p:nvSpPr>
          <p:cNvPr id="3" name="Segnaposto contenuto 2"/>
          <p:cNvSpPr>
            <a:spLocks noGrp="1"/>
          </p:cNvSpPr>
          <p:nvPr>
            <p:ph idx="1"/>
          </p:nvPr>
        </p:nvSpPr>
        <p:spPr/>
        <p:txBody>
          <a:bodyPr/>
          <a:lstStyle/>
          <a:p>
            <a:r>
              <a:rPr lang="it-IT" dirty="0">
                <a:solidFill>
                  <a:srgbClr val="FF0000"/>
                </a:solidFill>
              </a:rPr>
              <a:t>L’automazione del marketing </a:t>
            </a:r>
            <a:r>
              <a:rPr lang="it-IT" dirty="0"/>
              <a:t>è il processo per gestire attività di marketing </a:t>
            </a:r>
            <a:r>
              <a:rPr lang="it-IT" dirty="0" smtClean="0"/>
              <a:t>ripetitive. In </a:t>
            </a:r>
            <a:r>
              <a:rPr lang="it-IT" dirty="0"/>
              <a:t>generale richiede dati, come l’indirizzo email dell’utente, la cronologia degli acquisti o l’attività sui social media o sul sito. Quindi </a:t>
            </a:r>
            <a:r>
              <a:rPr lang="it-IT" b="1" dirty="0"/>
              <a:t>uno strumento di automazione del marketing deve integrarsi con una fonte di </a:t>
            </a:r>
            <a:r>
              <a:rPr lang="it-IT" b="1" dirty="0" smtClean="0"/>
              <a:t>dati.</a:t>
            </a:r>
          </a:p>
          <a:p>
            <a:r>
              <a:rPr lang="it-IT" dirty="0"/>
              <a:t>La </a:t>
            </a:r>
            <a:r>
              <a:rPr lang="it-IT" dirty="0">
                <a:solidFill>
                  <a:srgbClr val="FF0000"/>
                </a:solidFill>
              </a:rPr>
              <a:t>segmentazione delle campagne </a:t>
            </a:r>
            <a:r>
              <a:rPr lang="it-IT" dirty="0"/>
              <a:t>e-mail in base alla cronologia degli acquisti degli utenti consentirà aggiornamenti pertinenti del prodotto, sconti mirati e </a:t>
            </a:r>
            <a:r>
              <a:rPr lang="it-IT" dirty="0" smtClean="0"/>
              <a:t>raccomandazioni. </a:t>
            </a:r>
            <a:endParaRPr lang="it-IT" dirty="0"/>
          </a:p>
        </p:txBody>
      </p:sp>
    </p:spTree>
    <p:extLst>
      <p:ext uri="{BB962C8B-B14F-4D97-AF65-F5344CB8AC3E}">
        <p14:creationId xmlns:p14="http://schemas.microsoft.com/office/powerpoint/2010/main" val="2827452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4790</TotalTime>
  <Words>5783</Words>
  <Application>Microsoft Office PowerPoint</Application>
  <PresentationFormat>Widescreen</PresentationFormat>
  <Paragraphs>489</Paragraphs>
  <Slides>118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118</vt:i4>
      </vt:variant>
    </vt:vector>
  </HeadingPairs>
  <TitlesOfParts>
    <vt:vector size="125" baseType="lpstr">
      <vt:lpstr>Arial</vt:lpstr>
      <vt:lpstr>Calibri</vt:lpstr>
      <vt:lpstr>Calibri Light</vt:lpstr>
      <vt:lpstr>Segoe UI Symbol</vt:lpstr>
      <vt:lpstr>Tahoma</vt:lpstr>
      <vt:lpstr>Times New Roman</vt:lpstr>
      <vt:lpstr>Tema di Office</vt:lpstr>
      <vt:lpstr>Impresa 4.0</vt:lpstr>
      <vt:lpstr>Aree tematiche</vt:lpstr>
      <vt:lpstr>Stampa in 3D</vt:lpstr>
      <vt:lpstr>3D Un caso specifico</vt:lpstr>
      <vt:lpstr>3D Un caso specifico</vt:lpstr>
      <vt:lpstr>Machine Learning, reti neurali, alberi delle decisioni </vt:lpstr>
      <vt:lpstr>Machine learning</vt:lpstr>
      <vt:lpstr>Machine learning</vt:lpstr>
      <vt:lpstr>Machine learning</vt:lpstr>
      <vt:lpstr>Machine learning</vt:lpstr>
      <vt:lpstr>Machine learning</vt:lpstr>
      <vt:lpstr>Machine learning</vt:lpstr>
      <vt:lpstr>Reti neurali naturali</vt:lpstr>
      <vt:lpstr>Presentazione standard di PowerPoint</vt:lpstr>
      <vt:lpstr>Reti neurali artificiali</vt:lpstr>
      <vt:lpstr>Reti neurali artificiali</vt:lpstr>
      <vt:lpstr>Esempi di funzioni di attivazione</vt:lpstr>
      <vt:lpstr> Reti neurali artificiali</vt:lpstr>
      <vt:lpstr>Presentazione standard di PowerPoint</vt:lpstr>
      <vt:lpstr>Reti neurali artificiali</vt:lpstr>
      <vt:lpstr>Reti neurali</vt:lpstr>
      <vt:lpstr>Reti neurali artificiali</vt:lpstr>
      <vt:lpstr>Alberi di decisione  </vt:lpstr>
      <vt:lpstr> </vt:lpstr>
      <vt:lpstr>Presentazione standard di PowerPoint</vt:lpstr>
      <vt:lpstr>Alberi di decisione</vt:lpstr>
      <vt:lpstr>Alberi di decisione</vt:lpstr>
      <vt:lpstr>Intelligenza Artificiale</vt:lpstr>
      <vt:lpstr>Intelligenza Artificiale</vt:lpstr>
      <vt:lpstr>Intelligenza Artificiale</vt:lpstr>
      <vt:lpstr>Intelligenza Artificiale</vt:lpstr>
      <vt:lpstr>Presentazione standard di PowerPoint</vt:lpstr>
      <vt:lpstr>Intelligenza Artificiale</vt:lpstr>
      <vt:lpstr>Intelligenza Artificiale</vt:lpstr>
      <vt:lpstr>Intelligenza Artificiale</vt:lpstr>
      <vt:lpstr>Intelligenza Artificiale</vt:lpstr>
      <vt:lpstr>Intelligenza Artificiale</vt:lpstr>
      <vt:lpstr>Intelligenza Artificiale</vt:lpstr>
      <vt:lpstr>Intelligenza Artificiale</vt:lpstr>
      <vt:lpstr>Intelligenza Artificiale</vt:lpstr>
      <vt:lpstr>Intelligenza Artificiale</vt:lpstr>
      <vt:lpstr>Analytics, Blockchain, Cloud, IoT</vt:lpstr>
      <vt:lpstr>Analytics</vt:lpstr>
      <vt:lpstr>Analytics</vt:lpstr>
      <vt:lpstr>Analytics</vt:lpstr>
      <vt:lpstr>Analytics</vt:lpstr>
      <vt:lpstr>Analytics</vt:lpstr>
      <vt:lpstr>Analytics</vt:lpstr>
      <vt:lpstr>Blockchain</vt:lpstr>
      <vt:lpstr>Blockchain</vt:lpstr>
      <vt:lpstr>Blockchain</vt:lpstr>
      <vt:lpstr>Blockchain</vt:lpstr>
      <vt:lpstr>Blockchain</vt:lpstr>
      <vt:lpstr>Blockchain</vt:lpstr>
      <vt:lpstr>Blockchain</vt:lpstr>
      <vt:lpstr>Cloud</vt:lpstr>
      <vt:lpstr>Cloud</vt:lpstr>
      <vt:lpstr>Cloud</vt:lpstr>
      <vt:lpstr>Cloud</vt:lpstr>
      <vt:lpstr>Cloud</vt:lpstr>
      <vt:lpstr>IoT</vt:lpstr>
      <vt:lpstr>IoT</vt:lpstr>
      <vt:lpstr>IoT</vt:lpstr>
      <vt:lpstr>IoT</vt:lpstr>
      <vt:lpstr>IoT</vt:lpstr>
      <vt:lpstr>IoT</vt:lpstr>
      <vt:lpstr>IoT</vt:lpstr>
      <vt:lpstr>IoT</vt:lpstr>
      <vt:lpstr>Robot</vt:lpstr>
      <vt:lpstr>Robot</vt:lpstr>
      <vt:lpstr>Robot</vt:lpstr>
      <vt:lpstr>Robot</vt:lpstr>
      <vt:lpstr>Robot</vt:lpstr>
      <vt:lpstr>Robot</vt:lpstr>
      <vt:lpstr>Robot</vt:lpstr>
      <vt:lpstr>Robot</vt:lpstr>
      <vt:lpstr>Robot</vt:lpstr>
      <vt:lpstr>Robot</vt:lpstr>
      <vt:lpstr>Robot</vt:lpstr>
      <vt:lpstr>Robot</vt:lpstr>
      <vt:lpstr>Robot</vt:lpstr>
      <vt:lpstr>Varie 4.0, CRM, Start up </vt:lpstr>
      <vt:lpstr>Varie 4.0</vt:lpstr>
      <vt:lpstr>Varie 4.0</vt:lpstr>
      <vt:lpstr>Varie 4.0</vt:lpstr>
      <vt:lpstr>Varie 4.0</vt:lpstr>
      <vt:lpstr>Varie 4.0</vt:lpstr>
      <vt:lpstr>Varie 4.0</vt:lpstr>
      <vt:lpstr>CRM</vt:lpstr>
      <vt:lpstr>CRM</vt:lpstr>
      <vt:lpstr>CRM</vt:lpstr>
      <vt:lpstr>CRM</vt:lpstr>
      <vt:lpstr>CRM</vt:lpstr>
      <vt:lpstr>CRM</vt:lpstr>
      <vt:lpstr>CRM</vt:lpstr>
      <vt:lpstr>CRM</vt:lpstr>
      <vt:lpstr>CRM</vt:lpstr>
      <vt:lpstr>CRM</vt:lpstr>
      <vt:lpstr>CRM</vt:lpstr>
      <vt:lpstr>Start Up </vt:lpstr>
      <vt:lpstr>Presentazione standard di PowerPoint</vt:lpstr>
      <vt:lpstr>Presentazione standard di PowerPoint</vt:lpstr>
      <vt:lpstr>Presentazione standard di PowerPoint</vt:lpstr>
      <vt:lpstr>Presentazione standard di PowerPoint</vt:lpstr>
      <vt:lpstr> Scenario, 5G   </vt:lpstr>
      <vt:lpstr>Scenario</vt:lpstr>
      <vt:lpstr>Scenario</vt:lpstr>
      <vt:lpstr>Scenario</vt:lpstr>
      <vt:lpstr>Scenario</vt:lpstr>
      <vt:lpstr>Scenario</vt:lpstr>
      <vt:lpstr>Scenario</vt:lpstr>
      <vt:lpstr>Scenario</vt:lpstr>
      <vt:lpstr>Scenario</vt:lpstr>
      <vt:lpstr>Scenario</vt:lpstr>
      <vt:lpstr>5G</vt:lpstr>
      <vt:lpstr>5G</vt:lpstr>
      <vt:lpstr>5G</vt:lpstr>
      <vt:lpstr>5G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Impresa 4.0</dc:title>
  <dc:creator>lila banterle</dc:creator>
  <cp:lastModifiedBy>lila banterle</cp:lastModifiedBy>
  <cp:revision>124</cp:revision>
  <dcterms:created xsi:type="dcterms:W3CDTF">2018-12-07T11:22:02Z</dcterms:created>
  <dcterms:modified xsi:type="dcterms:W3CDTF">2019-01-12T15:01:37Z</dcterms:modified>
</cp:coreProperties>
</file>