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58" r:id="rId5"/>
    <p:sldId id="259" r:id="rId6"/>
    <p:sldId id="261" r:id="rId7"/>
    <p:sldId id="262" r:id="rId8"/>
    <p:sldId id="263" r:id="rId9"/>
    <p:sldId id="278" r:id="rId10"/>
    <p:sldId id="272" r:id="rId11"/>
    <p:sldId id="275" r:id="rId12"/>
    <p:sldId id="277" r:id="rId13"/>
    <p:sldId id="267" r:id="rId14"/>
    <p:sldId id="268" r:id="rId15"/>
    <p:sldId id="270" r:id="rId16"/>
    <p:sldId id="271" r:id="rId17"/>
    <p:sldId id="273"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9" d="100"/>
          <a:sy n="59" d="100"/>
        </p:scale>
        <p:origin x="84"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3DEC20C-8AA7-43D5-B1CC-B54526E9B34A}" type="datetimeFigureOut">
              <a:rPr lang="it-IT" smtClean="0"/>
              <a:t>23/01/2019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507455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DEC20C-8AA7-43D5-B1CC-B54526E9B34A}" type="datetimeFigureOut">
              <a:rPr lang="it-IT" smtClean="0"/>
              <a:t>23/01/2019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4068730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DEC20C-8AA7-43D5-B1CC-B54526E9B34A}" type="datetimeFigureOut">
              <a:rPr lang="it-IT" smtClean="0"/>
              <a:t>23/01/2019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3945369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DEC20C-8AA7-43D5-B1CC-B54526E9B34A}" type="datetimeFigureOut">
              <a:rPr lang="it-IT" smtClean="0"/>
              <a:t>23/01/2019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70388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3DEC20C-8AA7-43D5-B1CC-B54526E9B34A}" type="datetimeFigureOut">
              <a:rPr lang="it-IT" smtClean="0"/>
              <a:t>23/01/2019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1129794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3DEC20C-8AA7-43D5-B1CC-B54526E9B34A}" type="datetimeFigureOut">
              <a:rPr lang="it-IT" smtClean="0"/>
              <a:t>23/01/2019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1251351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3DEC20C-8AA7-43D5-B1CC-B54526E9B34A}" type="datetimeFigureOut">
              <a:rPr lang="it-IT" smtClean="0"/>
              <a:t>23/01/2019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1047669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3DEC20C-8AA7-43D5-B1CC-B54526E9B34A}" type="datetimeFigureOut">
              <a:rPr lang="it-IT" smtClean="0"/>
              <a:t>23/01/2019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2448011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3DEC20C-8AA7-43D5-B1CC-B54526E9B34A}" type="datetimeFigureOut">
              <a:rPr lang="it-IT" smtClean="0"/>
              <a:t>23/01/2019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2497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3DEC20C-8AA7-43D5-B1CC-B54526E9B34A}" type="datetimeFigureOut">
              <a:rPr lang="it-IT" smtClean="0"/>
              <a:t>23/01/2019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2479779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3DEC20C-8AA7-43D5-B1CC-B54526E9B34A}" type="datetimeFigureOut">
              <a:rPr lang="it-IT" smtClean="0"/>
              <a:t>23/01/2019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FECE13E-0C15-4984-9158-A02B7D97B435}" type="slidenum">
              <a:rPr lang="it-IT" smtClean="0"/>
              <a:t>‹N›</a:t>
            </a:fld>
            <a:endParaRPr lang="it-IT"/>
          </a:p>
        </p:txBody>
      </p:sp>
    </p:spTree>
    <p:extLst>
      <p:ext uri="{BB962C8B-B14F-4D97-AF65-F5344CB8AC3E}">
        <p14:creationId xmlns:p14="http://schemas.microsoft.com/office/powerpoint/2010/main" val="1175912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EC20C-8AA7-43D5-B1CC-B54526E9B34A}" type="datetimeFigureOut">
              <a:rPr lang="it-IT" smtClean="0"/>
              <a:t>23/01/2019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ECE13E-0C15-4984-9158-A02B7D97B435}" type="slidenum">
              <a:rPr lang="it-IT" smtClean="0"/>
              <a:t>‹N›</a:t>
            </a:fld>
            <a:endParaRPr lang="it-IT"/>
          </a:p>
        </p:txBody>
      </p:sp>
    </p:spTree>
    <p:extLst>
      <p:ext uri="{BB962C8B-B14F-4D97-AF65-F5344CB8AC3E}">
        <p14:creationId xmlns:p14="http://schemas.microsoft.com/office/powerpoint/2010/main" val="58487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4000" dirty="0" smtClean="0"/>
              <a:t> </a:t>
            </a:r>
            <a:r>
              <a:rPr lang="it-IT" sz="4000" dirty="0" err="1" smtClean="0"/>
              <a:t>Autoregressione</a:t>
            </a:r>
            <a:r>
              <a:rPr lang="it-IT" sz="4000" dirty="0" smtClean="0"/>
              <a:t> e Box Jenkins </a:t>
            </a:r>
            <a:r>
              <a:rPr lang="it-IT" sz="4000" dirty="0" err="1" smtClean="0"/>
              <a:t>Methodology</a:t>
            </a:r>
            <a:endParaRPr lang="it-IT" sz="4000" dirty="0"/>
          </a:p>
        </p:txBody>
      </p:sp>
      <p:sp>
        <p:nvSpPr>
          <p:cNvPr id="3" name="Sottotitolo 2"/>
          <p:cNvSpPr>
            <a:spLocks noGrp="1"/>
          </p:cNvSpPr>
          <p:nvPr>
            <p:ph type="subTitle" idx="1"/>
          </p:nvPr>
        </p:nvSpPr>
        <p:spPr/>
        <p:txBody>
          <a:bodyPr/>
          <a:lstStyle/>
          <a:p>
            <a:r>
              <a:rPr lang="it-IT" dirty="0" smtClean="0"/>
              <a:t>Da: Business </a:t>
            </a:r>
            <a:r>
              <a:rPr lang="it-IT" dirty="0" err="1" smtClean="0"/>
              <a:t>Forecasting</a:t>
            </a:r>
            <a:r>
              <a:rPr lang="it-IT" dirty="0" smtClean="0"/>
              <a:t> – </a:t>
            </a:r>
            <a:r>
              <a:rPr lang="it-IT" dirty="0" err="1" smtClean="0"/>
              <a:t>Hanke</a:t>
            </a:r>
            <a:r>
              <a:rPr lang="it-IT" dirty="0" smtClean="0"/>
              <a:t> /</a:t>
            </a:r>
            <a:r>
              <a:rPr lang="it-IT" dirty="0" err="1" smtClean="0"/>
              <a:t>Wichern</a:t>
            </a:r>
            <a:r>
              <a:rPr lang="it-IT" dirty="0" smtClean="0"/>
              <a:t>.</a:t>
            </a:r>
            <a:endParaRPr lang="it-IT" dirty="0"/>
          </a:p>
        </p:txBody>
      </p:sp>
    </p:spTree>
    <p:extLst>
      <p:ext uri="{BB962C8B-B14F-4D97-AF65-F5344CB8AC3E}">
        <p14:creationId xmlns:p14="http://schemas.microsoft.com/office/powerpoint/2010/main" val="2580362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rotWithShape="1">
          <a:blip r:embed="rId2"/>
          <a:srcRect l="44678" t="7206" r="30941" b="26928"/>
          <a:stretch/>
        </p:blipFill>
        <p:spPr>
          <a:xfrm rot="10800000">
            <a:off x="243378" y="621724"/>
            <a:ext cx="3807077" cy="5571068"/>
          </a:xfrm>
          <a:prstGeom prst="rect">
            <a:avLst/>
          </a:prstGeom>
        </p:spPr>
      </p:pic>
      <p:pic>
        <p:nvPicPr>
          <p:cNvPr id="5" name="Immagine 4"/>
          <p:cNvPicPr>
            <a:picLocks noChangeAspect="1"/>
          </p:cNvPicPr>
          <p:nvPr/>
        </p:nvPicPr>
        <p:blipFill rotWithShape="1">
          <a:blip r:embed="rId3"/>
          <a:srcRect l="45912" t="9196" r="30325" b="35837"/>
          <a:stretch/>
        </p:blipFill>
        <p:spPr>
          <a:xfrm>
            <a:off x="3826013" y="621724"/>
            <a:ext cx="4446626" cy="5571068"/>
          </a:xfrm>
          <a:prstGeom prst="rect">
            <a:avLst/>
          </a:prstGeom>
        </p:spPr>
      </p:pic>
      <p:pic>
        <p:nvPicPr>
          <p:cNvPr id="6" name="Immagine 5"/>
          <p:cNvPicPr>
            <a:picLocks noChangeAspect="1"/>
          </p:cNvPicPr>
          <p:nvPr/>
        </p:nvPicPr>
        <p:blipFill rotWithShape="1">
          <a:blip r:embed="rId4"/>
          <a:srcRect l="45926" t="13994" r="34306" b="28890"/>
          <a:stretch/>
        </p:blipFill>
        <p:spPr>
          <a:xfrm rot="10800000">
            <a:off x="8361835" y="622806"/>
            <a:ext cx="3586787" cy="5613471"/>
          </a:xfrm>
          <a:prstGeom prst="rect">
            <a:avLst/>
          </a:prstGeom>
        </p:spPr>
      </p:pic>
    </p:spTree>
    <p:extLst>
      <p:ext uri="{BB962C8B-B14F-4D97-AF65-F5344CB8AC3E}">
        <p14:creationId xmlns:p14="http://schemas.microsoft.com/office/powerpoint/2010/main" val="3328282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Box Jenkins </a:t>
            </a:r>
            <a:r>
              <a:rPr lang="it-IT" sz="2400" dirty="0" err="1"/>
              <a:t>Methodology</a:t>
            </a:r>
            <a:endParaRPr lang="it-IT" sz="2400" dirty="0"/>
          </a:p>
        </p:txBody>
      </p:sp>
      <mc:AlternateContent xmlns:mc="http://schemas.openxmlformats.org/markup-compatibility/2006" xmlns:a14="http://schemas.microsoft.com/office/drawing/2010/main">
        <mc:Choice Requires="a14">
          <p:sp>
            <p:nvSpPr>
              <p:cNvPr id="3" name="Segnaposto contenuto 2"/>
              <p:cNvSpPr>
                <a:spLocks noGrp="1"/>
              </p:cNvSpPr>
              <p:nvPr>
                <p:ph idx="1"/>
              </p:nvPr>
            </p:nvSpPr>
            <p:spPr/>
            <p:txBody>
              <a:bodyPr>
                <a:normAutofit fontScale="92500" lnSpcReduction="10000"/>
              </a:bodyPr>
              <a:lstStyle/>
              <a:p>
                <a:pPr marL="0" indent="0">
                  <a:buNone/>
                </a:pPr>
                <a:r>
                  <a:rPr lang="it-IT" dirty="0"/>
                  <a:t>Stabilito che la serie è stazionaria, l’analista deve identificare la forma del modello da usare. Si porta in causa l’</a:t>
                </a:r>
                <a:r>
                  <a:rPr lang="it-IT" b="1" dirty="0"/>
                  <a:t>autocorrelazione </a:t>
                </a:r>
                <a:r>
                  <a:rPr lang="it-IT" b="1" dirty="0" smtClean="0"/>
                  <a:t>parziale.</a:t>
                </a:r>
              </a:p>
              <a:p>
                <a:r>
                  <a:rPr lang="it-IT" dirty="0"/>
                  <a:t>la funzione di autocorrelazione parziale è data dal </a:t>
                </a:r>
                <a:r>
                  <a:rPr lang="it-IT" u="sng" dirty="0"/>
                  <a:t>rapporto fra due </a:t>
                </a:r>
                <a:r>
                  <a:rPr lang="it-IT" u="sng" dirty="0" smtClean="0"/>
                  <a:t>determinanti</a:t>
                </a:r>
                <a:r>
                  <a:rPr lang="it-IT" dirty="0" smtClean="0"/>
                  <a:t> </a:t>
                </a:r>
                <a:r>
                  <a:rPr lang="it-IT" dirty="0"/>
                  <a:t>P(h</a:t>
                </a:r>
                <a:r>
                  <a:rPr lang="it-IT" dirty="0" smtClean="0"/>
                  <a:t>) e </a:t>
                </a:r>
                <a:r>
                  <a:rPr lang="it-IT" dirty="0"/>
                  <a:t>* P(h)</a:t>
                </a:r>
                <a:r>
                  <a:rPr lang="it-IT" dirty="0" smtClean="0"/>
                  <a:t> dove </a:t>
                </a:r>
                <a:r>
                  <a:rPr lang="it-IT" dirty="0"/>
                  <a:t>P(h) </a:t>
                </a:r>
                <a:r>
                  <a:rPr lang="it-IT" dirty="0" smtClean="0"/>
                  <a:t>è </a:t>
                </a:r>
                <a:r>
                  <a:rPr lang="it-IT" dirty="0"/>
                  <a:t>la matrice (quadrata) di </a:t>
                </a:r>
                <a:r>
                  <a:rPr lang="it-IT" dirty="0" err="1"/>
                  <a:t>Toeplitz</a:t>
                </a:r>
                <a:r>
                  <a:rPr lang="it-IT" dirty="0"/>
                  <a:t> di ordine h (con valori 1 nella diagonale e </a:t>
                </a:r>
                <a14:m>
                  <m:oMath xmlns:m="http://schemas.openxmlformats.org/officeDocument/2006/math">
                    <m:sSub>
                      <m:sSubPr>
                        <m:ctrlPr>
                          <a:rPr lang="it-IT" i="1">
                            <a:latin typeface="Cambria Math" panose="02040503050406030204" pitchFamily="18" charset="0"/>
                          </a:rPr>
                        </m:ctrlPr>
                      </m:sSubPr>
                      <m:e>
                        <m:r>
                          <a:rPr lang="it-IT" i="1">
                            <a:latin typeface="Cambria Math" panose="02040503050406030204" pitchFamily="18" charset="0"/>
                          </a:rPr>
                          <m:t>𝑟</m:t>
                        </m:r>
                      </m:e>
                      <m:sub>
                        <m:r>
                          <a:rPr lang="it-IT" i="1">
                            <a:latin typeface="Cambria Math" panose="02040503050406030204" pitchFamily="18" charset="0"/>
                          </a:rPr>
                          <m:t>𝑘</m:t>
                        </m:r>
                      </m:sub>
                    </m:sSub>
                  </m:oMath>
                </a14:m>
                <a:r>
                  <a:rPr lang="it-IT" dirty="0"/>
                  <a:t> da 1 a h-1/h-2… nelle altre righe e colonne, mentre * P(h) è la stessa matrice alla cui ultima colonna è stato sostituito il vettore composto dai valori della funzione di autocorrelazione </a:t>
                </a:r>
                <a14:m>
                  <m:oMath xmlns:m="http://schemas.openxmlformats.org/officeDocument/2006/math">
                    <m:sSub>
                      <m:sSubPr>
                        <m:ctrlPr>
                          <a:rPr lang="it-IT" i="1">
                            <a:latin typeface="Cambria Math" panose="02040503050406030204" pitchFamily="18" charset="0"/>
                          </a:rPr>
                        </m:ctrlPr>
                      </m:sSubPr>
                      <m:e>
                        <m:r>
                          <a:rPr lang="it-IT" i="1">
                            <a:latin typeface="Cambria Math" panose="02040503050406030204" pitchFamily="18" charset="0"/>
                          </a:rPr>
                          <m:t>𝑟</m:t>
                        </m:r>
                      </m:e>
                      <m:sub>
                        <m:r>
                          <a:rPr lang="it-IT" i="1">
                            <a:latin typeface="Cambria Math" panose="02040503050406030204" pitchFamily="18" charset="0"/>
                          </a:rPr>
                          <m:t>𝑘</m:t>
                        </m:r>
                      </m:sub>
                    </m:sSub>
                  </m:oMath>
                </a14:m>
                <a:r>
                  <a:rPr lang="it-IT" dirty="0"/>
                  <a:t> fino al </a:t>
                </a:r>
                <a:r>
                  <a:rPr lang="it-IT" dirty="0" err="1"/>
                  <a:t>lag</a:t>
                </a:r>
                <a:r>
                  <a:rPr lang="it-IT" dirty="0"/>
                  <a:t> h (da 1 a h). </a:t>
                </a:r>
              </a:p>
              <a:p>
                <a:pPr marL="0" indent="0">
                  <a:buNone/>
                </a:pPr>
                <a:r>
                  <a:rPr lang="it-IT" dirty="0" smtClean="0">
                    <a:solidFill>
                      <a:srgbClr val="7030A0"/>
                    </a:solidFill>
                  </a:rPr>
                  <a:t>L’autocorrelazione </a:t>
                </a:r>
                <a:r>
                  <a:rPr lang="it-IT" dirty="0">
                    <a:solidFill>
                      <a:srgbClr val="7030A0"/>
                    </a:solidFill>
                  </a:rPr>
                  <a:t>dei termini della serie e l’autocorrelazione parziale degli stessi permettono di </a:t>
                </a:r>
                <a:r>
                  <a:rPr lang="it-IT" u="sng" dirty="0">
                    <a:solidFill>
                      <a:srgbClr val="7030A0"/>
                    </a:solidFill>
                  </a:rPr>
                  <a:t>individuare il modello da adottare</a:t>
                </a:r>
                <a:r>
                  <a:rPr lang="it-IT" dirty="0">
                    <a:solidFill>
                      <a:srgbClr val="7030A0"/>
                    </a:solidFill>
                  </a:rPr>
                  <a:t> attraverso il </a:t>
                </a:r>
                <a:r>
                  <a:rPr lang="it-IT" b="1" dirty="0">
                    <a:solidFill>
                      <a:srgbClr val="7030A0"/>
                    </a:solidFill>
                  </a:rPr>
                  <a:t>confronto</a:t>
                </a:r>
                <a:r>
                  <a:rPr lang="it-IT" dirty="0">
                    <a:solidFill>
                      <a:srgbClr val="7030A0"/>
                    </a:solidFill>
                  </a:rPr>
                  <a:t> con l’autocorrelazione parziale e totale </a:t>
                </a:r>
                <a:r>
                  <a:rPr lang="it-IT" b="1" i="1" dirty="0">
                    <a:solidFill>
                      <a:srgbClr val="7030A0"/>
                    </a:solidFill>
                  </a:rPr>
                  <a:t>teoriche</a:t>
                </a:r>
                <a:r>
                  <a:rPr lang="it-IT" dirty="0">
                    <a:solidFill>
                      <a:srgbClr val="7030A0"/>
                    </a:solidFill>
                  </a:rPr>
                  <a:t> associate ai modelli ARIMA. </a:t>
                </a:r>
              </a:p>
            </p:txBody>
          </p:sp>
        </mc:Choice>
        <mc:Fallback xmlns="">
          <p:sp>
            <p:nvSpPr>
              <p:cNvPr id="3" name="Segnaposto contenuto 2"/>
              <p:cNvSpPr>
                <a:spLocks noGrp="1" noRot="1" noChangeAspect="1" noMove="1" noResize="1" noEditPoints="1" noAdjustHandles="1" noChangeArrowheads="1" noChangeShapeType="1" noTextEdit="1"/>
              </p:cNvSpPr>
              <p:nvPr>
                <p:ph idx="1"/>
              </p:nvPr>
            </p:nvSpPr>
            <p:spPr>
              <a:blipFill>
                <a:blip r:embed="rId2"/>
                <a:stretch>
                  <a:fillRect l="-1043" t="-2801"/>
                </a:stretch>
              </a:blipFill>
            </p:spPr>
            <p:txBody>
              <a:bodyPr/>
              <a:lstStyle/>
              <a:p>
                <a:r>
                  <a:rPr lang="it-IT">
                    <a:noFill/>
                  </a:rPr>
                  <a:t> </a:t>
                </a:r>
              </a:p>
            </p:txBody>
          </p:sp>
        </mc:Fallback>
      </mc:AlternateContent>
    </p:spTree>
    <p:extLst>
      <p:ext uri="{BB962C8B-B14F-4D97-AF65-F5344CB8AC3E}">
        <p14:creationId xmlns:p14="http://schemas.microsoft.com/office/powerpoint/2010/main" val="3607638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Box Jenkins </a:t>
            </a:r>
            <a:r>
              <a:rPr lang="it-IT" sz="2400" dirty="0" err="1"/>
              <a:t>Methodology</a:t>
            </a:r>
            <a:endParaRPr lang="it-IT" sz="2400" dirty="0"/>
          </a:p>
        </p:txBody>
      </p:sp>
      <p:sp>
        <p:nvSpPr>
          <p:cNvPr id="3" name="Segnaposto contenuto 2"/>
          <p:cNvSpPr>
            <a:spLocks noGrp="1"/>
          </p:cNvSpPr>
          <p:nvPr>
            <p:ph idx="1"/>
          </p:nvPr>
        </p:nvSpPr>
        <p:spPr/>
        <p:txBody>
          <a:bodyPr/>
          <a:lstStyle/>
          <a:p>
            <a:pPr marL="0" indent="0">
              <a:buNone/>
            </a:pPr>
            <a:r>
              <a:rPr lang="it-IT" dirty="0"/>
              <a:t>Con un metodo chiamato </a:t>
            </a:r>
            <a:r>
              <a:rPr lang="it-IT" i="1" dirty="0" err="1"/>
              <a:t>differencing</a:t>
            </a:r>
            <a:r>
              <a:rPr lang="it-IT" i="1" dirty="0"/>
              <a:t> </a:t>
            </a:r>
            <a:r>
              <a:rPr lang="it-IT" dirty="0"/>
              <a:t>si usa </a:t>
            </a:r>
            <a:r>
              <a:rPr lang="it-IT" dirty="0">
                <a:solidFill>
                  <a:srgbClr val="FF0000"/>
                </a:solidFill>
              </a:rPr>
              <a:t>rimuovere il trend da serie non stazionarie </a:t>
            </a:r>
            <a:r>
              <a:rPr lang="it-IT" dirty="0"/>
              <a:t>che lo </a:t>
            </a:r>
            <a:r>
              <a:rPr lang="it-IT" dirty="0" smtClean="0"/>
              <a:t>presentano, riportandole così al caso delle stazionarie. </a:t>
            </a:r>
            <a:r>
              <a:rPr lang="it-IT" dirty="0"/>
              <a:t>Per fare questo si fanno via via le differenze fra </a:t>
            </a:r>
            <a:r>
              <a:rPr lang="it-IT" dirty="0" err="1"/>
              <a:t>Y</a:t>
            </a:r>
            <a:r>
              <a:rPr lang="it-IT" baseline="-25000" dirty="0" err="1"/>
              <a:t>t</a:t>
            </a:r>
            <a:r>
              <a:rPr lang="it-IT" dirty="0"/>
              <a:t> e Y</a:t>
            </a:r>
            <a:r>
              <a:rPr lang="it-IT" baseline="-25000" dirty="0"/>
              <a:t>t-1</a:t>
            </a:r>
            <a:r>
              <a:rPr lang="it-IT" dirty="0"/>
              <a:t>. </a:t>
            </a:r>
          </a:p>
          <a:p>
            <a:pPr>
              <a:buFontTx/>
              <a:buChar char="-"/>
            </a:pPr>
            <a:r>
              <a:rPr lang="it-IT" dirty="0"/>
              <a:t>Scelto un modello per le previsioni, vengono esaminate </a:t>
            </a:r>
            <a:r>
              <a:rPr lang="it-IT" dirty="0" smtClean="0"/>
              <a:t>in un intervallo le </a:t>
            </a:r>
            <a:r>
              <a:rPr lang="it-IT" dirty="0"/>
              <a:t>differenze fra i valori osservati ed i valori previsti (</a:t>
            </a:r>
            <a:r>
              <a:rPr lang="it-IT" dirty="0" err="1"/>
              <a:t>residual</a:t>
            </a:r>
            <a:r>
              <a:rPr lang="it-IT" dirty="0"/>
              <a:t>).  </a:t>
            </a:r>
          </a:p>
          <a:p>
            <a:pPr>
              <a:buFontTx/>
              <a:buChar char="-"/>
            </a:pPr>
            <a:r>
              <a:rPr lang="it-IT" dirty="0">
                <a:solidFill>
                  <a:srgbClr val="FF0000"/>
                </a:solidFill>
              </a:rPr>
              <a:t>Per verificare l’adeguatezza del modello scelto (a seguito dell’analisi del coefficiente di autocorrelazione), si possono prendere in esame i possibili </a:t>
            </a:r>
            <a:r>
              <a:rPr lang="it-IT" i="1" dirty="0">
                <a:solidFill>
                  <a:srgbClr val="FF0000"/>
                </a:solidFill>
              </a:rPr>
              <a:t>indicatori di accuratezza </a:t>
            </a:r>
            <a:r>
              <a:rPr lang="it-IT" dirty="0"/>
              <a:t>che elaborano i </a:t>
            </a:r>
            <a:r>
              <a:rPr lang="it-IT" dirty="0" err="1"/>
              <a:t>residual</a:t>
            </a:r>
            <a:r>
              <a:rPr lang="it-IT" dirty="0"/>
              <a:t> e consentono comparazioni (MAD, MSE, RMSE, MAPE, MPE). </a:t>
            </a:r>
          </a:p>
          <a:p>
            <a:pPr marL="0" indent="0">
              <a:buNone/>
            </a:pPr>
            <a:endParaRPr lang="it-IT" dirty="0"/>
          </a:p>
        </p:txBody>
      </p:sp>
    </p:spTree>
    <p:extLst>
      <p:ext uri="{BB962C8B-B14F-4D97-AF65-F5344CB8AC3E}">
        <p14:creationId xmlns:p14="http://schemas.microsoft.com/office/powerpoint/2010/main" val="369761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 Box </a:t>
            </a:r>
            <a:r>
              <a:rPr lang="it-IT" sz="2800" dirty="0"/>
              <a:t>Jenkins </a:t>
            </a:r>
            <a:r>
              <a:rPr lang="it-IT" sz="2800" dirty="0" err="1"/>
              <a:t>Methodology</a:t>
            </a:r>
            <a:endParaRPr lang="it-IT" sz="2800" dirty="0"/>
          </a:p>
        </p:txBody>
      </p:sp>
      <p:sp>
        <p:nvSpPr>
          <p:cNvPr id="3" name="Segnaposto contenuto 2"/>
          <p:cNvSpPr>
            <a:spLocks noGrp="1"/>
          </p:cNvSpPr>
          <p:nvPr>
            <p:ph idx="1"/>
          </p:nvPr>
        </p:nvSpPr>
        <p:spPr/>
        <p:txBody>
          <a:bodyPr/>
          <a:lstStyle/>
          <a:p>
            <a:pPr marL="0" indent="0">
              <a:buNone/>
            </a:pPr>
            <a:r>
              <a:rPr lang="it-IT" dirty="0" smtClean="0">
                <a:solidFill>
                  <a:srgbClr val="FF0000"/>
                </a:solidFill>
              </a:rPr>
              <a:t>Per il calcolo dei coefficienti nel modello MA occorre mettere in atto in modo ricorsivo un algoritmo che cerca la più piccola somma dei quadrati degli errori in situazioni non lineari</a:t>
            </a:r>
            <a:r>
              <a:rPr lang="it-IT" dirty="0" smtClean="0"/>
              <a:t>. </a:t>
            </a:r>
            <a:r>
              <a:rPr lang="it-IT" dirty="0"/>
              <a:t>La stima viene ripetuta fino a quando </a:t>
            </a:r>
            <a:r>
              <a:rPr lang="it-IT" dirty="0" smtClean="0"/>
              <a:t>la somma dei quadrati non può essere ulteriormente ridotta. </a:t>
            </a:r>
          </a:p>
          <a:p>
            <a:pPr marL="0" indent="0">
              <a:buNone/>
            </a:pPr>
            <a:r>
              <a:rPr lang="it-IT" dirty="0" smtClean="0">
                <a:solidFill>
                  <a:srgbClr val="7030A0"/>
                </a:solidFill>
              </a:rPr>
              <a:t>I modelli </a:t>
            </a:r>
            <a:r>
              <a:rPr lang="it-IT" b="1" dirty="0" smtClean="0">
                <a:solidFill>
                  <a:srgbClr val="7030A0"/>
                </a:solidFill>
              </a:rPr>
              <a:t>ARMA(</a:t>
            </a:r>
            <a:r>
              <a:rPr lang="it-IT" b="1" dirty="0" err="1" smtClean="0">
                <a:solidFill>
                  <a:srgbClr val="7030A0"/>
                </a:solidFill>
              </a:rPr>
              <a:t>p,q</a:t>
            </a:r>
            <a:r>
              <a:rPr lang="it-IT" b="1" dirty="0" smtClean="0">
                <a:solidFill>
                  <a:srgbClr val="7030A0"/>
                </a:solidFill>
              </a:rPr>
              <a:t>)</a:t>
            </a:r>
            <a:r>
              <a:rPr lang="it-IT" dirty="0" smtClean="0">
                <a:solidFill>
                  <a:srgbClr val="7030A0"/>
                </a:solidFill>
              </a:rPr>
              <a:t>, dove p è l’ordine della parte </a:t>
            </a:r>
            <a:r>
              <a:rPr lang="it-IT" b="1" dirty="0">
                <a:solidFill>
                  <a:srgbClr val="7030A0"/>
                </a:solidFill>
              </a:rPr>
              <a:t>AR</a:t>
            </a:r>
            <a:r>
              <a:rPr lang="it-IT" dirty="0" smtClean="0">
                <a:solidFill>
                  <a:srgbClr val="7030A0"/>
                </a:solidFill>
              </a:rPr>
              <a:t> </a:t>
            </a:r>
            <a:r>
              <a:rPr lang="it-IT" dirty="0" smtClean="0">
                <a:solidFill>
                  <a:srgbClr val="7030A0"/>
                </a:solidFill>
              </a:rPr>
              <a:t>e q quello della parte </a:t>
            </a:r>
            <a:r>
              <a:rPr lang="it-IT" b="1" dirty="0">
                <a:solidFill>
                  <a:srgbClr val="7030A0"/>
                </a:solidFill>
              </a:rPr>
              <a:t>MA</a:t>
            </a:r>
            <a:r>
              <a:rPr lang="it-IT" dirty="0" smtClean="0">
                <a:solidFill>
                  <a:srgbClr val="7030A0"/>
                </a:solidFill>
              </a:rPr>
              <a:t> </a:t>
            </a:r>
            <a:r>
              <a:rPr lang="it-IT" dirty="0" smtClean="0">
                <a:solidFill>
                  <a:srgbClr val="7030A0"/>
                </a:solidFill>
              </a:rPr>
              <a:t>possono descrivere un’ampia varietà di comportamenti per serie temporali stazionarie</a:t>
            </a:r>
            <a:r>
              <a:rPr lang="it-IT" dirty="0" smtClean="0"/>
              <a:t>. </a:t>
            </a:r>
          </a:p>
          <a:p>
            <a:pPr marL="0" indent="0">
              <a:buNone/>
            </a:pPr>
            <a:r>
              <a:rPr lang="it-IT" dirty="0" smtClean="0"/>
              <a:t>Raramente </a:t>
            </a:r>
            <a:r>
              <a:rPr lang="it-IT" dirty="0" smtClean="0"/>
              <a:t>p e q eccedono il valore 2. </a:t>
            </a:r>
          </a:p>
          <a:p>
            <a:pPr marL="0" indent="0">
              <a:buNone/>
            </a:pPr>
            <a:endParaRPr lang="it-IT" dirty="0"/>
          </a:p>
        </p:txBody>
      </p:sp>
    </p:spTree>
    <p:extLst>
      <p:ext uri="{BB962C8B-B14F-4D97-AF65-F5344CB8AC3E}">
        <p14:creationId xmlns:p14="http://schemas.microsoft.com/office/powerpoint/2010/main" val="2306048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 Box Jenkins </a:t>
            </a:r>
            <a:r>
              <a:rPr lang="it-IT" sz="2800" dirty="0" err="1"/>
              <a:t>Methodology</a:t>
            </a:r>
            <a:endParaRPr lang="it-IT" sz="2800" dirty="0"/>
          </a:p>
        </p:txBody>
      </p:sp>
      <p:sp>
        <p:nvSpPr>
          <p:cNvPr id="3" name="Segnaposto contenuto 2"/>
          <p:cNvSpPr>
            <a:spLocks noGrp="1"/>
          </p:cNvSpPr>
          <p:nvPr>
            <p:ph idx="1"/>
          </p:nvPr>
        </p:nvSpPr>
        <p:spPr/>
        <p:txBody>
          <a:bodyPr/>
          <a:lstStyle/>
          <a:p>
            <a:pPr marL="0" indent="0">
              <a:buNone/>
            </a:pPr>
            <a:r>
              <a:rPr lang="it-IT" dirty="0" smtClean="0"/>
              <a:t>Il processo per l’identificazione del modello prevede 4 </a:t>
            </a:r>
            <a:r>
              <a:rPr lang="it-IT" dirty="0" err="1" smtClean="0"/>
              <a:t>step</a:t>
            </a:r>
            <a:r>
              <a:rPr lang="it-IT" dirty="0" smtClean="0"/>
              <a:t>: </a:t>
            </a:r>
          </a:p>
          <a:p>
            <a:pPr marL="0" indent="0">
              <a:buNone/>
            </a:pPr>
            <a:r>
              <a:rPr lang="it-IT" dirty="0" smtClean="0"/>
              <a:t>. </a:t>
            </a:r>
            <a:r>
              <a:rPr lang="it-IT" dirty="0" err="1" smtClean="0"/>
              <a:t>Step</a:t>
            </a:r>
            <a:r>
              <a:rPr lang="it-IT" dirty="0" smtClean="0"/>
              <a:t> 1: </a:t>
            </a:r>
            <a:r>
              <a:rPr lang="it-IT" b="1" dirty="0" smtClean="0"/>
              <a:t>Model </a:t>
            </a:r>
            <a:r>
              <a:rPr lang="it-IT" b="1" dirty="0" err="1" smtClean="0"/>
              <a:t>Identification</a:t>
            </a:r>
            <a:r>
              <a:rPr lang="it-IT" b="1" dirty="0" smtClean="0"/>
              <a:t> </a:t>
            </a:r>
            <a:r>
              <a:rPr lang="it-IT" dirty="0" smtClean="0"/>
              <a:t>– </a:t>
            </a:r>
            <a:r>
              <a:rPr lang="it-IT" dirty="0" smtClean="0">
                <a:solidFill>
                  <a:srgbClr val="FF0000"/>
                </a:solidFill>
              </a:rPr>
              <a:t>si deve stabilire se la serie è stazionaria con l’analisi della funzione di autocorrelazione</a:t>
            </a:r>
            <a:r>
              <a:rPr lang="it-IT" dirty="0" smtClean="0"/>
              <a:t>. Se la serie non è stazionaria occorre ricorrere alla differenziazione per renderla stazionaria. In tal caso la serie assume la forma:</a:t>
            </a:r>
          </a:p>
          <a:p>
            <a:pPr marL="0" indent="0">
              <a:buNone/>
            </a:pPr>
            <a:r>
              <a:rPr lang="it-IT" dirty="0" smtClean="0"/>
              <a:t>∆</a:t>
            </a:r>
            <a:r>
              <a:rPr lang="it-IT" dirty="0" err="1" smtClean="0"/>
              <a:t>Y</a:t>
            </a:r>
            <a:r>
              <a:rPr lang="it-IT" baseline="-25000" dirty="0" err="1" smtClean="0"/>
              <a:t>t</a:t>
            </a:r>
            <a:r>
              <a:rPr lang="it-IT" dirty="0" smtClean="0"/>
              <a:t> = </a:t>
            </a:r>
            <a:r>
              <a:rPr lang="az-Cyrl-AZ" dirty="0"/>
              <a:t>ф</a:t>
            </a:r>
            <a:r>
              <a:rPr lang="it-IT" baseline="-25000" dirty="0" smtClean="0"/>
              <a:t>1</a:t>
            </a:r>
            <a:r>
              <a:rPr lang="it-IT" dirty="0" smtClean="0"/>
              <a:t> </a:t>
            </a:r>
            <a:r>
              <a:rPr lang="it-IT" dirty="0"/>
              <a:t>∆</a:t>
            </a:r>
            <a:r>
              <a:rPr lang="it-IT" dirty="0" smtClean="0"/>
              <a:t>Y</a:t>
            </a:r>
            <a:r>
              <a:rPr lang="it-IT" baseline="-25000" dirty="0" smtClean="0"/>
              <a:t>t-1</a:t>
            </a:r>
            <a:r>
              <a:rPr lang="it-IT" dirty="0" smtClean="0"/>
              <a:t> + </a:t>
            </a:r>
            <a:r>
              <a:rPr lang="az-Cyrl-AZ" dirty="0"/>
              <a:t>Є</a:t>
            </a:r>
            <a:r>
              <a:rPr lang="it-IT" baseline="-25000" dirty="0"/>
              <a:t>t</a:t>
            </a:r>
            <a:r>
              <a:rPr lang="it-IT" dirty="0"/>
              <a:t> – </a:t>
            </a:r>
            <a:r>
              <a:rPr lang="el-GR" dirty="0"/>
              <a:t>ω</a:t>
            </a:r>
            <a:r>
              <a:rPr lang="it-IT" baseline="-25000" dirty="0"/>
              <a:t>1</a:t>
            </a:r>
            <a:r>
              <a:rPr lang="az-Cyrl-AZ" dirty="0"/>
              <a:t> Є</a:t>
            </a:r>
            <a:r>
              <a:rPr lang="it-IT" baseline="-25000" dirty="0"/>
              <a:t>t-1</a:t>
            </a:r>
            <a:r>
              <a:rPr lang="it-IT" dirty="0"/>
              <a:t> </a:t>
            </a:r>
            <a:endParaRPr lang="it-IT" dirty="0" smtClean="0"/>
          </a:p>
          <a:p>
            <a:pPr marL="0" indent="0">
              <a:buNone/>
            </a:pPr>
            <a:r>
              <a:rPr lang="it-IT" dirty="0" smtClean="0">
                <a:solidFill>
                  <a:srgbClr val="FF0000"/>
                </a:solidFill>
              </a:rPr>
              <a:t>I modelli per serie non stazionarie sono denominati </a:t>
            </a:r>
            <a:r>
              <a:rPr lang="it-IT" b="1" dirty="0" smtClean="0">
                <a:solidFill>
                  <a:srgbClr val="FF0000"/>
                </a:solidFill>
              </a:rPr>
              <a:t>ARIMA(</a:t>
            </a:r>
            <a:r>
              <a:rPr lang="it-IT" b="1" dirty="0" err="1" smtClean="0">
                <a:solidFill>
                  <a:srgbClr val="FF0000"/>
                </a:solidFill>
              </a:rPr>
              <a:t>p,d,q</a:t>
            </a:r>
            <a:r>
              <a:rPr lang="it-IT" b="1" dirty="0" smtClean="0">
                <a:solidFill>
                  <a:srgbClr val="FF0000"/>
                </a:solidFill>
              </a:rPr>
              <a:t>) </a:t>
            </a:r>
            <a:r>
              <a:rPr lang="it-IT" dirty="0" smtClean="0">
                <a:solidFill>
                  <a:srgbClr val="FF0000"/>
                </a:solidFill>
              </a:rPr>
              <a:t>dove d indica l’ordine di differenziazione </a:t>
            </a:r>
            <a:r>
              <a:rPr lang="it-IT" dirty="0" smtClean="0"/>
              <a:t>(si può ad esempio fare la differenza delle differenze: in tal caso d assume il valore 2). Se d=0 allora ARIMA coincide con ARMA. </a:t>
            </a:r>
            <a:endParaRPr lang="it-IT" b="1" dirty="0"/>
          </a:p>
        </p:txBody>
      </p:sp>
    </p:spTree>
    <p:extLst>
      <p:ext uri="{BB962C8B-B14F-4D97-AF65-F5344CB8AC3E}">
        <p14:creationId xmlns:p14="http://schemas.microsoft.com/office/powerpoint/2010/main" val="3484014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lstStyle/>
          <a:p>
            <a:pPr marL="0" indent="0">
              <a:buNone/>
            </a:pPr>
            <a:endParaRPr lang="it-IT" dirty="0" smtClean="0"/>
          </a:p>
          <a:p>
            <a:pPr marL="0" indent="0">
              <a:buNone/>
            </a:pPr>
            <a:r>
              <a:rPr lang="it-IT" dirty="0" err="1" smtClean="0"/>
              <a:t>Step</a:t>
            </a:r>
            <a:r>
              <a:rPr lang="it-IT" dirty="0" smtClean="0"/>
              <a:t> </a:t>
            </a:r>
            <a:r>
              <a:rPr lang="it-IT" dirty="0" smtClean="0"/>
              <a:t>2: </a:t>
            </a:r>
            <a:r>
              <a:rPr lang="it-IT" b="1" dirty="0" smtClean="0"/>
              <a:t>Model </a:t>
            </a:r>
            <a:r>
              <a:rPr lang="it-IT" b="1" dirty="0" err="1" smtClean="0"/>
              <a:t>estimation</a:t>
            </a:r>
            <a:r>
              <a:rPr lang="it-IT" dirty="0" smtClean="0"/>
              <a:t> – una volta scelto tentativamente un modello, occorre procedere al </a:t>
            </a:r>
            <a:r>
              <a:rPr lang="it-IT" dirty="0" smtClean="0">
                <a:solidFill>
                  <a:srgbClr val="FF0000"/>
                </a:solidFill>
              </a:rPr>
              <a:t>calcolo dei parametri</a:t>
            </a:r>
            <a:r>
              <a:rPr lang="it-IT" dirty="0" smtClean="0"/>
              <a:t>. Nei modelli ARIMA i parametri sono stimati attraverso una procedura di minimizzazione dei quadrati in ambito non lineare: si tratta di un algoritmo che cerca il minimo della funzione che somma i quadrati degli </a:t>
            </a:r>
            <a:r>
              <a:rPr lang="it-IT" dirty="0" smtClean="0"/>
              <a:t>errori o residui </a:t>
            </a:r>
            <a:r>
              <a:rPr lang="it-IT" dirty="0" smtClean="0"/>
              <a:t>(r= Y-</a:t>
            </a:r>
            <a:r>
              <a:rPr lang="el-GR" dirty="0"/>
              <a:t>Ῠ</a:t>
            </a:r>
            <a:r>
              <a:rPr lang="it-IT" dirty="0" smtClean="0"/>
              <a:t>).</a:t>
            </a:r>
            <a:endParaRPr lang="it-IT" dirty="0"/>
          </a:p>
          <a:p>
            <a:pPr marL="0" indent="0">
              <a:buNone/>
            </a:pPr>
            <a:endParaRPr lang="it-IT" dirty="0" smtClean="0"/>
          </a:p>
          <a:p>
            <a:pPr marL="0" indent="0">
              <a:buNone/>
            </a:pPr>
            <a:r>
              <a:rPr lang="it-IT" dirty="0" smtClean="0"/>
              <a:t> </a:t>
            </a:r>
            <a:endParaRPr lang="it-IT" dirty="0">
              <a:solidFill>
                <a:srgbClr val="FF0000"/>
              </a:solidFill>
            </a:endParaRPr>
          </a:p>
        </p:txBody>
      </p:sp>
    </p:spTree>
    <p:extLst>
      <p:ext uri="{BB962C8B-B14F-4D97-AF65-F5344CB8AC3E}">
        <p14:creationId xmlns:p14="http://schemas.microsoft.com/office/powerpoint/2010/main" val="3817932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normAutofit/>
          </a:bodyPr>
          <a:lstStyle/>
          <a:p>
            <a:pPr marL="0" indent="0">
              <a:buNone/>
            </a:pPr>
            <a:r>
              <a:rPr lang="it-IT" dirty="0" err="1" smtClean="0"/>
              <a:t>Step</a:t>
            </a:r>
            <a:r>
              <a:rPr lang="it-IT" dirty="0" smtClean="0"/>
              <a:t> 3: </a:t>
            </a:r>
            <a:r>
              <a:rPr lang="it-IT" b="1" dirty="0" smtClean="0"/>
              <a:t>Model </a:t>
            </a:r>
            <a:r>
              <a:rPr lang="it-IT" b="1" dirty="0" err="1" smtClean="0"/>
              <a:t>cecking</a:t>
            </a:r>
            <a:r>
              <a:rPr lang="it-IT" b="1" dirty="0" smtClean="0"/>
              <a:t> – </a:t>
            </a:r>
            <a:r>
              <a:rPr lang="it-IT" dirty="0" smtClean="0">
                <a:solidFill>
                  <a:srgbClr val="FF0000"/>
                </a:solidFill>
              </a:rPr>
              <a:t>Le </a:t>
            </a:r>
            <a:r>
              <a:rPr lang="it-IT" b="1" dirty="0" smtClean="0">
                <a:solidFill>
                  <a:srgbClr val="FF0000"/>
                </a:solidFill>
              </a:rPr>
              <a:t>autocorrelazioni fra i residui </a:t>
            </a:r>
            <a:r>
              <a:rPr lang="it-IT" dirty="0" smtClean="0">
                <a:solidFill>
                  <a:srgbClr val="FF0000"/>
                </a:solidFill>
              </a:rPr>
              <a:t>debbono essere </a:t>
            </a:r>
            <a:r>
              <a:rPr lang="it-IT" dirty="0" smtClean="0">
                <a:solidFill>
                  <a:srgbClr val="FF0000"/>
                </a:solidFill>
              </a:rPr>
              <a:t>basse (si usano indicatori ad hoc per </a:t>
            </a:r>
            <a:r>
              <a:rPr lang="it-IT" dirty="0" smtClean="0">
                <a:solidFill>
                  <a:srgbClr val="FF0000"/>
                </a:solidFill>
              </a:rPr>
              <a:t>sta</a:t>
            </a:r>
            <a:r>
              <a:rPr lang="it-IT" dirty="0" smtClean="0">
                <a:solidFill>
                  <a:srgbClr val="FF0000"/>
                </a:solidFill>
              </a:rPr>
              <a:t>bilirlo). </a:t>
            </a:r>
            <a:r>
              <a:rPr lang="it-IT" dirty="0" smtClean="0"/>
              <a:t>Se </a:t>
            </a:r>
            <a:r>
              <a:rPr lang="it-IT" dirty="0" smtClean="0"/>
              <a:t>il risultato non è accettabile occorre cambiare o modificare il modello tornando indietro e ripercorrendo gli </a:t>
            </a:r>
            <a:r>
              <a:rPr lang="it-IT" dirty="0" err="1" smtClean="0"/>
              <a:t>step</a:t>
            </a:r>
            <a:r>
              <a:rPr lang="it-IT" dirty="0" smtClean="0"/>
              <a:t>. </a:t>
            </a:r>
            <a:r>
              <a:rPr lang="it-IT" dirty="0" smtClean="0">
                <a:solidFill>
                  <a:srgbClr val="7030A0"/>
                </a:solidFill>
              </a:rPr>
              <a:t> </a:t>
            </a:r>
            <a:endParaRPr lang="it-IT" dirty="0" smtClean="0">
              <a:solidFill>
                <a:srgbClr val="7030A0"/>
              </a:solidFill>
            </a:endParaRPr>
          </a:p>
          <a:p>
            <a:pPr marL="0" indent="0">
              <a:buNone/>
            </a:pPr>
            <a:endParaRPr lang="it-IT" dirty="0" smtClean="0"/>
          </a:p>
          <a:p>
            <a:pPr marL="0" indent="0">
              <a:buNone/>
            </a:pPr>
            <a:r>
              <a:rPr lang="it-IT" dirty="0" err="1" smtClean="0"/>
              <a:t>Step</a:t>
            </a:r>
            <a:r>
              <a:rPr lang="it-IT" dirty="0" smtClean="0"/>
              <a:t> </a:t>
            </a:r>
            <a:r>
              <a:rPr lang="it-IT" dirty="0" smtClean="0"/>
              <a:t>4: </a:t>
            </a:r>
            <a:r>
              <a:rPr lang="it-IT" b="1" dirty="0" err="1" smtClean="0"/>
              <a:t>Forecasting</a:t>
            </a:r>
            <a:r>
              <a:rPr lang="it-IT" b="1" dirty="0" smtClean="0"/>
              <a:t> with the model – </a:t>
            </a:r>
            <a:r>
              <a:rPr lang="it-IT" dirty="0" smtClean="0">
                <a:solidFill>
                  <a:srgbClr val="FF0000"/>
                </a:solidFill>
              </a:rPr>
              <a:t>Se il modello a cui si perviene è adeguato, si può procedere a formulare le previsioni</a:t>
            </a:r>
            <a:r>
              <a:rPr lang="it-IT" dirty="0" smtClean="0"/>
              <a:t> per uno o più periodi: stabilito  un livello di confidenza si possono costruire i «</a:t>
            </a:r>
            <a:r>
              <a:rPr lang="it-IT" dirty="0" err="1" smtClean="0"/>
              <a:t>prediction</a:t>
            </a:r>
            <a:r>
              <a:rPr lang="it-IT" dirty="0" smtClean="0"/>
              <a:t> </a:t>
            </a:r>
            <a:r>
              <a:rPr lang="it-IT" dirty="0" err="1" smtClean="0"/>
              <a:t>intervals</a:t>
            </a:r>
            <a:r>
              <a:rPr lang="it-IT" dirty="0" smtClean="0"/>
              <a:t>», che sono tanto più larghi quanto più lungo è il periodo di tempo considerato. </a:t>
            </a:r>
            <a:r>
              <a:rPr lang="it-IT" dirty="0" smtClean="0"/>
              <a:t> </a:t>
            </a:r>
            <a:endParaRPr lang="it-IT" b="1" dirty="0"/>
          </a:p>
        </p:txBody>
      </p:sp>
    </p:spTree>
    <p:extLst>
      <p:ext uri="{BB962C8B-B14F-4D97-AF65-F5344CB8AC3E}">
        <p14:creationId xmlns:p14="http://schemas.microsoft.com/office/powerpoint/2010/main" val="598231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lstStyle/>
          <a:p>
            <a:pPr marL="0" indent="0">
              <a:buNone/>
            </a:pPr>
            <a:r>
              <a:rPr lang="it-IT" dirty="0" smtClean="0"/>
              <a:t>Corrispondenza fra Box Jenkins e livellamento esponenziale:</a:t>
            </a:r>
          </a:p>
          <a:p>
            <a:pPr marL="0" indent="0" algn="just">
              <a:buNone/>
            </a:pPr>
            <a:r>
              <a:rPr lang="it-IT" dirty="0" err="1">
                <a:solidFill>
                  <a:srgbClr val="FF0000"/>
                </a:solidFill>
              </a:rPr>
              <a:t>Y</a:t>
            </a:r>
            <a:r>
              <a:rPr lang="it-IT" baseline="-25000" dirty="0" err="1">
                <a:solidFill>
                  <a:srgbClr val="FF0000"/>
                </a:solidFill>
              </a:rPr>
              <a:t>t</a:t>
            </a:r>
            <a:r>
              <a:rPr lang="it-IT" baseline="-25000" dirty="0">
                <a:solidFill>
                  <a:srgbClr val="FF0000"/>
                </a:solidFill>
              </a:rPr>
              <a:t> </a:t>
            </a:r>
            <a:r>
              <a:rPr lang="it-IT" dirty="0">
                <a:solidFill>
                  <a:srgbClr val="FF0000"/>
                </a:solidFill>
              </a:rPr>
              <a:t>= </a:t>
            </a:r>
            <a:r>
              <a:rPr lang="az-Cyrl-AZ" dirty="0">
                <a:solidFill>
                  <a:srgbClr val="FF0000"/>
                </a:solidFill>
              </a:rPr>
              <a:t>ф</a:t>
            </a:r>
            <a:r>
              <a:rPr lang="it-IT" baseline="-25000" dirty="0">
                <a:solidFill>
                  <a:srgbClr val="FF0000"/>
                </a:solidFill>
              </a:rPr>
              <a:t>o</a:t>
            </a:r>
            <a:r>
              <a:rPr lang="it-IT" dirty="0">
                <a:solidFill>
                  <a:srgbClr val="FF0000"/>
                </a:solidFill>
              </a:rPr>
              <a:t> +  </a:t>
            </a:r>
            <a:r>
              <a:rPr lang="az-Cyrl-AZ" dirty="0">
                <a:solidFill>
                  <a:srgbClr val="FF0000"/>
                </a:solidFill>
              </a:rPr>
              <a:t>ф</a:t>
            </a:r>
            <a:r>
              <a:rPr lang="it-IT" baseline="-25000" dirty="0">
                <a:solidFill>
                  <a:srgbClr val="FF0000"/>
                </a:solidFill>
              </a:rPr>
              <a:t>1</a:t>
            </a:r>
            <a:r>
              <a:rPr lang="it-IT" dirty="0">
                <a:solidFill>
                  <a:srgbClr val="FF0000"/>
                </a:solidFill>
              </a:rPr>
              <a:t>Y</a:t>
            </a:r>
            <a:r>
              <a:rPr lang="it-IT" baseline="-25000" dirty="0">
                <a:solidFill>
                  <a:srgbClr val="FF0000"/>
                </a:solidFill>
              </a:rPr>
              <a:t>t-1</a:t>
            </a:r>
            <a:r>
              <a:rPr lang="it-IT" dirty="0">
                <a:solidFill>
                  <a:srgbClr val="FF0000"/>
                </a:solidFill>
              </a:rPr>
              <a:t> + </a:t>
            </a:r>
            <a:r>
              <a:rPr lang="az-Cyrl-AZ" dirty="0">
                <a:solidFill>
                  <a:srgbClr val="FF0000"/>
                </a:solidFill>
              </a:rPr>
              <a:t>Є</a:t>
            </a:r>
            <a:r>
              <a:rPr lang="it-IT" baseline="-25000" dirty="0">
                <a:solidFill>
                  <a:srgbClr val="FF0000"/>
                </a:solidFill>
              </a:rPr>
              <a:t>t</a:t>
            </a:r>
            <a:r>
              <a:rPr lang="it-IT" dirty="0">
                <a:solidFill>
                  <a:srgbClr val="FF0000"/>
                </a:solidFill>
              </a:rPr>
              <a:t> – </a:t>
            </a:r>
            <a:r>
              <a:rPr lang="el-GR" dirty="0">
                <a:solidFill>
                  <a:srgbClr val="FF0000"/>
                </a:solidFill>
              </a:rPr>
              <a:t>ω</a:t>
            </a:r>
            <a:r>
              <a:rPr lang="it-IT" baseline="-25000" dirty="0">
                <a:solidFill>
                  <a:srgbClr val="FF0000"/>
                </a:solidFill>
              </a:rPr>
              <a:t>1</a:t>
            </a:r>
            <a:r>
              <a:rPr lang="az-Cyrl-AZ" dirty="0">
                <a:solidFill>
                  <a:srgbClr val="FF0000"/>
                </a:solidFill>
              </a:rPr>
              <a:t> Є</a:t>
            </a:r>
            <a:r>
              <a:rPr lang="it-IT" baseline="-25000" dirty="0">
                <a:solidFill>
                  <a:srgbClr val="FF0000"/>
                </a:solidFill>
              </a:rPr>
              <a:t>t-1</a:t>
            </a:r>
            <a:r>
              <a:rPr lang="it-IT" dirty="0">
                <a:solidFill>
                  <a:srgbClr val="FF0000"/>
                </a:solidFill>
              </a:rPr>
              <a:t> </a:t>
            </a:r>
            <a:r>
              <a:rPr lang="it-IT" dirty="0" smtClean="0">
                <a:solidFill>
                  <a:srgbClr val="FF0000"/>
                </a:solidFill>
              </a:rPr>
              <a:t> </a:t>
            </a:r>
            <a:r>
              <a:rPr lang="it-IT" dirty="0" smtClean="0"/>
              <a:t>con </a:t>
            </a:r>
            <a:r>
              <a:rPr lang="it-IT" dirty="0"/>
              <a:t> </a:t>
            </a:r>
            <a:r>
              <a:rPr lang="az-Cyrl-AZ" dirty="0"/>
              <a:t>ф</a:t>
            </a:r>
            <a:r>
              <a:rPr lang="it-IT" baseline="-25000" dirty="0" smtClean="0"/>
              <a:t>o</a:t>
            </a:r>
            <a:r>
              <a:rPr lang="it-IT" dirty="0" smtClean="0"/>
              <a:t> = 0 e  </a:t>
            </a:r>
            <a:r>
              <a:rPr lang="az-Cyrl-AZ" dirty="0" smtClean="0"/>
              <a:t>ф</a:t>
            </a:r>
            <a:r>
              <a:rPr lang="it-IT" baseline="-25000" dirty="0" smtClean="0"/>
              <a:t>1</a:t>
            </a:r>
            <a:r>
              <a:rPr lang="it-IT" dirty="0" smtClean="0"/>
              <a:t> = 1 diventa:</a:t>
            </a:r>
          </a:p>
          <a:p>
            <a:pPr marL="0" indent="0" algn="just">
              <a:buNone/>
            </a:pPr>
            <a:endParaRPr lang="it-IT" dirty="0" smtClean="0"/>
          </a:p>
          <a:p>
            <a:pPr marL="0" indent="0" algn="just">
              <a:buNone/>
            </a:pPr>
            <a:r>
              <a:rPr lang="it-IT" dirty="0" err="1" smtClean="0"/>
              <a:t>Y</a:t>
            </a:r>
            <a:r>
              <a:rPr lang="it-IT" baseline="-25000" dirty="0" err="1" smtClean="0"/>
              <a:t>t</a:t>
            </a:r>
            <a:r>
              <a:rPr lang="it-IT" baseline="-25000" dirty="0" smtClean="0"/>
              <a:t> </a:t>
            </a:r>
            <a:r>
              <a:rPr lang="it-IT" dirty="0" smtClean="0"/>
              <a:t>= Y</a:t>
            </a:r>
            <a:r>
              <a:rPr lang="it-IT" baseline="-25000" dirty="0" smtClean="0"/>
              <a:t>t-1</a:t>
            </a:r>
            <a:r>
              <a:rPr lang="it-IT" dirty="0" smtClean="0"/>
              <a:t> </a:t>
            </a:r>
            <a:r>
              <a:rPr lang="it-IT" dirty="0"/>
              <a:t>+ </a:t>
            </a:r>
            <a:r>
              <a:rPr lang="az-Cyrl-AZ" dirty="0"/>
              <a:t>Є</a:t>
            </a:r>
            <a:r>
              <a:rPr lang="it-IT" baseline="-25000" dirty="0"/>
              <a:t>t</a:t>
            </a:r>
            <a:r>
              <a:rPr lang="it-IT" dirty="0"/>
              <a:t> – </a:t>
            </a:r>
            <a:r>
              <a:rPr lang="el-GR" dirty="0"/>
              <a:t>ω</a:t>
            </a:r>
            <a:r>
              <a:rPr lang="it-IT" baseline="-25000" dirty="0"/>
              <a:t>1</a:t>
            </a:r>
            <a:r>
              <a:rPr lang="az-Cyrl-AZ" dirty="0"/>
              <a:t> Є</a:t>
            </a:r>
            <a:r>
              <a:rPr lang="it-IT" baseline="-25000" dirty="0" smtClean="0"/>
              <a:t>t-1  </a:t>
            </a:r>
            <a:r>
              <a:rPr lang="it-IT" dirty="0" smtClean="0"/>
              <a:t>       ossia      </a:t>
            </a:r>
            <a:r>
              <a:rPr lang="it-IT" dirty="0" err="1" smtClean="0"/>
              <a:t>Y</a:t>
            </a:r>
            <a:r>
              <a:rPr lang="it-IT" baseline="-25000" dirty="0" err="1" smtClean="0"/>
              <a:t>t</a:t>
            </a:r>
            <a:r>
              <a:rPr lang="it-IT" baseline="-25000" dirty="0" smtClean="0"/>
              <a:t> </a:t>
            </a:r>
            <a:r>
              <a:rPr lang="it-IT" dirty="0" smtClean="0"/>
              <a:t>- </a:t>
            </a:r>
            <a:r>
              <a:rPr lang="it-IT" dirty="0"/>
              <a:t>Y</a:t>
            </a:r>
            <a:r>
              <a:rPr lang="it-IT" baseline="-25000" dirty="0"/>
              <a:t>t-1</a:t>
            </a:r>
            <a:r>
              <a:rPr lang="it-IT" dirty="0"/>
              <a:t> </a:t>
            </a:r>
            <a:r>
              <a:rPr lang="it-IT" dirty="0" smtClean="0"/>
              <a:t>= </a:t>
            </a:r>
            <a:r>
              <a:rPr lang="az-Cyrl-AZ" dirty="0"/>
              <a:t>Є</a:t>
            </a:r>
            <a:r>
              <a:rPr lang="it-IT" baseline="-25000" dirty="0"/>
              <a:t>t</a:t>
            </a:r>
            <a:r>
              <a:rPr lang="it-IT" dirty="0"/>
              <a:t> – </a:t>
            </a:r>
            <a:r>
              <a:rPr lang="el-GR" dirty="0"/>
              <a:t>ω</a:t>
            </a:r>
            <a:r>
              <a:rPr lang="it-IT" baseline="-25000" dirty="0"/>
              <a:t>1</a:t>
            </a:r>
            <a:r>
              <a:rPr lang="az-Cyrl-AZ" dirty="0"/>
              <a:t> Є</a:t>
            </a:r>
            <a:r>
              <a:rPr lang="it-IT" baseline="-25000" dirty="0" smtClean="0"/>
              <a:t>t-1  </a:t>
            </a:r>
            <a:r>
              <a:rPr lang="it-IT" dirty="0" smtClean="0"/>
              <a:t> ma anche:</a:t>
            </a:r>
          </a:p>
          <a:p>
            <a:pPr marL="0" indent="0" algn="just">
              <a:buNone/>
            </a:pPr>
            <a:endParaRPr lang="it-IT" dirty="0"/>
          </a:p>
          <a:p>
            <a:pPr marL="0" indent="0" algn="just">
              <a:buNone/>
            </a:pPr>
            <a:r>
              <a:rPr lang="it-IT" dirty="0" smtClean="0"/>
              <a:t> </a:t>
            </a:r>
            <a:r>
              <a:rPr lang="el-GR" dirty="0" smtClean="0"/>
              <a:t>Ῠ</a:t>
            </a:r>
            <a:r>
              <a:rPr lang="it-IT" baseline="-25000" dirty="0" smtClean="0"/>
              <a:t>t+1 </a:t>
            </a:r>
            <a:r>
              <a:rPr lang="it-IT" dirty="0"/>
              <a:t>- </a:t>
            </a:r>
            <a:r>
              <a:rPr lang="it-IT" dirty="0" err="1" smtClean="0"/>
              <a:t>Y</a:t>
            </a:r>
            <a:r>
              <a:rPr lang="it-IT" baseline="-25000" dirty="0" err="1" smtClean="0"/>
              <a:t>t</a:t>
            </a:r>
            <a:r>
              <a:rPr lang="it-IT" dirty="0" smtClean="0"/>
              <a:t> </a:t>
            </a:r>
            <a:r>
              <a:rPr lang="it-IT" dirty="0"/>
              <a:t>= </a:t>
            </a:r>
            <a:r>
              <a:rPr lang="az-Cyrl-AZ" dirty="0"/>
              <a:t>Є</a:t>
            </a:r>
            <a:r>
              <a:rPr lang="it-IT" baseline="-25000" dirty="0" smtClean="0"/>
              <a:t>t+1</a:t>
            </a:r>
            <a:r>
              <a:rPr lang="it-IT" dirty="0" smtClean="0"/>
              <a:t> </a:t>
            </a:r>
            <a:r>
              <a:rPr lang="it-IT" dirty="0"/>
              <a:t>– </a:t>
            </a:r>
            <a:r>
              <a:rPr lang="el-GR" dirty="0"/>
              <a:t>ω</a:t>
            </a:r>
            <a:r>
              <a:rPr lang="it-IT" baseline="-25000" dirty="0"/>
              <a:t>1</a:t>
            </a:r>
            <a:r>
              <a:rPr lang="az-Cyrl-AZ" dirty="0"/>
              <a:t> Є</a:t>
            </a:r>
            <a:r>
              <a:rPr lang="it-IT" baseline="-25000" dirty="0" smtClean="0"/>
              <a:t>t  </a:t>
            </a:r>
            <a:r>
              <a:rPr lang="it-IT" dirty="0" smtClean="0"/>
              <a:t>      ma       </a:t>
            </a:r>
            <a:r>
              <a:rPr lang="az-Cyrl-AZ" dirty="0" smtClean="0"/>
              <a:t>Є</a:t>
            </a:r>
            <a:r>
              <a:rPr lang="it-IT" baseline="-25000" dirty="0"/>
              <a:t>t </a:t>
            </a:r>
            <a:r>
              <a:rPr lang="it-IT" dirty="0" smtClean="0"/>
              <a:t> = </a:t>
            </a:r>
            <a:r>
              <a:rPr lang="it-IT" dirty="0"/>
              <a:t> </a:t>
            </a:r>
            <a:r>
              <a:rPr lang="it-IT" dirty="0" err="1"/>
              <a:t>Y</a:t>
            </a:r>
            <a:r>
              <a:rPr lang="it-IT" baseline="-25000" dirty="0" err="1"/>
              <a:t>t</a:t>
            </a:r>
            <a:r>
              <a:rPr lang="it-IT" baseline="-25000" dirty="0"/>
              <a:t> </a:t>
            </a:r>
            <a:r>
              <a:rPr lang="it-IT" dirty="0" smtClean="0"/>
              <a:t> - </a:t>
            </a:r>
            <a:r>
              <a:rPr lang="it-IT" dirty="0"/>
              <a:t> </a:t>
            </a:r>
            <a:r>
              <a:rPr lang="el-GR" dirty="0"/>
              <a:t>Ῠ</a:t>
            </a:r>
            <a:r>
              <a:rPr lang="it-IT" baseline="-25000" dirty="0" smtClean="0"/>
              <a:t>t</a:t>
            </a:r>
            <a:r>
              <a:rPr lang="it-IT" dirty="0" smtClean="0"/>
              <a:t>    e si vuole </a:t>
            </a:r>
            <a:r>
              <a:rPr lang="az-Cyrl-AZ" dirty="0"/>
              <a:t>Є</a:t>
            </a:r>
            <a:r>
              <a:rPr lang="it-IT" baseline="-25000" dirty="0"/>
              <a:t>t+1</a:t>
            </a:r>
            <a:r>
              <a:rPr lang="it-IT" dirty="0"/>
              <a:t> </a:t>
            </a:r>
            <a:r>
              <a:rPr lang="it-IT" dirty="0" smtClean="0"/>
              <a:t>= 0</a:t>
            </a:r>
          </a:p>
          <a:p>
            <a:pPr marL="0" indent="0" algn="just">
              <a:buNone/>
            </a:pPr>
            <a:endParaRPr lang="it-IT" dirty="0"/>
          </a:p>
          <a:p>
            <a:pPr marL="0" indent="0" algn="just">
              <a:buNone/>
            </a:pPr>
            <a:r>
              <a:rPr lang="el-GR" dirty="0"/>
              <a:t>Ῠ</a:t>
            </a:r>
            <a:r>
              <a:rPr lang="it-IT" baseline="-25000" dirty="0" smtClean="0"/>
              <a:t>t+1</a:t>
            </a:r>
            <a:r>
              <a:rPr lang="it-IT" dirty="0" smtClean="0"/>
              <a:t> = </a:t>
            </a:r>
            <a:r>
              <a:rPr lang="it-IT" dirty="0" err="1"/>
              <a:t>Y</a:t>
            </a:r>
            <a:r>
              <a:rPr lang="it-IT" baseline="-25000" dirty="0" err="1"/>
              <a:t>t</a:t>
            </a:r>
            <a:r>
              <a:rPr lang="it-IT" dirty="0"/>
              <a:t> </a:t>
            </a:r>
            <a:r>
              <a:rPr lang="it-IT" dirty="0" smtClean="0"/>
              <a:t>- </a:t>
            </a:r>
            <a:r>
              <a:rPr lang="el-GR" dirty="0"/>
              <a:t>ω</a:t>
            </a:r>
            <a:r>
              <a:rPr lang="it-IT" baseline="-25000" dirty="0"/>
              <a:t>1</a:t>
            </a:r>
            <a:r>
              <a:rPr lang="az-Cyrl-AZ" dirty="0"/>
              <a:t> </a:t>
            </a:r>
            <a:r>
              <a:rPr lang="it-IT" dirty="0" smtClean="0"/>
              <a:t>(</a:t>
            </a:r>
            <a:r>
              <a:rPr lang="it-IT" dirty="0" err="1"/>
              <a:t>Y</a:t>
            </a:r>
            <a:r>
              <a:rPr lang="it-IT" baseline="-25000" dirty="0" err="1"/>
              <a:t>t</a:t>
            </a:r>
            <a:r>
              <a:rPr lang="it-IT" baseline="-25000" dirty="0"/>
              <a:t> </a:t>
            </a:r>
            <a:r>
              <a:rPr lang="it-IT" dirty="0"/>
              <a:t> -  </a:t>
            </a:r>
            <a:r>
              <a:rPr lang="el-GR" dirty="0"/>
              <a:t>Ῠ</a:t>
            </a:r>
            <a:r>
              <a:rPr lang="it-IT" baseline="-25000" dirty="0" smtClean="0"/>
              <a:t>t</a:t>
            </a:r>
            <a:r>
              <a:rPr lang="it-IT" dirty="0" smtClean="0"/>
              <a:t>)    ossia      </a:t>
            </a:r>
            <a:r>
              <a:rPr lang="el-GR" dirty="0" smtClean="0">
                <a:solidFill>
                  <a:srgbClr val="FF0000"/>
                </a:solidFill>
              </a:rPr>
              <a:t>Ῠ</a:t>
            </a:r>
            <a:r>
              <a:rPr lang="it-IT" baseline="-25000" dirty="0">
                <a:solidFill>
                  <a:srgbClr val="FF0000"/>
                </a:solidFill>
              </a:rPr>
              <a:t>t+1</a:t>
            </a:r>
            <a:r>
              <a:rPr lang="it-IT" dirty="0">
                <a:solidFill>
                  <a:srgbClr val="FF0000"/>
                </a:solidFill>
              </a:rPr>
              <a:t> </a:t>
            </a:r>
            <a:r>
              <a:rPr lang="it-IT" dirty="0" smtClean="0">
                <a:solidFill>
                  <a:srgbClr val="FF0000"/>
                </a:solidFill>
              </a:rPr>
              <a:t>= </a:t>
            </a:r>
            <a:r>
              <a:rPr lang="el-GR" dirty="0">
                <a:solidFill>
                  <a:srgbClr val="FF0000"/>
                </a:solidFill>
              </a:rPr>
              <a:t>ω</a:t>
            </a:r>
            <a:r>
              <a:rPr lang="it-IT" baseline="-25000" dirty="0">
                <a:solidFill>
                  <a:srgbClr val="FF0000"/>
                </a:solidFill>
              </a:rPr>
              <a:t>1</a:t>
            </a:r>
            <a:r>
              <a:rPr lang="az-Cyrl-AZ" dirty="0">
                <a:solidFill>
                  <a:srgbClr val="FF0000"/>
                </a:solidFill>
              </a:rPr>
              <a:t> </a:t>
            </a:r>
            <a:r>
              <a:rPr lang="el-GR" dirty="0" smtClean="0">
                <a:solidFill>
                  <a:srgbClr val="FF0000"/>
                </a:solidFill>
              </a:rPr>
              <a:t>Ῠ</a:t>
            </a:r>
            <a:r>
              <a:rPr lang="it-IT" baseline="-25000" dirty="0" smtClean="0">
                <a:solidFill>
                  <a:srgbClr val="FF0000"/>
                </a:solidFill>
              </a:rPr>
              <a:t>t</a:t>
            </a:r>
            <a:r>
              <a:rPr lang="it-IT" dirty="0" smtClean="0">
                <a:solidFill>
                  <a:srgbClr val="FF0000"/>
                </a:solidFill>
              </a:rPr>
              <a:t> + (1- </a:t>
            </a:r>
            <a:r>
              <a:rPr lang="el-GR" dirty="0">
                <a:solidFill>
                  <a:srgbClr val="FF0000"/>
                </a:solidFill>
              </a:rPr>
              <a:t>ω</a:t>
            </a:r>
            <a:r>
              <a:rPr lang="it-IT" baseline="-25000" dirty="0" smtClean="0">
                <a:solidFill>
                  <a:srgbClr val="FF0000"/>
                </a:solidFill>
              </a:rPr>
              <a:t>1</a:t>
            </a:r>
            <a:r>
              <a:rPr lang="it-IT" dirty="0" smtClean="0">
                <a:solidFill>
                  <a:srgbClr val="FF0000"/>
                </a:solidFill>
              </a:rPr>
              <a:t>) </a:t>
            </a:r>
            <a:r>
              <a:rPr lang="it-IT" dirty="0" err="1" smtClean="0">
                <a:solidFill>
                  <a:srgbClr val="FF0000"/>
                </a:solidFill>
              </a:rPr>
              <a:t>Y</a:t>
            </a:r>
            <a:r>
              <a:rPr lang="it-IT" baseline="-25000" dirty="0" err="1" smtClean="0">
                <a:solidFill>
                  <a:srgbClr val="FF0000"/>
                </a:solidFill>
              </a:rPr>
              <a:t>t</a:t>
            </a:r>
            <a:r>
              <a:rPr lang="it-IT" dirty="0" smtClean="0">
                <a:solidFill>
                  <a:srgbClr val="FF0000"/>
                </a:solidFill>
              </a:rPr>
              <a:t> </a:t>
            </a:r>
          </a:p>
        </p:txBody>
      </p:sp>
    </p:spTree>
    <p:extLst>
      <p:ext uri="{BB962C8B-B14F-4D97-AF65-F5344CB8AC3E}">
        <p14:creationId xmlns:p14="http://schemas.microsoft.com/office/powerpoint/2010/main" val="87231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endParaRPr lang="it-IT" sz="2400" dirty="0"/>
          </a:p>
        </p:txBody>
      </p:sp>
      <p:sp>
        <p:nvSpPr>
          <p:cNvPr id="3" name="Segnaposto contenuto 2"/>
          <p:cNvSpPr>
            <a:spLocks noGrp="1"/>
          </p:cNvSpPr>
          <p:nvPr>
            <p:ph idx="1"/>
          </p:nvPr>
        </p:nvSpPr>
        <p:spPr/>
        <p:txBody>
          <a:bodyPr/>
          <a:lstStyle/>
          <a:p>
            <a:pPr marL="0" indent="0">
              <a:buNone/>
            </a:pPr>
            <a:r>
              <a:rPr lang="it-IT" b="1" dirty="0"/>
              <a:t>Modelli </a:t>
            </a:r>
            <a:r>
              <a:rPr lang="it-IT" b="1" dirty="0" err="1"/>
              <a:t>autoregressivi</a:t>
            </a:r>
            <a:r>
              <a:rPr lang="it-IT" b="1" dirty="0"/>
              <a:t>: </a:t>
            </a:r>
            <a:r>
              <a:rPr lang="it-IT" dirty="0"/>
              <a:t>i modelli classici di regressione semplice e multipla assumono che gli errori non sono autocorrelati ma piuttosto variabili indipendenti casuali. </a:t>
            </a:r>
          </a:p>
          <a:p>
            <a:pPr marL="0" indent="0">
              <a:buNone/>
            </a:pPr>
            <a:r>
              <a:rPr lang="it-IT" dirty="0"/>
              <a:t>Questo comporta che i valori della variabile dipendente Y sono in relazione alle X ma non fra di loro. </a:t>
            </a:r>
            <a:endParaRPr lang="it-IT" dirty="0" smtClean="0"/>
          </a:p>
          <a:p>
            <a:pPr marL="0" indent="0">
              <a:buNone/>
            </a:pPr>
            <a:r>
              <a:rPr lang="it-IT" dirty="0" smtClean="0"/>
              <a:t>Ma </a:t>
            </a:r>
            <a:r>
              <a:rPr lang="it-IT" dirty="0">
                <a:solidFill>
                  <a:srgbClr val="FF0000"/>
                </a:solidFill>
                <a:effectLst>
                  <a:outerShdw blurRad="38100" dist="38100" dir="2700000" algn="tl">
                    <a:srgbClr val="000000">
                      <a:alpha val="43137"/>
                    </a:srgbClr>
                  </a:outerShdw>
                </a:effectLst>
              </a:rPr>
              <a:t>nelle serie temporali </a:t>
            </a:r>
            <a:r>
              <a:rPr lang="it-IT" dirty="0">
                <a:solidFill>
                  <a:srgbClr val="FF0000"/>
                </a:solidFill>
              </a:rPr>
              <a:t>raramente sta in piedi l’assunzione di indipendenza degli errori </a:t>
            </a:r>
            <a:r>
              <a:rPr lang="it-IT" dirty="0"/>
              <a:t>(come fanno i prezzi delle auto nuove ad essere indipendenti da un anno all’altro?). I prezzi nell’anno corrente è correlato con il prezzo negli anni precedenti</a:t>
            </a:r>
            <a:r>
              <a:rPr lang="it-IT" dirty="0" smtClean="0"/>
              <a:t>.</a:t>
            </a:r>
          </a:p>
          <a:p>
            <a:pPr marL="0" indent="0">
              <a:buNone/>
            </a:pPr>
            <a:r>
              <a:rPr lang="it-IT" dirty="0" smtClean="0"/>
              <a:t>Si parla in tal caso di «</a:t>
            </a:r>
            <a:r>
              <a:rPr lang="it-IT" b="1" dirty="0" smtClean="0"/>
              <a:t>Autocorrelazione</a:t>
            </a:r>
            <a:r>
              <a:rPr lang="it-IT" dirty="0" smtClean="0"/>
              <a:t>». </a:t>
            </a: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3639892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64541"/>
            <a:ext cx="10515600" cy="1325563"/>
          </a:xfrm>
        </p:spPr>
        <p:txBody>
          <a:bodyPr>
            <a:normAutofit/>
          </a:bodyPr>
          <a:lstStyle/>
          <a:p>
            <a:pPr algn="ctr"/>
            <a:r>
              <a:rPr lang="it-IT" sz="2800" baseline="-25000" dirty="0" smtClean="0">
                <a:latin typeface="+mn-lt"/>
              </a:rPr>
              <a:t>Autocorrelazione </a:t>
            </a:r>
            <a:endParaRPr lang="it-IT" sz="2800" baseline="-25000" dirty="0">
              <a:latin typeface="+mn-lt"/>
            </a:endParaRPr>
          </a:p>
        </p:txBody>
      </p:sp>
      <mc:AlternateContent xmlns:mc="http://schemas.openxmlformats.org/markup-compatibility/2006" xmlns:a14="http://schemas.microsoft.com/office/drawing/2010/main">
        <mc:Choice Requires="a14">
          <p:sp>
            <p:nvSpPr>
              <p:cNvPr id="3" name="Segnaposto contenuto 2"/>
              <p:cNvSpPr>
                <a:spLocks noGrp="1"/>
              </p:cNvSpPr>
              <p:nvPr>
                <p:ph idx="1"/>
              </p:nvPr>
            </p:nvSpPr>
            <p:spPr/>
            <p:txBody>
              <a:bodyPr>
                <a:normAutofit lnSpcReduction="10000"/>
              </a:bodyPr>
              <a:lstStyle/>
              <a:p>
                <a:pPr marL="0" indent="0">
                  <a:buNone/>
                </a:pPr>
                <a:r>
                  <a:rPr lang="it-IT" dirty="0" smtClean="0"/>
                  <a:t>Esplorazione dei dati con analisi di autocorrelazione:</a:t>
                </a:r>
              </a:p>
              <a:p>
                <a:pPr>
                  <a:buFontTx/>
                  <a:buChar char="-"/>
                </a:pPr>
                <a:r>
                  <a:rPr lang="it-IT" dirty="0" smtClean="0"/>
                  <a:t>I «data pattern» (ad esempio presenza di trend o stagionalità) possono essere individuati attraverso le autocorrelazioni esaminando il </a:t>
                </a:r>
                <a:r>
                  <a:rPr lang="it-IT" i="1" dirty="0" smtClean="0">
                    <a:solidFill>
                      <a:srgbClr val="FF0000"/>
                    </a:solidFill>
                  </a:rPr>
                  <a:t>coefficiente di autocorrelazione </a:t>
                </a:r>
                <a:r>
                  <a:rPr lang="it-IT" dirty="0" smtClean="0"/>
                  <a:t>in corrispondenza di differenti </a:t>
                </a:r>
                <a:r>
                  <a:rPr lang="it-IT" i="1" dirty="0" err="1" smtClean="0">
                    <a:solidFill>
                      <a:srgbClr val="FF0000"/>
                    </a:solidFill>
                  </a:rPr>
                  <a:t>lag</a:t>
                </a:r>
                <a:r>
                  <a:rPr lang="it-IT" dirty="0" smtClean="0">
                    <a:solidFill>
                      <a:srgbClr val="FF0000"/>
                    </a:solidFill>
                  </a:rPr>
                  <a:t> </a:t>
                </a:r>
                <a:r>
                  <a:rPr lang="it-IT" dirty="0" smtClean="0"/>
                  <a:t>temporali. Se ad es. il periodo è il mese, si fa scivolare all’indietro l’intera serie di un mese o di due mesi, ottenendo da </a:t>
                </a:r>
                <a:r>
                  <a:rPr lang="it-IT" dirty="0" err="1" smtClean="0"/>
                  <a:t>Y</a:t>
                </a:r>
                <a:r>
                  <a:rPr lang="it-IT" baseline="-25000" dirty="0" err="1" smtClean="0"/>
                  <a:t>t</a:t>
                </a:r>
                <a:r>
                  <a:rPr lang="it-IT" dirty="0" smtClean="0"/>
                  <a:t> serie Y</a:t>
                </a:r>
                <a:r>
                  <a:rPr lang="it-IT" baseline="-25000" dirty="0" smtClean="0"/>
                  <a:t>t-1</a:t>
                </a:r>
                <a:r>
                  <a:rPr lang="it-IT" dirty="0" smtClean="0"/>
                  <a:t> e Y</a:t>
                </a:r>
                <a:r>
                  <a:rPr lang="it-IT" baseline="-25000" dirty="0" smtClean="0"/>
                  <a:t>t-2</a:t>
                </a:r>
              </a:p>
              <a:p>
                <a:pPr>
                  <a:buFontTx/>
                  <a:buChar char="-"/>
                </a:pPr>
                <a:r>
                  <a:rPr lang="it-IT" dirty="0" smtClean="0">
                    <a:solidFill>
                      <a:srgbClr val="FF0000"/>
                    </a:solidFill>
                  </a:rPr>
                  <a:t>Il</a:t>
                </a:r>
                <a:r>
                  <a:rPr lang="it-IT" i="1" dirty="0" smtClean="0">
                    <a:solidFill>
                      <a:srgbClr val="FF0000"/>
                    </a:solidFill>
                  </a:rPr>
                  <a:t> </a:t>
                </a:r>
                <a:r>
                  <a:rPr lang="it-IT" dirty="0" smtClean="0">
                    <a:solidFill>
                      <a:srgbClr val="FF0000"/>
                    </a:solidFill>
                  </a:rPr>
                  <a:t>coefficiente di autocorrelazione per un </a:t>
                </a:r>
                <a:r>
                  <a:rPr lang="it-IT" dirty="0" err="1" smtClean="0">
                    <a:solidFill>
                      <a:srgbClr val="FF0000"/>
                    </a:solidFill>
                  </a:rPr>
                  <a:t>lag</a:t>
                </a:r>
                <a:r>
                  <a:rPr lang="it-IT" dirty="0" smtClean="0">
                    <a:solidFill>
                      <a:srgbClr val="FF0000"/>
                    </a:solidFill>
                  </a:rPr>
                  <a:t> di k periodi vale</a:t>
                </a:r>
                <a:r>
                  <a:rPr lang="it-IT" dirty="0" smtClean="0"/>
                  <a:t>: </a:t>
                </a:r>
              </a:p>
              <a:p>
                <a:pPr marL="0" indent="0">
                  <a:buNone/>
                </a:pPr>
                <a:endParaRPr lang="it-IT" dirty="0" smtClean="0"/>
              </a:p>
              <a:p>
                <a:pPr marL="0" indent="0">
                  <a:buNone/>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𝑟</m:t>
                          </m:r>
                        </m:e>
                        <m:sub>
                          <m:r>
                            <a:rPr lang="it-IT" b="0" i="1" smtClean="0">
                              <a:latin typeface="Cambria Math" panose="02040503050406030204" pitchFamily="18" charset="0"/>
                            </a:rPr>
                            <m:t>𝑘</m:t>
                          </m:r>
                        </m:sub>
                      </m:sSub>
                      <m:r>
                        <a:rPr lang="it-IT" b="0" i="1" smtClean="0">
                          <a:latin typeface="Cambria Math" panose="02040503050406030204" pitchFamily="18" charset="0"/>
                        </a:rPr>
                        <m:t>=</m:t>
                      </m:r>
                      <m:f>
                        <m:fPr>
                          <m:ctrlPr>
                            <a:rPr lang="it-IT" i="1" smtClean="0">
                              <a:latin typeface="Cambria Math" panose="02040503050406030204" pitchFamily="18" charset="0"/>
                            </a:rPr>
                          </m:ctrlPr>
                        </m:fPr>
                        <m:num>
                          <m:nary>
                            <m:naryPr>
                              <m:chr m:val="∑"/>
                              <m:ctrlPr>
                                <a:rPr lang="it-IT" i="1">
                                  <a:latin typeface="Cambria Math" panose="02040503050406030204" pitchFamily="18" charset="0"/>
                                </a:rPr>
                              </m:ctrlPr>
                            </m:naryPr>
                            <m:sub>
                              <m:r>
                                <m:rPr>
                                  <m:brk m:alnAt="23"/>
                                </m:rPr>
                                <a:rPr lang="it-IT" i="1">
                                  <a:latin typeface="Cambria Math" panose="02040503050406030204" pitchFamily="18" charset="0"/>
                                </a:rPr>
                                <m:t>𝑡</m:t>
                              </m:r>
                              <m:r>
                                <a:rPr lang="it-IT" i="1">
                                  <a:latin typeface="Cambria Math" panose="02040503050406030204" pitchFamily="18" charset="0"/>
                                </a:rPr>
                                <m:t>=</m:t>
                              </m:r>
                              <m:r>
                                <a:rPr lang="it-IT" i="1">
                                  <a:latin typeface="Cambria Math" panose="02040503050406030204" pitchFamily="18" charset="0"/>
                                </a:rPr>
                                <m:t>𝑘</m:t>
                              </m:r>
                              <m:r>
                                <a:rPr lang="it-IT" i="1">
                                  <a:latin typeface="Cambria Math" panose="02040503050406030204" pitchFamily="18" charset="0"/>
                                </a:rPr>
                                <m:t>+1</m:t>
                              </m:r>
                            </m:sub>
                            <m:sup>
                              <m:r>
                                <a:rPr lang="it-IT" i="1">
                                  <a:latin typeface="Cambria Math" panose="02040503050406030204" pitchFamily="18" charset="0"/>
                                </a:rPr>
                                <m:t>𝑛</m:t>
                              </m:r>
                            </m:sup>
                            <m:e>
                              <m:r>
                                <a:rPr lang="it-IT" i="1">
                                  <a:latin typeface="Cambria Math" panose="02040503050406030204" pitchFamily="18" charset="0"/>
                                </a:rPr>
                                <m:t>(</m:t>
                              </m:r>
                              <m:sSub>
                                <m:sSubPr>
                                  <m:ctrlPr>
                                    <a:rPr lang="it-IT" i="1">
                                      <a:latin typeface="Cambria Math" panose="02040503050406030204" pitchFamily="18" charset="0"/>
                                    </a:rPr>
                                  </m:ctrlPr>
                                </m:sSubPr>
                                <m:e>
                                  <m:r>
                                    <a:rPr lang="it-IT" i="1">
                                      <a:latin typeface="Cambria Math" panose="02040503050406030204" pitchFamily="18" charset="0"/>
                                    </a:rPr>
                                    <m:t>𝑌</m:t>
                                  </m:r>
                                </m:e>
                                <m:sub>
                                  <m:r>
                                    <a:rPr lang="it-IT" i="1">
                                      <a:latin typeface="Cambria Math" panose="02040503050406030204" pitchFamily="18" charset="0"/>
                                    </a:rPr>
                                    <m:t>𝑡</m:t>
                                  </m:r>
                                </m:sub>
                              </m:sSub>
                              <m:r>
                                <a:rPr lang="it-IT" i="1">
                                  <a:latin typeface="Cambria Math" panose="02040503050406030204" pitchFamily="18" charset="0"/>
                                </a:rPr>
                                <m:t>−</m:t>
                              </m:r>
                              <m:acc>
                                <m:accPr>
                                  <m:chr m:val="̅"/>
                                  <m:ctrlPr>
                                    <a:rPr lang="it-IT" i="1">
                                      <a:latin typeface="Cambria Math" panose="02040503050406030204" pitchFamily="18" charset="0"/>
                                    </a:rPr>
                                  </m:ctrlPr>
                                </m:accPr>
                                <m:e>
                                  <m:r>
                                    <a:rPr lang="it-IT" i="1">
                                      <a:latin typeface="Cambria Math" panose="02040503050406030204" pitchFamily="18" charset="0"/>
                                    </a:rPr>
                                    <m:t>𝑌</m:t>
                                  </m:r>
                                </m:e>
                              </m:acc>
                              <m:r>
                                <m:rPr>
                                  <m:brk m:alnAt="23"/>
                                </m:rPr>
                                <a:rPr lang="it-IT" i="1">
                                  <a:latin typeface="Cambria Math" panose="02040503050406030204" pitchFamily="18" charset="0"/>
                                </a:rPr>
                                <m:t>)</m:t>
                              </m:r>
                              <m:r>
                                <a:rPr lang="it-IT" i="1">
                                  <a:latin typeface="Cambria Math" panose="02040503050406030204" pitchFamily="18" charset="0"/>
                                </a:rPr>
                                <m:t>(</m:t>
                              </m:r>
                              <m:sSub>
                                <m:sSubPr>
                                  <m:ctrlPr>
                                    <a:rPr lang="it-IT" i="1">
                                      <a:latin typeface="Cambria Math" panose="02040503050406030204" pitchFamily="18" charset="0"/>
                                    </a:rPr>
                                  </m:ctrlPr>
                                </m:sSubPr>
                                <m:e>
                                  <m:r>
                                    <a:rPr lang="it-IT" i="1">
                                      <a:latin typeface="Cambria Math" panose="02040503050406030204" pitchFamily="18" charset="0"/>
                                    </a:rPr>
                                    <m:t>𝑌</m:t>
                                  </m:r>
                                </m:e>
                                <m:sub>
                                  <m:r>
                                    <a:rPr lang="it-IT" i="1">
                                      <a:latin typeface="Cambria Math" panose="02040503050406030204" pitchFamily="18" charset="0"/>
                                    </a:rPr>
                                    <m:t>𝑡</m:t>
                                  </m:r>
                                  <m:r>
                                    <a:rPr lang="it-IT" i="1">
                                      <a:latin typeface="Cambria Math" panose="02040503050406030204" pitchFamily="18" charset="0"/>
                                    </a:rPr>
                                    <m:t>−</m:t>
                                  </m:r>
                                  <m:r>
                                    <a:rPr lang="it-IT" i="1">
                                      <a:latin typeface="Cambria Math" panose="02040503050406030204" pitchFamily="18" charset="0"/>
                                    </a:rPr>
                                    <m:t>𝑘</m:t>
                                  </m:r>
                                </m:sub>
                              </m:sSub>
                              <m:r>
                                <m:rPr>
                                  <m:brk m:alnAt="23"/>
                                </m:rPr>
                                <a:rPr lang="it-IT" i="1">
                                  <a:latin typeface="Cambria Math" panose="02040503050406030204" pitchFamily="18" charset="0"/>
                                </a:rPr>
                                <m:t>−</m:t>
                              </m:r>
                              <m:acc>
                                <m:accPr>
                                  <m:chr m:val="̅"/>
                                  <m:ctrlPr>
                                    <a:rPr lang="it-IT" i="1">
                                      <a:latin typeface="Cambria Math" panose="02040503050406030204" pitchFamily="18" charset="0"/>
                                    </a:rPr>
                                  </m:ctrlPr>
                                </m:accPr>
                                <m:e>
                                  <m:r>
                                    <a:rPr lang="it-IT" i="1">
                                      <a:latin typeface="Cambria Math" panose="02040503050406030204" pitchFamily="18" charset="0"/>
                                    </a:rPr>
                                    <m:t>𝑌</m:t>
                                  </m:r>
                                </m:e>
                              </m:acc>
                              <m:r>
                                <m:rPr>
                                  <m:brk m:alnAt="23"/>
                                </m:rPr>
                                <a:rPr lang="it-IT" i="1">
                                  <a:latin typeface="Cambria Math" panose="02040503050406030204" pitchFamily="18" charset="0"/>
                                </a:rPr>
                                <m:t>)</m:t>
                              </m:r>
                            </m:e>
                          </m:nary>
                        </m:num>
                        <m:den>
                          <m:nary>
                            <m:naryPr>
                              <m:chr m:val="∑"/>
                              <m:ctrlPr>
                                <a:rPr lang="it-IT" i="1" smtClean="0">
                                  <a:latin typeface="Cambria Math" panose="02040503050406030204" pitchFamily="18" charset="0"/>
                                </a:rPr>
                              </m:ctrlPr>
                            </m:naryPr>
                            <m:sub>
                              <m:r>
                                <m:rPr>
                                  <m:brk m:alnAt="23"/>
                                </m:rPr>
                                <a:rPr lang="it-IT" b="0" i="1" smtClean="0">
                                  <a:latin typeface="Cambria Math" panose="02040503050406030204" pitchFamily="18" charset="0"/>
                                </a:rPr>
                                <m:t>𝑡</m:t>
                              </m:r>
                              <m:r>
                                <a:rPr lang="it-IT" b="0" i="1" smtClean="0">
                                  <a:latin typeface="Cambria Math" panose="02040503050406030204" pitchFamily="18" charset="0"/>
                                </a:rPr>
                                <m:t>=1</m:t>
                              </m:r>
                            </m:sub>
                            <m:sup>
                              <m:r>
                                <a:rPr lang="it-IT" b="0" i="1" smtClean="0">
                                  <a:latin typeface="Cambria Math" panose="02040503050406030204" pitchFamily="18" charset="0"/>
                                </a:rPr>
                                <m:t>𝑛</m:t>
                              </m:r>
                            </m:sup>
                            <m:e>
                              <m:sSup>
                                <m:sSupPr>
                                  <m:ctrlPr>
                                    <a:rPr lang="it-IT" b="0" i="1" smtClean="0">
                                      <a:latin typeface="Cambria Math" panose="02040503050406030204" pitchFamily="18" charset="0"/>
                                    </a:rPr>
                                  </m:ctrlPr>
                                </m:sSupPr>
                                <m:e>
                                  <m:d>
                                    <m:dPr>
                                      <m:ctrlPr>
                                        <a:rPr lang="it-IT" b="0" i="1" smtClean="0">
                                          <a:latin typeface="Cambria Math" panose="02040503050406030204" pitchFamily="18" charset="0"/>
                                        </a:rPr>
                                      </m:ctrlPr>
                                    </m:dPr>
                                    <m:e>
                                      <m:sSub>
                                        <m:sSubPr>
                                          <m:ctrlPr>
                                            <a:rPr lang="it-IT" b="0" i="1" smtClean="0">
                                              <a:latin typeface="Cambria Math" panose="02040503050406030204" pitchFamily="18" charset="0"/>
                                            </a:rPr>
                                          </m:ctrlPr>
                                        </m:sSubPr>
                                        <m:e>
                                          <m:r>
                                            <a:rPr lang="it-IT" b="0" i="1" smtClean="0">
                                              <a:latin typeface="Cambria Math" panose="02040503050406030204" pitchFamily="18" charset="0"/>
                                            </a:rPr>
                                            <m:t>𝑌</m:t>
                                          </m:r>
                                        </m:e>
                                        <m:sub>
                                          <m:r>
                                            <a:rPr lang="it-IT" b="0" i="1" smtClean="0">
                                              <a:latin typeface="Cambria Math" panose="02040503050406030204" pitchFamily="18" charset="0"/>
                                            </a:rPr>
                                            <m:t>𝑡</m:t>
                                          </m:r>
                                        </m:sub>
                                      </m:sSub>
                                      <m:r>
                                        <a:rPr lang="it-IT" b="0" i="1" smtClean="0">
                                          <a:latin typeface="Cambria Math" panose="02040503050406030204" pitchFamily="18" charset="0"/>
                                        </a:rPr>
                                        <m:t>−</m:t>
                                      </m:r>
                                      <m:acc>
                                        <m:accPr>
                                          <m:chr m:val="̅"/>
                                          <m:ctrlPr>
                                            <a:rPr lang="it-IT" b="0" i="1" smtClean="0">
                                              <a:latin typeface="Cambria Math" panose="02040503050406030204" pitchFamily="18" charset="0"/>
                                            </a:rPr>
                                          </m:ctrlPr>
                                        </m:accPr>
                                        <m:e>
                                          <m:r>
                                            <a:rPr lang="it-IT" b="0" i="1" smtClean="0">
                                              <a:latin typeface="Cambria Math" panose="02040503050406030204" pitchFamily="18" charset="0"/>
                                            </a:rPr>
                                            <m:t>𝑌</m:t>
                                          </m:r>
                                        </m:e>
                                      </m:acc>
                                    </m:e>
                                  </m:d>
                                </m:e>
                                <m:sup>
                                  <m:r>
                                    <a:rPr lang="it-IT" b="0" i="1" smtClean="0">
                                      <a:latin typeface="Cambria Math" panose="02040503050406030204" pitchFamily="18" charset="0"/>
                                    </a:rPr>
                                    <m:t>2</m:t>
                                  </m:r>
                                </m:sup>
                              </m:sSup>
                            </m:e>
                          </m:nary>
                        </m:den>
                      </m:f>
                      <m:r>
                        <a:rPr lang="it-IT" b="0" i="1" smtClean="0">
                          <a:latin typeface="Cambria Math" panose="02040503050406030204" pitchFamily="18" charset="0"/>
                        </a:rPr>
                        <m:t>       </m:t>
                      </m:r>
                      <m:r>
                        <a:rPr lang="it-IT" b="0" i="1" smtClean="0">
                          <a:latin typeface="Cambria Math" panose="02040503050406030204" pitchFamily="18" charset="0"/>
                        </a:rPr>
                        <m:t>𝑘</m:t>
                      </m:r>
                      <m:r>
                        <a:rPr lang="it-IT" b="0" i="1" smtClean="0">
                          <a:latin typeface="Cambria Math" panose="02040503050406030204" pitchFamily="18" charset="0"/>
                        </a:rPr>
                        <m:t>=0,1,2,…</m:t>
                      </m:r>
                    </m:oMath>
                  </m:oMathPara>
                </a14:m>
                <a:endParaRPr lang="it-IT" dirty="0" smtClean="0"/>
              </a:p>
            </p:txBody>
          </p:sp>
        </mc:Choice>
        <mc:Fallback xmlns="">
          <p:sp>
            <p:nvSpPr>
              <p:cNvPr id="3" name="Segnaposto contenuto 2"/>
              <p:cNvSpPr>
                <a:spLocks noGrp="1" noRot="1" noChangeAspect="1" noMove="1" noResize="1" noEditPoints="1" noAdjustHandles="1" noChangeArrowheads="1" noChangeShapeType="1" noTextEdit="1"/>
              </p:cNvSpPr>
              <p:nvPr>
                <p:ph idx="1"/>
              </p:nvPr>
            </p:nvSpPr>
            <p:spPr>
              <a:blipFill>
                <a:blip r:embed="rId2"/>
                <a:stretch>
                  <a:fillRect l="-1217" t="-3081" r="-754"/>
                </a:stretch>
              </a:blipFill>
            </p:spPr>
            <p:txBody>
              <a:bodyPr/>
              <a:lstStyle/>
              <a:p>
                <a:r>
                  <a:rPr lang="it-IT">
                    <a:noFill/>
                  </a:rPr>
                  <a:t> </a:t>
                </a:r>
              </a:p>
            </p:txBody>
          </p:sp>
        </mc:Fallback>
      </mc:AlternateContent>
    </p:spTree>
    <p:extLst>
      <p:ext uri="{BB962C8B-B14F-4D97-AF65-F5344CB8AC3E}">
        <p14:creationId xmlns:p14="http://schemas.microsoft.com/office/powerpoint/2010/main" val="4180804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baseline="-25000" dirty="0"/>
              <a:t>Autocorrelazione</a:t>
            </a:r>
            <a:endParaRPr lang="it-IT" sz="2800" dirty="0"/>
          </a:p>
        </p:txBody>
      </p:sp>
      <p:sp>
        <p:nvSpPr>
          <p:cNvPr id="3" name="Segnaposto contenuto 2"/>
          <p:cNvSpPr>
            <a:spLocks noGrp="1"/>
          </p:cNvSpPr>
          <p:nvPr>
            <p:ph idx="1"/>
          </p:nvPr>
        </p:nvSpPr>
        <p:spPr/>
        <p:txBody>
          <a:bodyPr/>
          <a:lstStyle/>
          <a:p>
            <a:pPr>
              <a:buFontTx/>
              <a:buChar char="-"/>
            </a:pPr>
            <a:r>
              <a:rPr lang="it-IT" dirty="0" smtClean="0"/>
              <a:t>La formula considera, nella serie di n valori di cui si dispone, gli scarti dei valori rispetto alla media (elevati al quadrato nel denominatore). </a:t>
            </a:r>
            <a:r>
              <a:rPr lang="it-IT" dirty="0" smtClean="0">
                <a:solidFill>
                  <a:srgbClr val="FF0000"/>
                </a:solidFill>
              </a:rPr>
              <a:t>Se k=0 il coefficiente vale 1. </a:t>
            </a:r>
            <a:r>
              <a:rPr lang="it-IT" dirty="0" smtClean="0"/>
              <a:t>Se k=1 a numeratore ci sono n-1 termini il primo dei quali è il prodotto dello scarto al tempo 2 per lo scarto al tempo 1. Se k=2 al numeratore ci sono n-2 termini il primo dei quali è il prodotto dello scarto al tempo 3 per lo scarto al tempo 1. </a:t>
            </a:r>
          </a:p>
          <a:p>
            <a:pPr>
              <a:buFontTx/>
              <a:buChar char="-"/>
            </a:pPr>
            <a:r>
              <a:rPr lang="it-IT" dirty="0" smtClean="0">
                <a:solidFill>
                  <a:srgbClr val="FF0000"/>
                </a:solidFill>
              </a:rPr>
              <a:t>Si possono in orizzontale riportare i time </a:t>
            </a:r>
            <a:r>
              <a:rPr lang="it-IT" dirty="0" err="1" smtClean="0">
                <a:solidFill>
                  <a:srgbClr val="FF0000"/>
                </a:solidFill>
              </a:rPr>
              <a:t>lag</a:t>
            </a:r>
            <a:r>
              <a:rPr lang="it-IT" dirty="0" smtClean="0">
                <a:solidFill>
                  <a:srgbClr val="FF0000"/>
                </a:solidFill>
              </a:rPr>
              <a:t> (1, 2, 3, …) e in verticale i coefficienti di autocorrelazione, che possono variare da 1 a -1. Si ottiene così il </a:t>
            </a:r>
            <a:r>
              <a:rPr lang="it-IT" b="1" i="1" dirty="0" smtClean="0">
                <a:solidFill>
                  <a:srgbClr val="FF0000"/>
                </a:solidFill>
              </a:rPr>
              <a:t>correlogramma</a:t>
            </a:r>
            <a:r>
              <a:rPr lang="it-IT" dirty="0" smtClean="0">
                <a:solidFill>
                  <a:srgbClr val="FF0000"/>
                </a:solidFill>
              </a:rPr>
              <a:t> o funzione di autocorrelazione. </a:t>
            </a:r>
            <a:endParaRPr lang="it-IT" dirty="0">
              <a:solidFill>
                <a:srgbClr val="FF0000"/>
              </a:solidFill>
            </a:endParaRPr>
          </a:p>
        </p:txBody>
      </p:sp>
    </p:spTree>
    <p:extLst>
      <p:ext uri="{BB962C8B-B14F-4D97-AF65-F5344CB8AC3E}">
        <p14:creationId xmlns:p14="http://schemas.microsoft.com/office/powerpoint/2010/main" val="2510439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baseline="-25000" dirty="0"/>
              <a:t>Autocorrelazione</a:t>
            </a:r>
            <a:endParaRPr lang="it-IT" sz="2800" dirty="0"/>
          </a:p>
        </p:txBody>
      </p:sp>
      <p:sp>
        <p:nvSpPr>
          <p:cNvPr id="3" name="Segnaposto contenuto 2"/>
          <p:cNvSpPr>
            <a:spLocks noGrp="1"/>
          </p:cNvSpPr>
          <p:nvPr>
            <p:ph idx="1"/>
          </p:nvPr>
        </p:nvSpPr>
        <p:spPr/>
        <p:txBody>
          <a:bodyPr>
            <a:normAutofit lnSpcReduction="10000"/>
          </a:bodyPr>
          <a:lstStyle/>
          <a:p>
            <a:pPr>
              <a:buFontTx/>
              <a:buChar char="-"/>
            </a:pPr>
            <a:r>
              <a:rPr lang="it-IT" dirty="0" smtClean="0"/>
              <a:t>Se la serie è </a:t>
            </a:r>
            <a:r>
              <a:rPr lang="it-IT" b="1" i="1" dirty="0" smtClean="0"/>
              <a:t>random</a:t>
            </a:r>
            <a:r>
              <a:rPr lang="it-IT" i="1" dirty="0" smtClean="0"/>
              <a:t> </a:t>
            </a:r>
            <a:r>
              <a:rPr lang="it-IT" dirty="0" smtClean="0"/>
              <a:t>l’autocorrelazione fra </a:t>
            </a:r>
            <a:r>
              <a:rPr lang="it-IT" dirty="0" err="1" smtClean="0"/>
              <a:t>Y</a:t>
            </a:r>
            <a:r>
              <a:rPr lang="it-IT" baseline="-25000" dirty="0" err="1" smtClean="0"/>
              <a:t>t</a:t>
            </a:r>
            <a:r>
              <a:rPr lang="it-IT" dirty="0" smtClean="0"/>
              <a:t> e </a:t>
            </a:r>
            <a:r>
              <a:rPr lang="it-IT" dirty="0" err="1" smtClean="0"/>
              <a:t>Y</a:t>
            </a:r>
            <a:r>
              <a:rPr lang="it-IT" baseline="-25000" dirty="0" err="1" smtClean="0"/>
              <a:t>t</a:t>
            </a:r>
            <a:r>
              <a:rPr lang="it-IT" baseline="-25000" dirty="0" smtClean="0"/>
              <a:t>-k</a:t>
            </a:r>
            <a:r>
              <a:rPr lang="it-IT" dirty="0" smtClean="0"/>
              <a:t> è </a:t>
            </a:r>
            <a:r>
              <a:rPr lang="it-IT" dirty="0" smtClean="0">
                <a:solidFill>
                  <a:srgbClr val="FF0000"/>
                </a:solidFill>
              </a:rPr>
              <a:t>prossima a zero</a:t>
            </a:r>
            <a:r>
              <a:rPr lang="it-IT" dirty="0" smtClean="0"/>
              <a:t>. Il coefficiente ha una distribuzione che può essere approssimata ad una curva normale a media zero.</a:t>
            </a:r>
          </a:p>
          <a:p>
            <a:pPr>
              <a:buFontTx/>
              <a:buChar char="-"/>
            </a:pPr>
            <a:r>
              <a:rPr lang="it-IT" dirty="0" smtClean="0"/>
              <a:t>Se la serie ha un </a:t>
            </a:r>
            <a:r>
              <a:rPr lang="it-IT" b="1" i="1" dirty="0" smtClean="0"/>
              <a:t>trend</a:t>
            </a:r>
            <a:r>
              <a:rPr lang="it-IT" i="1" dirty="0" smtClean="0"/>
              <a:t> </a:t>
            </a:r>
            <a:r>
              <a:rPr lang="it-IT" dirty="0" smtClean="0"/>
              <a:t>il coefficiente di correlazione è </a:t>
            </a:r>
            <a:r>
              <a:rPr lang="it-IT" dirty="0" smtClean="0">
                <a:solidFill>
                  <a:srgbClr val="FF0000"/>
                </a:solidFill>
              </a:rPr>
              <a:t>molto diverso da zero nei primi </a:t>
            </a:r>
            <a:r>
              <a:rPr lang="it-IT" dirty="0" err="1" smtClean="0">
                <a:solidFill>
                  <a:srgbClr val="FF0000"/>
                </a:solidFill>
              </a:rPr>
              <a:t>lag</a:t>
            </a:r>
            <a:r>
              <a:rPr lang="it-IT" dirty="0" smtClean="0"/>
              <a:t> e poi gradualmente cade a zero per </a:t>
            </a:r>
            <a:r>
              <a:rPr lang="it-IT" dirty="0" err="1" smtClean="0"/>
              <a:t>lag</a:t>
            </a:r>
            <a:r>
              <a:rPr lang="it-IT" dirty="0" smtClean="0"/>
              <a:t> elevati. Per </a:t>
            </a:r>
            <a:r>
              <a:rPr lang="it-IT" dirty="0" err="1" smtClean="0"/>
              <a:t>lag</a:t>
            </a:r>
            <a:r>
              <a:rPr lang="it-IT" dirty="0" smtClean="0"/>
              <a:t>=1 il coefficiente è circa eguale a uno.</a:t>
            </a:r>
          </a:p>
          <a:p>
            <a:pPr>
              <a:buFontTx/>
              <a:buChar char="-"/>
            </a:pPr>
            <a:r>
              <a:rPr lang="it-IT" dirty="0" smtClean="0"/>
              <a:t>Se la serie ha un pattern </a:t>
            </a:r>
            <a:r>
              <a:rPr lang="it-IT" b="1" i="1" dirty="0" smtClean="0"/>
              <a:t>stagionale</a:t>
            </a:r>
            <a:r>
              <a:rPr lang="it-IT" i="1" dirty="0" smtClean="0">
                <a:solidFill>
                  <a:srgbClr val="FF0000"/>
                </a:solidFill>
              </a:rPr>
              <a:t>, </a:t>
            </a:r>
            <a:r>
              <a:rPr lang="it-IT" dirty="0" smtClean="0">
                <a:solidFill>
                  <a:srgbClr val="FF0000"/>
                </a:solidFill>
              </a:rPr>
              <a:t>in corrispondenza del time </a:t>
            </a:r>
            <a:r>
              <a:rPr lang="it-IT" dirty="0" err="1" smtClean="0">
                <a:solidFill>
                  <a:srgbClr val="FF0000"/>
                </a:solidFill>
              </a:rPr>
              <a:t>lag</a:t>
            </a:r>
            <a:r>
              <a:rPr lang="it-IT" dirty="0" smtClean="0">
                <a:solidFill>
                  <a:srgbClr val="FF0000"/>
                </a:solidFill>
              </a:rPr>
              <a:t> stagionale o di suoi multipli il coefficiente ha valori significativi</a:t>
            </a:r>
            <a:r>
              <a:rPr lang="it-IT" dirty="0" smtClean="0"/>
              <a:t>.</a:t>
            </a:r>
          </a:p>
          <a:p>
            <a:pPr>
              <a:buFontTx/>
              <a:buChar char="-"/>
            </a:pPr>
            <a:r>
              <a:rPr lang="it-IT" dirty="0" smtClean="0"/>
              <a:t>Se la serie è </a:t>
            </a:r>
            <a:r>
              <a:rPr lang="it-IT" b="1" i="1" dirty="0" smtClean="0"/>
              <a:t>stazionaria</a:t>
            </a:r>
            <a:r>
              <a:rPr lang="it-IT" i="1" dirty="0" smtClean="0"/>
              <a:t>, </a:t>
            </a:r>
            <a:r>
              <a:rPr lang="it-IT" dirty="0" smtClean="0"/>
              <a:t>cioè se media e varianza rimangono costanti nel tempo e i valori oscillano attorno ad un valore fisso, allora </a:t>
            </a:r>
            <a:r>
              <a:rPr lang="it-IT" dirty="0" smtClean="0">
                <a:solidFill>
                  <a:srgbClr val="FF0000"/>
                </a:solidFill>
              </a:rPr>
              <a:t>entro il secondo o terzo </a:t>
            </a:r>
            <a:r>
              <a:rPr lang="it-IT" dirty="0" err="1" smtClean="0">
                <a:solidFill>
                  <a:srgbClr val="FF0000"/>
                </a:solidFill>
              </a:rPr>
              <a:t>lag</a:t>
            </a:r>
            <a:r>
              <a:rPr lang="it-IT" dirty="0" smtClean="0">
                <a:solidFill>
                  <a:srgbClr val="FF0000"/>
                </a:solidFill>
              </a:rPr>
              <a:t> il coefficiente cade a zero.</a:t>
            </a:r>
            <a:endParaRPr lang="it-IT" i="1" dirty="0" smtClean="0">
              <a:solidFill>
                <a:srgbClr val="FF0000"/>
              </a:solidFill>
            </a:endParaRPr>
          </a:p>
          <a:p>
            <a:pPr>
              <a:buFontTx/>
              <a:buChar char="-"/>
            </a:pPr>
            <a:endParaRPr lang="it-IT" dirty="0" smtClean="0"/>
          </a:p>
          <a:p>
            <a:pPr>
              <a:buFontTx/>
              <a:buChar char="-"/>
            </a:pPr>
            <a:endParaRPr lang="it-IT" dirty="0"/>
          </a:p>
        </p:txBody>
      </p:sp>
    </p:spTree>
    <p:extLst>
      <p:ext uri="{BB962C8B-B14F-4D97-AF65-F5344CB8AC3E}">
        <p14:creationId xmlns:p14="http://schemas.microsoft.com/office/powerpoint/2010/main" val="457702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Box Jenkins </a:t>
            </a:r>
            <a:r>
              <a:rPr lang="it-IT" sz="2800" dirty="0" err="1" smtClean="0"/>
              <a:t>Methodology</a:t>
            </a:r>
            <a:endParaRPr lang="it-IT" sz="2800"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I modelli </a:t>
            </a:r>
            <a:r>
              <a:rPr lang="it-IT" b="1" i="1" dirty="0" err="1" smtClean="0"/>
              <a:t>Autoregressive</a:t>
            </a:r>
            <a:r>
              <a:rPr lang="it-IT" b="1" i="1" dirty="0" smtClean="0"/>
              <a:t> </a:t>
            </a:r>
            <a:r>
              <a:rPr lang="it-IT" b="1" i="1" dirty="0" err="1"/>
              <a:t>I</a:t>
            </a:r>
            <a:r>
              <a:rPr lang="it-IT" b="1" i="1" dirty="0" err="1" smtClean="0"/>
              <a:t>ntegrated</a:t>
            </a:r>
            <a:r>
              <a:rPr lang="it-IT" b="1" i="1" dirty="0" smtClean="0"/>
              <a:t> </a:t>
            </a:r>
            <a:r>
              <a:rPr lang="it-IT" b="1" i="1" dirty="0" err="1" smtClean="0"/>
              <a:t>Moving</a:t>
            </a:r>
            <a:r>
              <a:rPr lang="it-IT" b="1" i="1" dirty="0" smtClean="0"/>
              <a:t> </a:t>
            </a:r>
            <a:r>
              <a:rPr lang="it-IT" b="1" i="1" dirty="0" err="1" smtClean="0"/>
              <a:t>Average</a:t>
            </a:r>
            <a:r>
              <a:rPr lang="it-IT" b="1" i="1" dirty="0" smtClean="0"/>
              <a:t> </a:t>
            </a:r>
            <a:r>
              <a:rPr lang="it-IT" i="1" dirty="0" smtClean="0"/>
              <a:t>(ARIMA) </a:t>
            </a:r>
            <a:r>
              <a:rPr lang="it-IT" dirty="0" smtClean="0"/>
              <a:t>sono una classe di modelli lineari che possono rappresentare sia serie stazionarie che non stazionarie (queste ultime possono essere trasformate in stazionarie in vari modi).</a:t>
            </a:r>
          </a:p>
          <a:p>
            <a:pPr>
              <a:buFontTx/>
              <a:buChar char="-"/>
            </a:pPr>
            <a:r>
              <a:rPr lang="it-IT" dirty="0" smtClean="0"/>
              <a:t>I modelli ARIMA non portano in causa nella loro costruzione variabili indipendenti che hanno influenza sui valori della serie. </a:t>
            </a:r>
            <a:r>
              <a:rPr lang="it-IT" dirty="0" smtClean="0">
                <a:solidFill>
                  <a:srgbClr val="FF0000"/>
                </a:solidFill>
              </a:rPr>
              <a:t>Usano </a:t>
            </a:r>
            <a:r>
              <a:rPr lang="it-IT" dirty="0" smtClean="0"/>
              <a:t>piuttosto </a:t>
            </a:r>
            <a:r>
              <a:rPr lang="it-IT" dirty="0" smtClean="0">
                <a:solidFill>
                  <a:srgbClr val="FF0000"/>
                </a:solidFill>
              </a:rPr>
              <a:t>informazioni contenute nelle serie stesse </a:t>
            </a:r>
            <a:r>
              <a:rPr lang="it-IT" dirty="0" smtClean="0"/>
              <a:t>per generare </a:t>
            </a:r>
            <a:r>
              <a:rPr lang="it-IT" dirty="0" err="1" smtClean="0"/>
              <a:t>forecast</a:t>
            </a:r>
            <a:r>
              <a:rPr lang="it-IT" dirty="0"/>
              <a:t> </a:t>
            </a:r>
            <a:r>
              <a:rPr lang="it-IT" dirty="0" smtClean="0"/>
              <a:t>(ignorano il contesto in cui le cose accadono).</a:t>
            </a:r>
          </a:p>
          <a:p>
            <a:pPr>
              <a:buFontTx/>
              <a:buChar char="-"/>
            </a:pPr>
            <a:r>
              <a:rPr lang="it-IT" dirty="0" smtClean="0">
                <a:solidFill>
                  <a:srgbClr val="FF0000"/>
                </a:solidFill>
              </a:rPr>
              <a:t>La differenza di questi modelli rispetto a quelli finora esaminati è che utilizzano un </a:t>
            </a:r>
            <a:r>
              <a:rPr lang="it-IT" b="1" dirty="0" smtClean="0">
                <a:solidFill>
                  <a:srgbClr val="FF0000"/>
                </a:solidFill>
              </a:rPr>
              <a:t>approccio </a:t>
            </a:r>
            <a:r>
              <a:rPr lang="it-IT" b="1" u="sng" dirty="0" smtClean="0">
                <a:solidFill>
                  <a:srgbClr val="FF0000"/>
                </a:solidFill>
              </a:rPr>
              <a:t>iterativo</a:t>
            </a:r>
            <a:r>
              <a:rPr lang="it-IT" b="1" dirty="0" smtClean="0">
                <a:solidFill>
                  <a:srgbClr val="FF0000"/>
                </a:solidFill>
              </a:rPr>
              <a:t> per identificare il modello </a:t>
            </a:r>
            <a:r>
              <a:rPr lang="it-IT" b="1" dirty="0">
                <a:solidFill>
                  <a:srgbClr val="FF0000"/>
                </a:solidFill>
              </a:rPr>
              <a:t>più adatto </a:t>
            </a:r>
            <a:r>
              <a:rPr lang="it-IT" dirty="0"/>
              <a:t>a partire da una classe di modelli.</a:t>
            </a:r>
            <a:endParaRPr lang="it-IT" dirty="0" smtClean="0"/>
          </a:p>
          <a:p>
            <a:pPr marL="0" indent="0">
              <a:buNone/>
            </a:pPr>
            <a:endParaRPr lang="it-IT" dirty="0"/>
          </a:p>
        </p:txBody>
      </p:sp>
    </p:spTree>
    <p:extLst>
      <p:ext uri="{BB962C8B-B14F-4D97-AF65-F5344CB8AC3E}">
        <p14:creationId xmlns:p14="http://schemas.microsoft.com/office/powerpoint/2010/main" val="3653712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normAutofit lnSpcReduction="10000"/>
          </a:bodyPr>
          <a:lstStyle/>
          <a:p>
            <a:pPr>
              <a:buFontTx/>
              <a:buChar char="-"/>
            </a:pPr>
            <a:r>
              <a:rPr lang="it-IT" dirty="0" smtClean="0">
                <a:solidFill>
                  <a:srgbClr val="FF0000"/>
                </a:solidFill>
              </a:rPr>
              <a:t>Il modello scelto è poi </a:t>
            </a:r>
            <a:r>
              <a:rPr lang="it-IT" b="1" dirty="0" smtClean="0">
                <a:solidFill>
                  <a:srgbClr val="FF0000"/>
                </a:solidFill>
              </a:rPr>
              <a:t>testato con i dati storici </a:t>
            </a:r>
            <a:r>
              <a:rPr lang="it-IT" dirty="0" smtClean="0"/>
              <a:t>per valutare con che livello di accuratezza descrive le serie. Il modello è valido se i residui sono piccoli e distribuiti in modo casuale. </a:t>
            </a:r>
          </a:p>
          <a:p>
            <a:pPr>
              <a:buFontTx/>
              <a:buChar char="-"/>
            </a:pPr>
            <a:r>
              <a:rPr lang="it-IT" dirty="0" smtClean="0">
                <a:solidFill>
                  <a:srgbClr val="FF0000"/>
                </a:solidFill>
              </a:rPr>
              <a:t>Se il modello non è soddisfacente il processo viene ripetuto </a:t>
            </a:r>
            <a:r>
              <a:rPr lang="it-IT" dirty="0" smtClean="0"/>
              <a:t>usando un nuovo modello costruito per migliorare l’originale. </a:t>
            </a:r>
            <a:r>
              <a:rPr lang="it-IT" dirty="0" smtClean="0">
                <a:solidFill>
                  <a:srgbClr val="FF0000"/>
                </a:solidFill>
              </a:rPr>
              <a:t>Questa procedura continua </a:t>
            </a:r>
            <a:r>
              <a:rPr lang="it-IT" dirty="0" err="1" smtClean="0">
                <a:solidFill>
                  <a:srgbClr val="FF0000"/>
                </a:solidFill>
              </a:rPr>
              <a:t>finchè</a:t>
            </a:r>
            <a:r>
              <a:rPr lang="it-IT" dirty="0" smtClean="0">
                <a:solidFill>
                  <a:srgbClr val="FF0000"/>
                </a:solidFill>
              </a:rPr>
              <a:t> si arriva ad un modello soddisfacente </a:t>
            </a:r>
            <a:r>
              <a:rPr lang="it-IT" dirty="0" smtClean="0"/>
              <a:t>che verrà usato per il </a:t>
            </a:r>
            <a:r>
              <a:rPr lang="it-IT" dirty="0" err="1" smtClean="0"/>
              <a:t>forecasting</a:t>
            </a:r>
            <a:r>
              <a:rPr lang="it-IT" dirty="0" smtClean="0"/>
              <a:t>. </a:t>
            </a:r>
            <a:endParaRPr lang="it-IT" dirty="0"/>
          </a:p>
          <a:p>
            <a:pPr>
              <a:buFontTx/>
              <a:buChar char="-"/>
            </a:pPr>
            <a:r>
              <a:rPr lang="it-IT" dirty="0" smtClean="0">
                <a:solidFill>
                  <a:srgbClr val="7030A0"/>
                </a:solidFill>
              </a:rPr>
              <a:t>Per </a:t>
            </a:r>
            <a:r>
              <a:rPr lang="it-IT" dirty="0">
                <a:solidFill>
                  <a:srgbClr val="7030A0"/>
                </a:solidFill>
              </a:rPr>
              <a:t>la scelta del primo </a:t>
            </a:r>
            <a:r>
              <a:rPr lang="it-IT" dirty="0" smtClean="0">
                <a:solidFill>
                  <a:srgbClr val="7030A0"/>
                </a:solidFill>
              </a:rPr>
              <a:t>modello si parte dall’esame delle autocorrelazioni calcolate a partire dai dati derivanti dai campioni della serie, confrontandole con quelle </a:t>
            </a:r>
            <a:r>
              <a:rPr lang="it-IT" u="sng" dirty="0" smtClean="0">
                <a:solidFill>
                  <a:srgbClr val="7030A0"/>
                </a:solidFill>
              </a:rPr>
              <a:t>teoriche</a:t>
            </a:r>
            <a:r>
              <a:rPr lang="it-IT" dirty="0" smtClean="0">
                <a:solidFill>
                  <a:srgbClr val="7030A0"/>
                </a:solidFill>
              </a:rPr>
              <a:t> associate ai modelli ARIMA via via proposti: AR(1); AR(2)…</a:t>
            </a:r>
          </a:p>
          <a:p>
            <a:pPr>
              <a:buFontTx/>
              <a:buChar char="-"/>
            </a:pPr>
            <a:endParaRPr lang="it-IT" dirty="0">
              <a:solidFill>
                <a:srgbClr val="7030A0"/>
              </a:solidFill>
            </a:endParaRPr>
          </a:p>
        </p:txBody>
      </p:sp>
    </p:spTree>
    <p:extLst>
      <p:ext uri="{BB962C8B-B14F-4D97-AF65-F5344CB8AC3E}">
        <p14:creationId xmlns:p14="http://schemas.microsoft.com/office/powerpoint/2010/main" val="2326278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Box Jenkins </a:t>
            </a:r>
            <a:r>
              <a:rPr lang="it-IT" sz="2800" dirty="0" err="1"/>
              <a:t>Methodology</a:t>
            </a:r>
            <a:endParaRPr lang="it-IT" sz="2800"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AR(1): </a:t>
            </a:r>
            <a:r>
              <a:rPr lang="it-IT" dirty="0" err="1" smtClean="0"/>
              <a:t>Y</a:t>
            </a:r>
            <a:r>
              <a:rPr lang="it-IT" baseline="-25000" dirty="0" err="1" smtClean="0"/>
              <a:t>t</a:t>
            </a:r>
            <a:r>
              <a:rPr lang="it-IT" dirty="0" smtClean="0"/>
              <a:t> = </a:t>
            </a:r>
            <a:r>
              <a:rPr lang="az-Cyrl-AZ" dirty="0" smtClean="0"/>
              <a:t>ф</a:t>
            </a:r>
            <a:r>
              <a:rPr lang="it-IT" baseline="-25000" dirty="0" smtClean="0"/>
              <a:t>o</a:t>
            </a:r>
            <a:r>
              <a:rPr lang="it-IT" dirty="0"/>
              <a:t> </a:t>
            </a:r>
            <a:r>
              <a:rPr lang="it-IT" dirty="0" smtClean="0"/>
              <a:t>+ </a:t>
            </a:r>
            <a:r>
              <a:rPr lang="it-IT" dirty="0"/>
              <a:t> </a:t>
            </a:r>
            <a:r>
              <a:rPr lang="az-Cyrl-AZ" dirty="0" smtClean="0"/>
              <a:t>ф</a:t>
            </a:r>
            <a:r>
              <a:rPr lang="it-IT" baseline="-25000" dirty="0" smtClean="0"/>
              <a:t>1</a:t>
            </a:r>
            <a:r>
              <a:rPr lang="it-IT" dirty="0" smtClean="0"/>
              <a:t>Y</a:t>
            </a:r>
            <a:r>
              <a:rPr lang="it-IT" baseline="-25000" dirty="0" smtClean="0"/>
              <a:t>t-1</a:t>
            </a:r>
            <a:r>
              <a:rPr lang="it-IT" dirty="0" smtClean="0"/>
              <a:t> + </a:t>
            </a:r>
            <a:r>
              <a:rPr lang="az-Cyrl-AZ" dirty="0" smtClean="0"/>
              <a:t>Є</a:t>
            </a:r>
            <a:r>
              <a:rPr lang="it-IT" baseline="-25000" dirty="0" smtClean="0"/>
              <a:t>t</a:t>
            </a:r>
            <a:r>
              <a:rPr lang="it-IT" dirty="0" smtClean="0"/>
              <a:t>                  </a:t>
            </a:r>
          </a:p>
          <a:p>
            <a:pPr marL="0" indent="0">
              <a:buNone/>
            </a:pPr>
            <a:r>
              <a:rPr lang="it-IT" dirty="0" smtClean="0"/>
              <a:t>AR(2): </a:t>
            </a:r>
            <a:r>
              <a:rPr lang="it-IT" dirty="0" err="1"/>
              <a:t>Y</a:t>
            </a:r>
            <a:r>
              <a:rPr lang="it-IT" baseline="-25000" dirty="0" err="1"/>
              <a:t>t</a:t>
            </a:r>
            <a:r>
              <a:rPr lang="it-IT" dirty="0"/>
              <a:t> = </a:t>
            </a:r>
            <a:r>
              <a:rPr lang="az-Cyrl-AZ" dirty="0"/>
              <a:t>ф</a:t>
            </a:r>
            <a:r>
              <a:rPr lang="it-IT" baseline="-25000" dirty="0"/>
              <a:t>o</a:t>
            </a:r>
            <a:r>
              <a:rPr lang="it-IT" dirty="0"/>
              <a:t> +  </a:t>
            </a:r>
            <a:r>
              <a:rPr lang="az-Cyrl-AZ" dirty="0"/>
              <a:t>ф</a:t>
            </a:r>
            <a:r>
              <a:rPr lang="it-IT" baseline="-25000" dirty="0" smtClean="0"/>
              <a:t>1</a:t>
            </a:r>
            <a:r>
              <a:rPr lang="it-IT" dirty="0" smtClean="0"/>
              <a:t>Y</a:t>
            </a:r>
            <a:r>
              <a:rPr lang="it-IT" baseline="-25000" dirty="0" smtClean="0"/>
              <a:t>t-1</a:t>
            </a:r>
            <a:r>
              <a:rPr lang="it-IT" dirty="0" smtClean="0"/>
              <a:t> + </a:t>
            </a:r>
            <a:r>
              <a:rPr lang="az-Cyrl-AZ" dirty="0" smtClean="0"/>
              <a:t>ф</a:t>
            </a:r>
            <a:r>
              <a:rPr lang="it-IT" baseline="-25000" dirty="0" smtClean="0"/>
              <a:t>2</a:t>
            </a:r>
            <a:r>
              <a:rPr lang="it-IT" dirty="0" smtClean="0"/>
              <a:t>Y</a:t>
            </a:r>
            <a:r>
              <a:rPr lang="it-IT" baseline="-25000" dirty="0" smtClean="0"/>
              <a:t>t-2</a:t>
            </a:r>
            <a:r>
              <a:rPr lang="it-IT" dirty="0" smtClean="0"/>
              <a:t> + </a:t>
            </a:r>
            <a:r>
              <a:rPr lang="az-Cyrl-AZ" dirty="0"/>
              <a:t>Є</a:t>
            </a:r>
            <a:r>
              <a:rPr lang="it-IT" baseline="-25000" dirty="0"/>
              <a:t>t</a:t>
            </a:r>
            <a:r>
              <a:rPr lang="it-IT" dirty="0" smtClean="0"/>
              <a:t>    </a:t>
            </a:r>
            <a:endParaRPr lang="it-IT" dirty="0"/>
          </a:p>
          <a:p>
            <a:pPr marL="0" indent="0">
              <a:buNone/>
            </a:pPr>
            <a:r>
              <a:rPr lang="it-IT" dirty="0" smtClean="0"/>
              <a:t>MA(1</a:t>
            </a:r>
            <a:r>
              <a:rPr lang="it-IT" dirty="0" smtClean="0"/>
              <a:t>): </a:t>
            </a:r>
            <a:r>
              <a:rPr lang="it-IT" dirty="0" err="1" smtClean="0"/>
              <a:t>Y</a:t>
            </a:r>
            <a:r>
              <a:rPr lang="it-IT" baseline="-25000" dirty="0" err="1" smtClean="0"/>
              <a:t>t</a:t>
            </a:r>
            <a:r>
              <a:rPr lang="it-IT" baseline="-25000" dirty="0" smtClean="0"/>
              <a:t> </a:t>
            </a:r>
            <a:r>
              <a:rPr lang="it-IT" dirty="0" smtClean="0"/>
              <a:t> = µ + </a:t>
            </a:r>
            <a:r>
              <a:rPr lang="az-Cyrl-AZ" dirty="0"/>
              <a:t>Є</a:t>
            </a:r>
            <a:r>
              <a:rPr lang="it-IT" baseline="-25000" dirty="0" smtClean="0"/>
              <a:t>t</a:t>
            </a:r>
            <a:r>
              <a:rPr lang="it-IT" dirty="0" smtClean="0"/>
              <a:t> – </a:t>
            </a:r>
            <a:r>
              <a:rPr lang="el-GR" dirty="0" smtClean="0"/>
              <a:t>ω</a:t>
            </a:r>
            <a:r>
              <a:rPr lang="it-IT" baseline="-25000" dirty="0" smtClean="0"/>
              <a:t>1</a:t>
            </a:r>
            <a:r>
              <a:rPr lang="az-Cyrl-AZ" dirty="0"/>
              <a:t> Є</a:t>
            </a:r>
            <a:r>
              <a:rPr lang="it-IT" baseline="-25000" dirty="0" smtClean="0"/>
              <a:t>t-1</a:t>
            </a:r>
            <a:r>
              <a:rPr lang="it-IT" dirty="0" smtClean="0"/>
              <a:t> </a:t>
            </a:r>
          </a:p>
          <a:p>
            <a:pPr marL="0" indent="0">
              <a:buNone/>
            </a:pPr>
            <a:r>
              <a:rPr lang="it-IT" dirty="0" smtClean="0"/>
              <a:t>MA(2): </a:t>
            </a:r>
            <a:r>
              <a:rPr lang="it-IT" dirty="0" err="1"/>
              <a:t>Y</a:t>
            </a:r>
            <a:r>
              <a:rPr lang="it-IT" baseline="-25000" dirty="0" err="1"/>
              <a:t>t</a:t>
            </a:r>
            <a:r>
              <a:rPr lang="it-IT" baseline="-25000" dirty="0"/>
              <a:t> </a:t>
            </a:r>
            <a:r>
              <a:rPr lang="it-IT" dirty="0"/>
              <a:t> = µ + </a:t>
            </a:r>
            <a:r>
              <a:rPr lang="az-Cyrl-AZ" dirty="0"/>
              <a:t>Є</a:t>
            </a:r>
            <a:r>
              <a:rPr lang="it-IT" baseline="-25000" dirty="0"/>
              <a:t>t</a:t>
            </a:r>
            <a:r>
              <a:rPr lang="it-IT" dirty="0"/>
              <a:t> – </a:t>
            </a:r>
            <a:r>
              <a:rPr lang="el-GR" dirty="0"/>
              <a:t>ω</a:t>
            </a:r>
            <a:r>
              <a:rPr lang="it-IT" baseline="-25000" dirty="0"/>
              <a:t>1</a:t>
            </a:r>
            <a:r>
              <a:rPr lang="az-Cyrl-AZ" dirty="0"/>
              <a:t> Є</a:t>
            </a:r>
            <a:r>
              <a:rPr lang="it-IT" baseline="-25000" dirty="0"/>
              <a:t>t-1</a:t>
            </a:r>
            <a:r>
              <a:rPr lang="it-IT" dirty="0"/>
              <a:t> – </a:t>
            </a:r>
            <a:r>
              <a:rPr lang="el-GR" dirty="0" smtClean="0"/>
              <a:t>ω</a:t>
            </a:r>
            <a:r>
              <a:rPr lang="it-IT" baseline="-25000" dirty="0" smtClean="0"/>
              <a:t>2</a:t>
            </a:r>
            <a:r>
              <a:rPr lang="az-Cyrl-AZ" dirty="0" smtClean="0"/>
              <a:t> </a:t>
            </a:r>
            <a:r>
              <a:rPr lang="az-Cyrl-AZ" dirty="0"/>
              <a:t>Є</a:t>
            </a:r>
            <a:r>
              <a:rPr lang="it-IT" baseline="-25000" dirty="0" smtClean="0"/>
              <a:t>t-2</a:t>
            </a:r>
            <a:r>
              <a:rPr lang="it-IT" dirty="0" smtClean="0"/>
              <a:t> </a:t>
            </a:r>
            <a:endParaRPr lang="it-IT" dirty="0"/>
          </a:p>
          <a:p>
            <a:pPr marL="0" indent="0">
              <a:buNone/>
            </a:pPr>
            <a:endParaRPr lang="it-IT" dirty="0" smtClean="0"/>
          </a:p>
          <a:p>
            <a:pPr marL="0" indent="0">
              <a:buNone/>
            </a:pPr>
            <a:r>
              <a:rPr lang="it-IT" dirty="0" smtClean="0"/>
              <a:t>ARMA(1,1</a:t>
            </a:r>
            <a:r>
              <a:rPr lang="it-IT" dirty="0" smtClean="0"/>
              <a:t>) </a:t>
            </a:r>
            <a:r>
              <a:rPr lang="it-IT" dirty="0" err="1"/>
              <a:t>Y</a:t>
            </a:r>
            <a:r>
              <a:rPr lang="it-IT" baseline="-25000" dirty="0" err="1"/>
              <a:t>t</a:t>
            </a:r>
            <a:r>
              <a:rPr lang="it-IT" baseline="-25000" dirty="0"/>
              <a:t> </a:t>
            </a:r>
            <a:r>
              <a:rPr lang="it-IT" dirty="0" smtClean="0"/>
              <a:t>= </a:t>
            </a:r>
            <a:r>
              <a:rPr lang="az-Cyrl-AZ" dirty="0"/>
              <a:t>ф</a:t>
            </a:r>
            <a:r>
              <a:rPr lang="it-IT" baseline="-25000" dirty="0"/>
              <a:t>o</a:t>
            </a:r>
            <a:r>
              <a:rPr lang="it-IT" dirty="0"/>
              <a:t> +  </a:t>
            </a:r>
            <a:r>
              <a:rPr lang="az-Cyrl-AZ" dirty="0"/>
              <a:t>ф</a:t>
            </a:r>
            <a:r>
              <a:rPr lang="it-IT" baseline="-25000" dirty="0"/>
              <a:t>1</a:t>
            </a:r>
            <a:r>
              <a:rPr lang="it-IT" dirty="0"/>
              <a:t>Y</a:t>
            </a:r>
            <a:r>
              <a:rPr lang="it-IT" baseline="-25000" dirty="0"/>
              <a:t>t-1</a:t>
            </a:r>
            <a:r>
              <a:rPr lang="it-IT" dirty="0"/>
              <a:t> </a:t>
            </a:r>
            <a:r>
              <a:rPr lang="it-IT" dirty="0" smtClean="0"/>
              <a:t>+ </a:t>
            </a:r>
            <a:r>
              <a:rPr lang="az-Cyrl-AZ" dirty="0"/>
              <a:t>Є</a:t>
            </a:r>
            <a:r>
              <a:rPr lang="it-IT" baseline="-25000" dirty="0"/>
              <a:t>t</a:t>
            </a:r>
            <a:r>
              <a:rPr lang="it-IT" dirty="0"/>
              <a:t> – </a:t>
            </a:r>
            <a:r>
              <a:rPr lang="el-GR" dirty="0"/>
              <a:t>ω</a:t>
            </a:r>
            <a:r>
              <a:rPr lang="it-IT" baseline="-25000" dirty="0"/>
              <a:t>1</a:t>
            </a:r>
            <a:r>
              <a:rPr lang="az-Cyrl-AZ" dirty="0"/>
              <a:t> Є</a:t>
            </a:r>
            <a:r>
              <a:rPr lang="it-IT" baseline="-25000" dirty="0" smtClean="0"/>
              <a:t>t-1</a:t>
            </a:r>
            <a:r>
              <a:rPr lang="it-IT" dirty="0" smtClean="0"/>
              <a:t> </a:t>
            </a:r>
          </a:p>
          <a:p>
            <a:pPr marL="0" indent="0">
              <a:buNone/>
            </a:pPr>
            <a:r>
              <a:rPr lang="it-IT" dirty="0" smtClean="0">
                <a:solidFill>
                  <a:srgbClr val="FF0000"/>
                </a:solidFill>
              </a:rPr>
              <a:t>Le </a:t>
            </a:r>
            <a:r>
              <a:rPr lang="it-IT" dirty="0" smtClean="0">
                <a:solidFill>
                  <a:srgbClr val="FF0000"/>
                </a:solidFill>
              </a:rPr>
              <a:t>Y</a:t>
            </a:r>
            <a:r>
              <a:rPr lang="it-IT" baseline="-25000" dirty="0" smtClean="0">
                <a:solidFill>
                  <a:srgbClr val="FF0000"/>
                </a:solidFill>
              </a:rPr>
              <a:t>t-1</a:t>
            </a:r>
            <a:r>
              <a:rPr lang="it-IT" dirty="0" smtClean="0">
                <a:solidFill>
                  <a:srgbClr val="FF0000"/>
                </a:solidFill>
              </a:rPr>
              <a:t> ,</a:t>
            </a:r>
            <a:r>
              <a:rPr lang="az-Cyrl-AZ" dirty="0">
                <a:solidFill>
                  <a:srgbClr val="FF0000"/>
                </a:solidFill>
              </a:rPr>
              <a:t> ф</a:t>
            </a:r>
            <a:r>
              <a:rPr lang="it-IT" baseline="-25000" dirty="0" smtClean="0">
                <a:solidFill>
                  <a:srgbClr val="FF0000"/>
                </a:solidFill>
              </a:rPr>
              <a:t>2</a:t>
            </a:r>
            <a:r>
              <a:rPr lang="it-IT" dirty="0" smtClean="0">
                <a:solidFill>
                  <a:srgbClr val="FF0000"/>
                </a:solidFill>
              </a:rPr>
              <a:t>Y</a:t>
            </a:r>
            <a:r>
              <a:rPr lang="it-IT" baseline="-25000" dirty="0" smtClean="0">
                <a:solidFill>
                  <a:srgbClr val="FF0000"/>
                </a:solidFill>
              </a:rPr>
              <a:t>t-2, …….</a:t>
            </a:r>
            <a:r>
              <a:rPr lang="it-IT" dirty="0" smtClean="0">
                <a:solidFill>
                  <a:srgbClr val="FF0000"/>
                </a:solidFill>
              </a:rPr>
              <a:t> </a:t>
            </a:r>
            <a:r>
              <a:rPr lang="az-Cyrl-AZ" dirty="0">
                <a:solidFill>
                  <a:srgbClr val="FF0000"/>
                </a:solidFill>
              </a:rPr>
              <a:t>ф</a:t>
            </a:r>
            <a:r>
              <a:rPr lang="it-IT" baseline="-25000" dirty="0" smtClean="0">
                <a:solidFill>
                  <a:srgbClr val="FF0000"/>
                </a:solidFill>
              </a:rPr>
              <a:t>2</a:t>
            </a:r>
            <a:r>
              <a:rPr lang="it-IT" dirty="0" smtClean="0">
                <a:solidFill>
                  <a:srgbClr val="FF0000"/>
                </a:solidFill>
              </a:rPr>
              <a:t>Y</a:t>
            </a:r>
            <a:r>
              <a:rPr lang="it-IT" baseline="-25000" dirty="0" smtClean="0">
                <a:solidFill>
                  <a:srgbClr val="FF0000"/>
                </a:solidFill>
              </a:rPr>
              <a:t>t-n</a:t>
            </a:r>
            <a:r>
              <a:rPr lang="it-IT" dirty="0" smtClean="0">
                <a:solidFill>
                  <a:srgbClr val="FF0000"/>
                </a:solidFill>
              </a:rPr>
              <a:t> (</a:t>
            </a:r>
            <a:r>
              <a:rPr lang="it-IT" dirty="0" err="1" smtClean="0">
                <a:solidFill>
                  <a:srgbClr val="FF0000"/>
                </a:solidFill>
              </a:rPr>
              <a:t>lagged</a:t>
            </a:r>
            <a:r>
              <a:rPr lang="it-IT" dirty="0" smtClean="0">
                <a:solidFill>
                  <a:srgbClr val="FF0000"/>
                </a:solidFill>
              </a:rPr>
              <a:t> </a:t>
            </a:r>
            <a:r>
              <a:rPr lang="it-IT" dirty="0" err="1" smtClean="0">
                <a:solidFill>
                  <a:srgbClr val="FF0000"/>
                </a:solidFill>
              </a:rPr>
              <a:t>values</a:t>
            </a:r>
            <a:r>
              <a:rPr lang="it-IT" dirty="0" smtClean="0">
                <a:solidFill>
                  <a:srgbClr val="FF0000"/>
                </a:solidFill>
              </a:rPr>
              <a:t>) giocano il ruolo di variabili </a:t>
            </a:r>
            <a:endParaRPr lang="it-IT" dirty="0" smtClean="0">
              <a:solidFill>
                <a:srgbClr val="FF0000"/>
              </a:solidFill>
            </a:endParaRPr>
          </a:p>
          <a:p>
            <a:pPr marL="0" indent="0">
              <a:buNone/>
            </a:pPr>
            <a:r>
              <a:rPr lang="it-IT" dirty="0" smtClean="0">
                <a:solidFill>
                  <a:srgbClr val="FF0000"/>
                </a:solidFill>
              </a:rPr>
              <a:t>indipendenti</a:t>
            </a:r>
            <a:r>
              <a:rPr lang="it-IT" dirty="0" smtClean="0"/>
              <a:t>; </a:t>
            </a:r>
            <a:r>
              <a:rPr lang="az-Cyrl-AZ" dirty="0"/>
              <a:t>Є</a:t>
            </a:r>
            <a:r>
              <a:rPr lang="it-IT" baseline="-25000" dirty="0" smtClean="0"/>
              <a:t>t</a:t>
            </a:r>
            <a:r>
              <a:rPr lang="it-IT" dirty="0" smtClean="0"/>
              <a:t> rappresenta l’</a:t>
            </a:r>
            <a:r>
              <a:rPr lang="it-IT" b="1" dirty="0" smtClean="0"/>
              <a:t>effetto delle variabili non esplicitate </a:t>
            </a:r>
            <a:r>
              <a:rPr lang="it-IT" dirty="0" smtClean="0"/>
              <a:t>dal </a:t>
            </a:r>
            <a:endParaRPr lang="it-IT" dirty="0" smtClean="0"/>
          </a:p>
          <a:p>
            <a:pPr marL="0" indent="0">
              <a:buNone/>
            </a:pPr>
            <a:r>
              <a:rPr lang="it-IT" dirty="0" smtClean="0"/>
              <a:t>modello</a:t>
            </a:r>
            <a:r>
              <a:rPr lang="it-IT" dirty="0" smtClean="0"/>
              <a:t>; </a:t>
            </a:r>
            <a:r>
              <a:rPr lang="az-Cyrl-AZ" dirty="0" smtClean="0"/>
              <a:t>ф</a:t>
            </a:r>
            <a:r>
              <a:rPr lang="it-IT" dirty="0" smtClean="0"/>
              <a:t> sono i coefficienti da stimare.</a:t>
            </a:r>
            <a:endParaRPr lang="it-IT" dirty="0"/>
          </a:p>
        </p:txBody>
      </p:sp>
      <mc:AlternateContent xmlns:mc="http://schemas.openxmlformats.org/markup-compatibility/2006">
        <mc:Choice xmlns:a14="http://schemas.microsoft.com/office/drawing/2010/main" Requires="a14">
          <p:sp>
            <p:nvSpPr>
              <p:cNvPr id="4" name="CasellaDiTesto 3"/>
              <p:cNvSpPr txBox="1"/>
              <p:nvPr/>
            </p:nvSpPr>
            <p:spPr>
              <a:xfrm>
                <a:off x="5667334" y="3291840"/>
                <a:ext cx="862774" cy="274320"/>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it-IT" i="1" smtClean="0">
                          <a:latin typeface="Cambria Math" panose="02040503050406030204" pitchFamily="18" charset="0"/>
                        </a:rPr>
                        <m:t>𝐴</m:t>
                      </m:r>
                      <m:r>
                        <a:rPr lang="it-IT" i="1" smtClean="0">
                          <a:latin typeface="Cambria Math" panose="02040503050406030204" pitchFamily="18" charset="0"/>
                        </a:rPr>
                        <m:t>=</m:t>
                      </m:r>
                      <m:r>
                        <a:rPr lang="el-GR" i="1" smtClean="0">
                          <a:latin typeface="Cambria Math" panose="02040503050406030204" pitchFamily="18" charset="0"/>
                        </a:rPr>
                        <m:t>𝜋</m:t>
                      </m:r>
                      <m:sSup>
                        <m:sSupPr>
                          <m:ctrlPr>
                            <a:rPr lang="it-IT" i="1" smtClean="0">
                              <a:latin typeface="Cambria Math" panose="02040503050406030204" pitchFamily="18" charset="0"/>
                            </a:rPr>
                          </m:ctrlPr>
                        </m:sSupPr>
                        <m:e>
                          <m:r>
                            <a:rPr lang="it-IT" i="1" smtClean="0">
                              <a:latin typeface="Cambria Math" panose="02040503050406030204" pitchFamily="18" charset="0"/>
                            </a:rPr>
                            <m:t>𝑟</m:t>
                          </m:r>
                        </m:e>
                        <m:sup>
                          <m:r>
                            <a:rPr lang="it-IT" i="1" smtClean="0">
                              <a:latin typeface="Cambria Math" panose="02040503050406030204" pitchFamily="18" charset="0"/>
                            </a:rPr>
                            <m:t>2</m:t>
                          </m:r>
                        </m:sup>
                      </m:sSup>
                    </m:oMath>
                  </m:oMathPara>
                </a14:m>
                <a:endParaRPr lang="it-IT" dirty="0"/>
              </a:p>
            </p:txBody>
          </p:sp>
        </mc:Choice>
        <mc:Fallback>
          <p:sp>
            <p:nvSpPr>
              <p:cNvPr id="4" name="CasellaDiTesto 3"/>
              <p:cNvSpPr txBox="1">
                <a:spLocks noRot="1" noChangeAspect="1" noMove="1" noResize="1" noEditPoints="1" noAdjustHandles="1" noChangeArrowheads="1" noChangeShapeType="1" noTextEdit="1"/>
              </p:cNvSpPr>
              <p:nvPr/>
            </p:nvSpPr>
            <p:spPr>
              <a:xfrm>
                <a:off x="5667334" y="3291840"/>
                <a:ext cx="862774" cy="274320"/>
              </a:xfrm>
              <a:prstGeom prst="rect">
                <a:avLst/>
              </a:prstGeom>
              <a:blipFill>
                <a:blip r:embed="rId2"/>
                <a:stretch>
                  <a:fillRect l="-7092" t="-4444" r="-2837" b="-6667"/>
                </a:stretch>
              </a:blipFill>
            </p:spPr>
            <p:txBody>
              <a:bodyPr/>
              <a:lstStyle/>
              <a:p>
                <a:r>
                  <a:rPr lang="it-IT">
                    <a:noFill/>
                  </a:rPr>
                  <a:t> </a:t>
                </a:r>
              </a:p>
            </p:txBody>
          </p:sp>
        </mc:Fallback>
      </mc:AlternateContent>
    </p:spTree>
    <p:extLst>
      <p:ext uri="{BB962C8B-B14F-4D97-AF65-F5344CB8AC3E}">
        <p14:creationId xmlns:p14="http://schemas.microsoft.com/office/powerpoint/2010/main" val="4253572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Box Jenkins </a:t>
            </a:r>
            <a:r>
              <a:rPr lang="it-IT" sz="2400" dirty="0" err="1"/>
              <a:t>Methodology</a:t>
            </a:r>
            <a:endParaRPr lang="it-IT" sz="2400" dirty="0"/>
          </a:p>
        </p:txBody>
      </p:sp>
      <p:sp>
        <p:nvSpPr>
          <p:cNvPr id="3" name="Segnaposto contenuto 2"/>
          <p:cNvSpPr>
            <a:spLocks noGrp="1"/>
          </p:cNvSpPr>
          <p:nvPr>
            <p:ph idx="1"/>
          </p:nvPr>
        </p:nvSpPr>
        <p:spPr/>
        <p:txBody>
          <a:bodyPr>
            <a:normAutofit/>
          </a:bodyPr>
          <a:lstStyle/>
          <a:p>
            <a:pPr marL="0" indent="0">
              <a:buNone/>
            </a:pPr>
            <a:r>
              <a:rPr lang="it-IT" dirty="0"/>
              <a:t>I </a:t>
            </a:r>
            <a:r>
              <a:rPr lang="it-IT" b="1" dirty="0"/>
              <a:t>modelli </a:t>
            </a:r>
            <a:r>
              <a:rPr lang="it-IT" b="1" dirty="0" err="1"/>
              <a:t>autoregressivi</a:t>
            </a:r>
            <a:r>
              <a:rPr lang="it-IT" b="1" dirty="0"/>
              <a:t> AR </a:t>
            </a:r>
            <a:r>
              <a:rPr lang="it-IT" dirty="0">
                <a:solidFill>
                  <a:srgbClr val="FF0000"/>
                </a:solidFill>
              </a:rPr>
              <a:t>sono appropriati per serie temporali stazionarie</a:t>
            </a:r>
            <a:r>
              <a:rPr lang="it-IT" dirty="0"/>
              <a:t>: il </a:t>
            </a:r>
            <a:r>
              <a:rPr lang="it-IT" dirty="0" smtClean="0"/>
              <a:t>valore </a:t>
            </a:r>
            <a:r>
              <a:rPr lang="az-Cyrl-AZ" dirty="0"/>
              <a:t>ф</a:t>
            </a:r>
            <a:r>
              <a:rPr lang="it-IT" baseline="-25000" dirty="0"/>
              <a:t>o</a:t>
            </a:r>
            <a:r>
              <a:rPr lang="it-IT" dirty="0"/>
              <a:t> rappresenta il livello costante della serie. Non serve (</a:t>
            </a:r>
            <a:r>
              <a:rPr lang="az-Cyrl-AZ" dirty="0"/>
              <a:t>ф</a:t>
            </a:r>
            <a:r>
              <a:rPr lang="it-IT" baseline="-25000" dirty="0"/>
              <a:t>o</a:t>
            </a:r>
            <a:r>
              <a:rPr lang="it-IT" dirty="0"/>
              <a:t>) se i dati sono espressi come deviazione dalla media. </a:t>
            </a:r>
            <a:r>
              <a:rPr lang="it-IT" dirty="0" smtClean="0">
                <a:solidFill>
                  <a:srgbClr val="FF0000"/>
                </a:solidFill>
              </a:rPr>
              <a:t>  </a:t>
            </a:r>
            <a:endParaRPr lang="it-IT" dirty="0">
              <a:solidFill>
                <a:srgbClr val="FF0000"/>
              </a:solidFill>
            </a:endParaRPr>
          </a:p>
          <a:p>
            <a:pPr marL="0" indent="0">
              <a:buNone/>
            </a:pPr>
            <a:r>
              <a:rPr lang="it-IT" dirty="0" smtClean="0">
                <a:solidFill>
                  <a:srgbClr val="FF0000"/>
                </a:solidFill>
              </a:rPr>
              <a:t>I </a:t>
            </a:r>
            <a:r>
              <a:rPr lang="it-IT" dirty="0" smtClean="0">
                <a:solidFill>
                  <a:srgbClr val="FF0000"/>
                </a:solidFill>
              </a:rPr>
              <a:t>coefficienti </a:t>
            </a:r>
            <a:r>
              <a:rPr lang="az-Cyrl-AZ" dirty="0">
                <a:solidFill>
                  <a:srgbClr val="FF0000"/>
                </a:solidFill>
              </a:rPr>
              <a:t>ф</a:t>
            </a:r>
            <a:r>
              <a:rPr lang="it-IT" baseline="-25000" dirty="0">
                <a:solidFill>
                  <a:srgbClr val="FF0000"/>
                </a:solidFill>
              </a:rPr>
              <a:t>i</a:t>
            </a:r>
            <a:r>
              <a:rPr lang="it-IT" dirty="0">
                <a:solidFill>
                  <a:srgbClr val="FF0000"/>
                </a:solidFill>
              </a:rPr>
              <a:t> vengono calcolati con il metodo dei minimi quadrati in ambito non lineare. </a:t>
            </a:r>
          </a:p>
          <a:p>
            <a:pPr marL="0" indent="0">
              <a:buNone/>
            </a:pPr>
            <a:r>
              <a:rPr lang="it-IT" dirty="0"/>
              <a:t>I </a:t>
            </a:r>
            <a:r>
              <a:rPr lang="it-IT" b="1" dirty="0"/>
              <a:t>modelli MA </a:t>
            </a:r>
            <a:r>
              <a:rPr lang="it-IT" dirty="0">
                <a:solidFill>
                  <a:srgbClr val="7030A0"/>
                </a:solidFill>
              </a:rPr>
              <a:t>portano in causa la media del processo µ</a:t>
            </a:r>
            <a:r>
              <a:rPr lang="it-IT" dirty="0"/>
              <a:t>. I coefficienti da stimare sono gli </a:t>
            </a:r>
            <a:r>
              <a:rPr lang="el-GR" dirty="0"/>
              <a:t>ω</a:t>
            </a:r>
            <a:r>
              <a:rPr lang="it-IT" baseline="-25000" dirty="0" smtClean="0"/>
              <a:t>i</a:t>
            </a:r>
            <a:r>
              <a:rPr lang="it-IT" dirty="0" smtClean="0"/>
              <a:t>. </a:t>
            </a:r>
            <a:r>
              <a:rPr lang="it-IT" dirty="0" smtClean="0">
                <a:solidFill>
                  <a:srgbClr val="7030A0"/>
                </a:solidFill>
              </a:rPr>
              <a:t>L’equazione </a:t>
            </a:r>
            <a:r>
              <a:rPr lang="it-IT" dirty="0">
                <a:solidFill>
                  <a:srgbClr val="7030A0"/>
                </a:solidFill>
              </a:rPr>
              <a:t>esprime che le deviazioni della </a:t>
            </a:r>
            <a:r>
              <a:rPr lang="it-IT" dirty="0" err="1">
                <a:solidFill>
                  <a:srgbClr val="7030A0"/>
                </a:solidFill>
              </a:rPr>
              <a:t>Y</a:t>
            </a:r>
            <a:r>
              <a:rPr lang="it-IT" baseline="-25000" dirty="0" err="1">
                <a:solidFill>
                  <a:srgbClr val="7030A0"/>
                </a:solidFill>
              </a:rPr>
              <a:t>t</a:t>
            </a:r>
            <a:r>
              <a:rPr lang="it-IT" dirty="0">
                <a:solidFill>
                  <a:srgbClr val="7030A0"/>
                </a:solidFill>
              </a:rPr>
              <a:t> dalla media sono una combinazione lineare dell’errore corrente e degli errori passati.</a:t>
            </a:r>
            <a:r>
              <a:rPr lang="it-IT" dirty="0"/>
              <a:t> I pesi </a:t>
            </a:r>
            <a:r>
              <a:rPr lang="el-GR" dirty="0"/>
              <a:t>ω</a:t>
            </a:r>
            <a:r>
              <a:rPr lang="it-IT" baseline="-25000" dirty="0"/>
              <a:t>i</a:t>
            </a:r>
            <a:r>
              <a:rPr lang="it-IT" dirty="0"/>
              <a:t> possono essere positivi o negativi.</a:t>
            </a:r>
          </a:p>
          <a:p>
            <a:pPr marL="0" indent="0">
              <a:buNone/>
            </a:pPr>
            <a:endParaRPr lang="it-IT" dirty="0"/>
          </a:p>
        </p:txBody>
      </p:sp>
    </p:spTree>
    <p:extLst>
      <p:ext uri="{BB962C8B-B14F-4D97-AF65-F5344CB8AC3E}">
        <p14:creationId xmlns:p14="http://schemas.microsoft.com/office/powerpoint/2010/main" val="2592596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1007</TotalTime>
  <Words>1586</Words>
  <Application>Microsoft Office PowerPoint</Application>
  <PresentationFormat>Widescreen</PresentationFormat>
  <Paragraphs>78</Paragraphs>
  <Slides>17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17</vt:i4>
      </vt:variant>
    </vt:vector>
  </HeadingPairs>
  <TitlesOfParts>
    <vt:vector size="22" baseType="lpstr">
      <vt:lpstr>Arial</vt:lpstr>
      <vt:lpstr>Calibri</vt:lpstr>
      <vt:lpstr>Calibri Light</vt:lpstr>
      <vt:lpstr>Cambria Math</vt:lpstr>
      <vt:lpstr>Tema di Office</vt:lpstr>
      <vt:lpstr> Autoregressione e Box Jenkins Methodology</vt:lpstr>
      <vt:lpstr>Presentazione standard di PowerPoint</vt:lpstr>
      <vt:lpstr>Autocorrelazione </vt:lpstr>
      <vt:lpstr>Autocorrelazione</vt:lpstr>
      <vt:lpstr>Autocorrelazione</vt:lpstr>
      <vt:lpstr>Box Jenkins Methodology</vt:lpstr>
      <vt:lpstr>Box Jenkins Methodology</vt:lpstr>
      <vt:lpstr>Box Jenkins Methodology</vt:lpstr>
      <vt:lpstr>Box Jenkins Methodology</vt:lpstr>
      <vt:lpstr>Presentazione standard di PowerPoint</vt:lpstr>
      <vt:lpstr>Box Jenkins Methodology</vt:lpstr>
      <vt:lpstr>Box Jenkins Methodology</vt:lpstr>
      <vt:lpstr> Box Jenkins Methodology</vt:lpstr>
      <vt:lpstr> Box Jenkins Methodology</vt:lpstr>
      <vt:lpstr>Box Jenkins Methodology</vt:lpstr>
      <vt:lpstr>Box Jenkins Methodology</vt:lpstr>
      <vt:lpstr>Box Jenkins Methodology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Autoregressione</dc:title>
  <dc:creator>alberto banterle</dc:creator>
  <cp:lastModifiedBy>lila banterle</cp:lastModifiedBy>
  <cp:revision>97</cp:revision>
  <dcterms:created xsi:type="dcterms:W3CDTF">2018-01-30T15:18:03Z</dcterms:created>
  <dcterms:modified xsi:type="dcterms:W3CDTF">2019-01-23T09:33:04Z</dcterms:modified>
</cp:coreProperties>
</file>