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5" d="100"/>
          <a:sy n="5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57796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503983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74122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758995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3D3F241-8E47-4975-AADB-F3D65E2DE56A}" type="datetimeFigureOut">
              <a:rPr lang="it-IT" smtClean="0"/>
              <a:t>24/01/2019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96188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3D3F241-8E47-4975-AADB-F3D65E2DE56A}" type="datetimeFigureOut">
              <a:rPr lang="it-IT" smtClean="0"/>
              <a:t>24/01/2019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284220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3D3F241-8E47-4975-AADB-F3D65E2DE56A}" type="datetimeFigureOut">
              <a:rPr lang="it-IT" smtClean="0"/>
              <a:t>24/01/2019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2388414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3D3F241-8E47-4975-AADB-F3D65E2DE56A}" type="datetimeFigureOut">
              <a:rPr lang="it-IT" smtClean="0"/>
              <a:t>24/01/2019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94341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D3F241-8E47-4975-AADB-F3D65E2DE56A}" type="datetimeFigureOut">
              <a:rPr lang="it-IT" smtClean="0"/>
              <a:t>24/01/2019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256216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D3F241-8E47-4975-AADB-F3D65E2DE56A}" type="datetimeFigureOut">
              <a:rPr lang="it-IT" smtClean="0"/>
              <a:t>24/01/2019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101063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D3F241-8E47-4975-AADB-F3D65E2DE56A}" type="datetimeFigureOut">
              <a:rPr lang="it-IT" smtClean="0"/>
              <a:t>24/01/2019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601507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3F241-8E47-4975-AADB-F3D65E2DE56A}" type="datetimeFigureOut">
              <a:rPr lang="it-IT" smtClean="0"/>
              <a:t>24/01/2019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0986D-832C-4DBE-9BF0-CC7FCA88DA54}" type="slidenum">
              <a:rPr lang="it-IT" smtClean="0"/>
              <a:t>‹N›</a:t>
            </a:fld>
            <a:endParaRPr lang="it-IT"/>
          </a:p>
        </p:txBody>
      </p:sp>
    </p:spTree>
    <p:extLst>
      <p:ext uri="{BB962C8B-B14F-4D97-AF65-F5344CB8AC3E}">
        <p14:creationId xmlns:p14="http://schemas.microsoft.com/office/powerpoint/2010/main" val="262676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dirty="0" smtClean="0"/>
              <a:t>Linee guida per il per il Piano della performance </a:t>
            </a:r>
            <a:br>
              <a:rPr lang="it-IT" sz="3600" dirty="0" smtClean="0"/>
            </a:br>
            <a:r>
              <a:rPr lang="it-IT" sz="3600" dirty="0" smtClean="0"/>
              <a:t> </a:t>
            </a:r>
            <a:endParaRPr lang="it-IT" sz="3600" dirty="0"/>
          </a:p>
        </p:txBody>
      </p:sp>
      <p:sp>
        <p:nvSpPr>
          <p:cNvPr id="3" name="Sottotitolo 2"/>
          <p:cNvSpPr>
            <a:spLocks noGrp="1"/>
          </p:cNvSpPr>
          <p:nvPr>
            <p:ph type="subTitle" idx="1"/>
          </p:nvPr>
        </p:nvSpPr>
        <p:spPr/>
        <p:txBody>
          <a:bodyPr/>
          <a:lstStyle/>
          <a:p>
            <a:r>
              <a:rPr lang="it-IT" dirty="0" smtClean="0"/>
              <a:t>Presidenza del Consiglio dei Ministri. Dipartimento della Funzione Pubblica Ufficio per la valutazione della performance. </a:t>
            </a:r>
          </a:p>
          <a:p>
            <a:r>
              <a:rPr lang="it-IT" dirty="0" smtClean="0"/>
              <a:t>Giugno 2017</a:t>
            </a:r>
            <a:endParaRPr lang="it-IT" dirty="0"/>
          </a:p>
        </p:txBody>
      </p:sp>
    </p:spTree>
    <p:extLst>
      <p:ext uri="{BB962C8B-B14F-4D97-AF65-F5344CB8AC3E}">
        <p14:creationId xmlns:p14="http://schemas.microsoft.com/office/powerpoint/2010/main" val="3844690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smtClean="0"/>
              <a:t>Linee guida  per il Piano della performance </a:t>
            </a:r>
            <a:endParaRPr lang="it-IT" sz="3200" dirty="0"/>
          </a:p>
        </p:txBody>
      </p:sp>
      <p:sp>
        <p:nvSpPr>
          <p:cNvPr id="3" name="Segnaposto contenuto 2"/>
          <p:cNvSpPr>
            <a:spLocks noGrp="1"/>
          </p:cNvSpPr>
          <p:nvPr>
            <p:ph idx="1"/>
          </p:nvPr>
        </p:nvSpPr>
        <p:spPr/>
        <p:txBody>
          <a:bodyPr>
            <a:normAutofit fontScale="92500"/>
          </a:bodyPr>
          <a:lstStyle/>
          <a:p>
            <a:r>
              <a:rPr lang="it-IT" dirty="0" smtClean="0"/>
              <a:t>Queste linee guida si focalizzano sul Piano della performance (di seguito, Piano), per fornire alle amministrazioni indicazioni utili alla sua predisposizione, già a cominciare dal ciclo 2018-2020. </a:t>
            </a:r>
          </a:p>
          <a:p>
            <a:r>
              <a:rPr lang="it-IT" dirty="0" smtClean="0">
                <a:solidFill>
                  <a:srgbClr val="0070C0"/>
                </a:solidFill>
              </a:rPr>
              <a:t>Esse si basano su un diverso approccio che muove dalla consapevolezza che le amministrazioni hanno alle spalle un periodo ampio di esperienza di implementazione del ciclo della performance (circa sette cicli). </a:t>
            </a:r>
          </a:p>
          <a:p>
            <a:r>
              <a:rPr lang="it-IT" dirty="0" smtClean="0"/>
              <a:t>A partire da un’analisi della documentazione sinora prodotta e dagli incontri avuti con le amministrazioni e gli organismi indipendenti di valutazione (OIV), si è cercato di fare tesoro dell'esperienza fin qui accumulata, individuando i punti di forza e di debolezza del ciclo della performance.</a:t>
            </a:r>
            <a:endParaRPr lang="it-IT" dirty="0"/>
          </a:p>
        </p:txBody>
      </p:sp>
    </p:spTree>
    <p:extLst>
      <p:ext uri="{BB962C8B-B14F-4D97-AF65-F5344CB8AC3E}">
        <p14:creationId xmlns:p14="http://schemas.microsoft.com/office/powerpoint/2010/main" val="907299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Piano della performance </a:t>
            </a:r>
          </a:p>
        </p:txBody>
      </p:sp>
      <p:sp>
        <p:nvSpPr>
          <p:cNvPr id="3" name="Segnaposto contenuto 2"/>
          <p:cNvSpPr>
            <a:spLocks noGrp="1"/>
          </p:cNvSpPr>
          <p:nvPr>
            <p:ph idx="1"/>
          </p:nvPr>
        </p:nvSpPr>
        <p:spPr/>
        <p:txBody>
          <a:bodyPr>
            <a:normAutofit lnSpcReduction="10000"/>
          </a:bodyPr>
          <a:lstStyle/>
          <a:p>
            <a:r>
              <a:rPr lang="it-IT" dirty="0" smtClean="0"/>
              <a:t>L’organizzazione di laboratori di approfondimento rappresenta un nuovo modo di lavorare del Dipartimento, che prevede l’interazione con le amministrazioni durante la definizione del Piano, al fine di condividere buone pratiche esportabili e individuare criticità comuni da superare.</a:t>
            </a:r>
          </a:p>
          <a:p>
            <a:r>
              <a:rPr lang="it-IT" dirty="0" smtClean="0">
                <a:solidFill>
                  <a:srgbClr val="0070C0"/>
                </a:solidFill>
              </a:rPr>
              <a:t>I laboratori attivati per l’anno 2017 coinvolgono il Ministero dell’Economia e delle Finanze (MEF), il Ministero dei Beni e delle Attività Culturali e del Turismo (MIBACT), il Ministero dell’Istruzione dell’Università e della Ricerca (MIUR), il Ministero delle Infrastrutture e dei Trasporti (MIT) e il Ministero del Lavoro e delle Politiche Sociali (MLPS), </a:t>
            </a:r>
            <a:endParaRPr lang="it-IT" dirty="0">
              <a:solidFill>
                <a:srgbClr val="0070C0"/>
              </a:solidFill>
            </a:endParaRPr>
          </a:p>
        </p:txBody>
      </p:sp>
    </p:spTree>
    <p:extLst>
      <p:ext uri="{BB962C8B-B14F-4D97-AF65-F5344CB8AC3E}">
        <p14:creationId xmlns:p14="http://schemas.microsoft.com/office/powerpoint/2010/main" val="1827740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p:txBody>
          <a:bodyPr>
            <a:normAutofit lnSpcReduction="10000"/>
          </a:bodyPr>
          <a:lstStyle/>
          <a:p>
            <a:pPr marL="0" indent="0">
              <a:buNone/>
            </a:pPr>
            <a:r>
              <a:rPr lang="it-IT" dirty="0"/>
              <a:t>S</a:t>
            </a:r>
            <a:r>
              <a:rPr lang="it-IT" dirty="0" smtClean="0"/>
              <a:t>ono stati individuati alcuni punti di attenzione:  </a:t>
            </a:r>
          </a:p>
          <a:p>
            <a:pPr>
              <a:buFontTx/>
              <a:buChar char="-"/>
            </a:pPr>
            <a:r>
              <a:rPr lang="it-IT" dirty="0" smtClean="0"/>
              <a:t>Il primo punto di attenzione consiste nel riallineamento temporale del ciclo della performance con il ciclo di programmazione economico-finanziaria e con quello di programmazione strategica. </a:t>
            </a:r>
            <a:r>
              <a:rPr lang="it-IT" dirty="0">
                <a:solidFill>
                  <a:srgbClr val="0070C0"/>
                </a:solidFill>
              </a:rPr>
              <a:t>V</a:t>
            </a:r>
            <a:r>
              <a:rPr lang="it-IT" dirty="0" smtClean="0">
                <a:solidFill>
                  <a:srgbClr val="0070C0"/>
                </a:solidFill>
              </a:rPr>
              <a:t>iene prospettato un processo che anticipa la predisposizione del Piano subito </a:t>
            </a:r>
            <a:r>
              <a:rPr lang="it-IT" b="1" dirty="0" smtClean="0">
                <a:solidFill>
                  <a:srgbClr val="0070C0"/>
                </a:solidFill>
              </a:rPr>
              <a:t>dopo</a:t>
            </a:r>
            <a:r>
              <a:rPr lang="it-IT" dirty="0" smtClean="0">
                <a:solidFill>
                  <a:srgbClr val="0070C0"/>
                </a:solidFill>
              </a:rPr>
              <a:t> la presentazione alle Camere del Documento di Economia e Finanza (DEF)</a:t>
            </a:r>
          </a:p>
          <a:p>
            <a:pPr>
              <a:buFontTx/>
              <a:buChar char="-"/>
            </a:pPr>
            <a:r>
              <a:rPr lang="it-IT" dirty="0"/>
              <a:t>I</a:t>
            </a:r>
            <a:r>
              <a:rPr lang="it-IT" dirty="0" smtClean="0"/>
              <a:t>l secondo punto è dato da una maggiore attenzione al livello “alto” della pianificazione e alla </a:t>
            </a:r>
            <a:r>
              <a:rPr lang="it-IT" dirty="0" smtClean="0">
                <a:solidFill>
                  <a:srgbClr val="0070C0"/>
                </a:solidFill>
              </a:rPr>
              <a:t>centralità della performance organizzativa</a:t>
            </a:r>
            <a:r>
              <a:rPr lang="it-IT" dirty="0" smtClean="0"/>
              <a:t>.</a:t>
            </a:r>
          </a:p>
          <a:p>
            <a:pPr>
              <a:buFontTx/>
              <a:buChar char="-"/>
            </a:pPr>
            <a:r>
              <a:rPr lang="it-IT" dirty="0"/>
              <a:t>I</a:t>
            </a:r>
            <a:r>
              <a:rPr lang="it-IT" dirty="0" smtClean="0"/>
              <a:t>l terzo punto di attenzione riguarda la necessità di dare </a:t>
            </a:r>
            <a:r>
              <a:rPr lang="it-IT" b="1" dirty="0" smtClean="0">
                <a:solidFill>
                  <a:srgbClr val="0070C0"/>
                </a:solidFill>
              </a:rPr>
              <a:t>visibilità</a:t>
            </a:r>
            <a:r>
              <a:rPr lang="it-IT" dirty="0" smtClean="0"/>
              <a:t> ai risultati conseguiti nell’anno/i precedenti.</a:t>
            </a:r>
          </a:p>
          <a:p>
            <a:pPr>
              <a:buFontTx/>
              <a:buChar char="-"/>
            </a:pPr>
            <a:endParaRPr lang="it-IT" dirty="0"/>
          </a:p>
        </p:txBody>
      </p:sp>
    </p:spTree>
    <p:extLst>
      <p:ext uri="{BB962C8B-B14F-4D97-AF65-F5344CB8AC3E}">
        <p14:creationId xmlns:p14="http://schemas.microsoft.com/office/powerpoint/2010/main" val="1662886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a:xfrm>
            <a:off x="609600" y="1690688"/>
            <a:ext cx="10515600" cy="4351338"/>
          </a:xfrm>
        </p:spPr>
        <p:txBody>
          <a:bodyPr>
            <a:normAutofit fontScale="92500" lnSpcReduction="10000"/>
          </a:bodyPr>
          <a:lstStyle/>
          <a:p>
            <a:pPr marL="0" indent="0">
              <a:buNone/>
            </a:pPr>
            <a:r>
              <a:rPr lang="it-IT" dirty="0" smtClean="0">
                <a:solidFill>
                  <a:srgbClr val="0070C0"/>
                </a:solidFill>
              </a:rPr>
              <a:t>La </a:t>
            </a:r>
            <a:r>
              <a:rPr lang="it-IT" b="1" dirty="0" smtClean="0">
                <a:solidFill>
                  <a:srgbClr val="0070C0"/>
                </a:solidFill>
              </a:rPr>
              <a:t>performance organizzativa </a:t>
            </a:r>
            <a:r>
              <a:rPr lang="it-IT" dirty="0" smtClean="0">
                <a:solidFill>
                  <a:srgbClr val="0070C0"/>
                </a:solidFill>
              </a:rPr>
              <a:t>è l’elemento centrale del Piano. Essa è l’insieme dei risultati attesi, rappresentati in termini quantitativi con indicatori e target</a:t>
            </a:r>
            <a:r>
              <a:rPr lang="it-IT" dirty="0" smtClean="0"/>
              <a:t>, che deve: </a:t>
            </a:r>
          </a:p>
          <a:p>
            <a:pPr>
              <a:buFontTx/>
              <a:buChar char="-"/>
            </a:pPr>
            <a:r>
              <a:rPr lang="it-IT" dirty="0" smtClean="0"/>
              <a:t>Considerare il funzionamento, le politiche di settore, nonché i progetti strategici o di miglioramento organizzativo dei ministeri</a:t>
            </a:r>
          </a:p>
          <a:p>
            <a:pPr>
              <a:buFontTx/>
              <a:buChar char="-"/>
            </a:pPr>
            <a:r>
              <a:rPr lang="it-IT" dirty="0">
                <a:solidFill>
                  <a:srgbClr val="0070C0"/>
                </a:solidFill>
              </a:rPr>
              <a:t>E</a:t>
            </a:r>
            <a:r>
              <a:rPr lang="it-IT" dirty="0" smtClean="0">
                <a:solidFill>
                  <a:srgbClr val="0070C0"/>
                </a:solidFill>
              </a:rPr>
              <a:t>ssere misurabile in modo chiaro</a:t>
            </a:r>
            <a:r>
              <a:rPr lang="it-IT" dirty="0" smtClean="0"/>
              <a:t>; tenere conto dello stato delle risorse effettivamente a disposizione o realisticamente acquisibili</a:t>
            </a:r>
          </a:p>
          <a:p>
            <a:pPr>
              <a:buFontTx/>
              <a:buChar char="-"/>
            </a:pPr>
            <a:r>
              <a:rPr lang="it-IT" dirty="0"/>
              <a:t>A</a:t>
            </a:r>
            <a:r>
              <a:rPr lang="it-IT" dirty="0" smtClean="0"/>
              <a:t>vere come </a:t>
            </a:r>
            <a:r>
              <a:rPr lang="it-IT" dirty="0" smtClean="0">
                <a:solidFill>
                  <a:srgbClr val="0070C0"/>
                </a:solidFill>
              </a:rPr>
              <a:t>punto di riferimento ultimo gli impatti indotti sulla società </a:t>
            </a:r>
            <a:r>
              <a:rPr lang="it-IT" dirty="0" smtClean="0"/>
              <a:t>al fine di creare valore pubblico, ovvero di migliorare il livello di benessere sociale ed economico degli utenti e degli stakeholder. </a:t>
            </a:r>
          </a:p>
          <a:p>
            <a:pPr marL="0" indent="0">
              <a:buNone/>
            </a:pPr>
            <a:r>
              <a:rPr lang="it-IT" dirty="0" smtClean="0"/>
              <a:t> </a:t>
            </a:r>
            <a:endParaRPr lang="it-IT" dirty="0"/>
          </a:p>
        </p:txBody>
      </p:sp>
    </p:spTree>
    <p:extLst>
      <p:ext uri="{BB962C8B-B14F-4D97-AF65-F5344CB8AC3E}">
        <p14:creationId xmlns:p14="http://schemas.microsoft.com/office/powerpoint/2010/main" val="1606085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p:txBody>
          <a:bodyPr>
            <a:normAutofit/>
          </a:bodyPr>
          <a:lstStyle/>
          <a:p>
            <a:pPr marL="0" indent="0">
              <a:buNone/>
            </a:pPr>
            <a:r>
              <a:rPr lang="it-IT" dirty="0" smtClean="0"/>
              <a:t>Rappresentando l’amministrazione come un sistema input/output/</a:t>
            </a:r>
            <a:r>
              <a:rPr lang="it-IT" dirty="0" err="1" smtClean="0"/>
              <a:t>outcome</a:t>
            </a:r>
            <a:r>
              <a:rPr lang="it-IT" dirty="0" smtClean="0"/>
              <a:t> è possibile definire le </a:t>
            </a:r>
            <a:r>
              <a:rPr lang="it-IT" b="1" dirty="0" smtClean="0"/>
              <a:t>dimensioni rilevanti per la performance organizzativa:</a:t>
            </a:r>
          </a:p>
          <a:p>
            <a:r>
              <a:rPr lang="it-IT" b="1" dirty="0">
                <a:solidFill>
                  <a:srgbClr val="0070C0"/>
                </a:solidFill>
              </a:rPr>
              <a:t>E</a:t>
            </a:r>
            <a:r>
              <a:rPr lang="it-IT" b="1" dirty="0" smtClean="0">
                <a:solidFill>
                  <a:srgbClr val="0070C0"/>
                </a:solidFill>
              </a:rPr>
              <a:t>fficienza</a:t>
            </a:r>
            <a:r>
              <a:rPr lang="it-IT" dirty="0" smtClean="0">
                <a:solidFill>
                  <a:srgbClr val="0070C0"/>
                </a:solidFill>
              </a:rPr>
              <a:t>, data dal rapporto tra le risorse utilizzate e l’output realizzato</a:t>
            </a:r>
          </a:p>
          <a:p>
            <a:r>
              <a:rPr lang="it-IT" b="1" dirty="0">
                <a:solidFill>
                  <a:srgbClr val="0070C0"/>
                </a:solidFill>
              </a:rPr>
              <a:t>E</a:t>
            </a:r>
            <a:r>
              <a:rPr lang="it-IT" b="1" dirty="0" smtClean="0">
                <a:solidFill>
                  <a:srgbClr val="0070C0"/>
                </a:solidFill>
              </a:rPr>
              <a:t>fficacia</a:t>
            </a:r>
            <a:r>
              <a:rPr lang="it-IT" dirty="0" smtClean="0">
                <a:solidFill>
                  <a:srgbClr val="0070C0"/>
                </a:solidFill>
              </a:rPr>
              <a:t>, ossia l’adeguatezza dell’output realizzato rispetto ai bisogni e alle aspettative degli utenti (interni ed esterni)</a:t>
            </a:r>
          </a:p>
          <a:p>
            <a:r>
              <a:rPr lang="it-IT" b="1" dirty="0">
                <a:solidFill>
                  <a:srgbClr val="0070C0"/>
                </a:solidFill>
              </a:rPr>
              <a:t>I</a:t>
            </a:r>
            <a:r>
              <a:rPr lang="it-IT" b="1" dirty="0" smtClean="0">
                <a:solidFill>
                  <a:srgbClr val="0070C0"/>
                </a:solidFill>
              </a:rPr>
              <a:t>mpatto</a:t>
            </a:r>
            <a:r>
              <a:rPr lang="it-IT" dirty="0" smtClean="0">
                <a:solidFill>
                  <a:srgbClr val="0070C0"/>
                </a:solidFill>
              </a:rPr>
              <a:t>, ovvero l’effetto generato dall’attività sui destinatari diretti (utenti) o indiretti. </a:t>
            </a:r>
          </a:p>
          <a:p>
            <a:pPr marL="0" indent="0">
              <a:buNone/>
            </a:pPr>
            <a:endParaRPr lang="it-IT" dirty="0"/>
          </a:p>
        </p:txBody>
      </p:sp>
    </p:spTree>
    <p:extLst>
      <p:ext uri="{BB962C8B-B14F-4D97-AF65-F5344CB8AC3E}">
        <p14:creationId xmlns:p14="http://schemas.microsoft.com/office/powerpoint/2010/main" val="4027714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pic>
        <p:nvPicPr>
          <p:cNvPr id="4" name="Segnaposto contenuto 3"/>
          <p:cNvPicPr>
            <a:picLocks noGrp="1" noChangeAspect="1"/>
          </p:cNvPicPr>
          <p:nvPr>
            <p:ph idx="1"/>
          </p:nvPr>
        </p:nvPicPr>
        <p:blipFill>
          <a:blip r:embed="rId2"/>
          <a:stretch>
            <a:fillRect/>
          </a:stretch>
        </p:blipFill>
        <p:spPr>
          <a:xfrm>
            <a:off x="1507174" y="527538"/>
            <a:ext cx="10105947" cy="5684595"/>
          </a:xfrm>
          <a:prstGeom prst="rect">
            <a:avLst/>
          </a:prstGeom>
        </p:spPr>
      </p:pic>
    </p:spTree>
    <p:extLst>
      <p:ext uri="{BB962C8B-B14F-4D97-AF65-F5344CB8AC3E}">
        <p14:creationId xmlns:p14="http://schemas.microsoft.com/office/powerpoint/2010/main" val="71137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p:txBody>
          <a:bodyPr/>
          <a:lstStyle/>
          <a:p>
            <a:pPr marL="0" indent="0">
              <a:buNone/>
            </a:pPr>
            <a:r>
              <a:rPr lang="it-IT" dirty="0" smtClean="0"/>
              <a:t>Il </a:t>
            </a:r>
            <a:r>
              <a:rPr lang="it-IT" b="1" dirty="0" smtClean="0"/>
              <a:t>Piano</a:t>
            </a:r>
            <a:r>
              <a:rPr lang="it-IT" dirty="0" smtClean="0"/>
              <a:t> si articola in quattro sezioni: </a:t>
            </a:r>
          </a:p>
          <a:p>
            <a:pPr marL="0" indent="0">
              <a:buNone/>
            </a:pPr>
            <a:endParaRPr lang="it-IT" dirty="0" smtClean="0"/>
          </a:p>
          <a:p>
            <a:pPr marL="0" indent="0">
              <a:buNone/>
            </a:pPr>
            <a:r>
              <a:rPr lang="it-IT" dirty="0" smtClean="0"/>
              <a:t>- 1. La presentazione dell’amministrazione </a:t>
            </a:r>
          </a:p>
          <a:p>
            <a:pPr marL="0" indent="0">
              <a:buNone/>
            </a:pPr>
            <a:r>
              <a:rPr lang="it-IT" dirty="0" smtClean="0"/>
              <a:t>- 2. La pianificazione </a:t>
            </a:r>
            <a:r>
              <a:rPr lang="it-IT" dirty="0" smtClean="0">
                <a:solidFill>
                  <a:srgbClr val="0070C0"/>
                </a:solidFill>
              </a:rPr>
              <a:t>triennale</a:t>
            </a:r>
            <a:r>
              <a:rPr lang="it-IT" dirty="0" smtClean="0"/>
              <a:t> </a:t>
            </a:r>
          </a:p>
          <a:p>
            <a:pPr marL="0" indent="0">
              <a:buNone/>
            </a:pPr>
            <a:r>
              <a:rPr lang="it-IT" dirty="0" smtClean="0"/>
              <a:t>- 3. La programmazione </a:t>
            </a:r>
            <a:r>
              <a:rPr lang="it-IT" dirty="0" smtClean="0">
                <a:solidFill>
                  <a:srgbClr val="0070C0"/>
                </a:solidFill>
              </a:rPr>
              <a:t>annuale </a:t>
            </a:r>
          </a:p>
          <a:p>
            <a:pPr marL="0" indent="0">
              <a:buNone/>
            </a:pPr>
            <a:r>
              <a:rPr lang="it-IT" dirty="0" smtClean="0"/>
              <a:t>- 4. Dalla performance organizzativa alla performance individuale </a:t>
            </a:r>
            <a:endParaRPr lang="it-IT" dirty="0"/>
          </a:p>
        </p:txBody>
      </p:sp>
    </p:spTree>
    <p:extLst>
      <p:ext uri="{BB962C8B-B14F-4D97-AF65-F5344CB8AC3E}">
        <p14:creationId xmlns:p14="http://schemas.microsoft.com/office/powerpoint/2010/main" val="3291747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1468</TotalTime>
  <Words>590</Words>
  <Application>Microsoft Office PowerPoint</Application>
  <PresentationFormat>Widescreen</PresentationFormat>
  <Paragraphs>34</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Linee guida per il per il Piano della performance   </vt:lpstr>
      <vt:lpstr>Linee guida  per il Piano della performance </vt:lpstr>
      <vt:lpstr>Linee guida  per il Piano della performance </vt:lpstr>
      <vt:lpstr>Linee guida  per il Piano della performance </vt:lpstr>
      <vt:lpstr>Linee guida  per il Piano della performance </vt:lpstr>
      <vt:lpstr>Linee guida  per il Piano della performance </vt:lpstr>
      <vt:lpstr>Linee guida  per il Piano della performance </vt:lpstr>
      <vt:lpstr>Linee guida  per il Piano della performance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Linee guida per il Sistema di Misurazione e Valutazione della performance   </dc:title>
  <dc:creator>lila banterle</dc:creator>
  <cp:lastModifiedBy>lila banterle</cp:lastModifiedBy>
  <cp:revision>11</cp:revision>
  <dcterms:created xsi:type="dcterms:W3CDTF">2018-04-16T14:30:29Z</dcterms:created>
  <dcterms:modified xsi:type="dcterms:W3CDTF">2019-01-24T09:03:14Z</dcterms:modified>
</cp:coreProperties>
</file>