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5" d="100"/>
          <a:sy n="5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3645D79-29A2-4257-8FB5-4A1A8AA03370}"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343113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645D79-29A2-4257-8FB5-4A1A8AA03370}"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31866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645D79-29A2-4257-8FB5-4A1A8AA03370}"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3574363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645D79-29A2-4257-8FB5-4A1A8AA03370}"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3570467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43645D79-29A2-4257-8FB5-4A1A8AA03370}"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36650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3645D79-29A2-4257-8FB5-4A1A8AA03370}" type="datetimeFigureOut">
              <a:rPr lang="it-IT" smtClean="0"/>
              <a:t>24/01/2019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986724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3645D79-29A2-4257-8FB5-4A1A8AA03370}" type="datetimeFigureOut">
              <a:rPr lang="it-IT" smtClean="0"/>
              <a:t>24/01/2019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66108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3645D79-29A2-4257-8FB5-4A1A8AA03370}" type="datetimeFigureOut">
              <a:rPr lang="it-IT" smtClean="0"/>
              <a:t>24/01/2019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23165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645D79-29A2-4257-8FB5-4A1A8AA03370}" type="datetimeFigureOut">
              <a:rPr lang="it-IT" smtClean="0"/>
              <a:t>24/01/2019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237728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645D79-29A2-4257-8FB5-4A1A8AA03370}" type="datetimeFigureOut">
              <a:rPr lang="it-IT" smtClean="0"/>
              <a:t>24/01/2019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3246246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645D79-29A2-4257-8FB5-4A1A8AA03370}" type="datetimeFigureOut">
              <a:rPr lang="it-IT" smtClean="0"/>
              <a:t>24/01/2019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223339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45D79-29A2-4257-8FB5-4A1A8AA03370}" type="datetimeFigureOut">
              <a:rPr lang="it-IT" smtClean="0"/>
              <a:t>24/01/2019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7D72E-399E-4115-A1F9-B12C53E53693}" type="slidenum">
              <a:rPr lang="it-IT" smtClean="0"/>
              <a:t>‹N›</a:t>
            </a:fld>
            <a:endParaRPr lang="it-IT"/>
          </a:p>
        </p:txBody>
      </p:sp>
    </p:spTree>
    <p:extLst>
      <p:ext uri="{BB962C8B-B14F-4D97-AF65-F5344CB8AC3E}">
        <p14:creationId xmlns:p14="http://schemas.microsoft.com/office/powerpoint/2010/main" val="3019246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400" dirty="0" smtClean="0"/>
              <a:t>Linee guida per il Sistema di Misurazione e Valutazione della performance </a:t>
            </a:r>
            <a:endParaRPr lang="it-IT" sz="4400" dirty="0"/>
          </a:p>
        </p:txBody>
      </p:sp>
      <p:sp>
        <p:nvSpPr>
          <p:cNvPr id="3" name="Sottotitolo 2"/>
          <p:cNvSpPr>
            <a:spLocks noGrp="1"/>
          </p:cNvSpPr>
          <p:nvPr>
            <p:ph type="subTitle" idx="1"/>
          </p:nvPr>
        </p:nvSpPr>
        <p:spPr/>
        <p:txBody>
          <a:bodyPr>
            <a:normAutofit lnSpcReduction="10000"/>
          </a:bodyPr>
          <a:lstStyle/>
          <a:p>
            <a:r>
              <a:rPr lang="it-IT" dirty="0" smtClean="0"/>
              <a:t>Presidenza del Consiglio dei Ministri Dipartimento della Funzione Pubblica Ufficio per la valutazione della performance </a:t>
            </a:r>
          </a:p>
          <a:p>
            <a:r>
              <a:rPr lang="it-IT" dirty="0" smtClean="0"/>
              <a:t>Dicembre 2017</a:t>
            </a:r>
          </a:p>
          <a:p>
            <a:r>
              <a:rPr lang="it-IT" dirty="0" smtClean="0"/>
              <a:t> </a:t>
            </a:r>
            <a:endParaRPr lang="it-IT" dirty="0"/>
          </a:p>
        </p:txBody>
      </p:sp>
    </p:spTree>
    <p:extLst>
      <p:ext uri="{BB962C8B-B14F-4D97-AF65-F5344CB8AC3E}">
        <p14:creationId xmlns:p14="http://schemas.microsoft.com/office/powerpoint/2010/main" val="3123080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Le </a:t>
            </a:r>
            <a:r>
              <a:rPr lang="it-IT" dirty="0"/>
              <a:t>attività agevolano il </a:t>
            </a:r>
            <a:r>
              <a:rPr lang="it-IT" b="1" dirty="0">
                <a:solidFill>
                  <a:srgbClr val="FF0000"/>
                </a:solidFill>
              </a:rPr>
              <a:t>confronto</a:t>
            </a:r>
            <a:r>
              <a:rPr lang="it-IT" dirty="0"/>
              <a:t> </a:t>
            </a:r>
            <a:r>
              <a:rPr lang="it-IT" dirty="0" smtClean="0"/>
              <a:t>(</a:t>
            </a:r>
            <a:r>
              <a:rPr lang="it-IT" dirty="0" err="1" smtClean="0"/>
              <a:t>benchmarking</a:t>
            </a:r>
            <a:r>
              <a:rPr lang="it-IT" dirty="0" smtClean="0"/>
              <a:t>) fra </a:t>
            </a:r>
            <a:r>
              <a:rPr lang="it-IT" dirty="0"/>
              <a:t>le amministrazioni. </a:t>
            </a:r>
            <a:endParaRPr lang="it-IT" dirty="0" smtClean="0"/>
          </a:p>
          <a:p>
            <a:pPr marL="0" indent="0">
              <a:buNone/>
            </a:pPr>
            <a:r>
              <a:rPr lang="it-IT" dirty="0" smtClean="0"/>
              <a:t>Nel </a:t>
            </a:r>
            <a:r>
              <a:rPr lang="it-IT" dirty="0"/>
              <a:t>caso dei ministeri, pur avendo ciascuno un insieme di attività specifiche legate alla propria missione, tutti hanno un </a:t>
            </a:r>
            <a:r>
              <a:rPr lang="it-IT" dirty="0">
                <a:solidFill>
                  <a:srgbClr val="FF0000"/>
                </a:solidFill>
              </a:rPr>
              <a:t>insieme di attività comuni </a:t>
            </a:r>
            <a:r>
              <a:rPr lang="it-IT" dirty="0" smtClean="0"/>
              <a:t>(confrontabili)</a:t>
            </a:r>
            <a:r>
              <a:rPr lang="it-IT" dirty="0" smtClean="0">
                <a:solidFill>
                  <a:srgbClr val="FF0000"/>
                </a:solidFill>
              </a:rPr>
              <a:t> </a:t>
            </a:r>
            <a:r>
              <a:rPr lang="it-IT" dirty="0" smtClean="0"/>
              <a:t>legate </a:t>
            </a:r>
            <a:r>
              <a:rPr lang="it-IT" dirty="0"/>
              <a:t>al supporto interno (contabilità, personale, approvvigionamenti, etc</a:t>
            </a:r>
            <a:r>
              <a:rPr lang="it-IT" dirty="0" smtClean="0"/>
              <a:t>.)</a:t>
            </a:r>
          </a:p>
          <a:p>
            <a:pPr marL="0" indent="0">
              <a:buNone/>
            </a:pPr>
            <a:r>
              <a:rPr lang="it-IT" dirty="0"/>
              <a:t>Si precisa che per le finalità del SMVP, la mappatura delle attività deve essere </a:t>
            </a:r>
            <a:r>
              <a:rPr lang="it-IT" u="sng" dirty="0"/>
              <a:t>selettiva</a:t>
            </a:r>
            <a:r>
              <a:rPr lang="it-IT" dirty="0"/>
              <a:t> in quanto </a:t>
            </a:r>
            <a:r>
              <a:rPr lang="it-IT" dirty="0">
                <a:solidFill>
                  <a:srgbClr val="FF0000"/>
                </a:solidFill>
              </a:rPr>
              <a:t>finalizzata ad individuare le performance rilevanti </a:t>
            </a:r>
            <a:r>
              <a:rPr lang="it-IT" dirty="0"/>
              <a:t>per l’amministrazione nel suo complesso, di singole unità organizzative o di processi e </a:t>
            </a:r>
            <a:r>
              <a:rPr lang="it-IT" dirty="0" smtClean="0"/>
              <a:t>progetti.</a:t>
            </a:r>
            <a:endParaRPr lang="it-IT" dirty="0"/>
          </a:p>
        </p:txBody>
      </p:sp>
    </p:spTree>
    <p:extLst>
      <p:ext uri="{BB962C8B-B14F-4D97-AF65-F5344CB8AC3E}">
        <p14:creationId xmlns:p14="http://schemas.microsoft.com/office/powerpoint/2010/main" val="866875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fontScale="92500"/>
          </a:bodyPr>
          <a:lstStyle/>
          <a:p>
            <a:pPr marL="0" indent="0">
              <a:buNone/>
            </a:pPr>
            <a:r>
              <a:rPr lang="it-IT" dirty="0"/>
              <a:t>Per le finalità di queste linee guida il </a:t>
            </a:r>
            <a:r>
              <a:rPr lang="it-IT" b="1" dirty="0">
                <a:solidFill>
                  <a:srgbClr val="FF0000"/>
                </a:solidFill>
              </a:rPr>
              <a:t>processo</a:t>
            </a:r>
            <a:r>
              <a:rPr lang="it-IT" dirty="0"/>
              <a:t> è definito come una </a:t>
            </a:r>
            <a:r>
              <a:rPr lang="it-IT" dirty="0">
                <a:solidFill>
                  <a:srgbClr val="FF0000"/>
                </a:solidFill>
              </a:rPr>
              <a:t>sequenza organizzata di attività finalizzate alla creazione di un output </a:t>
            </a:r>
            <a:r>
              <a:rPr lang="it-IT" dirty="0"/>
              <a:t>richiesto o necessario ad un utente (interno o esterno) che </a:t>
            </a:r>
            <a:r>
              <a:rPr lang="it-IT" dirty="0">
                <a:solidFill>
                  <a:srgbClr val="FF0000"/>
                </a:solidFill>
              </a:rPr>
              <a:t>può attraversare più unità organizzative</a:t>
            </a:r>
            <a:r>
              <a:rPr lang="it-IT" dirty="0"/>
              <a:t>. Proprio la finalizzazione verso un utente rappresenta l’elemento chiave per una più efficace rappresentazione della performance. </a:t>
            </a:r>
            <a:endParaRPr lang="it-IT" dirty="0" smtClean="0"/>
          </a:p>
          <a:p>
            <a:pPr marL="0" indent="0">
              <a:buNone/>
            </a:pPr>
            <a:r>
              <a:rPr lang="it-IT" dirty="0"/>
              <a:t>Il focus sui processi consente di: </a:t>
            </a:r>
            <a:endParaRPr lang="it-IT" dirty="0" smtClean="0"/>
          </a:p>
          <a:p>
            <a:pPr>
              <a:buFontTx/>
              <a:buChar char="-"/>
            </a:pPr>
            <a:r>
              <a:rPr lang="it-IT" dirty="0" smtClean="0"/>
              <a:t>Misurare </a:t>
            </a:r>
            <a:r>
              <a:rPr lang="it-IT" dirty="0">
                <a:solidFill>
                  <a:srgbClr val="FF0000"/>
                </a:solidFill>
              </a:rPr>
              <a:t>l’efficacia del servizio finale all’utente</a:t>
            </a:r>
            <a:r>
              <a:rPr lang="it-IT" dirty="0"/>
              <a:t>, sia erogata (ad esempio, i tempi di erogazione di un servizio) che percepita (soddisfazione rispetto alla cortesia del personale), andando a definire sin dalla fase di programmazione gli elementi rilevanti del </a:t>
            </a:r>
            <a:r>
              <a:rPr lang="it-IT" dirty="0" smtClean="0"/>
              <a:t>servizio/prodotto</a:t>
            </a:r>
          </a:p>
          <a:p>
            <a:pPr>
              <a:buFontTx/>
              <a:buChar char="-"/>
            </a:pPr>
            <a:endParaRPr lang="it-IT" dirty="0"/>
          </a:p>
          <a:p>
            <a:pPr marL="0" indent="0">
              <a:buNone/>
            </a:pPr>
            <a:endParaRPr lang="it-IT" dirty="0"/>
          </a:p>
        </p:txBody>
      </p:sp>
    </p:spTree>
    <p:extLst>
      <p:ext uri="{BB962C8B-B14F-4D97-AF65-F5344CB8AC3E}">
        <p14:creationId xmlns:p14="http://schemas.microsoft.com/office/powerpoint/2010/main" val="460666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a:xfrm>
            <a:off x="838200" y="1690688"/>
            <a:ext cx="10515600" cy="4351338"/>
          </a:xfrm>
        </p:spPr>
        <p:txBody>
          <a:bodyPr/>
          <a:lstStyle/>
          <a:p>
            <a:pPr>
              <a:buFontTx/>
              <a:buChar char="-"/>
            </a:pPr>
            <a:r>
              <a:rPr lang="it-IT" dirty="0" smtClean="0"/>
              <a:t>Misurare </a:t>
            </a:r>
            <a:r>
              <a:rPr lang="it-IT" dirty="0">
                <a:solidFill>
                  <a:srgbClr val="FF0000"/>
                </a:solidFill>
              </a:rPr>
              <a:t>l’efficienza del processo </a:t>
            </a:r>
            <a:r>
              <a:rPr lang="it-IT" dirty="0"/>
              <a:t>nel suo complesso e delle singole attività che lo compongono, </a:t>
            </a:r>
            <a:r>
              <a:rPr lang="it-IT" u="sng" dirty="0"/>
              <a:t>mettendo eventualmente in relazione l’efficienza con </a:t>
            </a:r>
            <a:r>
              <a:rPr lang="it-IT" u="sng" dirty="0" smtClean="0"/>
              <a:t>l’efficacia</a:t>
            </a:r>
          </a:p>
          <a:p>
            <a:pPr>
              <a:buFontTx/>
              <a:buChar char="-"/>
            </a:pPr>
            <a:r>
              <a:rPr lang="it-IT" dirty="0" smtClean="0"/>
              <a:t>Cogliere </a:t>
            </a:r>
            <a:r>
              <a:rPr lang="it-IT" dirty="0"/>
              <a:t>le performance trasversali alle unità organizzative. L’analisi per processi consente di individuare </a:t>
            </a:r>
            <a:r>
              <a:rPr lang="it-IT" dirty="0">
                <a:solidFill>
                  <a:srgbClr val="FF0000"/>
                </a:solidFill>
              </a:rPr>
              <a:t>indicatori di performance trasversali </a:t>
            </a:r>
            <a:r>
              <a:rPr lang="it-IT" dirty="0"/>
              <a:t>legati all’utente </a:t>
            </a:r>
            <a:r>
              <a:rPr lang="it-IT" dirty="0" smtClean="0"/>
              <a:t>finale</a:t>
            </a:r>
          </a:p>
          <a:p>
            <a:pPr>
              <a:buFontTx/>
              <a:buChar char="-"/>
            </a:pPr>
            <a:r>
              <a:rPr lang="it-IT" dirty="0" smtClean="0"/>
              <a:t>Agevolare </a:t>
            </a:r>
            <a:r>
              <a:rPr lang="it-IT" dirty="0"/>
              <a:t>la corretta </a:t>
            </a:r>
            <a:r>
              <a:rPr lang="it-IT" dirty="0">
                <a:solidFill>
                  <a:srgbClr val="FF0000"/>
                </a:solidFill>
              </a:rPr>
              <a:t>individuazione degli output </a:t>
            </a:r>
            <a:r>
              <a:rPr lang="it-IT" dirty="0"/>
              <a:t>prodotti dall’amministrazione, con particolare riferimento ai servizi erogati e alla conseguente </a:t>
            </a:r>
            <a:r>
              <a:rPr lang="it-IT" dirty="0">
                <a:solidFill>
                  <a:srgbClr val="FF0000"/>
                </a:solidFill>
              </a:rPr>
              <a:t>identificazione degli utenti </a:t>
            </a:r>
            <a:r>
              <a:rPr lang="it-IT" dirty="0"/>
              <a:t>(interni o esterni) a cui questi ultimi sono rivolti </a:t>
            </a:r>
          </a:p>
          <a:p>
            <a:pPr>
              <a:buFontTx/>
              <a:buChar char="-"/>
            </a:pPr>
            <a:endParaRPr lang="it-IT" dirty="0"/>
          </a:p>
        </p:txBody>
      </p:sp>
    </p:spTree>
    <p:extLst>
      <p:ext uri="{BB962C8B-B14F-4D97-AF65-F5344CB8AC3E}">
        <p14:creationId xmlns:p14="http://schemas.microsoft.com/office/powerpoint/2010/main" val="3897992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a:buFontTx/>
              <a:buChar char="-"/>
            </a:pPr>
            <a:r>
              <a:rPr lang="it-IT" dirty="0" smtClean="0"/>
              <a:t>Infine </a:t>
            </a:r>
            <a:r>
              <a:rPr lang="it-IT" dirty="0"/>
              <a:t>è utile riprendere il concetto di </a:t>
            </a:r>
            <a:r>
              <a:rPr lang="it-IT" b="1" dirty="0">
                <a:solidFill>
                  <a:srgbClr val="FF0000"/>
                </a:solidFill>
              </a:rPr>
              <a:t>progetto</a:t>
            </a:r>
            <a:r>
              <a:rPr lang="it-IT" dirty="0"/>
              <a:t> nel contesto di queste linee guida. Esso è un </a:t>
            </a:r>
            <a:r>
              <a:rPr lang="it-IT" dirty="0">
                <a:solidFill>
                  <a:srgbClr val="FF0000"/>
                </a:solidFill>
              </a:rPr>
              <a:t>insieme di </a:t>
            </a:r>
            <a:r>
              <a:rPr lang="it-IT" dirty="0" smtClean="0">
                <a:solidFill>
                  <a:srgbClr val="FF0000"/>
                </a:solidFill>
              </a:rPr>
              <a:t>attività finalizzato </a:t>
            </a:r>
            <a:r>
              <a:rPr lang="it-IT" dirty="0">
                <a:solidFill>
                  <a:srgbClr val="FF0000"/>
                </a:solidFill>
              </a:rPr>
              <a:t>a realizzare un output ben preciso in un determinato intervallo di </a:t>
            </a:r>
            <a:r>
              <a:rPr lang="it-IT" dirty="0" smtClean="0">
                <a:solidFill>
                  <a:srgbClr val="FF0000"/>
                </a:solidFill>
              </a:rPr>
              <a:t>tempo</a:t>
            </a:r>
            <a:r>
              <a:rPr lang="it-IT" dirty="0"/>
              <a:t>, differenziandosi in questo senso da un processo destinato, invece, a ripetersi nel </a:t>
            </a:r>
            <a:r>
              <a:rPr lang="it-IT" dirty="0" smtClean="0"/>
              <a:t>tempo</a:t>
            </a:r>
          </a:p>
          <a:p>
            <a:pPr>
              <a:buFontTx/>
              <a:buChar char="-"/>
            </a:pPr>
            <a:r>
              <a:rPr lang="it-IT" dirty="0"/>
              <a:t>Il progetto richiede la definizione delle attività col fine ultimo di individuare:  le </a:t>
            </a:r>
            <a:r>
              <a:rPr lang="it-IT" dirty="0">
                <a:solidFill>
                  <a:srgbClr val="FF0000"/>
                </a:solidFill>
              </a:rPr>
              <a:t>risorse</a:t>
            </a:r>
            <a:r>
              <a:rPr lang="it-IT" dirty="0"/>
              <a:t> necessarie;  i </a:t>
            </a:r>
            <a:r>
              <a:rPr lang="it-IT" dirty="0">
                <a:solidFill>
                  <a:srgbClr val="FF0000"/>
                </a:solidFill>
              </a:rPr>
              <a:t>tempi</a:t>
            </a:r>
            <a:r>
              <a:rPr lang="it-IT" dirty="0"/>
              <a:t> attesi di completamento;  l</a:t>
            </a:r>
            <a:r>
              <a:rPr lang="it-IT" dirty="0">
                <a:solidFill>
                  <a:srgbClr val="FF0000"/>
                </a:solidFill>
              </a:rPr>
              <a:t>’output</a:t>
            </a:r>
            <a:r>
              <a:rPr lang="it-IT" dirty="0"/>
              <a:t> e l’</a:t>
            </a:r>
            <a:r>
              <a:rPr lang="it-IT" dirty="0">
                <a:solidFill>
                  <a:srgbClr val="FF0000"/>
                </a:solidFill>
              </a:rPr>
              <a:t>efficacia</a:t>
            </a:r>
            <a:r>
              <a:rPr lang="it-IT" dirty="0"/>
              <a:t> attesi per le diverse attività e complessivamente per il progetto. </a:t>
            </a:r>
            <a:r>
              <a:rPr lang="it-IT" dirty="0" smtClean="0"/>
              <a:t> </a:t>
            </a:r>
            <a:endParaRPr lang="it-IT" dirty="0"/>
          </a:p>
        </p:txBody>
      </p:sp>
    </p:spTree>
    <p:extLst>
      <p:ext uri="{BB962C8B-B14F-4D97-AF65-F5344CB8AC3E}">
        <p14:creationId xmlns:p14="http://schemas.microsoft.com/office/powerpoint/2010/main" val="2956767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a:bodyPr>
          <a:lstStyle/>
          <a:p>
            <a:pPr marL="0" indent="0">
              <a:buNone/>
            </a:pPr>
            <a:r>
              <a:rPr lang="it-IT" sz="3000" dirty="0"/>
              <a:t>Gli</a:t>
            </a:r>
            <a:r>
              <a:rPr lang="it-IT" sz="3000" dirty="0">
                <a:solidFill>
                  <a:srgbClr val="FF0000"/>
                </a:solidFill>
              </a:rPr>
              <a:t> indicatori </a:t>
            </a:r>
            <a:r>
              <a:rPr lang="it-IT" sz="3000" dirty="0"/>
              <a:t>rappresentano un elemento cardine del sistema di </a:t>
            </a:r>
            <a:r>
              <a:rPr lang="it-IT" sz="3000" dirty="0" smtClean="0"/>
              <a:t>misurazione: </a:t>
            </a:r>
          </a:p>
          <a:p>
            <a:pPr>
              <a:buFontTx/>
              <a:buChar char="-"/>
            </a:pPr>
            <a:endParaRPr lang="it-IT" sz="3000" dirty="0" smtClean="0"/>
          </a:p>
          <a:p>
            <a:pPr>
              <a:buFontTx/>
              <a:buChar char="-"/>
            </a:pPr>
            <a:r>
              <a:rPr lang="it-IT" sz="3000" dirty="0" smtClean="0"/>
              <a:t>Nelle </a:t>
            </a:r>
            <a:r>
              <a:rPr lang="it-IT" sz="3000" dirty="0"/>
              <a:t>linee guida n. 1/2017 si è</a:t>
            </a:r>
            <a:r>
              <a:rPr lang="it-IT" sz="3000" dirty="0" smtClean="0"/>
              <a:t> </a:t>
            </a:r>
            <a:r>
              <a:rPr lang="it-IT" sz="3000" dirty="0"/>
              <a:t>già auspicato l’utilizzo, in corrispondenza di ciascun obiettivo inserito nel Piano della performance, di un </a:t>
            </a:r>
            <a:r>
              <a:rPr lang="it-IT" sz="3000" dirty="0">
                <a:solidFill>
                  <a:srgbClr val="FF0000"/>
                </a:solidFill>
              </a:rPr>
              <a:t>set di indicatori multidimensionale </a:t>
            </a:r>
            <a:r>
              <a:rPr lang="it-IT" sz="3000" dirty="0"/>
              <a:t>in grado di rappresentarne in modo efficace e completo la complessità</a:t>
            </a:r>
            <a:r>
              <a:rPr lang="it-IT" sz="3000" dirty="0" smtClean="0"/>
              <a:t>.</a:t>
            </a:r>
          </a:p>
          <a:p>
            <a:pPr marL="0" indent="0">
              <a:buNone/>
            </a:pPr>
            <a:endParaRPr lang="it-IT" dirty="0"/>
          </a:p>
        </p:txBody>
      </p:sp>
    </p:spTree>
    <p:extLst>
      <p:ext uri="{BB962C8B-B14F-4D97-AF65-F5344CB8AC3E}">
        <p14:creationId xmlns:p14="http://schemas.microsoft.com/office/powerpoint/2010/main" val="2928175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a:buFontTx/>
              <a:buChar char="-"/>
            </a:pPr>
            <a:r>
              <a:rPr lang="it-IT" dirty="0" smtClean="0">
                <a:solidFill>
                  <a:srgbClr val="FF0000"/>
                </a:solidFill>
              </a:rPr>
              <a:t>lo </a:t>
            </a:r>
            <a:r>
              <a:rPr lang="it-IT" dirty="0">
                <a:solidFill>
                  <a:srgbClr val="FF0000"/>
                </a:solidFill>
              </a:rPr>
              <a:t>stato delle risorse</a:t>
            </a:r>
            <a:r>
              <a:rPr lang="it-IT" dirty="0"/>
              <a:t>, come presupposto della performance organizzativa: come si può migliorare l’efficienza e l’efficacia di una struttura se non si conosce, non si tiene conto e non si migliora lo stato delle risorse dell’amministrazione a livello quantitativo ed a livello qualitativo? </a:t>
            </a:r>
            <a:endParaRPr lang="it-IT" dirty="0" smtClean="0"/>
          </a:p>
          <a:p>
            <a:pPr>
              <a:buFontTx/>
              <a:buChar char="-"/>
            </a:pPr>
            <a:r>
              <a:rPr lang="it-IT" dirty="0" smtClean="0">
                <a:solidFill>
                  <a:srgbClr val="FF0000"/>
                </a:solidFill>
              </a:rPr>
              <a:t>l’efficienza </a:t>
            </a:r>
            <a:r>
              <a:rPr lang="it-IT" dirty="0">
                <a:solidFill>
                  <a:srgbClr val="FF0000"/>
                </a:solidFill>
              </a:rPr>
              <a:t>e l’efficacia</a:t>
            </a:r>
            <a:r>
              <a:rPr lang="it-IT" dirty="0"/>
              <a:t>, che costituiscono il nucleo centrale della performance organizzativa in quanto misurano i risultati dell’azione organizzativa e individuale; </a:t>
            </a:r>
            <a:endParaRPr lang="it-IT" dirty="0" smtClean="0"/>
          </a:p>
          <a:p>
            <a:pPr>
              <a:buFontTx/>
              <a:buChar char="-"/>
            </a:pPr>
            <a:r>
              <a:rPr lang="it-IT" dirty="0" smtClean="0">
                <a:solidFill>
                  <a:srgbClr val="FF0000"/>
                </a:solidFill>
              </a:rPr>
              <a:t>l’impatto</a:t>
            </a:r>
            <a:r>
              <a:rPr lang="it-IT" dirty="0"/>
              <a:t>, quale orizzonte e traguardo ultimo della performance organizzativa. </a:t>
            </a:r>
          </a:p>
        </p:txBody>
      </p:sp>
    </p:spTree>
    <p:extLst>
      <p:ext uri="{BB962C8B-B14F-4D97-AF65-F5344CB8AC3E}">
        <p14:creationId xmlns:p14="http://schemas.microsoft.com/office/powerpoint/2010/main" val="1699465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Gli indicatori sullo </a:t>
            </a:r>
            <a:r>
              <a:rPr lang="it-IT" b="1" dirty="0"/>
              <a:t>stato delle risorse </a:t>
            </a:r>
            <a:r>
              <a:rPr lang="it-IT" dirty="0" smtClean="0"/>
              <a:t>misurano: </a:t>
            </a:r>
          </a:p>
          <a:p>
            <a:pPr>
              <a:buFontTx/>
              <a:buChar char="-"/>
            </a:pPr>
            <a:r>
              <a:rPr lang="it-IT" dirty="0" smtClean="0"/>
              <a:t>stato </a:t>
            </a:r>
            <a:r>
              <a:rPr lang="it-IT" dirty="0"/>
              <a:t>delle </a:t>
            </a:r>
            <a:r>
              <a:rPr lang="it-IT" dirty="0">
                <a:solidFill>
                  <a:srgbClr val="FF0000"/>
                </a:solidFill>
              </a:rPr>
              <a:t>risorse umane</a:t>
            </a:r>
            <a:r>
              <a:rPr lang="it-IT" dirty="0"/>
              <a:t>: quantità (numero dipendenti, etc.) e qualità (competenze, benessere, etc</a:t>
            </a:r>
            <a:r>
              <a:rPr lang="it-IT" dirty="0" smtClean="0"/>
              <a:t>.); </a:t>
            </a:r>
          </a:p>
          <a:p>
            <a:pPr>
              <a:buFontTx/>
              <a:buChar char="-"/>
            </a:pPr>
            <a:r>
              <a:rPr lang="it-IT" dirty="0" smtClean="0"/>
              <a:t>stato </a:t>
            </a:r>
            <a:r>
              <a:rPr lang="it-IT" dirty="0"/>
              <a:t>delle </a:t>
            </a:r>
            <a:r>
              <a:rPr lang="it-IT" dirty="0">
                <a:solidFill>
                  <a:srgbClr val="FF0000"/>
                </a:solidFill>
              </a:rPr>
              <a:t>risorse economico-finanziarie</a:t>
            </a:r>
            <a:r>
              <a:rPr lang="it-IT" dirty="0"/>
              <a:t>: quantità (importi, etc.) e qualità (valore del debito, etc.); </a:t>
            </a:r>
            <a:endParaRPr lang="it-IT" dirty="0" smtClean="0"/>
          </a:p>
          <a:p>
            <a:pPr>
              <a:buFontTx/>
              <a:buChar char="-"/>
            </a:pPr>
            <a:r>
              <a:rPr lang="it-IT" dirty="0" smtClean="0"/>
              <a:t>stato </a:t>
            </a:r>
            <a:r>
              <a:rPr lang="it-IT" dirty="0"/>
              <a:t>delle </a:t>
            </a:r>
            <a:r>
              <a:rPr lang="it-IT" dirty="0">
                <a:solidFill>
                  <a:srgbClr val="FF0000"/>
                </a:solidFill>
              </a:rPr>
              <a:t>risorse strumentali</a:t>
            </a:r>
            <a:r>
              <a:rPr lang="it-IT" dirty="0"/>
              <a:t>: quantità (mq. spazi, n. computer, etc.) e qualità (adeguatezza software, sicurezza/ergonomia luogo di lavoro, etc.). </a:t>
            </a:r>
          </a:p>
          <a:p>
            <a:pPr marL="0" indent="0">
              <a:buNone/>
            </a:pPr>
            <a:r>
              <a:rPr lang="it-IT" dirty="0"/>
              <a:t> </a:t>
            </a:r>
          </a:p>
          <a:p>
            <a:pPr marL="0" indent="0">
              <a:buNone/>
            </a:pPr>
            <a:endParaRPr lang="it-IT" dirty="0"/>
          </a:p>
        </p:txBody>
      </p:sp>
    </p:spTree>
    <p:extLst>
      <p:ext uri="{BB962C8B-B14F-4D97-AF65-F5344CB8AC3E}">
        <p14:creationId xmlns:p14="http://schemas.microsoft.com/office/powerpoint/2010/main" val="3778744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fontScale="92500" lnSpcReduction="20000"/>
          </a:bodyPr>
          <a:lstStyle/>
          <a:p>
            <a:pPr marL="0" indent="0">
              <a:buNone/>
            </a:pPr>
            <a:r>
              <a:rPr lang="it-IT" sz="3000" dirty="0"/>
              <a:t>Per un adeguato supporto all’attività di misurazione, sono necessari all’interno delle amministrazioni </a:t>
            </a:r>
            <a:r>
              <a:rPr lang="it-IT" sz="3000" b="1" dirty="0">
                <a:solidFill>
                  <a:srgbClr val="FF0000"/>
                </a:solidFill>
              </a:rPr>
              <a:t>sistemi informativi </a:t>
            </a:r>
            <a:r>
              <a:rPr lang="it-IT" sz="3000" dirty="0"/>
              <a:t>relativi a</a:t>
            </a:r>
            <a:r>
              <a:rPr lang="it-IT" sz="3000" dirty="0" smtClean="0"/>
              <a:t>:</a:t>
            </a:r>
          </a:p>
          <a:p>
            <a:pPr>
              <a:buFontTx/>
              <a:buChar char="-"/>
            </a:pPr>
            <a:r>
              <a:rPr lang="it-IT" sz="3000" dirty="0" smtClean="0"/>
              <a:t>gestione </a:t>
            </a:r>
            <a:r>
              <a:rPr lang="it-IT" sz="3000" dirty="0"/>
              <a:t>delle </a:t>
            </a:r>
            <a:r>
              <a:rPr lang="it-IT" sz="3000" dirty="0">
                <a:solidFill>
                  <a:srgbClr val="FF0000"/>
                </a:solidFill>
              </a:rPr>
              <a:t>risorse umane</a:t>
            </a:r>
            <a:r>
              <a:rPr lang="it-IT" sz="3000" dirty="0"/>
              <a:t>; </a:t>
            </a:r>
            <a:endParaRPr lang="it-IT" sz="3000" dirty="0" smtClean="0"/>
          </a:p>
          <a:p>
            <a:pPr>
              <a:buFontTx/>
              <a:buChar char="-"/>
            </a:pPr>
            <a:r>
              <a:rPr lang="it-IT" sz="3000" dirty="0" smtClean="0"/>
              <a:t>analisi </a:t>
            </a:r>
            <a:r>
              <a:rPr lang="it-IT" sz="3000" dirty="0"/>
              <a:t>e rappresentazione dei </a:t>
            </a:r>
            <a:r>
              <a:rPr lang="it-IT" sz="3000" dirty="0">
                <a:solidFill>
                  <a:srgbClr val="FF0000"/>
                </a:solidFill>
              </a:rPr>
              <a:t>processi</a:t>
            </a:r>
            <a:r>
              <a:rPr lang="it-IT" sz="3000" dirty="0"/>
              <a:t>; </a:t>
            </a:r>
            <a:endParaRPr lang="it-IT" sz="3000" dirty="0" smtClean="0"/>
          </a:p>
          <a:p>
            <a:pPr>
              <a:buFontTx/>
              <a:buChar char="-"/>
            </a:pPr>
            <a:r>
              <a:rPr lang="it-IT" sz="3000" dirty="0" smtClean="0"/>
              <a:t>alimentazione </a:t>
            </a:r>
            <a:r>
              <a:rPr lang="it-IT" sz="3000" dirty="0"/>
              <a:t>del </a:t>
            </a:r>
            <a:r>
              <a:rPr lang="it-IT" sz="3000" dirty="0">
                <a:solidFill>
                  <a:srgbClr val="FF0000"/>
                </a:solidFill>
              </a:rPr>
              <a:t>sistema degli indicatori</a:t>
            </a:r>
            <a:r>
              <a:rPr lang="it-IT" sz="3000" dirty="0"/>
              <a:t>. </a:t>
            </a:r>
            <a:endParaRPr lang="it-IT" sz="3000" dirty="0" smtClean="0"/>
          </a:p>
          <a:p>
            <a:pPr>
              <a:buFontTx/>
              <a:buChar char="-"/>
            </a:pPr>
            <a:endParaRPr lang="it-IT" sz="3000" dirty="0"/>
          </a:p>
          <a:p>
            <a:pPr marL="0" indent="0">
              <a:buNone/>
            </a:pPr>
            <a:r>
              <a:rPr lang="it-IT" sz="3000" dirty="0"/>
              <a:t>L’efficacia del SMVP necessita di una sempre maggiore integrazione tra programmazione </a:t>
            </a:r>
            <a:r>
              <a:rPr lang="it-IT" sz="3000" u="sng" dirty="0"/>
              <a:t>strategica ed operativa, pianificazione finanziaria e contabilità analitica</a:t>
            </a:r>
            <a:r>
              <a:rPr lang="it-IT" sz="3000" dirty="0"/>
              <a:t>. A </a:t>
            </a:r>
          </a:p>
          <a:p>
            <a:pPr marL="0" indent="0">
              <a:buNone/>
            </a:pPr>
            <a:r>
              <a:rPr lang="it-IT" sz="3000" dirty="0"/>
              <a:t> </a:t>
            </a:r>
          </a:p>
          <a:p>
            <a:pPr marL="0" indent="0">
              <a:buNone/>
            </a:pPr>
            <a:r>
              <a:rPr lang="it-IT" dirty="0"/>
              <a:t> </a:t>
            </a:r>
          </a:p>
        </p:txBody>
      </p:sp>
    </p:spTree>
    <p:extLst>
      <p:ext uri="{BB962C8B-B14F-4D97-AF65-F5344CB8AC3E}">
        <p14:creationId xmlns:p14="http://schemas.microsoft.com/office/powerpoint/2010/main" val="3701554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Il nucleo centrale della performance organizzativa è costituito dalle dimensioni di </a:t>
            </a:r>
            <a:r>
              <a:rPr lang="it-IT" b="1" dirty="0">
                <a:solidFill>
                  <a:srgbClr val="FF0000"/>
                </a:solidFill>
              </a:rPr>
              <a:t>efficienza ed </a:t>
            </a:r>
            <a:r>
              <a:rPr lang="it-IT" b="1" dirty="0" smtClean="0">
                <a:solidFill>
                  <a:srgbClr val="FF0000"/>
                </a:solidFill>
              </a:rPr>
              <a:t>efficacia</a:t>
            </a:r>
            <a:r>
              <a:rPr lang="it-IT" b="1" dirty="0" smtClean="0"/>
              <a:t>:</a:t>
            </a:r>
          </a:p>
          <a:p>
            <a:pPr>
              <a:buFontTx/>
              <a:buChar char="-"/>
            </a:pPr>
            <a:r>
              <a:rPr lang="it-IT" dirty="0" smtClean="0"/>
              <a:t>La </a:t>
            </a:r>
            <a:r>
              <a:rPr lang="it-IT" dirty="0"/>
              <a:t>dimensione dell’efficienza esprime la capacità di produrre beni e servizi </a:t>
            </a:r>
            <a:r>
              <a:rPr lang="it-IT" dirty="0" smtClean="0">
                <a:solidFill>
                  <a:srgbClr val="FF0000"/>
                </a:solidFill>
              </a:rPr>
              <a:t>minimizzando</a:t>
            </a:r>
            <a:r>
              <a:rPr lang="it-IT" dirty="0" smtClean="0"/>
              <a:t> </a:t>
            </a:r>
            <a:r>
              <a:rPr lang="it-IT" dirty="0"/>
              <a:t>le risorse </a:t>
            </a:r>
            <a:r>
              <a:rPr lang="it-IT" dirty="0" smtClean="0"/>
              <a:t>impiegate</a:t>
            </a:r>
          </a:p>
          <a:p>
            <a:pPr>
              <a:buFontTx/>
              <a:buChar char="-"/>
            </a:pPr>
            <a:r>
              <a:rPr lang="it-IT" dirty="0"/>
              <a:t>La dimensione dell’efficacia, esprime </a:t>
            </a:r>
            <a:r>
              <a:rPr lang="it-IT" dirty="0">
                <a:solidFill>
                  <a:srgbClr val="FF0000"/>
                </a:solidFill>
              </a:rPr>
              <a:t>l’adeguatezza dell’output </a:t>
            </a:r>
            <a:r>
              <a:rPr lang="it-IT" dirty="0"/>
              <a:t>erogato rispetto alle aspettative e alle necessità degli utenti (interni ed esterni</a:t>
            </a:r>
            <a:r>
              <a:rPr lang="it-IT" dirty="0" smtClean="0"/>
              <a:t>)</a:t>
            </a:r>
          </a:p>
          <a:p>
            <a:pPr marL="0" indent="0">
              <a:buNone/>
            </a:pPr>
            <a:r>
              <a:rPr lang="it-IT" dirty="0" smtClean="0"/>
              <a:t>Per </a:t>
            </a:r>
            <a:r>
              <a:rPr lang="it-IT" dirty="0"/>
              <a:t>misurare l’efficacia dell’azione di una amministrazione, è quindi fondamentale individuare </a:t>
            </a:r>
            <a:r>
              <a:rPr lang="it-IT" u="sng" dirty="0"/>
              <a:t>quali dimensioni siano rilevanti per gli utenti</a:t>
            </a:r>
          </a:p>
          <a:p>
            <a:pPr marL="0" indent="0">
              <a:buNone/>
            </a:pPr>
            <a:endParaRPr lang="it-IT" dirty="0"/>
          </a:p>
        </p:txBody>
      </p:sp>
    </p:spTree>
    <p:extLst>
      <p:ext uri="{BB962C8B-B14F-4D97-AF65-F5344CB8AC3E}">
        <p14:creationId xmlns:p14="http://schemas.microsoft.com/office/powerpoint/2010/main" val="986234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Ad esempio, per misurare l’</a:t>
            </a:r>
            <a:r>
              <a:rPr lang="it-IT" u="sng" dirty="0"/>
              <a:t>efficacia</a:t>
            </a:r>
            <a:r>
              <a:rPr lang="it-IT" dirty="0"/>
              <a:t> di un </a:t>
            </a:r>
            <a:r>
              <a:rPr lang="it-IT" dirty="0">
                <a:solidFill>
                  <a:srgbClr val="FF0000"/>
                </a:solidFill>
              </a:rPr>
              <a:t>servizio rivolto al pubblico </a:t>
            </a:r>
            <a:r>
              <a:rPr lang="it-IT" dirty="0"/>
              <a:t>è possibile prendere varie dimensioni: accessibilità; estetica/immagine; disponibilità; pulizia/ordine; comunicazione; cortesia; correttezza dell’output erogato; affidabilità; </a:t>
            </a:r>
            <a:r>
              <a:rPr lang="it-IT" dirty="0" smtClean="0"/>
              <a:t>tempestività </a:t>
            </a:r>
            <a:r>
              <a:rPr lang="it-IT" dirty="0"/>
              <a:t>di </a:t>
            </a:r>
            <a:r>
              <a:rPr lang="it-IT" dirty="0" smtClean="0"/>
              <a:t>risposta</a:t>
            </a:r>
          </a:p>
          <a:p>
            <a:pPr marL="0" indent="0">
              <a:buNone/>
            </a:pPr>
            <a:r>
              <a:rPr lang="it-IT" dirty="0"/>
              <a:t>Definiti i parametri su cui si vuole misurare l’</a:t>
            </a:r>
            <a:r>
              <a:rPr lang="it-IT" u="sng" dirty="0"/>
              <a:t>efficacia</a:t>
            </a:r>
            <a:r>
              <a:rPr lang="it-IT" dirty="0"/>
              <a:t> è poi necessario definire le modalità con cui misurare l’efficacia. Sono possibili due vie: </a:t>
            </a:r>
            <a:endParaRPr lang="it-IT" dirty="0" smtClean="0"/>
          </a:p>
          <a:p>
            <a:pPr>
              <a:buFontTx/>
              <a:buChar char="-"/>
            </a:pPr>
            <a:r>
              <a:rPr lang="it-IT" dirty="0" smtClean="0">
                <a:solidFill>
                  <a:srgbClr val="FF0000"/>
                </a:solidFill>
              </a:rPr>
              <a:t>efficacia </a:t>
            </a:r>
            <a:r>
              <a:rPr lang="it-IT" dirty="0">
                <a:solidFill>
                  <a:srgbClr val="FF0000"/>
                </a:solidFill>
              </a:rPr>
              <a:t>oggettiva </a:t>
            </a:r>
            <a:r>
              <a:rPr lang="it-IT" dirty="0"/>
              <a:t>andando a rilevare le sue caratteristiche </a:t>
            </a:r>
            <a:r>
              <a:rPr lang="it-IT" dirty="0" smtClean="0"/>
              <a:t>reali</a:t>
            </a:r>
          </a:p>
          <a:p>
            <a:pPr>
              <a:buFontTx/>
              <a:buChar char="-"/>
            </a:pPr>
            <a:r>
              <a:rPr lang="it-IT" dirty="0">
                <a:solidFill>
                  <a:srgbClr val="FF0000"/>
                </a:solidFill>
              </a:rPr>
              <a:t>efficacia soggettiva </a:t>
            </a:r>
            <a:r>
              <a:rPr lang="it-IT" dirty="0"/>
              <a:t>o percepita, andando a rilevare la percezione che gli utenti hanno del servizio, generalmente attraverso indagini di </a:t>
            </a:r>
            <a:r>
              <a:rPr lang="it-IT" dirty="0" err="1"/>
              <a:t>customer</a:t>
            </a:r>
            <a:r>
              <a:rPr lang="it-IT" dirty="0"/>
              <a:t> </a:t>
            </a:r>
            <a:r>
              <a:rPr lang="it-IT" dirty="0" err="1"/>
              <a:t>satisfaction</a:t>
            </a:r>
            <a:endParaRPr lang="it-IT" dirty="0"/>
          </a:p>
        </p:txBody>
      </p:sp>
    </p:spTree>
    <p:extLst>
      <p:ext uri="{BB962C8B-B14F-4D97-AF65-F5344CB8AC3E}">
        <p14:creationId xmlns:p14="http://schemas.microsoft.com/office/powerpoint/2010/main" val="4012067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Sistema di Misurazione e Valutazione della performance </a:t>
            </a:r>
            <a:endParaRPr lang="it-IT" sz="2800" dirty="0"/>
          </a:p>
        </p:txBody>
      </p:sp>
      <p:sp>
        <p:nvSpPr>
          <p:cNvPr id="3" name="Segnaposto contenuto 2"/>
          <p:cNvSpPr>
            <a:spLocks noGrp="1"/>
          </p:cNvSpPr>
          <p:nvPr>
            <p:ph idx="1"/>
          </p:nvPr>
        </p:nvSpPr>
        <p:spPr/>
        <p:txBody>
          <a:bodyPr/>
          <a:lstStyle/>
          <a:p>
            <a:r>
              <a:rPr lang="it-IT" dirty="0"/>
              <a:t>Queste linee guida sono redatte ai sensi del d.lgs. 150/2009 e dell’articolo 3, comma 1, del </a:t>
            </a:r>
            <a:r>
              <a:rPr lang="it-IT" dirty="0" err="1"/>
              <a:t>dPR</a:t>
            </a:r>
            <a:r>
              <a:rPr lang="it-IT" dirty="0"/>
              <a:t> n. 105 del 2016 che attribuiscono al Dipartimento della Funzione Pubblica (DFP) le funzioni di indirizzo, coordinamento e monitoraggio in materia di ciclo della performance, </a:t>
            </a:r>
            <a:r>
              <a:rPr lang="it-IT" dirty="0">
                <a:solidFill>
                  <a:srgbClr val="FF0000"/>
                </a:solidFill>
              </a:rPr>
              <a:t>avvalendosi del supporto tecnico e metodologico della Commissione Tecnica per la Performance (CTP) di cui all’articolo 4 del citato </a:t>
            </a:r>
            <a:r>
              <a:rPr lang="it-IT" dirty="0" err="1">
                <a:solidFill>
                  <a:srgbClr val="FF0000"/>
                </a:solidFill>
              </a:rPr>
              <a:t>dPR</a:t>
            </a:r>
            <a:r>
              <a:rPr lang="it-IT" dirty="0">
                <a:solidFill>
                  <a:srgbClr val="FF0000"/>
                </a:solidFill>
              </a:rPr>
              <a:t>.  </a:t>
            </a:r>
            <a:endParaRPr lang="it-IT" dirty="0" smtClean="0">
              <a:solidFill>
                <a:srgbClr val="FF0000"/>
              </a:solidFill>
            </a:endParaRPr>
          </a:p>
          <a:p>
            <a:r>
              <a:rPr lang="it-IT" dirty="0"/>
              <a:t>Le presenti linee guida sostituiscono, per i ministeri, le seguenti Delibere CIVIT/ANAC: 1. Delibera n. 89/2010; 2. Delibera n. 104/2010; 3. Delibera n. 114/2010; 4. Delibera n. 1/2012, paragrafi 3 e 4. </a:t>
            </a:r>
          </a:p>
          <a:p>
            <a:pPr marL="0" indent="0">
              <a:buNone/>
            </a:pPr>
            <a:endParaRPr lang="it-IT" dirty="0"/>
          </a:p>
        </p:txBody>
      </p:sp>
    </p:spTree>
    <p:extLst>
      <p:ext uri="{BB962C8B-B14F-4D97-AF65-F5344CB8AC3E}">
        <p14:creationId xmlns:p14="http://schemas.microsoft.com/office/powerpoint/2010/main" val="10523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La dimensione dell’</a:t>
            </a:r>
            <a:r>
              <a:rPr lang="it-IT" dirty="0">
                <a:solidFill>
                  <a:srgbClr val="FF0000"/>
                </a:solidFill>
              </a:rPr>
              <a:t>impatto</a:t>
            </a:r>
            <a:r>
              <a:rPr lang="it-IT" dirty="0"/>
              <a:t> esprime l’effetto generato da una politica o da un servizio sui destinatari diretti o indiretti, </a:t>
            </a:r>
            <a:r>
              <a:rPr lang="it-IT" dirty="0">
                <a:solidFill>
                  <a:srgbClr val="FF0000"/>
                </a:solidFill>
              </a:rPr>
              <a:t>nel medio-lungo termine</a:t>
            </a:r>
            <a:r>
              <a:rPr lang="it-IT" dirty="0"/>
              <a:t>, nell’ottica della creazione di </a:t>
            </a:r>
            <a:r>
              <a:rPr lang="it-IT" dirty="0" smtClean="0">
                <a:solidFill>
                  <a:srgbClr val="FF0000"/>
                </a:solidFill>
              </a:rPr>
              <a:t>valore pubblico</a:t>
            </a:r>
            <a:r>
              <a:rPr lang="it-IT" dirty="0"/>
              <a:t>, ovvero del miglioramento del livello di benessere rispetto alle condizioni di </a:t>
            </a:r>
            <a:r>
              <a:rPr lang="it-IT" dirty="0" smtClean="0"/>
              <a:t>partenza.</a:t>
            </a:r>
          </a:p>
          <a:p>
            <a:pPr marL="0" indent="0">
              <a:buNone/>
            </a:pPr>
            <a:r>
              <a:rPr lang="it-IT" dirty="0"/>
              <a:t>Il ruolo dell’</a:t>
            </a:r>
            <a:r>
              <a:rPr lang="it-IT" b="1" dirty="0"/>
              <a:t>OIV</a:t>
            </a:r>
            <a:r>
              <a:rPr lang="it-IT" dirty="0"/>
              <a:t> è fondamentale nel processo di definizione degli indicatori a due livelli. Innanzitutto nel verificare che la definizione degli indicatori sia il frutto di un </a:t>
            </a:r>
            <a:r>
              <a:rPr lang="it-IT" dirty="0">
                <a:solidFill>
                  <a:srgbClr val="FF0000"/>
                </a:solidFill>
              </a:rPr>
              <a:t>confronto tra i decisori apicali e tutti i soggetti coinvolti </a:t>
            </a:r>
            <a:r>
              <a:rPr lang="it-IT" dirty="0"/>
              <a:t>in questo processo; in secondo luogo per fornire indicazioni sull’</a:t>
            </a:r>
            <a:r>
              <a:rPr lang="it-IT" dirty="0">
                <a:solidFill>
                  <a:srgbClr val="FF0000"/>
                </a:solidFill>
              </a:rPr>
              <a:t>adeguatezza metodologica </a:t>
            </a:r>
            <a:r>
              <a:rPr lang="it-IT" dirty="0"/>
              <a:t>degli indicatori. </a:t>
            </a:r>
          </a:p>
        </p:txBody>
      </p:sp>
    </p:spTree>
    <p:extLst>
      <p:ext uri="{BB962C8B-B14F-4D97-AF65-F5344CB8AC3E}">
        <p14:creationId xmlns:p14="http://schemas.microsoft.com/office/powerpoint/2010/main" val="27441522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Ciascun indicatore </a:t>
            </a:r>
            <a:r>
              <a:rPr lang="it-IT" dirty="0" smtClean="0"/>
              <a:t>utilizzato </a:t>
            </a:r>
            <a:r>
              <a:rPr lang="it-IT" dirty="0"/>
              <a:t>deve possedere i seguenti requisiti: </a:t>
            </a:r>
            <a:endParaRPr lang="it-IT" dirty="0" smtClean="0"/>
          </a:p>
          <a:p>
            <a:pPr>
              <a:buFontTx/>
              <a:buChar char="-"/>
            </a:pPr>
            <a:endParaRPr lang="it-IT" dirty="0" smtClean="0">
              <a:solidFill>
                <a:srgbClr val="FF0000"/>
              </a:solidFill>
            </a:endParaRPr>
          </a:p>
          <a:p>
            <a:pPr>
              <a:buFontTx/>
              <a:buChar char="-"/>
            </a:pPr>
            <a:r>
              <a:rPr lang="it-IT" dirty="0" smtClean="0">
                <a:solidFill>
                  <a:srgbClr val="FF0000"/>
                </a:solidFill>
              </a:rPr>
              <a:t>tempestività</a:t>
            </a:r>
            <a:r>
              <a:rPr lang="it-IT" dirty="0"/>
              <a:t>, intesa come la capacità di fornire le informazioni necessarie in tempi utili ai </a:t>
            </a:r>
            <a:r>
              <a:rPr lang="it-IT" dirty="0" smtClean="0"/>
              <a:t>decisori</a:t>
            </a:r>
          </a:p>
          <a:p>
            <a:pPr>
              <a:buFontTx/>
              <a:buChar char="-"/>
            </a:pPr>
            <a:r>
              <a:rPr lang="it-IT" dirty="0">
                <a:solidFill>
                  <a:srgbClr val="FF0000"/>
                </a:solidFill>
              </a:rPr>
              <a:t>misurabilità</a:t>
            </a:r>
            <a:r>
              <a:rPr lang="it-IT" dirty="0"/>
              <a:t>: capacità dell’indicatore di essere quantificabile secondo una </a:t>
            </a:r>
            <a:r>
              <a:rPr lang="it-IT" u="sng" dirty="0"/>
              <a:t>procedura oggettiva</a:t>
            </a:r>
            <a:r>
              <a:rPr lang="it-IT" dirty="0"/>
              <a:t>, basata su fonti affidabili. È fortemente sconsigliato, ad esempio, l’utilizzo di indicatori basati su giudizi qualitativi espressi del personale stesso. </a:t>
            </a:r>
            <a:endParaRPr lang="it-IT" dirty="0" smtClean="0"/>
          </a:p>
          <a:p>
            <a:pPr marL="0" indent="0">
              <a:buNone/>
            </a:pPr>
            <a:endParaRPr lang="it-IT" dirty="0"/>
          </a:p>
        </p:txBody>
      </p:sp>
    </p:spTree>
    <p:extLst>
      <p:ext uri="{BB962C8B-B14F-4D97-AF65-F5344CB8AC3E}">
        <p14:creationId xmlns:p14="http://schemas.microsoft.com/office/powerpoint/2010/main" val="539565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La </a:t>
            </a:r>
            <a:r>
              <a:rPr lang="it-IT" b="1" dirty="0">
                <a:solidFill>
                  <a:srgbClr val="FF0000"/>
                </a:solidFill>
              </a:rPr>
              <a:t>valutazione </a:t>
            </a:r>
            <a:r>
              <a:rPr lang="it-IT" dirty="0"/>
              <a:t>della performance organizzativa si basa sull’analisi e contestualizzazione delle cause dello </a:t>
            </a:r>
            <a:r>
              <a:rPr lang="it-IT" u="sng" dirty="0"/>
              <a:t>scostamento</a:t>
            </a:r>
            <a:r>
              <a:rPr lang="it-IT" dirty="0"/>
              <a:t> tra i risultati effettivamente raggiunti dall’amministrazione </a:t>
            </a:r>
            <a:r>
              <a:rPr lang="it-IT" dirty="0" smtClean="0"/>
              <a:t>e </a:t>
            </a:r>
            <a:r>
              <a:rPr lang="it-IT" dirty="0"/>
              <a:t>quelli </a:t>
            </a:r>
            <a:r>
              <a:rPr lang="it-IT" dirty="0" smtClean="0"/>
              <a:t>programmati. </a:t>
            </a:r>
          </a:p>
          <a:p>
            <a:pPr marL="0" indent="0">
              <a:buNone/>
            </a:pPr>
            <a:r>
              <a:rPr lang="it-IT" dirty="0"/>
              <a:t>Lo scostamento è la base numerica per avviare </a:t>
            </a:r>
            <a:r>
              <a:rPr lang="it-IT" dirty="0">
                <a:solidFill>
                  <a:srgbClr val="FF0000"/>
                </a:solidFill>
              </a:rPr>
              <a:t>l’analisi dei fattori </a:t>
            </a:r>
            <a:r>
              <a:rPr lang="it-IT" dirty="0"/>
              <a:t>che hanno portato a variazioni </a:t>
            </a:r>
            <a:r>
              <a:rPr lang="it-IT" dirty="0" smtClean="0"/>
              <a:t>significative, </a:t>
            </a:r>
            <a:r>
              <a:rPr lang="it-IT" dirty="0"/>
              <a:t>che possono essere legate a: </a:t>
            </a:r>
            <a:endParaRPr lang="it-IT" dirty="0" smtClean="0"/>
          </a:p>
          <a:p>
            <a:pPr>
              <a:buFontTx/>
              <a:buChar char="-"/>
            </a:pPr>
            <a:r>
              <a:rPr lang="it-IT" dirty="0" smtClean="0">
                <a:solidFill>
                  <a:srgbClr val="FF0000"/>
                </a:solidFill>
              </a:rPr>
              <a:t>fattori esogeni</a:t>
            </a:r>
          </a:p>
          <a:p>
            <a:pPr>
              <a:buFontTx/>
              <a:buChar char="-"/>
            </a:pPr>
            <a:r>
              <a:rPr lang="it-IT" dirty="0">
                <a:solidFill>
                  <a:srgbClr val="FF0000"/>
                </a:solidFill>
              </a:rPr>
              <a:t>fattori endogeni, </a:t>
            </a:r>
            <a:r>
              <a:rPr lang="it-IT" dirty="0"/>
              <a:t>ossia variabili controllabili dall’amministrazione, che presentano valori diversi da quanto preventivato in fase di pianificazione. </a:t>
            </a:r>
          </a:p>
        </p:txBody>
      </p:sp>
    </p:spTree>
    <p:extLst>
      <p:ext uri="{BB962C8B-B14F-4D97-AF65-F5344CB8AC3E}">
        <p14:creationId xmlns:p14="http://schemas.microsoft.com/office/powerpoint/2010/main" val="15368238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La fase di valutazione si conclude, quindi, con la formulazione di un giudizio o con </a:t>
            </a:r>
            <a:r>
              <a:rPr lang="it-IT" dirty="0">
                <a:solidFill>
                  <a:srgbClr val="FF0000"/>
                </a:solidFill>
              </a:rPr>
              <a:t>l’assegnazione di un punteggio </a:t>
            </a:r>
            <a:r>
              <a:rPr lang="it-IT" dirty="0"/>
              <a:t>(sulla base di metriche predefinite), che potranno essere utilizzati per diverse finalità, fra le quali si </a:t>
            </a:r>
            <a:r>
              <a:rPr lang="it-IT" dirty="0" smtClean="0"/>
              <a:t>ricordano: </a:t>
            </a:r>
          </a:p>
          <a:p>
            <a:pPr>
              <a:buFontTx/>
              <a:buChar char="-"/>
            </a:pPr>
            <a:r>
              <a:rPr lang="it-IT" dirty="0" smtClean="0"/>
              <a:t>il </a:t>
            </a:r>
            <a:r>
              <a:rPr lang="it-IT" dirty="0">
                <a:solidFill>
                  <a:srgbClr val="FF0000"/>
                </a:solidFill>
              </a:rPr>
              <a:t>miglioramento </a:t>
            </a:r>
            <a:r>
              <a:rPr lang="it-IT" dirty="0" smtClean="0">
                <a:solidFill>
                  <a:srgbClr val="FF0000"/>
                </a:solidFill>
              </a:rPr>
              <a:t>organizzativo</a:t>
            </a:r>
          </a:p>
          <a:p>
            <a:pPr>
              <a:buFontTx/>
              <a:buChar char="-"/>
            </a:pPr>
            <a:r>
              <a:rPr lang="it-IT" dirty="0"/>
              <a:t>la </a:t>
            </a:r>
            <a:r>
              <a:rPr lang="it-IT" dirty="0">
                <a:solidFill>
                  <a:srgbClr val="FF0000"/>
                </a:solidFill>
              </a:rPr>
              <a:t>valorizzazione delle risorse umane</a:t>
            </a:r>
            <a:r>
              <a:rPr lang="it-IT" dirty="0"/>
              <a:t>, anche attraverso gli strumenti di riconoscimento del merito e i metodi di incentivazione della produttività e della qualità della prestazione lavorativa previsti dalla normativa vigente</a:t>
            </a:r>
          </a:p>
        </p:txBody>
      </p:sp>
    </p:spTree>
    <p:extLst>
      <p:ext uri="{BB962C8B-B14F-4D97-AF65-F5344CB8AC3E}">
        <p14:creationId xmlns:p14="http://schemas.microsoft.com/office/powerpoint/2010/main" val="28249816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fontScale="92500"/>
          </a:bodyPr>
          <a:lstStyle/>
          <a:p>
            <a:pPr marL="0" indent="0">
              <a:buNone/>
            </a:pPr>
            <a:r>
              <a:rPr lang="it-IT" dirty="0"/>
              <a:t>Le recenti modifiche normative hanno rafforzato il principio della </a:t>
            </a:r>
            <a:r>
              <a:rPr lang="it-IT" dirty="0">
                <a:solidFill>
                  <a:srgbClr val="FF0000"/>
                </a:solidFill>
              </a:rPr>
              <a:t>partecipazione degli utenti esterni ed interni e, più in generale dei cittadini, al processo di misurazione della performance organizzativa</a:t>
            </a:r>
            <a:r>
              <a:rPr lang="it-IT" dirty="0"/>
              <a:t>, richiedendo alle amministrazioni di adottare sistemi di rilevazione del grado di soddisfazione e di sviluppare le più ampie forme di </a:t>
            </a:r>
            <a:r>
              <a:rPr lang="it-IT" dirty="0" smtClean="0"/>
              <a:t>partecipazione, attraverso: </a:t>
            </a:r>
          </a:p>
          <a:p>
            <a:pPr>
              <a:buFontTx/>
              <a:buChar char="-"/>
            </a:pPr>
            <a:r>
              <a:rPr lang="it-IT" dirty="0" smtClean="0"/>
              <a:t>le </a:t>
            </a:r>
            <a:r>
              <a:rPr lang="it-IT" dirty="0"/>
              <a:t>indagini di </a:t>
            </a:r>
            <a:r>
              <a:rPr lang="it-IT" b="1" dirty="0" err="1">
                <a:solidFill>
                  <a:srgbClr val="FF0000"/>
                </a:solidFill>
              </a:rPr>
              <a:t>customer</a:t>
            </a:r>
            <a:r>
              <a:rPr lang="it-IT" b="1" dirty="0">
                <a:solidFill>
                  <a:srgbClr val="FF0000"/>
                </a:solidFill>
              </a:rPr>
              <a:t> </a:t>
            </a:r>
            <a:r>
              <a:rPr lang="it-IT" b="1" dirty="0" err="1">
                <a:solidFill>
                  <a:srgbClr val="FF0000"/>
                </a:solidFill>
              </a:rPr>
              <a:t>satisfaction</a:t>
            </a:r>
            <a:r>
              <a:rPr lang="it-IT" b="1" dirty="0">
                <a:solidFill>
                  <a:srgbClr val="FF0000"/>
                </a:solidFill>
              </a:rPr>
              <a:t> </a:t>
            </a:r>
            <a:r>
              <a:rPr lang="it-IT" dirty="0"/>
              <a:t>volte a rilevare il grado di soddisfazione degli utenti in relazione ai servizi erogati dalla pubblica </a:t>
            </a:r>
            <a:r>
              <a:rPr lang="it-IT" dirty="0" smtClean="0"/>
              <a:t>amministrazione</a:t>
            </a:r>
          </a:p>
          <a:p>
            <a:pPr>
              <a:buFontTx/>
              <a:buChar char="-"/>
            </a:pPr>
            <a:r>
              <a:rPr lang="it-IT" dirty="0" smtClean="0"/>
              <a:t>attraverso </a:t>
            </a:r>
            <a:r>
              <a:rPr lang="it-IT" dirty="0"/>
              <a:t>la </a:t>
            </a:r>
            <a:r>
              <a:rPr lang="it-IT" b="1" dirty="0">
                <a:solidFill>
                  <a:srgbClr val="FF0000"/>
                </a:solidFill>
              </a:rPr>
              <a:t>comunicazione diretta degli utenti </a:t>
            </a:r>
            <a:r>
              <a:rPr lang="it-IT" dirty="0"/>
              <a:t>esterni ed interni agli OIV secondo le modalità definite dagli stessi OIV per la raccolta delle segnalazioni </a:t>
            </a:r>
          </a:p>
          <a:p>
            <a:pPr marL="0" indent="0">
              <a:buNone/>
            </a:pPr>
            <a:endParaRPr lang="it-IT" dirty="0"/>
          </a:p>
        </p:txBody>
      </p:sp>
    </p:spTree>
    <p:extLst>
      <p:ext uri="{BB962C8B-B14F-4D97-AF65-F5344CB8AC3E}">
        <p14:creationId xmlns:p14="http://schemas.microsoft.com/office/powerpoint/2010/main" val="4021191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I passaggi </a:t>
            </a:r>
            <a:r>
              <a:rPr lang="it-IT" dirty="0"/>
              <a:t>utili per mettere in atto un processo adeguato e sostenibile </a:t>
            </a:r>
            <a:r>
              <a:rPr lang="it-IT" dirty="0" smtClean="0"/>
              <a:t>di </a:t>
            </a:r>
            <a:r>
              <a:rPr lang="it-IT" dirty="0"/>
              <a:t>rilevazione del punto di vista degli </a:t>
            </a:r>
            <a:r>
              <a:rPr lang="it-IT" dirty="0" smtClean="0"/>
              <a:t>utenti richiedono: </a:t>
            </a:r>
          </a:p>
          <a:p>
            <a:pPr>
              <a:buFontTx/>
              <a:buChar char="-"/>
            </a:pPr>
            <a:r>
              <a:rPr lang="it-IT" dirty="0" smtClean="0"/>
              <a:t>La </a:t>
            </a:r>
            <a:r>
              <a:rPr lang="it-IT" dirty="0" smtClean="0">
                <a:solidFill>
                  <a:srgbClr val="FF0000"/>
                </a:solidFill>
              </a:rPr>
              <a:t>mappatura</a:t>
            </a:r>
            <a:r>
              <a:rPr lang="it-IT" dirty="0" smtClean="0"/>
              <a:t> </a:t>
            </a:r>
            <a:r>
              <a:rPr lang="it-IT" dirty="0"/>
              <a:t>degli utenti esterni e </a:t>
            </a:r>
            <a:r>
              <a:rPr lang="it-IT" dirty="0" smtClean="0"/>
              <a:t>interni</a:t>
            </a:r>
          </a:p>
          <a:p>
            <a:pPr>
              <a:buFontTx/>
              <a:buChar char="-"/>
            </a:pPr>
            <a:r>
              <a:rPr lang="it-IT" dirty="0"/>
              <a:t>L</a:t>
            </a:r>
            <a:r>
              <a:rPr lang="it-IT" dirty="0" smtClean="0"/>
              <a:t>’identificazione </a:t>
            </a:r>
            <a:r>
              <a:rPr lang="it-IT" dirty="0"/>
              <a:t>delle </a:t>
            </a:r>
            <a:r>
              <a:rPr lang="it-IT" dirty="0">
                <a:solidFill>
                  <a:srgbClr val="FF0000"/>
                </a:solidFill>
              </a:rPr>
              <a:t>modalità di interazione con gli utenti</a:t>
            </a:r>
            <a:r>
              <a:rPr lang="it-IT" dirty="0"/>
              <a:t>; ad esempio un’amministrazione può optare per un </a:t>
            </a:r>
            <a:r>
              <a:rPr lang="it-IT" u="sng" dirty="0"/>
              <a:t>ascolto</a:t>
            </a:r>
            <a:r>
              <a:rPr lang="it-IT" dirty="0"/>
              <a:t> e una partecipazione diretta attraverso </a:t>
            </a:r>
            <a:r>
              <a:rPr lang="it-IT" u="sng" dirty="0"/>
              <a:t>interviste</a:t>
            </a:r>
            <a:r>
              <a:rPr lang="it-IT" dirty="0"/>
              <a:t> oppure per un ascolto mediato da tecnologie digitali, come i </a:t>
            </a:r>
            <a:r>
              <a:rPr lang="it-IT" u="sng" dirty="0"/>
              <a:t>social media </a:t>
            </a:r>
            <a:r>
              <a:rPr lang="it-IT" dirty="0"/>
              <a:t>o i </a:t>
            </a:r>
            <a:r>
              <a:rPr lang="it-IT" u="sng" dirty="0"/>
              <a:t>questionari online; </a:t>
            </a:r>
            <a:endParaRPr lang="it-IT" u="sng" dirty="0" smtClean="0"/>
          </a:p>
          <a:p>
            <a:pPr>
              <a:buFontTx/>
              <a:buChar char="-"/>
            </a:pPr>
            <a:r>
              <a:rPr lang="it-IT" dirty="0"/>
              <a:t>la </a:t>
            </a:r>
            <a:r>
              <a:rPr lang="it-IT" dirty="0">
                <a:solidFill>
                  <a:srgbClr val="FF0000"/>
                </a:solidFill>
              </a:rPr>
              <a:t>pubblicazione annuale </a:t>
            </a:r>
            <a:r>
              <a:rPr lang="it-IT" dirty="0"/>
              <a:t>sul proprio sito degli esiti della rilevazione </a:t>
            </a:r>
          </a:p>
        </p:txBody>
      </p:sp>
    </p:spTree>
    <p:extLst>
      <p:ext uri="{BB962C8B-B14F-4D97-AF65-F5344CB8AC3E}">
        <p14:creationId xmlns:p14="http://schemas.microsoft.com/office/powerpoint/2010/main" val="1592146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lnSpcReduction="10000"/>
          </a:bodyPr>
          <a:lstStyle/>
          <a:p>
            <a:pPr marL="0" indent="0">
              <a:buNone/>
            </a:pPr>
            <a:r>
              <a:rPr lang="it-IT" dirty="0" smtClean="0"/>
              <a:t>Le </a:t>
            </a:r>
            <a:r>
              <a:rPr lang="it-IT" dirty="0"/>
              <a:t>dimensioni che compongono la </a:t>
            </a:r>
            <a:r>
              <a:rPr lang="it-IT" b="1" dirty="0">
                <a:solidFill>
                  <a:srgbClr val="FF0000"/>
                </a:solidFill>
              </a:rPr>
              <a:t>performance individuale </a:t>
            </a:r>
            <a:r>
              <a:rPr lang="it-IT" dirty="0"/>
              <a:t>sono: </a:t>
            </a:r>
            <a:endParaRPr lang="it-IT" dirty="0" smtClean="0"/>
          </a:p>
          <a:p>
            <a:pPr marL="0" indent="0">
              <a:buNone/>
            </a:pPr>
            <a:r>
              <a:rPr lang="it-IT" dirty="0" smtClean="0"/>
              <a:t>I </a:t>
            </a:r>
            <a:r>
              <a:rPr lang="it-IT" dirty="0" smtClean="0">
                <a:solidFill>
                  <a:srgbClr val="FF0000"/>
                </a:solidFill>
              </a:rPr>
              <a:t>risultati</a:t>
            </a:r>
            <a:r>
              <a:rPr lang="it-IT" dirty="0"/>
              <a:t>, riferiti agli </a:t>
            </a:r>
            <a:r>
              <a:rPr lang="it-IT" u="sng" dirty="0"/>
              <a:t>obiettivi annuali </a:t>
            </a:r>
            <a:r>
              <a:rPr lang="it-IT" dirty="0"/>
              <a:t>inseriti nel Piano della performance o negli altri documenti di </a:t>
            </a:r>
            <a:r>
              <a:rPr lang="it-IT" dirty="0" smtClean="0"/>
              <a:t>programmazione, </a:t>
            </a:r>
            <a:r>
              <a:rPr lang="it-IT" dirty="0"/>
              <a:t>a loro volta </a:t>
            </a:r>
            <a:r>
              <a:rPr lang="it-IT" dirty="0" smtClean="0"/>
              <a:t>distinguibili in</a:t>
            </a:r>
            <a:r>
              <a:rPr lang="it-IT" dirty="0"/>
              <a:t>: </a:t>
            </a:r>
            <a:endParaRPr lang="it-IT" dirty="0" smtClean="0"/>
          </a:p>
          <a:p>
            <a:pPr>
              <a:buFontTx/>
              <a:buChar char="-"/>
            </a:pPr>
            <a:r>
              <a:rPr lang="it-IT" dirty="0" smtClean="0"/>
              <a:t>Risultati </a:t>
            </a:r>
            <a:r>
              <a:rPr lang="it-IT" dirty="0"/>
              <a:t>raggiunti attraverso attività e progetti di competenza </a:t>
            </a:r>
            <a:r>
              <a:rPr lang="it-IT" dirty="0">
                <a:solidFill>
                  <a:srgbClr val="FF0000"/>
                </a:solidFill>
              </a:rPr>
              <a:t>dell’unità organizzativa di </a:t>
            </a:r>
            <a:r>
              <a:rPr lang="it-IT" b="1" dirty="0"/>
              <a:t>diretta responsabilità </a:t>
            </a:r>
            <a:r>
              <a:rPr lang="it-IT" dirty="0"/>
              <a:t>o appartenenza</a:t>
            </a:r>
            <a:r>
              <a:rPr lang="it-IT" dirty="0" smtClean="0"/>
              <a:t>;</a:t>
            </a:r>
          </a:p>
          <a:p>
            <a:pPr>
              <a:buFontTx/>
              <a:buChar char="-"/>
            </a:pPr>
            <a:r>
              <a:rPr lang="it-IT" dirty="0"/>
              <a:t>R</a:t>
            </a:r>
            <a:r>
              <a:rPr lang="it-IT" dirty="0" smtClean="0"/>
              <a:t>isultati </a:t>
            </a:r>
            <a:r>
              <a:rPr lang="it-IT" dirty="0"/>
              <a:t>dell’amministrazione nel suo complesso o </a:t>
            </a:r>
            <a:r>
              <a:rPr lang="it-IT" dirty="0">
                <a:solidFill>
                  <a:srgbClr val="FF0000"/>
                </a:solidFill>
              </a:rPr>
              <a:t>dell’unità organizzativa sovraordinata </a:t>
            </a:r>
            <a:r>
              <a:rPr lang="it-IT" dirty="0"/>
              <a:t>cui il valutato </a:t>
            </a:r>
            <a:r>
              <a:rPr lang="it-IT" b="1" dirty="0"/>
              <a:t>contribuisce</a:t>
            </a:r>
            <a:r>
              <a:rPr lang="it-IT" dirty="0"/>
              <a:t>;  </a:t>
            </a:r>
            <a:endParaRPr lang="it-IT" dirty="0" smtClean="0"/>
          </a:p>
          <a:p>
            <a:pPr>
              <a:buFontTx/>
              <a:buChar char="-"/>
            </a:pPr>
            <a:r>
              <a:rPr lang="it-IT" dirty="0"/>
              <a:t>R</a:t>
            </a:r>
            <a:r>
              <a:rPr lang="it-IT" dirty="0" smtClean="0"/>
              <a:t>isultati </a:t>
            </a:r>
            <a:r>
              <a:rPr lang="it-IT" dirty="0"/>
              <a:t>legati ad eventuali </a:t>
            </a:r>
            <a:r>
              <a:rPr lang="it-IT" dirty="0">
                <a:solidFill>
                  <a:srgbClr val="FF0000"/>
                </a:solidFill>
              </a:rPr>
              <a:t>obiettivi individuali </a:t>
            </a:r>
            <a:r>
              <a:rPr lang="it-IT" dirty="0"/>
              <a:t>specificamente assegnati; </a:t>
            </a:r>
            <a:r>
              <a:rPr lang="it-IT" dirty="0" smtClean="0"/>
              <a:t> </a:t>
            </a:r>
            <a:endParaRPr lang="it-IT" dirty="0"/>
          </a:p>
        </p:txBody>
      </p:sp>
    </p:spTree>
    <p:extLst>
      <p:ext uri="{BB962C8B-B14F-4D97-AF65-F5344CB8AC3E}">
        <p14:creationId xmlns:p14="http://schemas.microsoft.com/office/powerpoint/2010/main" val="3722927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a:buFontTx/>
              <a:buChar char="-"/>
            </a:pPr>
            <a:r>
              <a:rPr lang="it-IT" dirty="0" smtClean="0"/>
              <a:t>Comportamenti</a:t>
            </a:r>
            <a:r>
              <a:rPr lang="it-IT" dirty="0"/>
              <a:t>, che attengono al </a:t>
            </a:r>
            <a:r>
              <a:rPr lang="it-IT" dirty="0">
                <a:solidFill>
                  <a:srgbClr val="FF0000"/>
                </a:solidFill>
              </a:rPr>
              <a:t>“come” un’attività viene svolta da ciascuno</a:t>
            </a:r>
            <a:r>
              <a:rPr lang="it-IT" dirty="0"/>
              <a:t>, all’interno dell’amministrazione; </a:t>
            </a:r>
            <a:endParaRPr lang="it-IT" dirty="0" smtClean="0"/>
          </a:p>
          <a:p>
            <a:pPr>
              <a:buFontTx/>
              <a:buChar char="-"/>
            </a:pPr>
            <a:r>
              <a:rPr lang="it-IT" dirty="0"/>
              <a:t>N</a:t>
            </a:r>
            <a:r>
              <a:rPr lang="it-IT" dirty="0" smtClean="0"/>
              <a:t>ell’ambito </a:t>
            </a:r>
            <a:r>
              <a:rPr lang="it-IT" dirty="0"/>
              <a:t>della valutazione dei comportamenti dei dirigenti/responsabili di unità organizzative, una specifica rilevanza viene attribuita alla </a:t>
            </a:r>
            <a:r>
              <a:rPr lang="it-IT" dirty="0">
                <a:solidFill>
                  <a:srgbClr val="FF0000"/>
                </a:solidFill>
              </a:rPr>
              <a:t>capacità di valutazione dei propri collaboratori</a:t>
            </a:r>
            <a:r>
              <a:rPr lang="it-IT" dirty="0"/>
              <a:t>. </a:t>
            </a:r>
            <a:r>
              <a:rPr lang="it-IT" dirty="0" smtClean="0"/>
              <a:t>(</a:t>
            </a:r>
            <a:r>
              <a:rPr lang="it-IT" i="1" dirty="0" smtClean="0"/>
              <a:t>complessa da valutare se non con più valutazioni incrociate sulle stesse persone)</a:t>
            </a:r>
          </a:p>
          <a:p>
            <a:pPr>
              <a:buFontTx/>
              <a:buChar char="-"/>
            </a:pPr>
            <a:r>
              <a:rPr lang="it-IT" dirty="0"/>
              <a:t>Il </a:t>
            </a:r>
            <a:r>
              <a:rPr lang="it-IT" dirty="0">
                <a:solidFill>
                  <a:srgbClr val="FF0000"/>
                </a:solidFill>
              </a:rPr>
              <a:t>peso</a:t>
            </a:r>
            <a:r>
              <a:rPr lang="it-IT" dirty="0"/>
              <a:t> attribuito alle dimensioni della performance Individuale varia in relazione alle attività e responsabilità assegnate all’individuo, ossia con la sua </a:t>
            </a:r>
            <a:r>
              <a:rPr lang="it-IT" dirty="0">
                <a:solidFill>
                  <a:srgbClr val="FF0000"/>
                </a:solidFill>
              </a:rPr>
              <a:t>posizione</a:t>
            </a:r>
            <a:r>
              <a:rPr lang="it-IT" dirty="0"/>
              <a:t> all’interno della struttura organizzativa. </a:t>
            </a:r>
            <a:endParaRPr lang="it-IT" dirty="0" smtClean="0"/>
          </a:p>
          <a:p>
            <a:pPr>
              <a:buFontTx/>
              <a:buChar char="-"/>
            </a:pP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33417543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96181" y="4761707"/>
            <a:ext cx="9740900" cy="161925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5" name="Rectangle 3"/>
          <p:cNvSpPr>
            <a:spLocks noChangeArrowheads="1"/>
          </p:cNvSpPr>
          <p:nvPr/>
        </p:nvSpPr>
        <p:spPr bwMode="auto">
          <a:xfrm>
            <a:off x="1205706" y="3085307"/>
            <a:ext cx="9740900" cy="161925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6" name="Rectangle 4"/>
          <p:cNvSpPr>
            <a:spLocks noChangeArrowheads="1"/>
          </p:cNvSpPr>
          <p:nvPr/>
        </p:nvSpPr>
        <p:spPr bwMode="auto">
          <a:xfrm>
            <a:off x="1196181" y="1404144"/>
            <a:ext cx="9740900" cy="161925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7" name="Text Box 5"/>
          <p:cNvSpPr txBox="1">
            <a:spLocks noChangeArrowheads="1"/>
          </p:cNvSpPr>
          <p:nvPr/>
        </p:nvSpPr>
        <p:spPr bwMode="auto">
          <a:xfrm>
            <a:off x="1997869" y="477044"/>
            <a:ext cx="452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99"/>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spcBef>
                <a:spcPct val="50000"/>
              </a:spcBef>
            </a:pPr>
            <a:r>
              <a:rPr lang="it-IT" altLang="it-IT" b="1">
                <a:solidFill>
                  <a:srgbClr val="333333"/>
                </a:solidFill>
                <a:latin typeface="Comic Sans MS" panose="030F0702030302020204" pitchFamily="66" charset="0"/>
              </a:rPr>
              <a:t>METODO HAY</a:t>
            </a:r>
          </a:p>
        </p:txBody>
      </p:sp>
      <p:sp>
        <p:nvSpPr>
          <p:cNvPr id="8" name="Text Box 6"/>
          <p:cNvSpPr txBox="1">
            <a:spLocks noChangeArrowheads="1"/>
          </p:cNvSpPr>
          <p:nvPr/>
        </p:nvSpPr>
        <p:spPr bwMode="auto">
          <a:xfrm>
            <a:off x="3940969" y="3606007"/>
            <a:ext cx="1347787" cy="64135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800" b="1">
                <a:solidFill>
                  <a:srgbClr val="000000"/>
                </a:solidFill>
                <a:latin typeface="Comic Sans MS" panose="030F0702030302020204" pitchFamily="66" charset="0"/>
              </a:rPr>
              <a:t>PROBLEM </a:t>
            </a:r>
          </a:p>
          <a:p>
            <a:pPr algn="ctr" eaLnBrk="1" hangingPunct="1"/>
            <a:r>
              <a:rPr lang="it-IT" altLang="it-IT" sz="1800" b="1">
                <a:solidFill>
                  <a:srgbClr val="000000"/>
                </a:solidFill>
                <a:latin typeface="Comic Sans MS" panose="030F0702030302020204" pitchFamily="66" charset="0"/>
              </a:rPr>
              <a:t>SOLVING</a:t>
            </a:r>
          </a:p>
        </p:txBody>
      </p:sp>
      <p:sp>
        <p:nvSpPr>
          <p:cNvPr id="9" name="Text Box 7"/>
          <p:cNvSpPr txBox="1">
            <a:spLocks noChangeArrowheads="1"/>
          </p:cNvSpPr>
          <p:nvPr/>
        </p:nvSpPr>
        <p:spPr bwMode="auto">
          <a:xfrm>
            <a:off x="3940969" y="5444332"/>
            <a:ext cx="1376362" cy="366712"/>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800" b="1">
                <a:solidFill>
                  <a:srgbClr val="000000"/>
                </a:solidFill>
                <a:latin typeface="Comic Sans MS" panose="030F0702030302020204" pitchFamily="66" charset="0"/>
              </a:rPr>
              <a:t>FINALITÀ</a:t>
            </a:r>
          </a:p>
        </p:txBody>
      </p:sp>
      <p:sp>
        <p:nvSpPr>
          <p:cNvPr id="10" name="Text Box 8"/>
          <p:cNvSpPr txBox="1">
            <a:spLocks noChangeArrowheads="1"/>
          </p:cNvSpPr>
          <p:nvPr/>
        </p:nvSpPr>
        <p:spPr bwMode="auto">
          <a:xfrm>
            <a:off x="3725069" y="2007394"/>
            <a:ext cx="1787525" cy="3667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r>
              <a:rPr lang="it-IT" altLang="it-IT" sz="1800" b="1">
                <a:solidFill>
                  <a:srgbClr val="000000"/>
                </a:solidFill>
                <a:latin typeface="Comic Sans MS" panose="030F0702030302020204" pitchFamily="66" charset="0"/>
              </a:rPr>
              <a:t>COMPETENZA</a:t>
            </a:r>
          </a:p>
        </p:txBody>
      </p:sp>
      <p:sp>
        <p:nvSpPr>
          <p:cNvPr id="11" name="Text Box 9"/>
          <p:cNvSpPr txBox="1">
            <a:spLocks noChangeArrowheads="1"/>
          </p:cNvSpPr>
          <p:nvPr/>
        </p:nvSpPr>
        <p:spPr bwMode="auto">
          <a:xfrm>
            <a:off x="2501106" y="1053307"/>
            <a:ext cx="1300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defRPr/>
            </a:pPr>
            <a:r>
              <a:rPr lang="it-IT" altLang="it-IT" sz="2000" i="1">
                <a:effectLst>
                  <a:outerShdw blurRad="38100" dist="38100" dir="2700000" algn="tl">
                    <a:srgbClr val="C0C0C0"/>
                  </a:outerShdw>
                </a:effectLst>
                <a:latin typeface="Verdana" panose="020B0604030504040204" pitchFamily="34" charset="0"/>
              </a:rPr>
              <a:t>FATTORI</a:t>
            </a:r>
            <a:endParaRPr lang="it-IT" altLang="it-IT" sz="2000"/>
          </a:p>
        </p:txBody>
      </p:sp>
      <p:sp>
        <p:nvSpPr>
          <p:cNvPr id="12" name="Text Box 10"/>
          <p:cNvSpPr txBox="1">
            <a:spLocks noChangeArrowheads="1"/>
          </p:cNvSpPr>
          <p:nvPr/>
        </p:nvSpPr>
        <p:spPr bwMode="auto">
          <a:xfrm>
            <a:off x="6996906" y="1015207"/>
            <a:ext cx="23034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defRPr/>
            </a:pPr>
            <a:r>
              <a:rPr lang="it-IT" altLang="it-IT" sz="2000" i="1">
                <a:effectLst>
                  <a:outerShdw blurRad="38100" dist="38100" dir="2700000" algn="tl">
                    <a:srgbClr val="C0C0C0"/>
                  </a:outerShdw>
                </a:effectLst>
                <a:latin typeface="Verdana" panose="020B0604030504040204" pitchFamily="34" charset="0"/>
              </a:rPr>
              <a:t>SOTTO-FATTORI</a:t>
            </a:r>
          </a:p>
        </p:txBody>
      </p:sp>
      <p:sp>
        <p:nvSpPr>
          <p:cNvPr id="13" name="Text Box 11"/>
          <p:cNvSpPr txBox="1">
            <a:spLocks noChangeArrowheads="1"/>
          </p:cNvSpPr>
          <p:nvPr/>
        </p:nvSpPr>
        <p:spPr bwMode="auto">
          <a:xfrm>
            <a:off x="5474494" y="1612107"/>
            <a:ext cx="2614612" cy="86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buFontTx/>
              <a:buChar char="•"/>
            </a:pPr>
            <a:r>
              <a:rPr lang="it-IT" altLang="it-IT" sz="1700">
                <a:solidFill>
                  <a:srgbClr val="000000"/>
                </a:solidFill>
                <a:latin typeface="Verdana" panose="020B0604030504040204" pitchFamily="34" charset="0"/>
              </a:rPr>
              <a:t>tecnica</a:t>
            </a:r>
          </a:p>
          <a:p>
            <a:pPr algn="ctr" eaLnBrk="1" hangingPunct="1">
              <a:buFontTx/>
              <a:buChar char="•"/>
            </a:pPr>
            <a:r>
              <a:rPr lang="it-IT" altLang="it-IT" sz="1700">
                <a:solidFill>
                  <a:srgbClr val="000000"/>
                </a:solidFill>
                <a:latin typeface="Verdana" panose="020B0604030504040204" pitchFamily="34" charset="0"/>
              </a:rPr>
              <a:t>manageriale</a:t>
            </a:r>
          </a:p>
          <a:p>
            <a:pPr algn="ctr" eaLnBrk="1" hangingPunct="1">
              <a:buFontTx/>
              <a:buChar char="•"/>
            </a:pPr>
            <a:r>
              <a:rPr lang="it-IT" altLang="it-IT" sz="1700">
                <a:solidFill>
                  <a:srgbClr val="000000"/>
                </a:solidFill>
                <a:latin typeface="Verdana" panose="020B0604030504040204" pitchFamily="34" charset="0"/>
              </a:rPr>
              <a:t>nelle relazioni umane</a:t>
            </a:r>
          </a:p>
        </p:txBody>
      </p:sp>
      <p:sp>
        <p:nvSpPr>
          <p:cNvPr id="14" name="Text Box 12"/>
          <p:cNvSpPr txBox="1">
            <a:spLocks noChangeArrowheads="1"/>
          </p:cNvSpPr>
          <p:nvPr/>
        </p:nvSpPr>
        <p:spPr bwMode="auto">
          <a:xfrm>
            <a:off x="5280819" y="3275807"/>
            <a:ext cx="2981325" cy="86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buFontTx/>
              <a:buChar char="•"/>
            </a:pPr>
            <a:r>
              <a:rPr lang="it-IT" altLang="it-IT" sz="1700">
                <a:solidFill>
                  <a:srgbClr val="000000"/>
                </a:solidFill>
                <a:latin typeface="Verdana" panose="020B0604030504040204" pitchFamily="34" charset="0"/>
              </a:rPr>
              <a:t>contesto del pensiero</a:t>
            </a:r>
          </a:p>
          <a:p>
            <a:pPr algn="ctr" eaLnBrk="1" hangingPunct="1">
              <a:buFontTx/>
              <a:buChar char="•"/>
            </a:pPr>
            <a:r>
              <a:rPr lang="it-IT" altLang="it-IT" sz="1700">
                <a:solidFill>
                  <a:srgbClr val="000000"/>
                </a:solidFill>
                <a:latin typeface="Verdana" panose="020B0604030504040204" pitchFamily="34" charset="0"/>
              </a:rPr>
              <a:t>grado di difficoltà del processo mentale</a:t>
            </a:r>
          </a:p>
        </p:txBody>
      </p:sp>
      <p:sp>
        <p:nvSpPr>
          <p:cNvPr id="15" name="Text Box 13"/>
          <p:cNvSpPr txBox="1">
            <a:spLocks noChangeArrowheads="1"/>
          </p:cNvSpPr>
          <p:nvPr/>
        </p:nvSpPr>
        <p:spPr bwMode="auto">
          <a:xfrm>
            <a:off x="5369719" y="5118894"/>
            <a:ext cx="2892425" cy="86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buFontTx/>
              <a:buChar char="•"/>
            </a:pPr>
            <a:r>
              <a:rPr lang="it-IT" altLang="it-IT" sz="1700">
                <a:solidFill>
                  <a:srgbClr val="000000"/>
                </a:solidFill>
                <a:latin typeface="Verdana" panose="020B0604030504040204" pitchFamily="34" charset="0"/>
              </a:rPr>
              <a:t>discrezionalità</a:t>
            </a:r>
          </a:p>
          <a:p>
            <a:pPr algn="ctr" eaLnBrk="1" hangingPunct="1">
              <a:buFontTx/>
              <a:buChar char="•"/>
            </a:pPr>
            <a:r>
              <a:rPr lang="it-IT" altLang="it-IT" sz="1700">
                <a:solidFill>
                  <a:srgbClr val="000000"/>
                </a:solidFill>
                <a:latin typeface="Verdana" panose="020B0604030504040204" pitchFamily="34" charset="0"/>
              </a:rPr>
              <a:t>influenza e dimensione economica</a:t>
            </a:r>
          </a:p>
        </p:txBody>
      </p:sp>
      <p:sp>
        <p:nvSpPr>
          <p:cNvPr id="16" name="Text Box 14"/>
          <p:cNvSpPr txBox="1">
            <a:spLocks noChangeArrowheads="1"/>
          </p:cNvSpPr>
          <p:nvPr/>
        </p:nvSpPr>
        <p:spPr bwMode="auto">
          <a:xfrm>
            <a:off x="8154194" y="1523207"/>
            <a:ext cx="2806700" cy="138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700" i="1">
                <a:solidFill>
                  <a:srgbClr val="000000"/>
                </a:solidFill>
                <a:latin typeface="Verdana" panose="020B0604030504040204" pitchFamily="34" charset="0"/>
              </a:rPr>
              <a:t>somma delle capacità comunque acquisite, necessarie per svolgere adeguatamente una mansione</a:t>
            </a:r>
          </a:p>
        </p:txBody>
      </p:sp>
      <p:sp>
        <p:nvSpPr>
          <p:cNvPr id="17" name="Text Box 15"/>
          <p:cNvSpPr txBox="1">
            <a:spLocks noChangeArrowheads="1"/>
          </p:cNvSpPr>
          <p:nvPr/>
        </p:nvSpPr>
        <p:spPr bwMode="auto">
          <a:xfrm>
            <a:off x="8189119" y="3140869"/>
            <a:ext cx="2806700" cy="138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700" i="1">
                <a:solidFill>
                  <a:srgbClr val="000000"/>
                </a:solidFill>
                <a:latin typeface="Verdana" panose="020B0604030504040204" pitchFamily="34" charset="0"/>
              </a:rPr>
              <a:t>pensiero originale autonomo richiesto dalla posizione per identificare, definire e risolvere un problema</a:t>
            </a:r>
          </a:p>
        </p:txBody>
      </p:sp>
      <p:sp>
        <p:nvSpPr>
          <p:cNvPr id="18" name="Text Box 16"/>
          <p:cNvSpPr txBox="1">
            <a:spLocks noChangeArrowheads="1"/>
          </p:cNvSpPr>
          <p:nvPr/>
        </p:nvSpPr>
        <p:spPr bwMode="auto">
          <a:xfrm>
            <a:off x="8189119" y="4725194"/>
            <a:ext cx="2806700" cy="164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700" i="1">
                <a:solidFill>
                  <a:srgbClr val="000000"/>
                </a:solidFill>
                <a:latin typeface="Verdana" panose="020B0604030504040204" pitchFamily="34" charset="0"/>
              </a:rPr>
              <a:t>responsabilità di un’azione e delle sue conseguenze, misura l’effetto di una posizione sui risultati finali</a:t>
            </a:r>
          </a:p>
        </p:txBody>
      </p:sp>
      <p:sp>
        <p:nvSpPr>
          <p:cNvPr id="19" name="Text Box 17"/>
          <p:cNvSpPr txBox="1">
            <a:spLocks noChangeArrowheads="1"/>
          </p:cNvSpPr>
          <p:nvPr/>
        </p:nvSpPr>
        <p:spPr bwMode="auto">
          <a:xfrm>
            <a:off x="1196181" y="1599407"/>
            <a:ext cx="2286000" cy="1190625"/>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defRPr/>
            </a:pPr>
            <a:r>
              <a:rPr lang="it-IT" altLang="it-IT" sz="1800" b="1">
                <a:solidFill>
                  <a:srgbClr val="00966F"/>
                </a:solidFill>
                <a:effectLst>
                  <a:outerShdw blurRad="38100" dist="38100" dir="2700000" algn="tl">
                    <a:srgbClr val="C0C0C0"/>
                  </a:outerShdw>
                </a:effectLst>
                <a:latin typeface="Comic Sans MS" panose="030F0702030302020204" pitchFamily="66" charset="0"/>
              </a:rPr>
              <a:t>UNA POSIZIONE ESIGE L’UTILIZZO DI COMPETENZE</a:t>
            </a:r>
          </a:p>
        </p:txBody>
      </p:sp>
      <p:sp>
        <p:nvSpPr>
          <p:cNvPr id="20" name="Text Box 18"/>
          <p:cNvSpPr txBox="1">
            <a:spLocks noChangeArrowheads="1"/>
          </p:cNvSpPr>
          <p:nvPr/>
        </p:nvSpPr>
        <p:spPr bwMode="auto">
          <a:xfrm>
            <a:off x="1196181" y="3606007"/>
            <a:ext cx="2286000" cy="64135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defRPr/>
            </a:pPr>
            <a:r>
              <a:rPr lang="it-IT" altLang="it-IT" sz="1800" b="1">
                <a:solidFill>
                  <a:srgbClr val="00966F"/>
                </a:solidFill>
                <a:effectLst>
                  <a:outerShdw blurRad="38100" dist="38100" dir="2700000" algn="tl">
                    <a:srgbClr val="C0C0C0"/>
                  </a:outerShdw>
                </a:effectLst>
                <a:latin typeface="Comic Sans MS" panose="030F0702030302020204" pitchFamily="66" charset="0"/>
              </a:rPr>
              <a:t>PER RISOLVERE PROBLEMI</a:t>
            </a:r>
          </a:p>
        </p:txBody>
      </p:sp>
      <p:sp>
        <p:nvSpPr>
          <p:cNvPr id="21" name="Text Box 19"/>
          <p:cNvSpPr txBox="1">
            <a:spLocks noChangeArrowheads="1"/>
          </p:cNvSpPr>
          <p:nvPr/>
        </p:nvSpPr>
        <p:spPr bwMode="auto">
          <a:xfrm>
            <a:off x="1196181" y="5176044"/>
            <a:ext cx="2286000" cy="9159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defRPr/>
            </a:pPr>
            <a:r>
              <a:rPr lang="it-IT" altLang="it-IT" sz="1800" b="1">
                <a:solidFill>
                  <a:srgbClr val="00966F"/>
                </a:solidFill>
                <a:effectLst>
                  <a:outerShdw blurRad="38100" dist="38100" dir="2700000" algn="tl">
                    <a:srgbClr val="C0C0C0"/>
                  </a:outerShdw>
                </a:effectLst>
                <a:latin typeface="Comic Sans MS" panose="030F0702030302020204" pitchFamily="66" charset="0"/>
              </a:rPr>
              <a:t>AL FINE DI RAGGIUNGERE I RISULTATI </a:t>
            </a:r>
          </a:p>
        </p:txBody>
      </p:sp>
      <p:cxnSp>
        <p:nvCxnSpPr>
          <p:cNvPr id="22" name="AutoShape 20"/>
          <p:cNvCxnSpPr>
            <a:cxnSpLocks noChangeShapeType="1"/>
            <a:stCxn id="19" idx="2"/>
            <a:endCxn id="20" idx="0"/>
          </p:cNvCxnSpPr>
          <p:nvPr/>
        </p:nvCxnSpPr>
        <p:spPr bwMode="auto">
          <a:xfrm>
            <a:off x="2339181" y="2790032"/>
            <a:ext cx="0" cy="815975"/>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AutoShape 21"/>
          <p:cNvCxnSpPr>
            <a:cxnSpLocks noChangeShapeType="1"/>
            <a:stCxn id="20" idx="2"/>
            <a:endCxn id="21" idx="0"/>
          </p:cNvCxnSpPr>
          <p:nvPr/>
        </p:nvCxnSpPr>
        <p:spPr bwMode="auto">
          <a:xfrm>
            <a:off x="2339181" y="4247357"/>
            <a:ext cx="0" cy="928687"/>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ectangle 22"/>
          <p:cNvSpPr>
            <a:spLocks noChangeArrowheads="1"/>
          </p:cNvSpPr>
          <p:nvPr/>
        </p:nvSpPr>
        <p:spPr bwMode="auto">
          <a:xfrm>
            <a:off x="5525294" y="1400969"/>
            <a:ext cx="2663825" cy="1620838"/>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5" name="Rectangle 23"/>
          <p:cNvSpPr>
            <a:spLocks noChangeArrowheads="1"/>
          </p:cNvSpPr>
          <p:nvPr/>
        </p:nvSpPr>
        <p:spPr bwMode="auto">
          <a:xfrm>
            <a:off x="8189119" y="1400969"/>
            <a:ext cx="2736850" cy="1620838"/>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6" name="Rectangle 24"/>
          <p:cNvSpPr>
            <a:spLocks noChangeArrowheads="1"/>
          </p:cNvSpPr>
          <p:nvPr/>
        </p:nvSpPr>
        <p:spPr bwMode="auto">
          <a:xfrm>
            <a:off x="5525294" y="3083719"/>
            <a:ext cx="2663825" cy="1620838"/>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7" name="Rectangle 25"/>
          <p:cNvSpPr>
            <a:spLocks noChangeArrowheads="1"/>
          </p:cNvSpPr>
          <p:nvPr/>
        </p:nvSpPr>
        <p:spPr bwMode="auto">
          <a:xfrm>
            <a:off x="8189119" y="3093244"/>
            <a:ext cx="2736850" cy="1620838"/>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8" name="Rectangle 26"/>
          <p:cNvSpPr>
            <a:spLocks noChangeArrowheads="1"/>
          </p:cNvSpPr>
          <p:nvPr/>
        </p:nvSpPr>
        <p:spPr bwMode="auto">
          <a:xfrm>
            <a:off x="5525294" y="4758532"/>
            <a:ext cx="2663825" cy="1620837"/>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9" name="Rectangle 27"/>
          <p:cNvSpPr>
            <a:spLocks noChangeArrowheads="1"/>
          </p:cNvSpPr>
          <p:nvPr/>
        </p:nvSpPr>
        <p:spPr bwMode="auto">
          <a:xfrm>
            <a:off x="8189119" y="4758532"/>
            <a:ext cx="2736850" cy="1620837"/>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cxnSp>
        <p:nvCxnSpPr>
          <p:cNvPr id="30" name="AutoShape 28"/>
          <p:cNvCxnSpPr>
            <a:cxnSpLocks noChangeShapeType="1"/>
            <a:stCxn id="19" idx="3"/>
            <a:endCxn id="10" idx="1"/>
          </p:cNvCxnSpPr>
          <p:nvPr/>
        </p:nvCxnSpPr>
        <p:spPr bwMode="auto">
          <a:xfrm flipV="1">
            <a:off x="3482181" y="2191544"/>
            <a:ext cx="242888" cy="3175"/>
          </a:xfrm>
          <a:prstGeom prst="straightConnector1">
            <a:avLst/>
          </a:prstGeom>
          <a:noFill/>
          <a:ln w="28575">
            <a:solidFill>
              <a:srgbClr val="99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AutoShape 29"/>
          <p:cNvCxnSpPr>
            <a:cxnSpLocks noChangeShapeType="1"/>
            <a:stCxn id="20" idx="3"/>
            <a:endCxn id="8" idx="1"/>
          </p:cNvCxnSpPr>
          <p:nvPr/>
        </p:nvCxnSpPr>
        <p:spPr bwMode="auto">
          <a:xfrm>
            <a:off x="3482181" y="3926682"/>
            <a:ext cx="458788" cy="0"/>
          </a:xfrm>
          <a:prstGeom prst="straightConnector1">
            <a:avLst/>
          </a:prstGeom>
          <a:noFill/>
          <a:ln w="28575">
            <a:solidFill>
              <a:srgbClr val="99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AutoShape 30"/>
          <p:cNvCxnSpPr>
            <a:cxnSpLocks noChangeShapeType="1"/>
            <a:stCxn id="21" idx="3"/>
            <a:endCxn id="9" idx="1"/>
          </p:cNvCxnSpPr>
          <p:nvPr/>
        </p:nvCxnSpPr>
        <p:spPr bwMode="auto">
          <a:xfrm flipV="1">
            <a:off x="3482181" y="5628482"/>
            <a:ext cx="458788" cy="6350"/>
          </a:xfrm>
          <a:prstGeom prst="straightConnector1">
            <a:avLst/>
          </a:prstGeom>
          <a:noFill/>
          <a:ln w="28575">
            <a:solidFill>
              <a:srgbClr val="99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278419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a:bodyPr>
          <a:lstStyle/>
          <a:p>
            <a:r>
              <a:rPr lang="it-IT" dirty="0"/>
              <a:t>Per la costruzione e il funzionamento del sistema di misurazione e valutazione della performance individuale, la mappatura dei diversi </a:t>
            </a:r>
            <a:r>
              <a:rPr lang="it-IT" dirty="0">
                <a:solidFill>
                  <a:srgbClr val="FF0000"/>
                </a:solidFill>
              </a:rPr>
              <a:t>ruoli organizzativi </a:t>
            </a:r>
            <a:r>
              <a:rPr lang="it-IT" dirty="0"/>
              <a:t>all’interno dell’amministrazione è quindi un elemento </a:t>
            </a:r>
            <a:r>
              <a:rPr lang="it-IT" dirty="0" smtClean="0"/>
              <a:t>fondamentale </a:t>
            </a:r>
          </a:p>
          <a:p>
            <a:r>
              <a:rPr lang="it-IT" dirty="0"/>
              <a:t>Nel SMVP, inoltre, devono essere specificate le modalità con le quali l’intero processo viene </a:t>
            </a:r>
            <a:r>
              <a:rPr lang="it-IT" dirty="0">
                <a:solidFill>
                  <a:srgbClr val="FF0000"/>
                </a:solidFill>
              </a:rPr>
              <a:t>formalizzato</a:t>
            </a:r>
            <a:r>
              <a:rPr lang="it-IT" dirty="0"/>
              <a:t>, per esempio prevedendo la </a:t>
            </a:r>
            <a:r>
              <a:rPr lang="it-IT" dirty="0" smtClean="0"/>
              <a:t>compilazione di </a:t>
            </a:r>
            <a:r>
              <a:rPr lang="it-IT" dirty="0"/>
              <a:t>apposite schede  nelle quali annotare: gli </a:t>
            </a:r>
            <a:r>
              <a:rPr lang="it-IT" dirty="0">
                <a:solidFill>
                  <a:srgbClr val="FF0000"/>
                </a:solidFill>
              </a:rPr>
              <a:t>obiettivi </a:t>
            </a:r>
            <a:r>
              <a:rPr lang="it-IT" dirty="0"/>
              <a:t>assegnati e corrispondenti </a:t>
            </a:r>
            <a:r>
              <a:rPr lang="it-IT" dirty="0">
                <a:solidFill>
                  <a:srgbClr val="FF0000"/>
                </a:solidFill>
              </a:rPr>
              <a:t>set di indicatori </a:t>
            </a:r>
            <a:r>
              <a:rPr lang="it-IT" dirty="0"/>
              <a:t>con relativi </a:t>
            </a:r>
            <a:r>
              <a:rPr lang="it-IT" dirty="0">
                <a:solidFill>
                  <a:srgbClr val="FF0000"/>
                </a:solidFill>
              </a:rPr>
              <a:t>target</a:t>
            </a:r>
            <a:r>
              <a:rPr lang="it-IT" dirty="0"/>
              <a:t>, i comportamenti che saranno oggetto di valutazione e, successivamente, gli </a:t>
            </a:r>
            <a:r>
              <a:rPr lang="it-IT" dirty="0">
                <a:solidFill>
                  <a:srgbClr val="FF0000"/>
                </a:solidFill>
              </a:rPr>
              <a:t>esiti</a:t>
            </a:r>
            <a:r>
              <a:rPr lang="it-IT" dirty="0"/>
              <a:t> della misurazione e della valutazione. </a:t>
            </a:r>
          </a:p>
          <a:p>
            <a:pPr marL="0" indent="0">
              <a:buNone/>
            </a:pPr>
            <a:endParaRPr lang="it-IT" dirty="0"/>
          </a:p>
        </p:txBody>
      </p:sp>
    </p:spTree>
    <p:extLst>
      <p:ext uri="{BB962C8B-B14F-4D97-AF65-F5344CB8AC3E}">
        <p14:creationId xmlns:p14="http://schemas.microsoft.com/office/powerpoint/2010/main" val="2791873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r>
              <a:rPr lang="it-IT" dirty="0"/>
              <a:t>Queste linee guida forniscono indicazioni in ordine alla progettazione e alla revisione annuale del </a:t>
            </a:r>
            <a:r>
              <a:rPr lang="it-IT" dirty="0">
                <a:solidFill>
                  <a:srgbClr val="FF0000"/>
                </a:solidFill>
              </a:rPr>
              <a:t>Sistema di Misurazione e Valutazione della Performance (nel seguito </a:t>
            </a:r>
            <a:r>
              <a:rPr lang="it-IT" b="1" dirty="0">
                <a:solidFill>
                  <a:srgbClr val="FF0000"/>
                </a:solidFill>
              </a:rPr>
              <a:t>SMVP</a:t>
            </a:r>
            <a:r>
              <a:rPr lang="it-IT" dirty="0">
                <a:solidFill>
                  <a:srgbClr val="FF0000"/>
                </a:solidFill>
              </a:rPr>
              <a:t>) </a:t>
            </a:r>
            <a:r>
              <a:rPr lang="it-IT" dirty="0"/>
              <a:t>che ogni amministrazione adotta ai sensi dell’art. 7 del d.lgs. </a:t>
            </a:r>
            <a:r>
              <a:rPr lang="it-IT" dirty="0" smtClean="0"/>
              <a:t>150/2009</a:t>
            </a:r>
          </a:p>
          <a:p>
            <a:r>
              <a:rPr lang="it-IT" dirty="0"/>
              <a:t> l’approccio metodologico sotteso a queste linee guida affronta alcuni aspetti emersi come particolarmente critici dall’analisi dei SMVP attualmente in uso, nonché dall’esperienza maturata all’interno dei laboratori sulla performance1 attivati nel corso del 2017, quali la </a:t>
            </a:r>
            <a:r>
              <a:rPr lang="it-IT" u="sng" dirty="0">
                <a:solidFill>
                  <a:srgbClr val="FF0000"/>
                </a:solidFill>
              </a:rPr>
              <a:t>differenza</a:t>
            </a:r>
            <a:r>
              <a:rPr lang="it-IT" dirty="0">
                <a:solidFill>
                  <a:srgbClr val="FF0000"/>
                </a:solidFill>
              </a:rPr>
              <a:t> tra </a:t>
            </a:r>
            <a:r>
              <a:rPr lang="it-IT" b="1" dirty="0">
                <a:solidFill>
                  <a:srgbClr val="FF0000"/>
                </a:solidFill>
              </a:rPr>
              <a:t>misurazione e valutazione </a:t>
            </a:r>
            <a:r>
              <a:rPr lang="it-IT" dirty="0">
                <a:solidFill>
                  <a:srgbClr val="FF0000"/>
                </a:solidFill>
              </a:rPr>
              <a:t>ed il collegamento tra </a:t>
            </a:r>
            <a:r>
              <a:rPr lang="it-IT" b="1" dirty="0">
                <a:solidFill>
                  <a:srgbClr val="FF0000"/>
                </a:solidFill>
              </a:rPr>
              <a:t>performance organizzativa e performance individuale</a:t>
            </a:r>
          </a:p>
        </p:txBody>
      </p:sp>
    </p:spTree>
    <p:extLst>
      <p:ext uri="{BB962C8B-B14F-4D97-AF65-F5344CB8AC3E}">
        <p14:creationId xmlns:p14="http://schemas.microsoft.com/office/powerpoint/2010/main" val="36829718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L’amministrazione </a:t>
            </a:r>
            <a:r>
              <a:rPr lang="it-IT" dirty="0"/>
              <a:t>indica nel proprio SMVP, </a:t>
            </a:r>
            <a:r>
              <a:rPr lang="it-IT" dirty="0">
                <a:solidFill>
                  <a:srgbClr val="FF0000"/>
                </a:solidFill>
              </a:rPr>
              <a:t>quali sono i risultati </a:t>
            </a:r>
            <a:r>
              <a:rPr lang="it-IT" dirty="0"/>
              <a:t>che, per ciascun livello gerarchico/cluster, sono </a:t>
            </a:r>
            <a:r>
              <a:rPr lang="it-IT" dirty="0">
                <a:solidFill>
                  <a:srgbClr val="FF0000"/>
                </a:solidFill>
              </a:rPr>
              <a:t>tenuti in considerazione </a:t>
            </a:r>
            <a:r>
              <a:rPr lang="it-IT" dirty="0"/>
              <a:t>per la misurazione e valutazione della performance </a:t>
            </a:r>
            <a:r>
              <a:rPr lang="it-IT" dirty="0" smtClean="0"/>
              <a:t>individuale.</a:t>
            </a:r>
          </a:p>
          <a:p>
            <a:pPr marL="0" indent="0">
              <a:buNone/>
            </a:pPr>
            <a:r>
              <a:rPr lang="it-IT" dirty="0"/>
              <a:t>Si </a:t>
            </a:r>
            <a:r>
              <a:rPr lang="it-IT" dirty="0" smtClean="0"/>
              <a:t>sottolinea </a:t>
            </a:r>
            <a:r>
              <a:rPr lang="it-IT" dirty="0"/>
              <a:t>l’importanza che le amministrazioni si dotino di modalità operative ed organizzative adeguate </a:t>
            </a:r>
            <a:r>
              <a:rPr lang="it-IT" dirty="0">
                <a:solidFill>
                  <a:srgbClr val="FF0000"/>
                </a:solidFill>
              </a:rPr>
              <a:t>per la misurazione degli indicatori legati ai risultati </a:t>
            </a:r>
            <a:r>
              <a:rPr lang="it-IT" dirty="0"/>
              <a:t>onde assicurare l’attendibilità dei dati utilizzati e la coerenza con la performance organizzativa (vedi par. 4.2). </a:t>
            </a:r>
            <a:endParaRPr lang="it-IT" dirty="0" smtClean="0"/>
          </a:p>
          <a:p>
            <a:pPr marL="0" indent="0">
              <a:buNone/>
            </a:pPr>
            <a:r>
              <a:rPr lang="it-IT" dirty="0" smtClean="0"/>
              <a:t>L’OIV </a:t>
            </a:r>
            <a:r>
              <a:rPr lang="it-IT" dirty="0"/>
              <a:t>contribuisce a verificare che anche a livello individuale siano rispettati i requisiti del sistema di indicatori. </a:t>
            </a:r>
          </a:p>
        </p:txBody>
      </p:sp>
    </p:spTree>
    <p:extLst>
      <p:ext uri="{BB962C8B-B14F-4D97-AF65-F5344CB8AC3E}">
        <p14:creationId xmlns:p14="http://schemas.microsoft.com/office/powerpoint/2010/main" val="1951915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a:bodyPr>
          <a:lstStyle/>
          <a:p>
            <a:pPr marL="0" indent="0">
              <a:buNone/>
            </a:pPr>
            <a:r>
              <a:rPr lang="it-IT" dirty="0">
                <a:solidFill>
                  <a:srgbClr val="0070C0"/>
                </a:solidFill>
              </a:rPr>
              <a:t>Gli OIV forniscono, lungo tutto il ciclo, un supporto metodologico volto ad assicurare efficacia, solidità e affidabilità al SMVP</a:t>
            </a:r>
            <a:r>
              <a:rPr lang="it-IT" dirty="0" smtClean="0">
                <a:solidFill>
                  <a:srgbClr val="0070C0"/>
                </a:solidFill>
              </a:rPr>
              <a:t>. </a:t>
            </a:r>
          </a:p>
          <a:p>
            <a:pPr marL="0" indent="0">
              <a:buNone/>
            </a:pPr>
            <a:r>
              <a:rPr lang="it-IT" dirty="0" smtClean="0"/>
              <a:t> </a:t>
            </a:r>
            <a:r>
              <a:rPr lang="it-IT" dirty="0"/>
              <a:t>Più nel dettaglio, anche alla luce della disciplina introdotta con il d.lgs. 74/2017, le funzioni attribuite agli OIV </a:t>
            </a:r>
            <a:r>
              <a:rPr lang="it-IT" dirty="0" smtClean="0"/>
              <a:t>sono:</a:t>
            </a:r>
            <a:endParaRPr lang="it-IT" dirty="0"/>
          </a:p>
          <a:p>
            <a:pPr>
              <a:buFontTx/>
              <a:buChar char="-"/>
            </a:pPr>
            <a:endParaRPr lang="it-IT" dirty="0" smtClean="0">
              <a:solidFill>
                <a:srgbClr val="0070C0"/>
              </a:solidFill>
            </a:endParaRPr>
          </a:p>
          <a:p>
            <a:pPr>
              <a:buFontTx/>
              <a:buChar char="-"/>
            </a:pPr>
            <a:r>
              <a:rPr lang="it-IT" dirty="0" smtClean="0">
                <a:solidFill>
                  <a:srgbClr val="0070C0"/>
                </a:solidFill>
              </a:rPr>
              <a:t>Presidio </a:t>
            </a:r>
            <a:r>
              <a:rPr lang="it-IT" dirty="0">
                <a:solidFill>
                  <a:srgbClr val="0070C0"/>
                </a:solidFill>
              </a:rPr>
              <a:t>tecnico metodologico del SMVP </a:t>
            </a:r>
            <a:r>
              <a:rPr lang="it-IT" dirty="0"/>
              <a:t>che si esprime prevalentemente attraverso la formulazione del parere vincolante sul </a:t>
            </a:r>
            <a:r>
              <a:rPr lang="it-IT" dirty="0" smtClean="0"/>
              <a:t>SMVP, </a:t>
            </a:r>
            <a:r>
              <a:rPr lang="it-IT" dirty="0"/>
              <a:t>la validazione della Relazione sulla performance e la Relazione annuale sul funzionamento del Sistema; </a:t>
            </a:r>
            <a:endParaRPr lang="it-IT" dirty="0" smtClean="0"/>
          </a:p>
          <a:p>
            <a:pPr marL="0" indent="0">
              <a:buNone/>
            </a:pPr>
            <a:endParaRPr lang="it-IT" dirty="0"/>
          </a:p>
        </p:txBody>
      </p:sp>
    </p:spTree>
    <p:extLst>
      <p:ext uri="{BB962C8B-B14F-4D97-AF65-F5344CB8AC3E}">
        <p14:creationId xmlns:p14="http://schemas.microsoft.com/office/powerpoint/2010/main" val="1971214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a:buFontTx/>
              <a:buChar char="-"/>
            </a:pPr>
            <a:endParaRPr lang="it-IT" dirty="0" smtClean="0"/>
          </a:p>
          <a:p>
            <a:pPr>
              <a:buFontTx/>
              <a:buChar char="-"/>
            </a:pPr>
            <a:r>
              <a:rPr lang="it-IT" dirty="0" smtClean="0">
                <a:solidFill>
                  <a:srgbClr val="0070C0"/>
                </a:solidFill>
              </a:rPr>
              <a:t>Verifica </a:t>
            </a:r>
            <a:r>
              <a:rPr lang="it-IT" dirty="0">
                <a:solidFill>
                  <a:srgbClr val="0070C0"/>
                </a:solidFill>
              </a:rPr>
              <a:t>dell’andamento della performance dell’amministrazione </a:t>
            </a:r>
            <a:r>
              <a:rPr lang="it-IT" dirty="0"/>
              <a:t>rispetto agli obiettivi programmati e segnalazione all’organo di indirizzo politico dell’esigenza di interventi correttivi</a:t>
            </a:r>
            <a:r>
              <a:rPr lang="it-IT" dirty="0" smtClean="0"/>
              <a:t>;</a:t>
            </a:r>
          </a:p>
          <a:p>
            <a:pPr>
              <a:buFontTx/>
              <a:buChar char="-"/>
            </a:pPr>
            <a:endParaRPr lang="it-IT" dirty="0" smtClean="0">
              <a:solidFill>
                <a:srgbClr val="FF0000"/>
              </a:solidFill>
            </a:endParaRPr>
          </a:p>
          <a:p>
            <a:pPr>
              <a:buFontTx/>
              <a:buChar char="-"/>
            </a:pPr>
            <a:r>
              <a:rPr lang="it-IT" dirty="0" smtClean="0">
                <a:solidFill>
                  <a:srgbClr val="FF0000"/>
                </a:solidFill>
              </a:rPr>
              <a:t> </a:t>
            </a:r>
            <a:r>
              <a:rPr lang="it-IT" dirty="0" smtClean="0">
                <a:solidFill>
                  <a:srgbClr val="0070C0"/>
                </a:solidFill>
              </a:rPr>
              <a:t>Proposta </a:t>
            </a:r>
            <a:r>
              <a:rPr lang="it-IT" dirty="0">
                <a:solidFill>
                  <a:srgbClr val="0070C0"/>
                </a:solidFill>
              </a:rPr>
              <a:t>di valutazione annuale dei dirigenti di vertice </a:t>
            </a:r>
            <a:r>
              <a:rPr lang="it-IT" dirty="0"/>
              <a:t>e trasmissione all’organo di indirizzo politico-amministrativo. </a:t>
            </a:r>
            <a:endParaRPr lang="it-IT" dirty="0"/>
          </a:p>
          <a:p>
            <a:pPr marL="0" indent="0">
              <a:buNone/>
            </a:pPr>
            <a:endParaRPr lang="it-IT" dirty="0"/>
          </a:p>
        </p:txBody>
      </p:sp>
    </p:spTree>
    <p:extLst>
      <p:ext uri="{BB962C8B-B14F-4D97-AF65-F5344CB8AC3E}">
        <p14:creationId xmlns:p14="http://schemas.microsoft.com/office/powerpoint/2010/main" val="3994297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Per le finalità di queste linee guida è utile definire e distinguere le attività di misurazione da quelle di </a:t>
            </a:r>
            <a:r>
              <a:rPr lang="it-IT" dirty="0" smtClean="0"/>
              <a:t>valutazione: </a:t>
            </a:r>
          </a:p>
          <a:p>
            <a:pPr>
              <a:buFontTx/>
              <a:buChar char="-"/>
            </a:pPr>
            <a:r>
              <a:rPr lang="it-IT" dirty="0" smtClean="0"/>
              <a:t>Per </a:t>
            </a:r>
            <a:r>
              <a:rPr lang="it-IT" dirty="0">
                <a:solidFill>
                  <a:srgbClr val="FF0000"/>
                </a:solidFill>
              </a:rPr>
              <a:t>misurazione</a:t>
            </a:r>
            <a:r>
              <a:rPr lang="it-IT" dirty="0"/>
              <a:t> si intende l’attività di quantificazione del livello di raggiungimento dei risultati e degli impatti da questi prodotti su utenti e stakeholder, attraverso il ricorso a indicatori. </a:t>
            </a:r>
          </a:p>
          <a:p>
            <a:pPr>
              <a:buFontTx/>
              <a:buChar char="-"/>
            </a:pPr>
            <a:r>
              <a:rPr lang="it-IT" dirty="0" smtClean="0"/>
              <a:t>Per </a:t>
            </a:r>
            <a:r>
              <a:rPr lang="it-IT" dirty="0">
                <a:solidFill>
                  <a:srgbClr val="FF0000"/>
                </a:solidFill>
              </a:rPr>
              <a:t>valutazione</a:t>
            </a:r>
            <a:r>
              <a:rPr lang="it-IT" dirty="0"/>
              <a:t> si intende l’attività di analisi e interpretazione dei valori misurati, che tiene conto dei fattori di contesto che possono avere determinato l’allineamento o lo scostamento rispetto ad un valore di riferimento. </a:t>
            </a:r>
            <a:endParaRPr lang="it-IT" dirty="0" smtClean="0"/>
          </a:p>
          <a:p>
            <a:pPr>
              <a:buFontTx/>
              <a:buChar char="-"/>
            </a:pPr>
            <a:endParaRPr lang="it-IT" dirty="0"/>
          </a:p>
        </p:txBody>
      </p:sp>
    </p:spTree>
    <p:extLst>
      <p:ext uri="{BB962C8B-B14F-4D97-AF65-F5344CB8AC3E}">
        <p14:creationId xmlns:p14="http://schemas.microsoft.com/office/powerpoint/2010/main" val="676132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 </a:t>
            </a:r>
            <a:endParaRPr lang="it-IT" dirty="0" smtClean="0"/>
          </a:p>
          <a:p>
            <a:pPr marL="0" indent="0">
              <a:buNone/>
            </a:pPr>
            <a:r>
              <a:rPr lang="it-IT" dirty="0"/>
              <a:t>Nell’ultima fase, sulla base del livello misurato di raggiungimento degli obiettivi rispetto ai target prefissati, si effettua la valutazione, ovvero </a:t>
            </a:r>
            <a:r>
              <a:rPr lang="it-IT" dirty="0">
                <a:solidFill>
                  <a:srgbClr val="FF0000"/>
                </a:solidFill>
              </a:rPr>
              <a:t>si formula un “giudizio” complessivo sulla performance</a:t>
            </a:r>
            <a:r>
              <a:rPr lang="it-IT" dirty="0"/>
              <a:t>, cercando di comprendere i fattori (interni ed esterni) che possono aver influito positivamente o negativamente sul grado di raggiungimento degli obiettivi </a:t>
            </a:r>
            <a:r>
              <a:rPr lang="it-IT" dirty="0" smtClean="0"/>
              <a:t>medesimi.</a:t>
            </a:r>
          </a:p>
          <a:p>
            <a:pPr marL="0" indent="0">
              <a:buNone/>
            </a:pPr>
            <a:r>
              <a:rPr lang="it-IT" dirty="0" smtClean="0"/>
              <a:t>La fase </a:t>
            </a:r>
            <a:r>
              <a:rPr lang="it-IT" dirty="0"/>
              <a:t>di valutazione deve avere come output la </a:t>
            </a:r>
            <a:r>
              <a:rPr lang="it-IT" dirty="0">
                <a:solidFill>
                  <a:srgbClr val="FF0000"/>
                </a:solidFill>
              </a:rPr>
              <a:t>Relazione annuale sulla Performance </a:t>
            </a:r>
          </a:p>
        </p:txBody>
      </p:sp>
    </p:spTree>
    <p:extLst>
      <p:ext uri="{BB962C8B-B14F-4D97-AF65-F5344CB8AC3E}">
        <p14:creationId xmlns:p14="http://schemas.microsoft.com/office/powerpoint/2010/main" val="171645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La misurazione della </a:t>
            </a:r>
            <a:r>
              <a:rPr lang="it-IT" dirty="0">
                <a:solidFill>
                  <a:srgbClr val="FF0000"/>
                </a:solidFill>
              </a:rPr>
              <a:t>performance organizzativa </a:t>
            </a:r>
            <a:r>
              <a:rPr lang="it-IT" dirty="0"/>
              <a:t>può essere riferita a tre diverse unità di analisi</a:t>
            </a:r>
            <a:r>
              <a:rPr lang="it-IT" dirty="0" smtClean="0"/>
              <a:t>:</a:t>
            </a:r>
          </a:p>
          <a:p>
            <a:pPr marL="0" indent="0">
              <a:buNone/>
            </a:pPr>
            <a:r>
              <a:rPr lang="it-IT" dirty="0" smtClean="0"/>
              <a:t> </a:t>
            </a:r>
            <a:r>
              <a:rPr lang="it-IT" dirty="0"/>
              <a:t>(1) amministrazione nel suo complesso</a:t>
            </a:r>
            <a:r>
              <a:rPr lang="it-IT" dirty="0" smtClean="0"/>
              <a:t>;</a:t>
            </a:r>
          </a:p>
          <a:p>
            <a:pPr marL="0" indent="0">
              <a:buNone/>
            </a:pPr>
            <a:r>
              <a:rPr lang="it-IT" dirty="0" smtClean="0"/>
              <a:t> </a:t>
            </a:r>
            <a:r>
              <a:rPr lang="it-IT" dirty="0"/>
              <a:t>(2) singole unità organizzative dell’amministrazione</a:t>
            </a:r>
            <a:r>
              <a:rPr lang="it-IT" dirty="0" smtClean="0"/>
              <a:t>;</a:t>
            </a:r>
          </a:p>
          <a:p>
            <a:pPr marL="0" indent="0">
              <a:buNone/>
            </a:pPr>
            <a:r>
              <a:rPr lang="it-IT" dirty="0" smtClean="0"/>
              <a:t> </a:t>
            </a:r>
            <a:r>
              <a:rPr lang="it-IT" dirty="0"/>
              <a:t>(3) processi e </a:t>
            </a:r>
            <a:r>
              <a:rPr lang="it-IT" dirty="0" smtClean="0"/>
              <a:t>progetti</a:t>
            </a:r>
          </a:p>
          <a:p>
            <a:pPr marL="0" indent="0">
              <a:buNone/>
            </a:pPr>
            <a:r>
              <a:rPr lang="it-IT" dirty="0" smtClean="0"/>
              <a:t>alla </a:t>
            </a:r>
            <a:r>
              <a:rPr lang="it-IT" dirty="0">
                <a:solidFill>
                  <a:srgbClr val="FF0000"/>
                </a:solidFill>
              </a:rPr>
              <a:t>retribuzione</a:t>
            </a:r>
            <a:r>
              <a:rPr lang="it-IT" dirty="0"/>
              <a:t> della performance organizzativa deve essere destinata una quota delle risorse del fondo relativo al trattamento economico accessorio</a:t>
            </a:r>
          </a:p>
        </p:txBody>
      </p:sp>
    </p:spTree>
    <p:extLst>
      <p:ext uri="{BB962C8B-B14F-4D97-AF65-F5344CB8AC3E}">
        <p14:creationId xmlns:p14="http://schemas.microsoft.com/office/powerpoint/2010/main" val="2579270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Col </a:t>
            </a:r>
            <a:r>
              <a:rPr lang="it-IT" dirty="0"/>
              <a:t>termine </a:t>
            </a:r>
            <a:r>
              <a:rPr lang="it-IT" dirty="0">
                <a:solidFill>
                  <a:srgbClr val="FF0000"/>
                </a:solidFill>
              </a:rPr>
              <a:t>attività</a:t>
            </a:r>
            <a:r>
              <a:rPr lang="it-IT" dirty="0"/>
              <a:t> si intende un insieme omogeneo di compiti, realizzato all’interno </a:t>
            </a:r>
            <a:r>
              <a:rPr lang="it-IT" dirty="0" smtClean="0"/>
              <a:t>di </a:t>
            </a:r>
            <a:r>
              <a:rPr lang="it-IT" dirty="0"/>
              <a:t>una stessa unità organizzativa, caratterizzato da</a:t>
            </a:r>
            <a:r>
              <a:rPr lang="it-IT" dirty="0" smtClean="0"/>
              <a:t>:</a:t>
            </a:r>
          </a:p>
          <a:p>
            <a:pPr>
              <a:buFontTx/>
              <a:buChar char="-"/>
            </a:pPr>
            <a:r>
              <a:rPr lang="it-IT" dirty="0" smtClean="0"/>
              <a:t>un </a:t>
            </a:r>
            <a:r>
              <a:rPr lang="it-IT" dirty="0">
                <a:solidFill>
                  <a:srgbClr val="FF0000"/>
                </a:solidFill>
              </a:rPr>
              <a:t>output</a:t>
            </a:r>
            <a:r>
              <a:rPr lang="it-IT" dirty="0"/>
              <a:t> chiaramente identificabile, che per le amministrazioni può essere un </a:t>
            </a:r>
            <a:r>
              <a:rPr lang="it-IT" u="sng" dirty="0"/>
              <a:t>prodotto o servizio </a:t>
            </a:r>
            <a:r>
              <a:rPr lang="it-IT" dirty="0"/>
              <a:t>(ad esempio erogazione di un beneficio, rilascio di un’autorizzazione o produzione di un atto normativo o amministrativo) </a:t>
            </a:r>
            <a:endParaRPr lang="it-IT" dirty="0" smtClean="0"/>
          </a:p>
          <a:p>
            <a:pPr>
              <a:buFontTx/>
              <a:buChar char="-"/>
            </a:pPr>
            <a:r>
              <a:rPr lang="it-IT" dirty="0"/>
              <a:t>v</a:t>
            </a:r>
            <a:r>
              <a:rPr lang="it-IT" dirty="0" smtClean="0"/>
              <a:t>ari </a:t>
            </a:r>
            <a:r>
              <a:rPr lang="it-IT" dirty="0" smtClean="0">
                <a:solidFill>
                  <a:srgbClr val="FF0000"/>
                </a:solidFill>
              </a:rPr>
              <a:t>input</a:t>
            </a:r>
            <a:r>
              <a:rPr lang="it-IT" dirty="0"/>
              <a:t>, ossia dalle </a:t>
            </a:r>
            <a:r>
              <a:rPr lang="it-IT" u="sng" dirty="0"/>
              <a:t>risorse utilizzate </a:t>
            </a:r>
            <a:r>
              <a:rPr lang="it-IT" dirty="0"/>
              <a:t>per realizzare l’output che possono includere risorse umane, finanziarie o strumentali</a:t>
            </a:r>
          </a:p>
        </p:txBody>
      </p:sp>
    </p:spTree>
    <p:extLst>
      <p:ext uri="{BB962C8B-B14F-4D97-AF65-F5344CB8AC3E}">
        <p14:creationId xmlns:p14="http://schemas.microsoft.com/office/powerpoint/2010/main" val="3266842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541</TotalTime>
  <Words>2664</Words>
  <Application>Microsoft Office PowerPoint</Application>
  <PresentationFormat>Widescreen</PresentationFormat>
  <Paragraphs>150</Paragraphs>
  <Slides>30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30</vt:i4>
      </vt:variant>
    </vt:vector>
  </HeadingPairs>
  <TitlesOfParts>
    <vt:vector size="37" baseType="lpstr">
      <vt:lpstr>Arial</vt:lpstr>
      <vt:lpstr>Calibri</vt:lpstr>
      <vt:lpstr>Calibri Light</vt:lpstr>
      <vt:lpstr>Comic Sans MS</vt:lpstr>
      <vt:lpstr>Times New Roman</vt:lpstr>
      <vt:lpstr>Verdana</vt:lpstr>
      <vt:lpstr>Tema di Office</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Presentazione standard di PowerPoint</vt:lpstr>
      <vt:lpstr>Linee guida per il Sistema di Misurazione e Valutazione della performance </vt:lpstr>
      <vt:lpstr>Linee guida per il Sistema di Misurazione e Valutazione della performance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Linee guida per il Sistema di Misurazione e Valutazione della performance </dc:title>
  <dc:creator>lila banterle</dc:creator>
  <cp:lastModifiedBy>lila banterle</cp:lastModifiedBy>
  <cp:revision>25</cp:revision>
  <dcterms:created xsi:type="dcterms:W3CDTF">2018-04-17T14:53:29Z</dcterms:created>
  <dcterms:modified xsi:type="dcterms:W3CDTF">2019-01-24T09:33:24Z</dcterms:modified>
</cp:coreProperties>
</file>