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4526-9157-47A7-919B-CAE7E0375C53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87BB-BC8E-4B4A-92B3-16C5B57D4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93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4526-9157-47A7-919B-CAE7E0375C53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87BB-BC8E-4B4A-92B3-16C5B57D4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0049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4526-9157-47A7-919B-CAE7E0375C53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87BB-BC8E-4B4A-92B3-16C5B57D4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58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4526-9157-47A7-919B-CAE7E0375C53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87BB-BC8E-4B4A-92B3-16C5B57D4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3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4526-9157-47A7-919B-CAE7E0375C53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87BB-BC8E-4B4A-92B3-16C5B57D4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867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4526-9157-47A7-919B-CAE7E0375C53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87BB-BC8E-4B4A-92B3-16C5B57D4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49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4526-9157-47A7-919B-CAE7E0375C53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87BB-BC8E-4B4A-92B3-16C5B57D4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7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4526-9157-47A7-919B-CAE7E0375C53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87BB-BC8E-4B4A-92B3-16C5B57D4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32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4526-9157-47A7-919B-CAE7E0375C53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87BB-BC8E-4B4A-92B3-16C5B57D4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84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4526-9157-47A7-919B-CAE7E0375C53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87BB-BC8E-4B4A-92B3-16C5B57D4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03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4526-9157-47A7-919B-CAE7E0375C53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487BB-BC8E-4B4A-92B3-16C5B57D4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44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4526-9157-47A7-919B-CAE7E0375C53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487BB-BC8E-4B4A-92B3-16C5B57D4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71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err="1" smtClean="0"/>
              <a:t>Benchmarking</a:t>
            </a:r>
            <a:r>
              <a:rPr lang="it-IT" sz="4000" dirty="0" smtClean="0"/>
              <a:t> 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Premessa</a:t>
            </a:r>
          </a:p>
          <a:p>
            <a:r>
              <a:rPr lang="it-IT" dirty="0" smtClean="0"/>
              <a:t>(Fonte: TILDE, </a:t>
            </a:r>
            <a:r>
              <a:rPr lang="it-IT" dirty="0" err="1" smtClean="0"/>
              <a:t>European</a:t>
            </a:r>
            <a:r>
              <a:rPr lang="it-IT" dirty="0" smtClean="0"/>
              <a:t> </a:t>
            </a:r>
            <a:r>
              <a:rPr lang="it-IT" dirty="0" err="1" smtClean="0"/>
              <a:t>Commission</a:t>
            </a:r>
            <a:r>
              <a:rPr lang="it-IT" dirty="0" smtClean="0"/>
              <a:t> D20)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578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6864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400" dirty="0" err="1" smtClean="0"/>
              <a:t>Benchmarking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err="1" smtClean="0"/>
              <a:t>Benchmarking</a:t>
            </a:r>
            <a:r>
              <a:rPr lang="it-IT" dirty="0" smtClean="0"/>
              <a:t> è un processo sistematico e continuo dove si effettuano paragoni di efficienza al fine di relazionarsi con altri in termini di produttività, qualità e processi di lavoro, con riferimento ai casi di «best </a:t>
            </a:r>
            <a:r>
              <a:rPr lang="it-IT" dirty="0" err="1" smtClean="0"/>
              <a:t>practice</a:t>
            </a:r>
            <a:r>
              <a:rPr lang="it-IT" dirty="0" smtClean="0"/>
              <a:t>». </a:t>
            </a:r>
          </a:p>
          <a:p>
            <a:r>
              <a:rPr lang="it-IT" dirty="0" smtClean="0"/>
              <a:t>La «ruota» del </a:t>
            </a:r>
            <a:r>
              <a:rPr lang="it-IT" dirty="0" err="1" smtClean="0"/>
              <a:t>Benchmarking</a:t>
            </a:r>
            <a:r>
              <a:rPr lang="it-IT" dirty="0" smtClean="0"/>
              <a:t> descrive i cinque </a:t>
            </a:r>
            <a:r>
              <a:rPr lang="it-IT" dirty="0" err="1" smtClean="0"/>
              <a:t>step</a:t>
            </a:r>
            <a:r>
              <a:rPr lang="it-IT" dirty="0" smtClean="0"/>
              <a:t> principali: </a:t>
            </a:r>
          </a:p>
          <a:p>
            <a:pPr>
              <a:buFontTx/>
              <a:buChar char="-"/>
            </a:pPr>
            <a:r>
              <a:rPr lang="it-IT" u="sng" dirty="0" smtClean="0"/>
              <a:t>PLAN</a:t>
            </a:r>
            <a:r>
              <a:rPr lang="it-IT" dirty="0" smtClean="0"/>
              <a:t>: individua i </a:t>
            </a:r>
            <a:r>
              <a:rPr lang="it-IT" dirty="0" smtClean="0">
                <a:solidFill>
                  <a:srgbClr val="FF0000"/>
                </a:solidFill>
              </a:rPr>
              <a:t>fattori critici </a:t>
            </a:r>
            <a:r>
              <a:rPr lang="it-IT" dirty="0" smtClean="0"/>
              <a:t>di successo, scegli i </a:t>
            </a:r>
            <a:r>
              <a:rPr lang="it-IT" dirty="0" smtClean="0">
                <a:solidFill>
                  <a:srgbClr val="FF0000"/>
                </a:solidFill>
              </a:rPr>
              <a:t>processi</a:t>
            </a:r>
            <a:r>
              <a:rPr lang="it-IT" dirty="0" smtClean="0"/>
              <a:t> da confrontare, </a:t>
            </a:r>
            <a:r>
              <a:rPr lang="it-IT" dirty="0" smtClean="0">
                <a:solidFill>
                  <a:srgbClr val="FF0000"/>
                </a:solidFill>
              </a:rPr>
              <a:t>documenta </a:t>
            </a:r>
            <a:r>
              <a:rPr lang="it-IT" dirty="0" smtClean="0"/>
              <a:t>i processi e sviluppa le </a:t>
            </a:r>
            <a:r>
              <a:rPr lang="it-IT" dirty="0" smtClean="0">
                <a:solidFill>
                  <a:srgbClr val="FF0000"/>
                </a:solidFill>
              </a:rPr>
              <a:t>misure di performance</a:t>
            </a:r>
          </a:p>
          <a:p>
            <a:pPr>
              <a:buFontTx/>
              <a:buChar char="-"/>
            </a:pPr>
            <a:r>
              <a:rPr lang="it-IT" u="sng" dirty="0" smtClean="0"/>
              <a:t>SEARCH</a:t>
            </a:r>
            <a:r>
              <a:rPr lang="it-IT" dirty="0" smtClean="0"/>
              <a:t>: trova i </a:t>
            </a:r>
            <a:r>
              <a:rPr lang="it-IT" dirty="0" smtClean="0">
                <a:solidFill>
                  <a:srgbClr val="FF0000"/>
                </a:solidFill>
              </a:rPr>
              <a:t>partner </a:t>
            </a:r>
            <a:r>
              <a:rPr lang="it-IT" dirty="0" smtClean="0"/>
              <a:t>per il </a:t>
            </a:r>
            <a:r>
              <a:rPr lang="it-IT" dirty="0" err="1" smtClean="0"/>
              <a:t>Benchmarking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715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Benchmarking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OBSERVE: comprendi e documenta i </a:t>
            </a:r>
            <a:r>
              <a:rPr lang="it-IT" dirty="0" smtClean="0">
                <a:solidFill>
                  <a:srgbClr val="FF0000"/>
                </a:solidFill>
              </a:rPr>
              <a:t>processi dei partner</a:t>
            </a:r>
            <a:r>
              <a:rPr lang="it-IT" dirty="0" smtClean="0"/>
              <a:t>, sia al livello delle pratiche che a quello delle performance.</a:t>
            </a:r>
          </a:p>
          <a:p>
            <a:pPr>
              <a:buFontTx/>
              <a:buChar char="-"/>
            </a:pPr>
            <a:r>
              <a:rPr lang="it-IT" dirty="0" smtClean="0"/>
              <a:t>ANALYZE: identifica i </a:t>
            </a:r>
            <a:r>
              <a:rPr lang="it-IT" dirty="0" smtClean="0">
                <a:solidFill>
                  <a:srgbClr val="FF0000"/>
                </a:solidFill>
              </a:rPr>
              <a:t>gap</a:t>
            </a:r>
            <a:r>
              <a:rPr lang="it-IT" dirty="0" smtClean="0"/>
              <a:t> di performance e trova le </a:t>
            </a:r>
            <a:r>
              <a:rPr lang="it-IT" dirty="0" smtClean="0">
                <a:solidFill>
                  <a:srgbClr val="FF0000"/>
                </a:solidFill>
              </a:rPr>
              <a:t>cause</a:t>
            </a:r>
          </a:p>
          <a:p>
            <a:pPr>
              <a:buFontTx/>
              <a:buChar char="-"/>
            </a:pPr>
            <a:r>
              <a:rPr lang="it-IT" dirty="0" smtClean="0"/>
              <a:t>ADAPT: scegli le </a:t>
            </a:r>
            <a:r>
              <a:rPr lang="it-IT" dirty="0" smtClean="0">
                <a:solidFill>
                  <a:srgbClr val="FF0000"/>
                </a:solidFill>
              </a:rPr>
              <a:t>Best </a:t>
            </a:r>
            <a:r>
              <a:rPr lang="it-IT" dirty="0" err="1" smtClean="0">
                <a:solidFill>
                  <a:srgbClr val="FF0000"/>
                </a:solidFill>
              </a:rPr>
              <a:t>Practice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FF0000"/>
                </a:solidFill>
              </a:rPr>
              <a:t>adattale </a:t>
            </a:r>
            <a:r>
              <a:rPr lang="it-IT" dirty="0" smtClean="0"/>
              <a:t>alle condizioni della tua impresa e </a:t>
            </a:r>
            <a:r>
              <a:rPr lang="it-IT" dirty="0" smtClean="0">
                <a:solidFill>
                  <a:srgbClr val="FF0000"/>
                </a:solidFill>
              </a:rPr>
              <a:t>avvia</a:t>
            </a:r>
            <a:r>
              <a:rPr lang="it-IT" dirty="0" smtClean="0"/>
              <a:t> il cambiamento.</a:t>
            </a:r>
          </a:p>
          <a:p>
            <a:pPr marL="0" indent="0">
              <a:buNone/>
            </a:pPr>
            <a:endParaRPr lang="it-IT" i="1" dirty="0" smtClean="0"/>
          </a:p>
          <a:p>
            <a:pPr marL="0" indent="0">
              <a:buNone/>
            </a:pPr>
            <a:r>
              <a:rPr lang="it-IT" i="1" dirty="0" err="1" smtClean="0"/>
              <a:t>ll</a:t>
            </a:r>
            <a:r>
              <a:rPr lang="it-IT" i="1" dirty="0" smtClean="0"/>
              <a:t> </a:t>
            </a:r>
            <a:r>
              <a:rPr lang="it-IT" i="1" dirty="0" err="1" smtClean="0"/>
              <a:t>Benchmarking</a:t>
            </a:r>
            <a:r>
              <a:rPr lang="it-IT" i="1" dirty="0" smtClean="0"/>
              <a:t> non deve finire al quinto </a:t>
            </a:r>
            <a:r>
              <a:rPr lang="it-IT" i="1" dirty="0" err="1" smtClean="0"/>
              <a:t>step</a:t>
            </a:r>
            <a:r>
              <a:rPr lang="it-IT" i="1" dirty="0" smtClean="0"/>
              <a:t>. Il processo lo si rappresenta con una ruota appunto perché deve continuamente venire ripetuto a fronte di nuove tecnologie, nuovi standard, nuove leggi…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03220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Benchmarking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Inoltre si può passare a </a:t>
            </a:r>
            <a:r>
              <a:rPr lang="it-IT" dirty="0" smtClean="0">
                <a:solidFill>
                  <a:srgbClr val="FF0000"/>
                </a:solidFill>
              </a:rPr>
              <a:t>partner differenti </a:t>
            </a:r>
            <a:r>
              <a:rPr lang="it-IT" dirty="0" smtClean="0"/>
              <a:t>a fronte di differenti «</a:t>
            </a:r>
            <a:r>
              <a:rPr lang="it-IT" dirty="0" err="1" smtClean="0"/>
              <a:t>goals</a:t>
            </a:r>
            <a:r>
              <a:rPr lang="it-IT" dirty="0" smtClean="0"/>
              <a:t>» che si vogliono ottenere. </a:t>
            </a:r>
          </a:p>
          <a:p>
            <a:r>
              <a:rPr lang="it-IT" dirty="0" smtClean="0"/>
              <a:t>Le applicazioni del </a:t>
            </a:r>
            <a:r>
              <a:rPr lang="it-IT" dirty="0" err="1" smtClean="0"/>
              <a:t>Benchmarking</a:t>
            </a:r>
            <a:r>
              <a:rPr lang="it-IT" dirty="0" smtClean="0"/>
              <a:t> sono solitamente rivolte a miglioramenti interni di produttività a fronte delle Best </a:t>
            </a:r>
            <a:r>
              <a:rPr lang="it-IT" dirty="0" err="1" smtClean="0"/>
              <a:t>Practice</a:t>
            </a:r>
            <a:r>
              <a:rPr lang="it-IT" dirty="0" smtClean="0"/>
              <a:t> dei «best in business» o anche in altri business.</a:t>
            </a:r>
          </a:p>
          <a:p>
            <a:r>
              <a:rPr lang="it-IT" dirty="0" smtClean="0"/>
              <a:t>I due tipi principali di </a:t>
            </a:r>
            <a:r>
              <a:rPr lang="it-IT" dirty="0" err="1" smtClean="0"/>
              <a:t>Benchmarking</a:t>
            </a:r>
            <a:r>
              <a:rPr lang="it-IT" dirty="0" smtClean="0"/>
              <a:t> sono: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 err="1" smtClean="0">
                <a:solidFill>
                  <a:srgbClr val="FF0000"/>
                </a:solidFill>
              </a:rPr>
              <a:t>Metric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Benchmarking</a:t>
            </a:r>
            <a:r>
              <a:rPr lang="it-IT" dirty="0" smtClean="0"/>
              <a:t>, che è usato per analisi quantitative.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 err="1" smtClean="0">
                <a:solidFill>
                  <a:srgbClr val="FF0000"/>
                </a:solidFill>
              </a:rPr>
              <a:t>Process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Benchmarking</a:t>
            </a:r>
            <a:r>
              <a:rPr lang="it-IT" dirty="0" smtClean="0"/>
              <a:t>, che è usato per analisi qualitative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1877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Benchmarking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err="1" smtClean="0"/>
              <a:t>Metric</a:t>
            </a:r>
            <a:r>
              <a:rPr lang="it-IT" dirty="0" smtClean="0"/>
              <a:t> </a:t>
            </a:r>
            <a:r>
              <a:rPr lang="it-IT" dirty="0" err="1" smtClean="0"/>
              <a:t>Benchmarking</a:t>
            </a:r>
            <a:r>
              <a:rPr lang="it-IT" dirty="0" smtClean="0"/>
              <a:t> è usato per l’analisi e la comparazione di imprese volte a valutare l’efficienza da un punto di vista interno ed esterno. Oppure per analisi quantitative approfondite che portano a paragoni con le Best </a:t>
            </a:r>
            <a:r>
              <a:rPr lang="it-IT" dirty="0" err="1" smtClean="0"/>
              <a:t>Practice</a:t>
            </a:r>
            <a:r>
              <a:rPr lang="it-IT" dirty="0" smtClean="0"/>
              <a:t>. </a:t>
            </a:r>
          </a:p>
          <a:p>
            <a:r>
              <a:rPr lang="it-IT" dirty="0" smtClean="0"/>
              <a:t>Il </a:t>
            </a:r>
            <a:r>
              <a:rPr lang="it-IT" dirty="0" err="1" smtClean="0"/>
              <a:t>Process</a:t>
            </a:r>
            <a:r>
              <a:rPr lang="it-IT" dirty="0" smtClean="0"/>
              <a:t> </a:t>
            </a:r>
            <a:r>
              <a:rPr lang="it-IT" dirty="0" err="1" smtClean="0"/>
              <a:t>Benchmarking</a:t>
            </a:r>
            <a:r>
              <a:rPr lang="it-IT" dirty="0" smtClean="0"/>
              <a:t> è usato in </a:t>
            </a:r>
            <a:r>
              <a:rPr lang="it-IT" dirty="0" smtClean="0">
                <a:solidFill>
                  <a:srgbClr val="FF0000"/>
                </a:solidFill>
              </a:rPr>
              <a:t>processi specifici </a:t>
            </a:r>
            <a:r>
              <a:rPr lang="it-IT" dirty="0" smtClean="0"/>
              <a:t>per migliorare la </a:t>
            </a:r>
            <a:r>
              <a:rPr lang="it-IT" i="1" dirty="0" smtClean="0"/>
              <a:t>base </a:t>
            </a:r>
            <a:r>
              <a:rPr lang="it-IT" dirty="0" smtClean="0"/>
              <a:t>delle best </a:t>
            </a:r>
            <a:r>
              <a:rPr lang="it-IT" dirty="0" err="1" smtClean="0"/>
              <a:t>practice</a:t>
            </a:r>
            <a:r>
              <a:rPr lang="it-IT" dirty="0" smtClean="0"/>
              <a:t>. </a:t>
            </a:r>
          </a:p>
          <a:p>
            <a:r>
              <a:rPr lang="it-IT" dirty="0" smtClean="0"/>
              <a:t>La maggior parte dei business è complessa e non è realistico coprire tutti i dettagli con il </a:t>
            </a:r>
            <a:r>
              <a:rPr lang="it-IT" dirty="0" err="1" smtClean="0"/>
              <a:t>Metric</a:t>
            </a:r>
            <a:r>
              <a:rPr lang="it-IT" dirty="0" smtClean="0"/>
              <a:t> </a:t>
            </a:r>
            <a:r>
              <a:rPr lang="it-IT" dirty="0" err="1" smtClean="0"/>
              <a:t>Benchmarking</a:t>
            </a:r>
            <a:r>
              <a:rPr lang="it-IT" dirty="0" smtClean="0"/>
              <a:t>. Vengono trattati solo gli aspetti più cruciali attraverso i </a:t>
            </a:r>
            <a:r>
              <a:rPr lang="it-IT" dirty="0" smtClean="0">
                <a:solidFill>
                  <a:srgbClr val="FF0000"/>
                </a:solidFill>
              </a:rPr>
              <a:t>Performance </a:t>
            </a:r>
            <a:r>
              <a:rPr lang="it-IT" dirty="0" err="1" smtClean="0">
                <a:solidFill>
                  <a:srgbClr val="FF0000"/>
                </a:solidFill>
              </a:rPr>
              <a:t>Indicators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914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Benchmarking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dettagli sui processi, le metodologie che vengono adottate, vengono trattati in attività di </a:t>
            </a:r>
            <a:r>
              <a:rPr lang="it-IT" dirty="0" err="1" smtClean="0"/>
              <a:t>Benchmarking</a:t>
            </a:r>
            <a:r>
              <a:rPr lang="it-IT" dirty="0" smtClean="0"/>
              <a:t> che hanno natura più </a:t>
            </a:r>
            <a:r>
              <a:rPr lang="it-IT" dirty="0" smtClean="0">
                <a:solidFill>
                  <a:srgbClr val="FF0000"/>
                </a:solidFill>
              </a:rPr>
              <a:t>qualitativa</a:t>
            </a:r>
            <a:r>
              <a:rPr lang="it-IT" dirty="0" smtClean="0"/>
              <a:t>.</a:t>
            </a:r>
          </a:p>
          <a:p>
            <a:r>
              <a:rPr lang="it-IT" dirty="0" smtClean="0"/>
              <a:t>C’è un numero significativo di </a:t>
            </a:r>
            <a:r>
              <a:rPr lang="it-IT" dirty="0" smtClean="0">
                <a:solidFill>
                  <a:srgbClr val="FF0000"/>
                </a:solidFill>
              </a:rPr>
              <a:t>metodi e modelli </a:t>
            </a:r>
            <a:r>
              <a:rPr lang="it-IT" dirty="0" smtClean="0"/>
              <a:t>usati per il </a:t>
            </a:r>
            <a:r>
              <a:rPr lang="it-IT" dirty="0" err="1" smtClean="0"/>
              <a:t>Benchmarking</a:t>
            </a:r>
            <a:r>
              <a:rPr lang="it-IT" dirty="0"/>
              <a:t>.</a:t>
            </a:r>
            <a:r>
              <a:rPr lang="it-IT" dirty="0" smtClean="0"/>
              <a:t> I più usati si possono dividere in due gruppi principali: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Parametrici</a:t>
            </a:r>
            <a:r>
              <a:rPr lang="it-IT" dirty="0" smtClean="0"/>
              <a:t>: richiedono la stima di funzioni parametriche (</a:t>
            </a:r>
            <a:r>
              <a:rPr lang="it-IT" dirty="0" err="1" smtClean="0"/>
              <a:t>cost</a:t>
            </a:r>
            <a:r>
              <a:rPr lang="it-IT" dirty="0" smtClean="0"/>
              <a:t> </a:t>
            </a:r>
            <a:r>
              <a:rPr lang="it-IT" dirty="0" err="1" smtClean="0"/>
              <a:t>functions</a:t>
            </a:r>
            <a:r>
              <a:rPr lang="it-IT" dirty="0" smtClean="0"/>
              <a:t>….)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Non parametrici</a:t>
            </a:r>
            <a:r>
              <a:rPr lang="it-IT" dirty="0" smtClean="0"/>
              <a:t>: non richiedono l’uso di alcuna funzione. </a:t>
            </a:r>
          </a:p>
          <a:p>
            <a:pPr marL="0" indent="0">
              <a:buNone/>
            </a:pPr>
            <a:r>
              <a:rPr lang="it-IT" i="1" dirty="0" smtClean="0"/>
              <a:t>I metodi parametrici usano la statistica e le regressioni in particolare </a:t>
            </a:r>
            <a:r>
              <a:rPr lang="it-IT" i="1" dirty="0" err="1" smtClean="0"/>
              <a:t>er</a:t>
            </a:r>
            <a:r>
              <a:rPr lang="it-IT" i="1" dirty="0" smtClean="0"/>
              <a:t> valutare l’efficienza delle industrie sottoposte a confronto. </a:t>
            </a:r>
          </a:p>
          <a:p>
            <a:pPr marL="0" indent="0">
              <a:buNone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535710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437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Benchmarking </vt:lpstr>
      <vt:lpstr>Benchmarking</vt:lpstr>
      <vt:lpstr>Benchmarking</vt:lpstr>
      <vt:lpstr>Benchmarking</vt:lpstr>
      <vt:lpstr>Benchmarking</vt:lpstr>
      <vt:lpstr>Benchmarking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Benchmarking</dc:title>
  <dc:creator>alberto banterle</dc:creator>
  <cp:lastModifiedBy>alberto banterle</cp:lastModifiedBy>
  <cp:revision>8</cp:revision>
  <dcterms:created xsi:type="dcterms:W3CDTF">2017-05-08T08:22:21Z</dcterms:created>
  <dcterms:modified xsi:type="dcterms:W3CDTF">2017-05-08T09:22:57Z</dcterms:modified>
</cp:coreProperties>
</file>