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71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82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41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60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85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40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0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1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84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9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82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5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F86D-D92D-49BB-A5C8-B21D28F96009}" type="datetimeFigureOut">
              <a:rPr lang="it-IT" smtClean="0"/>
              <a:t>27/03/2018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1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Performance management: indicatori nei paesi OCSE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SDA Bocconi: osservatorio sul cambiamento delle Pubbliche amministrazioni - 2012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24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struttura base di un PSA è la seguente: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scopo e funzione</a:t>
            </a:r>
            <a:r>
              <a:rPr lang="it-IT" dirty="0"/>
              <a:t>, per ciascun Ministero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obiettivi</a:t>
            </a:r>
            <a:r>
              <a:rPr lang="it-IT" dirty="0"/>
              <a:t> per ciascuna area di intervento del Ministero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target</a:t>
            </a:r>
            <a:r>
              <a:rPr lang="it-IT" dirty="0"/>
              <a:t> degli outcome per ciascuno degli obiettivi individuati</a:t>
            </a:r>
          </a:p>
          <a:p>
            <a:pPr>
              <a:buFontTx/>
              <a:buChar char="-"/>
            </a:pPr>
            <a:r>
              <a:rPr lang="it-IT" dirty="0" err="1">
                <a:solidFill>
                  <a:srgbClr val="C00000"/>
                </a:solidFill>
              </a:rPr>
              <a:t>value</a:t>
            </a:r>
            <a:r>
              <a:rPr lang="it-IT" dirty="0">
                <a:solidFill>
                  <a:srgbClr val="C00000"/>
                </a:solidFill>
              </a:rPr>
              <a:t> for </a:t>
            </a:r>
            <a:r>
              <a:rPr lang="it-IT" dirty="0" err="1">
                <a:solidFill>
                  <a:srgbClr val="C00000"/>
                </a:solidFill>
              </a:rPr>
              <a:t>money</a:t>
            </a:r>
            <a:r>
              <a:rPr lang="it-IT" dirty="0"/>
              <a:t>: ogni Ministero ha il dovere di migliorare l’efficienza nell’erogazione dei servizi e programmi di cui è responsabile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responsabile</a:t>
            </a:r>
            <a:r>
              <a:rPr lang="it-IT" dirty="0"/>
              <a:t>: persona o gruppo di persone responsabile per il raggiungimento degli obiettivi e dei target individuati.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012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4207" y="1654262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C00000"/>
                </a:solidFill>
              </a:rPr>
              <a:t>Due </a:t>
            </a:r>
            <a:r>
              <a:rPr lang="it-IT" dirty="0">
                <a:solidFill>
                  <a:srgbClr val="C00000"/>
                </a:solidFill>
              </a:rPr>
              <a:t>sono le principali osservazioni </a:t>
            </a:r>
            <a:r>
              <a:rPr lang="it-IT" dirty="0"/>
              <a:t>che possono essere fatte considerando il sistema di misurazione e valutazione della performance a livello di amministrazioni centrali del Regno Unito</a:t>
            </a:r>
          </a:p>
          <a:p>
            <a:pPr>
              <a:buFontTx/>
              <a:buChar char="-"/>
            </a:pPr>
            <a:r>
              <a:rPr lang="it-IT" dirty="0"/>
              <a:t> La </a:t>
            </a:r>
            <a:r>
              <a:rPr lang="it-IT" u="sng" dirty="0"/>
              <a:t>prima</a:t>
            </a:r>
            <a:r>
              <a:rPr lang="it-IT" dirty="0"/>
              <a:t> è che l’intera misurazione e valutazione della performance è fortemente incentrata sugli </a:t>
            </a:r>
            <a:r>
              <a:rPr lang="it-IT" dirty="0">
                <a:solidFill>
                  <a:srgbClr val="C00000"/>
                </a:solidFill>
              </a:rPr>
              <a:t>outcome</a:t>
            </a:r>
            <a:r>
              <a:rPr lang="it-IT" dirty="0"/>
              <a:t> e viene dato un minore spazio a altre dimensioni della performance quali le risorse e le attività. </a:t>
            </a: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1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/>
              <a:t>La </a:t>
            </a:r>
            <a:r>
              <a:rPr lang="it-IT" u="sng" dirty="0"/>
              <a:t>seconda</a:t>
            </a:r>
            <a:r>
              <a:rPr lang="it-IT" dirty="0"/>
              <a:t> considerazione riguarda l’effetto prodotto da sistemi di misurazione e valutazione della performance: sono stati osservati </a:t>
            </a:r>
            <a:r>
              <a:rPr lang="it-IT" dirty="0">
                <a:solidFill>
                  <a:srgbClr val="C00000"/>
                </a:solidFill>
              </a:rPr>
              <a:t>molteplici casi di gaming</a:t>
            </a:r>
            <a:r>
              <a:rPr lang="it-IT" dirty="0"/>
              <a:t>; ulteriori disfunzioni a livello di sistema di misurazione della performance si sono inoltre verificate per effetto del mutare delle </a:t>
            </a:r>
            <a:r>
              <a:rPr lang="it-IT" dirty="0">
                <a:solidFill>
                  <a:srgbClr val="C00000"/>
                </a:solidFill>
              </a:rPr>
              <a:t>priorità politiche.</a:t>
            </a:r>
          </a:p>
          <a:p>
            <a:pPr>
              <a:buFontTx/>
              <a:buChar char="-"/>
            </a:pPr>
            <a:r>
              <a:rPr lang="it-IT" dirty="0"/>
              <a:t>Nel 1998 il governo laburista di Tony Blair, risultato vincitore alle elezioni politiche del 1996, ha completato la prima </a:t>
            </a:r>
            <a:r>
              <a:rPr lang="it-IT" dirty="0">
                <a:solidFill>
                  <a:srgbClr val="FF0000"/>
                </a:solidFill>
              </a:rPr>
              <a:t>Comprehensive Spending Review (CSR) </a:t>
            </a:r>
            <a:r>
              <a:rPr lang="it-IT" dirty="0"/>
              <a:t>che definisce la programmazione su base triennale e le priorità di spesa del governo. </a:t>
            </a:r>
          </a:p>
          <a:p>
            <a:pPr>
              <a:buFontTx/>
              <a:buChar char="-"/>
            </a:pPr>
            <a:r>
              <a:rPr lang="it-IT" dirty="0"/>
              <a:t> Accanto alle CSR, negli anni sono state realizzate diverse </a:t>
            </a:r>
            <a:r>
              <a:rPr lang="it-IT" dirty="0">
                <a:solidFill>
                  <a:srgbClr val="FF0000"/>
                </a:solidFill>
              </a:rPr>
              <a:t>Spending Review (SR)</a:t>
            </a:r>
            <a:r>
              <a:rPr lang="it-IT" dirty="0"/>
              <a:t> che sono cambiamenti incrementali delle priorità. </a:t>
            </a:r>
          </a:p>
          <a:p>
            <a:pPr>
              <a:buFontTx/>
              <a:buChar char="-"/>
            </a:pP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9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2004 gli indicatori </a:t>
            </a:r>
            <a:r>
              <a:rPr lang="it-IT" dirty="0" smtClean="0"/>
              <a:t>presenti </a:t>
            </a:r>
            <a:r>
              <a:rPr lang="it-IT" dirty="0"/>
              <a:t>erano </a:t>
            </a:r>
            <a:r>
              <a:rPr lang="it-IT" dirty="0" smtClean="0"/>
              <a:t>400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Dal 2000 è stato aperto un portale per garantire un effettivo </a:t>
            </a:r>
            <a:r>
              <a:rPr lang="it-IT" dirty="0" err="1">
                <a:solidFill>
                  <a:srgbClr val="FF0000"/>
                </a:solidFill>
              </a:rPr>
              <a:t>benchmarking</a:t>
            </a:r>
            <a:r>
              <a:rPr lang="it-IT" dirty="0">
                <a:solidFill>
                  <a:srgbClr val="FF0000"/>
                </a:solidFill>
              </a:rPr>
              <a:t> tra le diverse amministrazioni pubbliche e la condivisione di best </a:t>
            </a:r>
            <a:r>
              <a:rPr lang="it-IT" dirty="0" err="1" smtClean="0">
                <a:solidFill>
                  <a:srgbClr val="FF0000"/>
                </a:solidFill>
              </a:rPr>
              <a:t>practice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2007 sono stati rivisti ulteriormente i PSA </a:t>
            </a:r>
            <a:r>
              <a:rPr lang="it-IT" dirty="0" smtClean="0"/>
              <a:t>e sono stati </a:t>
            </a:r>
            <a:r>
              <a:rPr lang="it-IT" dirty="0"/>
              <a:t>introdotti i </a:t>
            </a:r>
            <a:r>
              <a:rPr lang="it-IT" dirty="0">
                <a:solidFill>
                  <a:srgbClr val="FF0000"/>
                </a:solidFill>
              </a:rPr>
              <a:t>Departmental Strategic Objectives (</a:t>
            </a:r>
            <a:r>
              <a:rPr lang="it-IT" dirty="0" smtClean="0">
                <a:solidFill>
                  <a:srgbClr val="FF0000"/>
                </a:solidFill>
              </a:rPr>
              <a:t>DSO) </a:t>
            </a:r>
            <a:r>
              <a:rPr lang="it-IT" dirty="0"/>
              <a:t>– Essi sono riferiti alle funzioni </a:t>
            </a:r>
            <a:r>
              <a:rPr lang="it-IT" dirty="0" smtClean="0"/>
              <a:t>principali </a:t>
            </a:r>
            <a:r>
              <a:rPr lang="it-IT" dirty="0"/>
              <a:t>di ciascun </a:t>
            </a:r>
            <a:r>
              <a:rPr lang="it-IT" dirty="0" smtClean="0"/>
              <a:t>Ministero. Il </a:t>
            </a:r>
            <a:r>
              <a:rPr lang="it-IT" dirty="0"/>
              <a:t>numero di indicatori </a:t>
            </a:r>
            <a:r>
              <a:rPr lang="it-IT" dirty="0" smtClean="0"/>
              <a:t>è stato ridotto a 30. 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29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il 2010 </a:t>
            </a:r>
            <a:r>
              <a:rPr lang="it-IT" dirty="0" smtClean="0"/>
              <a:t>dal </a:t>
            </a:r>
            <a:r>
              <a:rPr lang="it-IT" b="1" dirty="0" smtClean="0"/>
              <a:t>Ministero per l’Ambiente </a:t>
            </a:r>
            <a:r>
              <a:rPr lang="it-IT" dirty="0" smtClean="0"/>
              <a:t>sono stati previsti </a:t>
            </a:r>
            <a:r>
              <a:rPr lang="it-IT" dirty="0" smtClean="0">
                <a:solidFill>
                  <a:srgbClr val="FF0000"/>
                </a:solidFill>
              </a:rPr>
              <a:t>nove </a:t>
            </a:r>
            <a:r>
              <a:rPr lang="it-IT" dirty="0">
                <a:solidFill>
                  <a:srgbClr val="FF0000"/>
                </a:solidFill>
              </a:rPr>
              <a:t>DSO specifici </a:t>
            </a:r>
            <a:r>
              <a:rPr lang="it-IT" dirty="0"/>
              <a:t>e, in aggiunta, </a:t>
            </a:r>
            <a:r>
              <a:rPr lang="it-IT" dirty="0">
                <a:solidFill>
                  <a:srgbClr val="FF0000"/>
                </a:solidFill>
              </a:rPr>
              <a:t>tre</a:t>
            </a:r>
            <a:r>
              <a:rPr lang="it-IT" dirty="0"/>
              <a:t> DSO che ricomprendono più funzioni del Ministero e che riguardano la sostenibilità, l’adattamento e le politiche agricole e rurali.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 </a:t>
            </a:r>
            <a:r>
              <a:rPr lang="it-IT" dirty="0">
                <a:solidFill>
                  <a:srgbClr val="FF0000"/>
                </a:solidFill>
              </a:rPr>
              <a:t>nove DSO </a:t>
            </a:r>
            <a:r>
              <a:rPr lang="it-IT" dirty="0"/>
              <a:t>vanno dal cambiamento climatico, a un sistema di produzione e consumo più sostenibile, dal contenimento del rischio ambientale e idrogeologico a prodotti agricoli di qualità, sicuri e salutari senza scordare l’attenzione posta nei confronti dei coltivatori da un punto di vista economico e sociale.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26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 </a:t>
            </a:r>
            <a:r>
              <a:rPr lang="it-IT" dirty="0" smtClean="0"/>
              <a:t>- Il </a:t>
            </a:r>
            <a:r>
              <a:rPr lang="it-IT" b="1" dirty="0" smtClean="0"/>
              <a:t>Ministero dell’Interno </a:t>
            </a:r>
            <a:r>
              <a:rPr lang="it-IT" dirty="0" smtClean="0"/>
              <a:t>ha individuato sette </a:t>
            </a:r>
            <a:r>
              <a:rPr lang="it-IT" dirty="0">
                <a:solidFill>
                  <a:srgbClr val="FF0000"/>
                </a:solidFill>
              </a:rPr>
              <a:t>obiettivi strategici</a:t>
            </a:r>
            <a:r>
              <a:rPr lang="it-IT" dirty="0"/>
              <a:t>. La maggior parte degli obiettivi strategici riguardano la sicurezza interna dei </a:t>
            </a:r>
            <a:r>
              <a:rPr lang="it-IT" dirty="0" smtClean="0"/>
              <a:t>cittadini, </a:t>
            </a:r>
            <a:r>
              <a:rPr lang="it-IT" dirty="0"/>
              <a:t>anche in riferimento al terrorismo internazionale, nonché la politica di immigrazione e il diritto alla privacy e i diritti connessi al possesso della cittadinanza </a:t>
            </a:r>
            <a:r>
              <a:rPr lang="it-IT" dirty="0" smtClean="0"/>
              <a:t>britannica.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Gli </a:t>
            </a:r>
            <a:r>
              <a:rPr lang="it-IT" dirty="0">
                <a:solidFill>
                  <a:srgbClr val="FF0000"/>
                </a:solidFill>
              </a:rPr>
              <a:t>indicatori</a:t>
            </a:r>
            <a:r>
              <a:rPr lang="it-IT" dirty="0"/>
              <a:t> destinati alla misurazione di tali obiettivi sono molteplici e costruiti in maniera da valutare l’effettivo </a:t>
            </a:r>
            <a:r>
              <a:rPr lang="it-IT" u="sng" dirty="0"/>
              <a:t>impatto</a:t>
            </a:r>
            <a:r>
              <a:rPr lang="it-IT" dirty="0"/>
              <a:t> delle politiche intraprese e dell’azione amministrativa del Ministero.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Nei </a:t>
            </a:r>
            <a:r>
              <a:rPr lang="it-IT" dirty="0"/>
              <a:t>documenti di </a:t>
            </a:r>
            <a:r>
              <a:rPr lang="it-IT" dirty="0">
                <a:solidFill>
                  <a:srgbClr val="FF0000"/>
                </a:solidFill>
              </a:rPr>
              <a:t>reporting</a:t>
            </a:r>
            <a:r>
              <a:rPr lang="it-IT" dirty="0"/>
              <a:t> come il Departmental Report vengono evidenziati annualmente le azioni intraprese e i progressi per il raggiungimento degli obiettivi prestabiliti. 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922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Il </a:t>
            </a:r>
            <a:r>
              <a:rPr lang="it-IT" b="1" dirty="0" smtClean="0"/>
              <a:t>Ministero dei Trasporti </a:t>
            </a:r>
            <a:r>
              <a:rPr lang="it-IT" dirty="0"/>
              <a:t>ha individuato per il biennio 2009-2010 </a:t>
            </a:r>
            <a:r>
              <a:rPr lang="it-IT" dirty="0">
                <a:solidFill>
                  <a:srgbClr val="FF0000"/>
                </a:solidFill>
              </a:rPr>
              <a:t>cinque obiettivi strategici </a:t>
            </a:r>
            <a:r>
              <a:rPr lang="it-IT" dirty="0"/>
              <a:t>per le proprie materie di competenza. In particolare essi non riguardano soltanto le competenze specifiche del Ministero, ma anche obiettivi più ampi di carattere sociale come l’equità e la giustizia sociale. Anche in questo Ministero si ritrovano una molteplicità di </a:t>
            </a:r>
            <a:r>
              <a:rPr lang="it-IT" dirty="0">
                <a:solidFill>
                  <a:srgbClr val="FF0000"/>
                </a:solidFill>
              </a:rPr>
              <a:t>indicatori</a:t>
            </a:r>
            <a:r>
              <a:rPr lang="it-IT" dirty="0"/>
              <a:t> di misurazione degli obiettivi strategici prestabiliti. </a:t>
            </a:r>
            <a:endParaRPr lang="it-IT" dirty="0" smtClean="0"/>
          </a:p>
          <a:p>
            <a:pPr marL="0" indent="0">
              <a:buNone/>
            </a:pPr>
            <a:r>
              <a:rPr lang="it-IT" i="1" dirty="0" smtClean="0">
                <a:solidFill>
                  <a:srgbClr val="C00000"/>
                </a:solidFill>
              </a:rPr>
              <a:t>Per </a:t>
            </a:r>
            <a:r>
              <a:rPr lang="it-IT" i="1" dirty="0">
                <a:solidFill>
                  <a:srgbClr val="C00000"/>
                </a:solidFill>
              </a:rPr>
              <a:t>ogni Ministero </a:t>
            </a:r>
            <a:r>
              <a:rPr lang="it-IT" i="1" dirty="0" smtClean="0">
                <a:solidFill>
                  <a:srgbClr val="C00000"/>
                </a:solidFill>
              </a:rPr>
              <a:t>(nella ricerca) è </a:t>
            </a:r>
            <a:r>
              <a:rPr lang="it-IT" i="1" dirty="0">
                <a:solidFill>
                  <a:srgbClr val="C00000"/>
                </a:solidFill>
              </a:rPr>
              <a:t>stata presa in considerazione un’agenzia esecutiva e si è andato a verificare l’esistenza di documenti che trattino di </a:t>
            </a:r>
            <a:r>
              <a:rPr lang="it-IT" i="1" u="sng" dirty="0">
                <a:solidFill>
                  <a:srgbClr val="C00000"/>
                </a:solidFill>
              </a:rPr>
              <a:t>customer satisfaction</a:t>
            </a:r>
            <a:r>
              <a:rPr lang="it-IT" i="1" dirty="0">
                <a:solidFill>
                  <a:srgbClr val="C00000"/>
                </a:solidFill>
              </a:rPr>
              <a:t>, analizzando in particolare se e in che misura siano definiti i </a:t>
            </a:r>
            <a:r>
              <a:rPr lang="it-IT" i="1" u="sng" dirty="0">
                <a:solidFill>
                  <a:srgbClr val="C00000"/>
                </a:solidFill>
              </a:rPr>
              <a:t>target</a:t>
            </a:r>
            <a:r>
              <a:rPr lang="it-IT" i="1" dirty="0">
                <a:solidFill>
                  <a:srgbClr val="C00000"/>
                </a:solidFill>
              </a:rPr>
              <a:t> di riferimento e gli </a:t>
            </a:r>
            <a:r>
              <a:rPr lang="it-IT" i="1" u="sng" dirty="0">
                <a:solidFill>
                  <a:srgbClr val="C00000"/>
                </a:solidFill>
              </a:rPr>
              <a:t>indicatori</a:t>
            </a:r>
            <a:r>
              <a:rPr lang="it-IT" i="1" dirty="0">
                <a:solidFill>
                  <a:srgbClr val="C00000"/>
                </a:solidFill>
              </a:rPr>
              <a:t> che ne misurino la performance.</a:t>
            </a:r>
          </a:p>
        </p:txBody>
      </p:sp>
    </p:spTree>
    <p:extLst>
      <p:ext uri="{BB962C8B-B14F-4D97-AF65-F5344CB8AC3E}">
        <p14:creationId xmlns:p14="http://schemas.microsoft.com/office/powerpoint/2010/main" val="41614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sistema britannico è posta grande enfasi al concetto del </a:t>
            </a:r>
            <a:r>
              <a:rPr lang="it-IT" dirty="0">
                <a:solidFill>
                  <a:srgbClr val="C00000"/>
                </a:solidFill>
              </a:rPr>
              <a:t>Value for Money</a:t>
            </a:r>
            <a:r>
              <a:rPr lang="it-IT" dirty="0"/>
              <a:t> che può essere inteso come il termine per valutare se un’organizzazione ha ottenuto il massimo beneficio dalla spesa effettuata per la produzione ed erogazione di beni e servizi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L’approccio </a:t>
            </a:r>
            <a:r>
              <a:rPr lang="it-IT" dirty="0"/>
              <a:t>Value for Money non misura solo il </a:t>
            </a:r>
            <a:r>
              <a:rPr lang="it-IT" dirty="0">
                <a:solidFill>
                  <a:srgbClr val="C00000"/>
                </a:solidFill>
              </a:rPr>
              <a:t>costo</a:t>
            </a:r>
            <a:r>
              <a:rPr lang="it-IT" dirty="0"/>
              <a:t> del bene o servizio ma tiene conto di altri fattori quali la </a:t>
            </a:r>
            <a:r>
              <a:rPr lang="it-IT" dirty="0">
                <a:solidFill>
                  <a:srgbClr val="C00000"/>
                </a:solidFill>
              </a:rPr>
              <a:t>qualità</a:t>
            </a:r>
            <a:r>
              <a:rPr lang="it-IT" dirty="0"/>
              <a:t> dei beni prodotti o dei servizi erogati. </a:t>
            </a:r>
          </a:p>
        </p:txBody>
      </p:sp>
    </p:spTree>
    <p:extLst>
      <p:ext uri="{BB962C8B-B14F-4D97-AF65-F5344CB8AC3E}">
        <p14:creationId xmlns:p14="http://schemas.microsoft.com/office/powerpoint/2010/main" val="14061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Canada: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Negli ultimi 20 anni</a:t>
            </a:r>
            <a:r>
              <a:rPr lang="it-IT" dirty="0"/>
              <a:t> in Canada si è assistito ad uno sviluppo lineare e graduale dei sistemi di misurazione della performance, tanto a livello contabile, quanto più in generale a livello manageriale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Formalmente, nel corso degli ultimi anni, sono state approvate molteplici leggi finalizzate a porre in essere un </a:t>
            </a:r>
            <a:r>
              <a:rPr lang="it-IT" dirty="0">
                <a:solidFill>
                  <a:srgbClr val="FF0000"/>
                </a:solidFill>
              </a:rPr>
              <a:t>sistema di reporting </a:t>
            </a:r>
            <a:r>
              <a:rPr lang="it-IT" dirty="0"/>
              <a:t>completo avente per oggetto la performance del Governo federale</a:t>
            </a:r>
          </a:p>
        </p:txBody>
      </p:sp>
    </p:spTree>
    <p:extLst>
      <p:ext uri="{BB962C8B-B14F-4D97-AF65-F5344CB8AC3E}">
        <p14:creationId xmlns:p14="http://schemas.microsoft.com/office/powerpoint/2010/main" val="29201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amministrazioni analizzate nel presente rapporto sono tre: il </a:t>
            </a:r>
            <a:r>
              <a:rPr lang="it-IT" u="sng" dirty="0"/>
              <a:t>Ministero dell’Ambiente, il Ministero dell’Interno e il Ministero dei Trasporti</a:t>
            </a:r>
            <a:r>
              <a:rPr lang="it-IT" dirty="0"/>
              <a:t>. Rispettivamente nell’ordinamento canadese essi vengono identificati come </a:t>
            </a:r>
            <a:r>
              <a:rPr lang="it-IT" i="1" dirty="0"/>
              <a:t>Environment Canada, Public </a:t>
            </a:r>
            <a:r>
              <a:rPr lang="it-IT" i="1" dirty="0" err="1"/>
              <a:t>Safety</a:t>
            </a:r>
            <a:r>
              <a:rPr lang="it-IT" i="1" dirty="0"/>
              <a:t> Canada (PS)e </a:t>
            </a:r>
            <a:r>
              <a:rPr lang="it-IT" i="1" dirty="0" err="1"/>
              <a:t>Transport</a:t>
            </a:r>
            <a:r>
              <a:rPr lang="it-IT" i="1" dirty="0"/>
              <a:t> Canada. </a:t>
            </a:r>
            <a:endParaRPr lang="it-IT" i="1" dirty="0" smtClean="0"/>
          </a:p>
          <a:p>
            <a:pPr marL="0" indent="0">
              <a:buNone/>
            </a:pPr>
            <a:endParaRPr lang="it-IT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Il </a:t>
            </a:r>
            <a:r>
              <a:rPr lang="it-IT" dirty="0">
                <a:solidFill>
                  <a:srgbClr val="C00000"/>
                </a:solidFill>
              </a:rPr>
              <a:t>documento di rendicontazione della performance, ovvero l’</a:t>
            </a:r>
            <a:r>
              <a:rPr lang="it-IT" b="1" dirty="0" err="1">
                <a:solidFill>
                  <a:srgbClr val="C00000"/>
                </a:solidFill>
              </a:rPr>
              <a:t>Annual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</a:rPr>
              <a:t>Report</a:t>
            </a:r>
            <a:r>
              <a:rPr lang="it-IT" dirty="0" smtClean="0">
                <a:solidFill>
                  <a:srgbClr val="C00000"/>
                </a:solidFill>
              </a:rPr>
              <a:t> ha uno </a:t>
            </a:r>
            <a:r>
              <a:rPr lang="it-IT" dirty="0">
                <a:solidFill>
                  <a:srgbClr val="C00000"/>
                </a:solidFill>
              </a:rPr>
              <a:t>schema e una grafica in comune tra tutti i Ministeri</a:t>
            </a:r>
            <a:r>
              <a:rPr lang="it-IT" dirty="0" smtClean="0">
                <a:solidFill>
                  <a:srgbClr val="C00000"/>
                </a:solidFill>
              </a:rPr>
              <a:t>. Riporta </a:t>
            </a:r>
            <a:r>
              <a:rPr lang="it-IT" dirty="0">
                <a:solidFill>
                  <a:srgbClr val="C00000"/>
                </a:solidFill>
              </a:rPr>
              <a:t>gli obiettivi con l’esplicitazione di alcuni indicatori e il grado di raggiungimento dei </a:t>
            </a:r>
            <a:r>
              <a:rPr lang="it-IT" dirty="0" smtClean="0">
                <a:solidFill>
                  <a:srgbClr val="C00000"/>
                </a:solidFill>
              </a:rPr>
              <a:t>medesimi.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2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misurazione e la valutazione della performance della pubblica amministrazione costituiscono elementi indispensabili nel processo di modernizzazione del settore pubblico.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questione di progettare e implementare sistemi di misurazione e valutazione della performance organizzativa  è stato uno degli elementi che più hanno caratterizzato gli ultimi 20 anni di riforme in molti Paesi del mondo</a:t>
            </a:r>
          </a:p>
          <a:p>
            <a:r>
              <a:rPr lang="it-IT" dirty="0"/>
              <a:t>M</a:t>
            </a:r>
            <a:r>
              <a:rPr lang="it-IT" dirty="0" smtClean="0"/>
              <a:t>a è importante  comprendere in anticipo i rischi in essere e predisporre eventuali strumenti di intervento e correzione tempestiva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8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Ogni Ministero suddivide le </a:t>
            </a:r>
            <a:r>
              <a:rPr lang="it-IT" u="sng" dirty="0"/>
              <a:t>priorità strategiche </a:t>
            </a:r>
            <a:r>
              <a:rPr lang="it-IT" dirty="0"/>
              <a:t>assegnate in </a:t>
            </a:r>
            <a:r>
              <a:rPr lang="it-IT" dirty="0">
                <a:solidFill>
                  <a:srgbClr val="C00000"/>
                </a:solidFill>
              </a:rPr>
              <a:t>obiettivi</a:t>
            </a:r>
            <a:r>
              <a:rPr lang="it-IT" dirty="0"/>
              <a:t> rispetto ai quali sono definiti i </a:t>
            </a:r>
            <a:r>
              <a:rPr lang="it-IT" dirty="0">
                <a:solidFill>
                  <a:srgbClr val="C00000"/>
                </a:solidFill>
              </a:rPr>
              <a:t>programmi di attività</a:t>
            </a:r>
            <a:r>
              <a:rPr lang="it-IT" dirty="0"/>
              <a:t>, declinati a loro volta in attività più specifiche e di dettaglio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Per </a:t>
            </a:r>
            <a:r>
              <a:rPr lang="it-IT" dirty="0"/>
              <a:t>ogni obiettivo e programma </a:t>
            </a:r>
            <a:r>
              <a:rPr lang="it-IT" dirty="0">
                <a:solidFill>
                  <a:srgbClr val="C00000"/>
                </a:solidFill>
              </a:rPr>
              <a:t>vengono specificate le risorse </a:t>
            </a:r>
            <a:r>
              <a:rPr lang="it-IT" dirty="0"/>
              <a:t>finanziarie disponibili e le risorse umane a disposizione in termini di Full Time Equivalent.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Il raggiungimento di ogni obiettivo </a:t>
            </a:r>
            <a:r>
              <a:rPr lang="it-IT" dirty="0"/>
              <a:t>viene valutato attraverso un </a:t>
            </a:r>
            <a:r>
              <a:rPr lang="it-IT" dirty="0">
                <a:solidFill>
                  <a:srgbClr val="C00000"/>
                </a:solidFill>
              </a:rPr>
              <a:t>indicatore di risultato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I sistemi </a:t>
            </a:r>
            <a:r>
              <a:rPr lang="it-IT" dirty="0"/>
              <a:t>di misurazione della performance nascono in Canada per </a:t>
            </a:r>
            <a:r>
              <a:rPr lang="it-IT" dirty="0">
                <a:solidFill>
                  <a:srgbClr val="C00000"/>
                </a:solidFill>
              </a:rPr>
              <a:t>tenere sotto controllo la spesa pubblica </a:t>
            </a:r>
            <a:r>
              <a:rPr lang="it-IT" dirty="0"/>
              <a:t>e successivamente si orientano alla misurazione dei risultati. </a:t>
            </a:r>
          </a:p>
        </p:txBody>
      </p:sp>
    </p:spTree>
    <p:extLst>
      <p:ext uri="{BB962C8B-B14F-4D97-AF65-F5344CB8AC3E}">
        <p14:creationId xmlns:p14="http://schemas.microsoft.com/office/powerpoint/2010/main" val="407886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specificità del Canada nella </a:t>
            </a:r>
            <a:r>
              <a:rPr lang="it-IT" dirty="0">
                <a:solidFill>
                  <a:srgbClr val="C00000"/>
                </a:solidFill>
              </a:rPr>
              <a:t>misurazione della soddisfazione dei destinatari delle proprie politiche pubbliche </a:t>
            </a:r>
            <a:r>
              <a:rPr lang="it-IT" dirty="0"/>
              <a:t>è quella di condurre, tramite la consulenza di aziende competenti nel settore, </a:t>
            </a:r>
            <a:r>
              <a:rPr lang="it-IT" u="sng" dirty="0"/>
              <a:t>indagini </a:t>
            </a:r>
            <a:r>
              <a:rPr lang="it-IT" dirty="0"/>
              <a:t>campionarie rispetto ai servizi </a:t>
            </a:r>
            <a:r>
              <a:rPr lang="it-IT" dirty="0" smtClean="0"/>
              <a:t>erogati. </a:t>
            </a:r>
          </a:p>
          <a:p>
            <a:pPr marL="0" indent="0">
              <a:buNone/>
            </a:pPr>
            <a:r>
              <a:rPr lang="it-IT" dirty="0"/>
              <a:t>Environment Canada conduce anche una specifica</a:t>
            </a:r>
            <a:r>
              <a:rPr lang="it-IT" u="sng" dirty="0"/>
              <a:t> analisi </a:t>
            </a:r>
            <a:r>
              <a:rPr lang="it-IT" dirty="0"/>
              <a:t>rispetto alle </a:t>
            </a:r>
            <a:r>
              <a:rPr lang="it-IT" dirty="0">
                <a:solidFill>
                  <a:srgbClr val="C00000"/>
                </a:solidFill>
              </a:rPr>
              <a:t>tipologie di e-mail </a:t>
            </a:r>
            <a:r>
              <a:rPr lang="it-IT" dirty="0"/>
              <a:t>che </a:t>
            </a:r>
            <a:r>
              <a:rPr lang="it-IT" dirty="0" smtClean="0"/>
              <a:t>giungono </a:t>
            </a:r>
            <a:r>
              <a:rPr lang="it-IT" dirty="0"/>
              <a:t>alla </a:t>
            </a:r>
            <a:r>
              <a:rPr lang="it-IT" dirty="0" smtClean="0"/>
              <a:t>struttura. </a:t>
            </a:r>
          </a:p>
          <a:p>
            <a:pPr marL="0" indent="0">
              <a:buNone/>
            </a:pPr>
            <a:r>
              <a:rPr lang="it-IT" dirty="0" err="1"/>
              <a:t>Transport</a:t>
            </a:r>
            <a:r>
              <a:rPr lang="it-IT" dirty="0"/>
              <a:t> Canada </a:t>
            </a:r>
            <a:r>
              <a:rPr lang="it-IT" dirty="0" smtClean="0"/>
              <a:t>conduce la misurazione </a:t>
            </a:r>
            <a:r>
              <a:rPr lang="it-IT" dirty="0"/>
              <a:t>della performance </a:t>
            </a:r>
            <a:r>
              <a:rPr lang="it-IT" dirty="0" smtClean="0"/>
              <a:t>anche attraverso </a:t>
            </a:r>
            <a:r>
              <a:rPr lang="it-IT" u="sng" dirty="0"/>
              <a:t>l’analisi degli incidenti </a:t>
            </a:r>
            <a:r>
              <a:rPr lang="it-IT" dirty="0"/>
              <a:t>verificatisi nel sistema dei trasporti pubblici e in riferimento al </a:t>
            </a:r>
            <a:r>
              <a:rPr lang="it-IT" u="sng" dirty="0"/>
              <a:t>grado di aumento </a:t>
            </a:r>
            <a:r>
              <a:rPr lang="it-IT" dirty="0">
                <a:solidFill>
                  <a:srgbClr val="C00000"/>
                </a:solidFill>
              </a:rPr>
              <a:t>dell'utilizzo di mezzi ecosostenibili. </a:t>
            </a:r>
          </a:p>
        </p:txBody>
      </p:sp>
    </p:spTree>
    <p:extLst>
      <p:ext uri="{BB962C8B-B14F-4D97-AF65-F5344CB8AC3E}">
        <p14:creationId xmlns:p14="http://schemas.microsoft.com/office/powerpoint/2010/main" val="3894658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Environment Canada per il servizio </a:t>
            </a:r>
            <a:r>
              <a:rPr lang="it-IT" dirty="0" smtClean="0"/>
              <a:t>meteo </a:t>
            </a:r>
            <a:r>
              <a:rPr lang="it-IT" dirty="0"/>
              <a:t>valuta la precisione e attendibilità delle previsioni, e in particolare la differenza tra la </a:t>
            </a:r>
            <a:r>
              <a:rPr lang="it-IT" dirty="0">
                <a:solidFill>
                  <a:srgbClr val="FF0000"/>
                </a:solidFill>
              </a:rPr>
              <a:t>temperatura stimata </a:t>
            </a:r>
            <a:r>
              <a:rPr lang="it-IT" dirty="0"/>
              <a:t>e la </a:t>
            </a:r>
            <a:r>
              <a:rPr lang="it-IT" dirty="0">
                <a:solidFill>
                  <a:srgbClr val="FF0000"/>
                </a:solidFill>
              </a:rPr>
              <a:t>temperatura </a:t>
            </a:r>
            <a:r>
              <a:rPr lang="it-IT" dirty="0" smtClean="0">
                <a:solidFill>
                  <a:srgbClr val="FF0000"/>
                </a:solidFill>
              </a:rPr>
              <a:t>effetti.va </a:t>
            </a:r>
            <a:r>
              <a:rPr lang="it-IT" dirty="0" smtClean="0"/>
              <a:t>registrata.</a:t>
            </a:r>
          </a:p>
          <a:p>
            <a:pPr marL="0" indent="0">
              <a:buNone/>
            </a:pPr>
            <a:r>
              <a:rPr lang="it-IT" dirty="0" smtClean="0"/>
              <a:t>Esiste </a:t>
            </a:r>
            <a:r>
              <a:rPr lang="it-IT" dirty="0"/>
              <a:t>un sistema di indicatori ambientali (Canadian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Sustainability</a:t>
            </a:r>
            <a:r>
              <a:rPr lang="it-IT" dirty="0"/>
              <a:t> Indicators) che misura l’andamento di lungo periodo rispetto a questioni di interesse fondamentale per i canadesi, come ad esempio la </a:t>
            </a:r>
            <a:r>
              <a:rPr lang="it-IT" dirty="0">
                <a:solidFill>
                  <a:srgbClr val="FF0000"/>
                </a:solidFill>
              </a:rPr>
              <a:t>qualità dell’aria</a:t>
            </a:r>
            <a:r>
              <a:rPr lang="it-IT" dirty="0"/>
              <a:t>, le </a:t>
            </a:r>
            <a:r>
              <a:rPr lang="it-IT" dirty="0">
                <a:solidFill>
                  <a:srgbClr val="FF0000"/>
                </a:solidFill>
              </a:rPr>
              <a:t>emissioni di gas serra</a:t>
            </a:r>
            <a:r>
              <a:rPr lang="it-IT" dirty="0"/>
              <a:t>, la </a:t>
            </a:r>
            <a:r>
              <a:rPr lang="it-IT" dirty="0">
                <a:solidFill>
                  <a:srgbClr val="FF0000"/>
                </a:solidFill>
              </a:rPr>
              <a:t>qualità dell’acqua</a:t>
            </a:r>
            <a:r>
              <a:rPr lang="it-IT" dirty="0"/>
              <a:t>, il cambiamento nei </a:t>
            </a:r>
            <a:r>
              <a:rPr lang="it-IT" dirty="0">
                <a:solidFill>
                  <a:srgbClr val="FF0000"/>
                </a:solidFill>
              </a:rPr>
              <a:t>livelli dell’acqua </a:t>
            </a:r>
            <a:r>
              <a:rPr lang="it-IT" dirty="0"/>
              <a:t>e la presenza di </a:t>
            </a:r>
            <a:r>
              <a:rPr lang="it-IT" dirty="0">
                <a:solidFill>
                  <a:srgbClr val="FF0000"/>
                </a:solidFill>
              </a:rPr>
              <a:t>aree protette. 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Questo </a:t>
            </a:r>
            <a:r>
              <a:rPr lang="it-IT" i="1" dirty="0"/>
              <a:t>sistema di indicatori è peculiare e assume grande rilevanza per il contesto canadese, considerato che gli ambienti naturali costituiscono uno dei patrimoni del </a:t>
            </a:r>
            <a:r>
              <a:rPr lang="it-IT" i="1" dirty="0" smtClean="0"/>
              <a:t>Paese)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865652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i="1" dirty="0" smtClean="0"/>
              <a:t>Public </a:t>
            </a:r>
            <a:r>
              <a:rPr lang="it-IT" i="1" dirty="0" err="1"/>
              <a:t>Safety</a:t>
            </a:r>
            <a:r>
              <a:rPr lang="it-IT" i="1" dirty="0"/>
              <a:t> Canada </a:t>
            </a:r>
            <a:r>
              <a:rPr lang="it-IT" dirty="0"/>
              <a:t>focalizza il suo sistema di misurazione su aspetti di risultato come il grado di preparazione dei cittadini in risposta alle </a:t>
            </a:r>
            <a:r>
              <a:rPr lang="it-IT" dirty="0">
                <a:solidFill>
                  <a:srgbClr val="FF0000"/>
                </a:solidFill>
              </a:rPr>
              <a:t>emergenze</a:t>
            </a:r>
            <a:r>
              <a:rPr lang="it-IT" dirty="0"/>
              <a:t> e il grado di </a:t>
            </a:r>
            <a:r>
              <a:rPr lang="it-IT" dirty="0">
                <a:solidFill>
                  <a:srgbClr val="FF0000"/>
                </a:solidFill>
              </a:rPr>
              <a:t>reintegrazione</a:t>
            </a:r>
            <a:r>
              <a:rPr lang="it-IT" dirty="0"/>
              <a:t> nella società di trasgressori che hanno scontato la pena o il successo di </a:t>
            </a:r>
            <a:r>
              <a:rPr lang="it-IT" dirty="0" smtClean="0">
                <a:solidFill>
                  <a:srgbClr val="FF0000"/>
                </a:solidFill>
              </a:rPr>
              <a:t>rilascio </a:t>
            </a:r>
            <a:r>
              <a:rPr lang="it-IT" dirty="0">
                <a:solidFill>
                  <a:srgbClr val="FF0000"/>
                </a:solidFill>
              </a:rPr>
              <a:t>di permessi </a:t>
            </a:r>
            <a:r>
              <a:rPr lang="it-IT" dirty="0" smtClean="0"/>
              <a:t>condizionati.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i="1" dirty="0" err="1" smtClean="0"/>
              <a:t>Transport</a:t>
            </a:r>
            <a:r>
              <a:rPr lang="it-IT" i="1" dirty="0"/>
              <a:t> Canada </a:t>
            </a:r>
            <a:r>
              <a:rPr lang="it-IT" dirty="0"/>
              <a:t>pone al centro il grado di produttività nel sistema ferroviario, dell'aviazione civile e nel trasporto </a:t>
            </a:r>
            <a:r>
              <a:rPr lang="it-IT" dirty="0" smtClean="0"/>
              <a:t>pubblico.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2639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management percepisce il </a:t>
            </a:r>
            <a:r>
              <a:rPr lang="it-IT" dirty="0">
                <a:solidFill>
                  <a:srgbClr val="FF0000"/>
                </a:solidFill>
              </a:rPr>
              <a:t>performance reporting </a:t>
            </a:r>
            <a:r>
              <a:rPr lang="it-IT" dirty="0"/>
              <a:t>come un contributo fondamentale ai processi </a:t>
            </a:r>
            <a:r>
              <a:rPr lang="it-IT" dirty="0" smtClean="0"/>
              <a:t>gestionali.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L'amministrazione </a:t>
            </a:r>
            <a:r>
              <a:rPr lang="it-IT" dirty="0"/>
              <a:t>interna ha subito un forte cambiamento culturale, che ha reso possibile </a:t>
            </a:r>
            <a:r>
              <a:rPr lang="it-IT" dirty="0">
                <a:solidFill>
                  <a:srgbClr val="FF0000"/>
                </a:solidFill>
              </a:rPr>
              <a:t>l’implementazione delle riforme </a:t>
            </a:r>
            <a:r>
              <a:rPr lang="it-IT" dirty="0"/>
              <a:t>succedutesi nel tempo, anche se non senza problemi.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049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Australia: </a:t>
            </a:r>
          </a:p>
          <a:p>
            <a:pPr>
              <a:buFontTx/>
              <a:buChar char="-"/>
            </a:pPr>
            <a:r>
              <a:rPr lang="it-IT" dirty="0" smtClean="0"/>
              <a:t>L’Australia</a:t>
            </a:r>
            <a:r>
              <a:rPr lang="it-IT" dirty="0"/>
              <a:t>, come altri Paesi di tradizione anglosassone, tra cui anche la vicina Nuova Zelanda, ha intrapreso, già </a:t>
            </a:r>
            <a:r>
              <a:rPr lang="it-IT" dirty="0">
                <a:solidFill>
                  <a:srgbClr val="FF0000"/>
                </a:solidFill>
              </a:rPr>
              <a:t>a partire dagli anni ‘80,</a:t>
            </a:r>
            <a:r>
              <a:rPr lang="it-IT" dirty="0"/>
              <a:t> una profonda riforma in senso manageriale della propria pubblica amministrazione che ne ha radicalmente cambiato la </a:t>
            </a:r>
            <a:r>
              <a:rPr lang="it-IT" dirty="0" smtClean="0"/>
              <a:t>fisionomia.</a:t>
            </a:r>
          </a:p>
          <a:p>
            <a:pPr>
              <a:buFontTx/>
              <a:buChar char="-"/>
            </a:pPr>
            <a:r>
              <a:rPr lang="it-IT" dirty="0"/>
              <a:t>Le riforme intraprese negli anni ‘80 si sono poste lo scopo di condurre le pubbliche amministrazioni alla definizione di obiettivi da raggiungere chiari e consistenti, di garantire una </a:t>
            </a:r>
            <a:r>
              <a:rPr lang="it-IT" dirty="0">
                <a:solidFill>
                  <a:srgbClr val="FF0000"/>
                </a:solidFill>
              </a:rPr>
              <a:t>maggiore autonomia decisionale dei dirigenti pubblici</a:t>
            </a:r>
            <a:r>
              <a:rPr lang="it-IT" dirty="0"/>
              <a:t>, di iniziare a introdurre sistemi di misurazione e valutazione della performance</a:t>
            </a:r>
          </a:p>
        </p:txBody>
      </p:sp>
    </p:spTree>
    <p:extLst>
      <p:ext uri="{BB962C8B-B14F-4D97-AF65-F5344CB8AC3E}">
        <p14:creationId xmlns:p14="http://schemas.microsoft.com/office/powerpoint/2010/main" val="2193599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Altro </a:t>
            </a:r>
            <a:r>
              <a:rPr lang="it-IT" dirty="0"/>
              <a:t>obiettivo è stato quello di ridurre il focus sulle variabili di input e sui processi e incrementare </a:t>
            </a:r>
            <a:r>
              <a:rPr lang="it-IT" dirty="0">
                <a:solidFill>
                  <a:srgbClr val="FF0000"/>
                </a:solidFill>
              </a:rPr>
              <a:t>l’enfasi sugli output e la valutazione degli </a:t>
            </a:r>
            <a:r>
              <a:rPr lang="it-IT" dirty="0" smtClean="0">
                <a:solidFill>
                  <a:srgbClr val="FF0000"/>
                </a:solidFill>
              </a:rPr>
              <a:t>outcome. </a:t>
            </a:r>
          </a:p>
          <a:p>
            <a:pPr>
              <a:buFontTx/>
              <a:buChar char="-"/>
            </a:pPr>
            <a:r>
              <a:rPr lang="it-IT" dirty="0"/>
              <a:t>Nel 2000 è stato introdotto l’</a:t>
            </a:r>
            <a:r>
              <a:rPr lang="it-IT" dirty="0" err="1"/>
              <a:t>Australian</a:t>
            </a:r>
            <a:r>
              <a:rPr lang="it-IT" dirty="0"/>
              <a:t> Government’s Outcome </a:t>
            </a:r>
            <a:r>
              <a:rPr lang="it-IT" dirty="0" smtClean="0"/>
              <a:t>Framework che sposta ancor di più il focus sugli </a:t>
            </a:r>
            <a:r>
              <a:rPr lang="it-IT" dirty="0" smtClean="0">
                <a:solidFill>
                  <a:srgbClr val="FF0000"/>
                </a:solidFill>
              </a:rPr>
              <a:t>impatti</a:t>
            </a:r>
            <a:r>
              <a:rPr lang="it-IT" dirty="0" smtClean="0"/>
              <a:t> prodotti dalla amministrazione. </a:t>
            </a:r>
          </a:p>
          <a:p>
            <a:pPr>
              <a:buFontTx/>
              <a:buChar char="-"/>
            </a:pPr>
            <a:r>
              <a:rPr lang="it-IT" dirty="0"/>
              <a:t>l’</a:t>
            </a:r>
            <a:r>
              <a:rPr lang="it-IT" dirty="0" err="1"/>
              <a:t>Australian</a:t>
            </a:r>
            <a:r>
              <a:rPr lang="it-IT" dirty="0"/>
              <a:t> Government’s Outcome Framework ha effettivamente migliorato </a:t>
            </a:r>
            <a:r>
              <a:rPr lang="it-IT" dirty="0">
                <a:solidFill>
                  <a:srgbClr val="FF0000"/>
                </a:solidFill>
              </a:rPr>
              <a:t>l’</a:t>
            </a:r>
            <a:r>
              <a:rPr lang="it-IT" dirty="0" err="1">
                <a:solidFill>
                  <a:srgbClr val="FF0000"/>
                </a:solidFill>
              </a:rPr>
              <a:t>accountability</a:t>
            </a:r>
            <a:r>
              <a:rPr lang="it-IT" dirty="0"/>
              <a:t> del settore pubblico australiano spostando il focus sui risultati sia in termini finanziari che </a:t>
            </a:r>
            <a:r>
              <a:rPr lang="it-IT" dirty="0">
                <a:solidFill>
                  <a:srgbClr val="FF0000"/>
                </a:solidFill>
              </a:rPr>
              <a:t>non </a:t>
            </a:r>
            <a:r>
              <a:rPr lang="it-IT" dirty="0" smtClean="0">
                <a:solidFill>
                  <a:srgbClr val="FF0000"/>
                </a:solidFill>
              </a:rPr>
              <a:t>finanziari.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43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Department for Sustainability, Environment, Water, Population and </a:t>
            </a:r>
            <a:r>
              <a:rPr lang="en-US" dirty="0" smtClean="0"/>
              <a:t>Communities (</a:t>
            </a:r>
            <a:r>
              <a:rPr lang="en-US" dirty="0" err="1" smtClean="0"/>
              <a:t>Ministero</a:t>
            </a:r>
            <a:r>
              <a:rPr lang="en-US" dirty="0" smtClean="0"/>
              <a:t> </a:t>
            </a:r>
            <a:r>
              <a:rPr lang="en-US" dirty="0" err="1" smtClean="0"/>
              <a:t>dell’Ambiente</a:t>
            </a:r>
            <a:r>
              <a:rPr lang="en-US" dirty="0" smtClean="0"/>
              <a:t>): </a:t>
            </a:r>
          </a:p>
          <a:p>
            <a:pPr>
              <a:buFontTx/>
              <a:buChar char="-"/>
            </a:pPr>
            <a:r>
              <a:rPr lang="it-IT" dirty="0" smtClean="0"/>
              <a:t>Oltre </a:t>
            </a:r>
            <a:r>
              <a:rPr lang="it-IT" dirty="0"/>
              <a:t>agli obiettivi strategici, individua ex ante anche, per il biennio 2009-2010, sette </a:t>
            </a:r>
            <a:r>
              <a:rPr lang="it-IT" dirty="0">
                <a:solidFill>
                  <a:srgbClr val="FF0000"/>
                </a:solidFill>
              </a:rPr>
              <a:t>priorità strategiche </a:t>
            </a:r>
            <a:r>
              <a:rPr lang="it-IT" dirty="0"/>
              <a:t>che non riguardano soltanto le materie di competenza specifica del Ministero, ma anche aspetti di organizzazione e funzionamento </a:t>
            </a:r>
            <a:r>
              <a:rPr lang="it-IT" dirty="0" smtClean="0"/>
              <a:t>interno.</a:t>
            </a:r>
          </a:p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ciascuno </a:t>
            </a:r>
            <a:r>
              <a:rPr lang="it-IT" dirty="0" smtClean="0"/>
              <a:t>degli obiettivi </a:t>
            </a:r>
            <a:r>
              <a:rPr lang="it-IT" dirty="0"/>
              <a:t>di outcome non vengono predisposti set di indicatori di sintesi che vadano a misurare il raggiungimento dell’impatto previsto. Esistono bensì </a:t>
            </a:r>
            <a:r>
              <a:rPr lang="it-IT" dirty="0">
                <a:solidFill>
                  <a:srgbClr val="FF0000"/>
                </a:solidFill>
              </a:rPr>
              <a:t>batterie di indicatori </a:t>
            </a:r>
            <a:r>
              <a:rPr lang="it-IT" dirty="0"/>
              <a:t>per ciascun singolo programma in cui viene suddiviso l’</a:t>
            </a:r>
            <a:r>
              <a:rPr lang="it-IT" dirty="0" err="1"/>
              <a:t>outcome</a:t>
            </a:r>
            <a:r>
              <a:rPr lang="it-IT" dirty="0"/>
              <a:t> che si intende perseguire.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7513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programmazione per tutti e tre i Ministeri avviene attraverso lo strumento del </a:t>
            </a:r>
            <a:r>
              <a:rPr lang="it-IT" dirty="0">
                <a:solidFill>
                  <a:srgbClr val="FF0000"/>
                </a:solidFill>
              </a:rPr>
              <a:t>budget</a:t>
            </a:r>
            <a:r>
              <a:rPr lang="it-IT" dirty="0"/>
              <a:t>. Esso è </a:t>
            </a:r>
            <a:r>
              <a:rPr lang="it-IT" dirty="0">
                <a:solidFill>
                  <a:srgbClr val="FF0000"/>
                </a:solidFill>
              </a:rPr>
              <a:t>articolato secondo gli outcome</a:t>
            </a:r>
            <a:r>
              <a:rPr lang="it-IT" dirty="0"/>
              <a:t>: ad ogni outcome spetta un determinato ammontare di </a:t>
            </a:r>
            <a:r>
              <a:rPr lang="it-IT" dirty="0">
                <a:solidFill>
                  <a:srgbClr val="FF0000"/>
                </a:solidFill>
              </a:rPr>
              <a:t>risorse</a:t>
            </a:r>
            <a:r>
              <a:rPr lang="it-IT" dirty="0"/>
              <a:t> finanziarie la cui quantità varia a seconda dell’importanza, strategicità e complessità degli obiettivi da raggiungere.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Il Portfolio Budget Statement aggiunge dettagli e spiegazioni sul budget per </a:t>
            </a:r>
            <a:r>
              <a:rPr lang="it-IT" dirty="0">
                <a:solidFill>
                  <a:srgbClr val="C00000"/>
                </a:solidFill>
              </a:rPr>
              <a:t>informare i membri del Parlamento e i cittadini </a:t>
            </a:r>
            <a:r>
              <a:rPr lang="it-IT" dirty="0"/>
              <a:t>dell’allocazione delle risorse secondo gli outcome </a:t>
            </a:r>
            <a:r>
              <a:rPr lang="it-IT" dirty="0" smtClean="0"/>
              <a:t>stabiliti.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C00000"/>
                </a:solidFill>
              </a:rPr>
              <a:t>Sono </a:t>
            </a:r>
            <a:r>
              <a:rPr lang="it-IT" dirty="0">
                <a:solidFill>
                  <a:srgbClr val="C00000"/>
                </a:solidFill>
              </a:rPr>
              <a:t>quindi fissati di </a:t>
            </a:r>
            <a:r>
              <a:rPr lang="it-IT" dirty="0" smtClean="0">
                <a:solidFill>
                  <a:srgbClr val="C00000"/>
                </a:solidFill>
              </a:rPr>
              <a:t>conseguenza </a:t>
            </a:r>
            <a:r>
              <a:rPr lang="it-IT" dirty="0">
                <a:solidFill>
                  <a:srgbClr val="C00000"/>
                </a:solidFill>
              </a:rPr>
              <a:t>i Key Performance Indicators (KPI) e viene stabilito il target che dovrebbe essere raggiunto nel periodo preso in considerazione.</a:t>
            </a:r>
          </a:p>
        </p:txBody>
      </p:sp>
    </p:spTree>
    <p:extLst>
      <p:ext uri="{BB962C8B-B14F-4D97-AF65-F5344CB8AC3E}">
        <p14:creationId xmlns:p14="http://schemas.microsoft.com/office/powerpoint/2010/main" val="1664268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può affermare che la </a:t>
            </a:r>
            <a:r>
              <a:rPr lang="it-IT" dirty="0">
                <a:solidFill>
                  <a:srgbClr val="C00000"/>
                </a:solidFill>
              </a:rPr>
              <a:t>trasparenza</a:t>
            </a:r>
            <a:r>
              <a:rPr lang="it-IT" dirty="0"/>
              <a:t> delle informazioni messe a disposizione ai cittadini e agli altri portatori di interesse riguardo agli ambiti di misurazione e valutazione della performance è buona: le informazioni sono nel complesso </a:t>
            </a:r>
            <a:r>
              <a:rPr lang="it-IT" dirty="0">
                <a:solidFill>
                  <a:srgbClr val="C00000"/>
                </a:solidFill>
              </a:rPr>
              <a:t>facilmente </a:t>
            </a:r>
            <a:r>
              <a:rPr lang="it-IT" dirty="0" smtClean="0">
                <a:solidFill>
                  <a:srgbClr val="C00000"/>
                </a:solidFill>
              </a:rPr>
              <a:t>reperibili </a:t>
            </a:r>
            <a:r>
              <a:rPr lang="it-IT" dirty="0"/>
              <a:t>e di facile interpretazione da parte anche di un pubblico non addetto ai </a:t>
            </a:r>
            <a:r>
              <a:rPr lang="it-IT" dirty="0" smtClean="0"/>
              <a:t>lavori. </a:t>
            </a:r>
          </a:p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quanto concerne la </a:t>
            </a:r>
            <a:r>
              <a:rPr lang="it-IT" dirty="0">
                <a:solidFill>
                  <a:srgbClr val="C00000"/>
                </a:solidFill>
              </a:rPr>
              <a:t>rappresentazione dei risultati</a:t>
            </a:r>
            <a:r>
              <a:rPr lang="it-IT" dirty="0"/>
              <a:t>, come nel caso britannico, si preferisce l’adozione di forme di reportistica fortemente </a:t>
            </a:r>
            <a:r>
              <a:rPr lang="it-IT" dirty="0">
                <a:solidFill>
                  <a:srgbClr val="C00000"/>
                </a:solidFill>
              </a:rPr>
              <a:t>discorsive</a:t>
            </a:r>
            <a:r>
              <a:rPr lang="it-IT" dirty="0"/>
              <a:t>, non sempre collegate a forme di rappresentazione visiva e grafica di maggiore impatto.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412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In quei Paesi come Regno Unito e Stati Uniti che più hanno investito in questo genere di riforme, la percezione di controllo della performance della pubblica amministrazione è molto aumentata.</a:t>
            </a:r>
          </a:p>
          <a:p>
            <a:r>
              <a:rPr lang="it-IT" dirty="0" smtClean="0"/>
              <a:t>L’identificazione di best </a:t>
            </a:r>
            <a:r>
              <a:rPr lang="it-IT" dirty="0" err="1" smtClean="0"/>
              <a:t>practices</a:t>
            </a:r>
            <a:r>
              <a:rPr lang="it-IT" dirty="0" smtClean="0"/>
              <a:t> e la premiazione delle stesse possono avere un effetto motivazionale. Tuttavia non è possibile che tutte le amministrazioni raggiungano il livello definito dalla best </a:t>
            </a:r>
            <a:r>
              <a:rPr lang="it-IT" dirty="0" err="1" smtClean="0"/>
              <a:t>practice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E’ auspicabile che le pubbliche amministrazioni adottino approcci più differenziati che, tenendo conto dei diversi punti di partenza, evitino effetti demotivanti e comportamenti opportunistici.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Stati Uniti </a:t>
            </a:r>
            <a:r>
              <a:rPr lang="it-IT" b="1" dirty="0" smtClean="0"/>
              <a:t>d’America: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tema della misurazione e valutazione della performance trova negli Stati Uniti uno dei casi Paese più significativi, in particolare per quanto </a:t>
            </a:r>
            <a:r>
              <a:rPr lang="it-IT" dirty="0" smtClean="0"/>
              <a:t>concerne </a:t>
            </a:r>
            <a:r>
              <a:rPr lang="it-IT" dirty="0">
                <a:solidFill>
                  <a:srgbClr val="C00000"/>
                </a:solidFill>
              </a:rPr>
              <a:t>l’Amministrazione F</a:t>
            </a:r>
            <a:r>
              <a:rPr lang="it-IT" dirty="0" smtClean="0">
                <a:solidFill>
                  <a:srgbClr val="C00000"/>
                </a:solidFill>
              </a:rPr>
              <a:t>ederale</a:t>
            </a:r>
          </a:p>
          <a:p>
            <a:pPr>
              <a:buFontTx/>
              <a:buChar char="-"/>
            </a:pPr>
            <a:r>
              <a:rPr lang="it-IT" dirty="0" smtClean="0"/>
              <a:t>Dopo una lunga serie di interventi per migliorare le performance della componente federale, nel 2009 l’amministrazione Obama introduce </a:t>
            </a:r>
            <a:r>
              <a:rPr lang="it-IT" dirty="0"/>
              <a:t>un Framework che si basa su tre principi: </a:t>
            </a:r>
            <a:r>
              <a:rPr lang="it-IT" dirty="0">
                <a:solidFill>
                  <a:srgbClr val="C00000"/>
                </a:solidFill>
              </a:rPr>
              <a:t>trasparenza, partecipazione, collaborazione</a:t>
            </a:r>
            <a:r>
              <a:rPr lang="it-IT" dirty="0"/>
              <a:t>. Promuove la trasparenza e l’</a:t>
            </a:r>
            <a:r>
              <a:rPr lang="it-IT" dirty="0" err="1"/>
              <a:t>accountability</a:t>
            </a:r>
            <a:r>
              <a:rPr lang="it-IT" dirty="0"/>
              <a:t>, fornendo al pubblico informazioni su ciò che sta facendo il Governo. </a:t>
            </a:r>
          </a:p>
        </p:txBody>
      </p:sp>
    </p:spTree>
    <p:extLst>
      <p:ext uri="{BB962C8B-B14F-4D97-AF65-F5344CB8AC3E}">
        <p14:creationId xmlns:p14="http://schemas.microsoft.com/office/powerpoint/2010/main" val="3393121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partecipazione consente ai cittadini di contribuire con idee e competenze al </a:t>
            </a:r>
            <a:r>
              <a:rPr lang="it-IT" dirty="0">
                <a:solidFill>
                  <a:srgbClr val="C00000"/>
                </a:solidFill>
              </a:rPr>
              <a:t>processo di formazione </a:t>
            </a:r>
            <a:r>
              <a:rPr lang="it-IT" dirty="0"/>
              <a:t>delle politiche </a:t>
            </a:r>
            <a:r>
              <a:rPr lang="it-IT" dirty="0" smtClean="0"/>
              <a:t>pubbliche. </a:t>
            </a:r>
          </a:p>
          <a:p>
            <a:pPr>
              <a:buFontTx/>
              <a:buChar char="-"/>
            </a:pPr>
            <a:r>
              <a:rPr lang="it-IT" dirty="0"/>
              <a:t>La collaborazione migliora l'efficacia del Governo incoraggiando la </a:t>
            </a:r>
            <a:r>
              <a:rPr lang="it-IT" dirty="0">
                <a:solidFill>
                  <a:srgbClr val="C00000"/>
                </a:solidFill>
              </a:rPr>
              <a:t>cooperazione</a:t>
            </a:r>
            <a:r>
              <a:rPr lang="it-IT" dirty="0"/>
              <a:t> tra il Governo e le istituzioni private. </a:t>
            </a:r>
          </a:p>
          <a:p>
            <a:pPr>
              <a:buFontTx/>
              <a:buChar char="-"/>
            </a:pPr>
            <a:r>
              <a:rPr lang="it-IT" dirty="0" smtClean="0"/>
              <a:t>Le amministrazioni analizzate sono: </a:t>
            </a:r>
            <a:r>
              <a:rPr lang="en-US" dirty="0"/>
              <a:t>Environmental Protection Agency (</a:t>
            </a:r>
            <a:r>
              <a:rPr lang="en-US" dirty="0">
                <a:solidFill>
                  <a:srgbClr val="C00000"/>
                </a:solidFill>
              </a:rPr>
              <a:t>EPA</a:t>
            </a:r>
            <a:r>
              <a:rPr lang="en-US" dirty="0"/>
              <a:t>), Department of Homeland Security Programs (</a:t>
            </a:r>
            <a:r>
              <a:rPr lang="en-US" dirty="0">
                <a:solidFill>
                  <a:srgbClr val="C00000"/>
                </a:solidFill>
              </a:rPr>
              <a:t>DHS</a:t>
            </a:r>
            <a:r>
              <a:rPr lang="en-US" dirty="0"/>
              <a:t>) e Department of Transportation (</a:t>
            </a:r>
            <a:r>
              <a:rPr lang="en-US" dirty="0">
                <a:solidFill>
                  <a:srgbClr val="C00000"/>
                </a:solidFill>
              </a:rPr>
              <a:t>DoT</a:t>
            </a:r>
            <a:r>
              <a:rPr lang="en-US" dirty="0" smtClean="0"/>
              <a:t>).</a:t>
            </a:r>
          </a:p>
          <a:p>
            <a:pPr>
              <a:buFontTx/>
              <a:buChar char="-"/>
            </a:pPr>
            <a:r>
              <a:rPr lang="it-IT" dirty="0" smtClean="0"/>
              <a:t>In </a:t>
            </a:r>
            <a:r>
              <a:rPr lang="it-IT" dirty="0"/>
              <a:t>ciascun sito analizzato si trova lo </a:t>
            </a:r>
            <a:r>
              <a:rPr lang="it-IT" dirty="0">
                <a:solidFill>
                  <a:srgbClr val="C00000"/>
                </a:solidFill>
              </a:rPr>
              <a:t>Strategic Plan</a:t>
            </a:r>
            <a:r>
              <a:rPr lang="it-IT" dirty="0"/>
              <a:t>, il </a:t>
            </a:r>
            <a:r>
              <a:rPr lang="it-IT" dirty="0">
                <a:solidFill>
                  <a:srgbClr val="C00000"/>
                </a:solidFill>
              </a:rPr>
              <a:t>Budget</a:t>
            </a:r>
            <a:r>
              <a:rPr lang="it-IT" dirty="0"/>
              <a:t> previsionale e </a:t>
            </a:r>
            <a:r>
              <a:rPr lang="it-IT" dirty="0">
                <a:solidFill>
                  <a:srgbClr val="C00000"/>
                </a:solidFill>
              </a:rPr>
              <a:t>l’</a:t>
            </a:r>
            <a:r>
              <a:rPr lang="it-IT" dirty="0" err="1">
                <a:solidFill>
                  <a:srgbClr val="C00000"/>
                </a:solidFill>
              </a:rPr>
              <a:t>Annual</a:t>
            </a:r>
            <a:r>
              <a:rPr lang="it-IT" dirty="0">
                <a:solidFill>
                  <a:srgbClr val="C00000"/>
                </a:solidFill>
              </a:rPr>
              <a:t> Performance </a:t>
            </a:r>
            <a:r>
              <a:rPr lang="it-IT" dirty="0" smtClean="0">
                <a:solidFill>
                  <a:srgbClr val="C00000"/>
                </a:solidFill>
              </a:rPr>
              <a:t>Report.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12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particolarità e forza del sistema creato è la</a:t>
            </a:r>
            <a:r>
              <a:rPr lang="it-IT" dirty="0">
                <a:solidFill>
                  <a:srgbClr val="C00000"/>
                </a:solidFill>
              </a:rPr>
              <a:t> facilità e semplicità d’uso</a:t>
            </a:r>
            <a:r>
              <a:rPr lang="it-IT" dirty="0"/>
              <a:t>. Il sito è facilmente consultabile anche da chi non avesse conoscenze rispetto alla strutturazione dell’intero sistema di misurazione e valutazione della </a:t>
            </a:r>
            <a:r>
              <a:rPr lang="it-IT" dirty="0" smtClean="0"/>
              <a:t>performance.</a:t>
            </a:r>
          </a:p>
          <a:p>
            <a:pPr>
              <a:buFontTx/>
              <a:buChar char="-"/>
            </a:pPr>
            <a:r>
              <a:rPr lang="it-IT" dirty="0" smtClean="0"/>
              <a:t>Questa </a:t>
            </a:r>
            <a:r>
              <a:rPr lang="it-IT" dirty="0"/>
              <a:t>massima trasparenza garantisce una chiara e precisa </a:t>
            </a:r>
            <a:r>
              <a:rPr lang="it-IT" dirty="0">
                <a:solidFill>
                  <a:srgbClr val="C00000"/>
                </a:solidFill>
              </a:rPr>
              <a:t>definizione degli obiettivi, </a:t>
            </a:r>
            <a:r>
              <a:rPr lang="it-IT" dirty="0"/>
              <a:t>oltre a una altrettanto chiara e tempestiva </a:t>
            </a:r>
            <a:r>
              <a:rPr lang="it-IT" dirty="0">
                <a:solidFill>
                  <a:srgbClr val="C00000"/>
                </a:solidFill>
              </a:rPr>
              <a:t>rendicontazione dei risultati </a:t>
            </a:r>
            <a:r>
              <a:rPr lang="it-IT" dirty="0"/>
              <a:t>raggiunti.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sito rende disponibili una serie di strumenti per creare tabelle di raffronto dei dati presenti nel sistema </a:t>
            </a:r>
            <a:r>
              <a:rPr lang="it-IT" dirty="0" smtClean="0"/>
              <a:t>(Benchmarking).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2969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Alla radice lo </a:t>
            </a:r>
            <a:r>
              <a:rPr lang="it-IT" dirty="0" smtClean="0">
                <a:solidFill>
                  <a:srgbClr val="C00000"/>
                </a:solidFill>
              </a:rPr>
              <a:t>Strategic </a:t>
            </a:r>
            <a:r>
              <a:rPr lang="it-IT" dirty="0">
                <a:solidFill>
                  <a:srgbClr val="C00000"/>
                </a:solidFill>
              </a:rPr>
              <a:t>Plan</a:t>
            </a:r>
            <a:r>
              <a:rPr lang="it-IT" dirty="0"/>
              <a:t>, nel quale vengono definiti le </a:t>
            </a:r>
            <a:r>
              <a:rPr lang="it-IT" dirty="0">
                <a:solidFill>
                  <a:srgbClr val="C00000"/>
                </a:solidFill>
              </a:rPr>
              <a:t>priorità</a:t>
            </a:r>
            <a:r>
              <a:rPr lang="it-IT" dirty="0"/>
              <a:t> dettate dall’agenda del Governo federale, con le principali funzioni e attività per ciascuna </a:t>
            </a:r>
            <a:r>
              <a:rPr lang="it-IT" dirty="0" smtClean="0"/>
              <a:t>agenzia.</a:t>
            </a:r>
          </a:p>
          <a:p>
            <a:pPr>
              <a:buFontTx/>
              <a:buChar char="-"/>
            </a:pPr>
            <a:r>
              <a:rPr lang="it-IT" dirty="0"/>
              <a:t>Ad ogni Ministero vengono assegnati degli obiettivi misurati e valutati con </a:t>
            </a:r>
            <a:r>
              <a:rPr lang="it-IT" dirty="0">
                <a:solidFill>
                  <a:srgbClr val="C00000"/>
                </a:solidFill>
              </a:rPr>
              <a:t>specifici set di indicatori di output e di outcome </a:t>
            </a:r>
            <a:endParaRPr lang="it-IT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Ogni </a:t>
            </a:r>
            <a:r>
              <a:rPr lang="it-IT" dirty="0"/>
              <a:t>Ministero successivamente elabora un proprio </a:t>
            </a:r>
            <a:r>
              <a:rPr lang="it-IT" dirty="0">
                <a:solidFill>
                  <a:srgbClr val="C00000"/>
                </a:solidFill>
              </a:rPr>
              <a:t>Performance Plan </a:t>
            </a:r>
            <a:r>
              <a:rPr lang="it-IT" dirty="0"/>
              <a:t>annuale, collegato al documento approvato dal Congresso, nel quale </a:t>
            </a:r>
            <a:r>
              <a:rPr lang="it-IT" dirty="0">
                <a:solidFill>
                  <a:srgbClr val="C00000"/>
                </a:solidFill>
              </a:rPr>
              <a:t>declina gli obiettivi </a:t>
            </a:r>
            <a:r>
              <a:rPr lang="it-IT" dirty="0"/>
              <a:t>da raggiungere, la descrizione delle </a:t>
            </a:r>
            <a:r>
              <a:rPr lang="it-IT" dirty="0">
                <a:solidFill>
                  <a:srgbClr val="C00000"/>
                </a:solidFill>
              </a:rPr>
              <a:t>attività da svolgere</a:t>
            </a:r>
            <a:r>
              <a:rPr lang="it-IT" dirty="0"/>
              <a:t>, gli </a:t>
            </a:r>
            <a:r>
              <a:rPr lang="it-IT" dirty="0">
                <a:solidFill>
                  <a:srgbClr val="C00000"/>
                </a:solidFill>
              </a:rPr>
              <a:t>indicatori da utilizzare </a:t>
            </a:r>
            <a:r>
              <a:rPr lang="it-IT" dirty="0"/>
              <a:t>nella misurazione della </a:t>
            </a:r>
            <a:r>
              <a:rPr lang="it-IT" dirty="0" smtClean="0"/>
              <a:t>performance.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80917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</a:t>
            </a:r>
            <a:r>
              <a:rPr lang="it-IT" dirty="0"/>
              <a:t>particolare, esiste un sistema di portali specifici in cui vengono pubblicate tutte le informazioni relative all’attività </a:t>
            </a:r>
            <a:r>
              <a:rPr lang="it-IT" dirty="0" smtClean="0"/>
              <a:t>governativa.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progetto prevede che sia possibile </a:t>
            </a:r>
            <a:r>
              <a:rPr lang="it-IT" dirty="0">
                <a:solidFill>
                  <a:srgbClr val="C00000"/>
                </a:solidFill>
              </a:rPr>
              <a:t>accedere</a:t>
            </a:r>
            <a:r>
              <a:rPr lang="it-IT" dirty="0"/>
              <a:t> a questi portali e </a:t>
            </a:r>
            <a:r>
              <a:rPr lang="it-IT" dirty="0">
                <a:solidFill>
                  <a:srgbClr val="C00000"/>
                </a:solidFill>
              </a:rPr>
              <a:t>lasciare</a:t>
            </a:r>
            <a:r>
              <a:rPr lang="it-IT" dirty="0"/>
              <a:t> alcuni </a:t>
            </a:r>
            <a:r>
              <a:rPr lang="it-IT" dirty="0">
                <a:solidFill>
                  <a:srgbClr val="C00000"/>
                </a:solidFill>
              </a:rPr>
              <a:t>commenti</a:t>
            </a:r>
            <a:r>
              <a:rPr lang="it-IT" dirty="0"/>
              <a:t> nelle sezioni dedicate in un’ottica di scambio reciproco e di dialogo tra cittadini </a:t>
            </a:r>
            <a:r>
              <a:rPr lang="it-IT" dirty="0" smtClean="0"/>
              <a:t>e </a:t>
            </a:r>
            <a:r>
              <a:rPr lang="it-IT" dirty="0"/>
              <a:t>amministrazione pubblica.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Durante la navigazione di questi siti, appare una finestra che chiede la disponibilità a eseguire un </a:t>
            </a:r>
            <a:r>
              <a:rPr lang="it-IT" dirty="0">
                <a:solidFill>
                  <a:srgbClr val="C00000"/>
                </a:solidFill>
              </a:rPr>
              <a:t>sondaggio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/>
              <a:t>In aggiunta a quest’esperienza, l’EPA e DHS svolgono indagini specifiche per conoscere la </a:t>
            </a:r>
            <a:r>
              <a:rPr lang="it-IT" dirty="0">
                <a:solidFill>
                  <a:srgbClr val="C00000"/>
                </a:solidFill>
              </a:rPr>
              <a:t>soddisfazione degli utenti </a:t>
            </a:r>
            <a:r>
              <a:rPr lang="it-IT" dirty="0"/>
              <a:t>rispetto all’erogazione dei propri servizi. </a:t>
            </a:r>
          </a:p>
        </p:txBody>
      </p:sp>
    </p:spTree>
    <p:extLst>
      <p:ext uri="{BB962C8B-B14F-4D97-AF65-F5344CB8AC3E}">
        <p14:creationId xmlns:p14="http://schemas.microsoft.com/office/powerpoint/2010/main" val="586531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Francia: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Francia ha una tradizione amministrativa basata su una forma di Stato molto </a:t>
            </a:r>
            <a:r>
              <a:rPr lang="it-IT" dirty="0" smtClean="0">
                <a:solidFill>
                  <a:srgbClr val="C00000"/>
                </a:solidFill>
              </a:rPr>
              <a:t>centralizzato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/>
              <a:t>La più importante riforma in tema di misurazione e valutazione della performance è stata introdotta nel 2001. Si tratta della </a:t>
            </a:r>
            <a:r>
              <a:rPr lang="it-IT" dirty="0" err="1"/>
              <a:t>Loi</a:t>
            </a:r>
            <a:r>
              <a:rPr lang="it-IT" dirty="0"/>
              <a:t> </a:t>
            </a:r>
            <a:r>
              <a:rPr lang="it-IT" dirty="0" err="1"/>
              <a:t>Organique</a:t>
            </a:r>
            <a:r>
              <a:rPr lang="it-IT" dirty="0"/>
              <a:t> relative </a:t>
            </a:r>
            <a:r>
              <a:rPr lang="it-IT" dirty="0" err="1"/>
              <a:t>aux</a:t>
            </a:r>
            <a:r>
              <a:rPr lang="it-IT" dirty="0"/>
              <a:t> Lois de </a:t>
            </a:r>
            <a:r>
              <a:rPr lang="it-IT" dirty="0" err="1" smtClean="0"/>
              <a:t>Finances</a:t>
            </a:r>
            <a:r>
              <a:rPr lang="it-IT" dirty="0" smtClean="0"/>
              <a:t>: pienamente operativa nel </a:t>
            </a:r>
            <a:r>
              <a:rPr lang="it-IT" dirty="0" smtClean="0">
                <a:solidFill>
                  <a:srgbClr val="C00000"/>
                </a:solidFill>
              </a:rPr>
              <a:t>2006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/>
              <a:t>L’intero bilancio è suddiviso in </a:t>
            </a:r>
            <a:r>
              <a:rPr lang="it-IT" u="sng" dirty="0">
                <a:solidFill>
                  <a:srgbClr val="C00000"/>
                </a:solidFill>
              </a:rPr>
              <a:t>missioni</a:t>
            </a:r>
            <a:r>
              <a:rPr lang="it-IT" dirty="0"/>
              <a:t>, a loro volta distinte in </a:t>
            </a:r>
            <a:r>
              <a:rPr lang="it-IT" u="sng" dirty="0" smtClean="0">
                <a:solidFill>
                  <a:srgbClr val="C00000"/>
                </a:solidFill>
              </a:rPr>
              <a:t>programmi</a:t>
            </a:r>
            <a:r>
              <a:rPr lang="it-IT" dirty="0" smtClean="0"/>
              <a:t> associati poi a obiettivi e indicatori, </a:t>
            </a:r>
            <a:r>
              <a:rPr lang="it-IT" dirty="0"/>
              <a:t>alcuni dei quali gestiti da più Ministeri; </a:t>
            </a:r>
            <a:r>
              <a:rPr lang="it-IT" dirty="0">
                <a:solidFill>
                  <a:srgbClr val="C00000"/>
                </a:solidFill>
              </a:rPr>
              <a:t>ogni responsabilità è inoltre attribuita a dirigenti specifici </a:t>
            </a:r>
            <a:r>
              <a:rPr lang="it-IT" dirty="0"/>
              <a:t>che hanno autonomia nell’uso delle </a:t>
            </a:r>
            <a:r>
              <a:rPr lang="it-IT" dirty="0" smtClean="0"/>
              <a:t>risorse.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81648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 </a:t>
            </a:r>
            <a:r>
              <a:rPr lang="it-IT" dirty="0"/>
              <a:t>Parlamento viene presentato un bilancio rispetto al quale gli elementi </a:t>
            </a:r>
            <a:r>
              <a:rPr lang="it-IT" dirty="0">
                <a:solidFill>
                  <a:srgbClr val="FF0000"/>
                </a:solidFill>
              </a:rPr>
              <a:t>sottoposti a voto e approvazione sono i programmi</a:t>
            </a:r>
            <a:r>
              <a:rPr lang="it-IT" dirty="0"/>
              <a:t>, organizzati in missioni (132 programmi costituiscono il bilancio dello Stato), e non più gli stati di previsione della spesa per </a:t>
            </a:r>
            <a:r>
              <a:rPr lang="it-IT" dirty="0" smtClean="0"/>
              <a:t>Ministero. </a:t>
            </a:r>
          </a:p>
          <a:p>
            <a:pPr>
              <a:buFontTx/>
              <a:buChar char="-"/>
            </a:pPr>
            <a:r>
              <a:rPr lang="it-IT" dirty="0"/>
              <a:t>I documenti di bilancio presentati contengono non solo misure finanziarie ma anche obiettivi e indicatori </a:t>
            </a:r>
            <a:r>
              <a:rPr lang="it-IT" dirty="0">
                <a:solidFill>
                  <a:srgbClr val="FF0000"/>
                </a:solidFill>
              </a:rPr>
              <a:t>extra contabili </a:t>
            </a:r>
            <a:r>
              <a:rPr lang="it-IT" dirty="0"/>
              <a:t>per ciascuno dei 132 </a:t>
            </a:r>
            <a:r>
              <a:rPr lang="it-IT" dirty="0" smtClean="0"/>
              <a:t>programmi. </a:t>
            </a:r>
          </a:p>
          <a:p>
            <a:pPr>
              <a:buFontTx/>
              <a:buChar char="-"/>
            </a:pPr>
            <a:r>
              <a:rPr lang="it-IT" dirty="0"/>
              <a:t> L</a:t>
            </a:r>
            <a:r>
              <a:rPr lang="it-IT" dirty="0" smtClean="0"/>
              <a:t>a </a:t>
            </a:r>
            <a:r>
              <a:rPr lang="it-IT" dirty="0">
                <a:solidFill>
                  <a:srgbClr val="FF0000"/>
                </a:solidFill>
              </a:rPr>
              <a:t>performance</a:t>
            </a:r>
            <a:r>
              <a:rPr lang="it-IT" dirty="0"/>
              <a:t> è il </a:t>
            </a:r>
            <a:r>
              <a:rPr lang="it-IT" dirty="0">
                <a:solidFill>
                  <a:srgbClr val="FF0000"/>
                </a:solidFill>
              </a:rPr>
              <a:t>risultato ultimo </a:t>
            </a:r>
            <a:r>
              <a:rPr lang="it-IT" dirty="0"/>
              <a:t>di tutti gli sforzi di una organizzazione verso il conseguimento di un obiettivo” (Ragioneria Generale dello Stato, 2008). 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4360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 tre ministeri: </a:t>
            </a:r>
            <a:r>
              <a:rPr lang="fr-FR" dirty="0"/>
              <a:t>Ministère de l'Ecologie, de l'Energie, du </a:t>
            </a:r>
            <a:r>
              <a:rPr lang="fr-FR" dirty="0" err="1"/>
              <a:t>Developpement</a:t>
            </a:r>
            <a:r>
              <a:rPr lang="fr-FR" dirty="0"/>
              <a:t> Durable et de la Mer, Ministère de l'</a:t>
            </a:r>
            <a:r>
              <a:rPr lang="fr-FR" dirty="0" err="1"/>
              <a:t>Interieur</a:t>
            </a:r>
            <a:r>
              <a:rPr lang="fr-FR" dirty="0"/>
              <a:t> e Ministère de Transport et Sécurité Routière. </a:t>
            </a:r>
            <a:endParaRPr lang="fr-FR" dirty="0" smtClean="0"/>
          </a:p>
          <a:p>
            <a:pPr>
              <a:buFontTx/>
              <a:buChar char="-"/>
            </a:pPr>
            <a:r>
              <a:rPr lang="it-IT" dirty="0"/>
              <a:t>Ogni anno il Governo individua le </a:t>
            </a:r>
            <a:r>
              <a:rPr lang="it-IT" dirty="0">
                <a:solidFill>
                  <a:srgbClr val="FF0000"/>
                </a:solidFill>
              </a:rPr>
              <a:t>scelte strategiche </a:t>
            </a:r>
            <a:r>
              <a:rPr lang="it-IT" dirty="0"/>
              <a:t>da compiere, suddividendole in </a:t>
            </a:r>
            <a:r>
              <a:rPr lang="it-IT" dirty="0">
                <a:solidFill>
                  <a:srgbClr val="FF0000"/>
                </a:solidFill>
              </a:rPr>
              <a:t>missioni</a:t>
            </a:r>
            <a:r>
              <a:rPr lang="it-IT" dirty="0"/>
              <a:t>. A ogni missione viene assegnato un </a:t>
            </a:r>
            <a:r>
              <a:rPr lang="it-IT" dirty="0">
                <a:solidFill>
                  <a:srgbClr val="FF0000"/>
                </a:solidFill>
              </a:rPr>
              <a:t>indicatore</a:t>
            </a:r>
            <a:r>
              <a:rPr lang="it-IT" dirty="0"/>
              <a:t> che misura il raggiungimento degli obiettivi assegnati per ciascun Ministero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/>
              <a:t>A sua volta, ogni Ministero compie le proprie scelte strategiche </a:t>
            </a:r>
            <a:r>
              <a:rPr lang="it-IT" dirty="0">
                <a:solidFill>
                  <a:srgbClr val="FF0000"/>
                </a:solidFill>
              </a:rPr>
              <a:t>declinate nei programmi </a:t>
            </a:r>
            <a:r>
              <a:rPr lang="it-IT" dirty="0"/>
              <a:t>all’interno di un documento definito </a:t>
            </a:r>
            <a:r>
              <a:rPr lang="it-IT" dirty="0" err="1"/>
              <a:t>Projets</a:t>
            </a:r>
            <a:r>
              <a:rPr lang="it-IT" dirty="0"/>
              <a:t> </a:t>
            </a:r>
            <a:r>
              <a:rPr lang="it-IT" dirty="0" err="1"/>
              <a:t>Annuels</a:t>
            </a:r>
            <a:r>
              <a:rPr lang="it-IT" dirty="0"/>
              <a:t> de Performance</a:t>
            </a:r>
          </a:p>
        </p:txBody>
      </p:sp>
    </p:spTree>
    <p:extLst>
      <p:ext uri="{BB962C8B-B14F-4D97-AF65-F5344CB8AC3E}">
        <p14:creationId xmlns:p14="http://schemas.microsoft.com/office/powerpoint/2010/main" val="3967442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Ogni </a:t>
            </a:r>
            <a:r>
              <a:rPr lang="it-IT" dirty="0"/>
              <a:t>Ministero descrive gli obiettivi </a:t>
            </a:r>
            <a:r>
              <a:rPr lang="it-IT" dirty="0" smtClean="0"/>
              <a:t>assegnati </a:t>
            </a:r>
            <a:r>
              <a:rPr lang="it-IT" dirty="0"/>
              <a:t>in un proprio documento. </a:t>
            </a:r>
            <a:r>
              <a:rPr lang="it-IT" dirty="0">
                <a:solidFill>
                  <a:srgbClr val="FF0000"/>
                </a:solidFill>
              </a:rPr>
              <a:t>L’intero sistema di misurazione e valutazione </a:t>
            </a:r>
            <a:r>
              <a:rPr lang="it-IT" dirty="0"/>
              <a:t>di programmi e obiettivi è contenuto nel sito www.performance-publique.budget.gouv.fr i cui contenuti sono aggiornati periodicamente.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Dall’analisi </a:t>
            </a:r>
            <a:r>
              <a:rPr lang="it-IT" dirty="0" err="1"/>
              <a:t>sitografica</a:t>
            </a:r>
            <a:r>
              <a:rPr lang="it-IT" dirty="0"/>
              <a:t> emerge che </a:t>
            </a:r>
            <a:r>
              <a:rPr lang="it-IT" dirty="0">
                <a:solidFill>
                  <a:srgbClr val="FF0000"/>
                </a:solidFill>
              </a:rPr>
              <a:t>in nessun Ministero </a:t>
            </a:r>
            <a:r>
              <a:rPr lang="it-IT" dirty="0"/>
              <a:t>esiste un sistema di valutazione e misurazione della performance relativa alla </a:t>
            </a:r>
            <a:r>
              <a:rPr lang="it-IT" dirty="0">
                <a:solidFill>
                  <a:srgbClr val="FF0000"/>
                </a:solidFill>
              </a:rPr>
              <a:t>soddisfazione dei destinatari </a:t>
            </a:r>
            <a:r>
              <a:rPr lang="it-IT" dirty="0"/>
              <a:t>delle proprie politiche </a:t>
            </a:r>
            <a:r>
              <a:rPr lang="it-IT" dirty="0" smtClean="0"/>
              <a:t>pubbliche.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8037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Germania: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riduzione del </a:t>
            </a:r>
            <a:r>
              <a:rPr lang="it-IT" dirty="0">
                <a:solidFill>
                  <a:srgbClr val="FF0000"/>
                </a:solidFill>
              </a:rPr>
              <a:t>numero dei dipendenti </a:t>
            </a:r>
            <a:r>
              <a:rPr lang="it-IT" dirty="0"/>
              <a:t>pubblici ha sempre rappresentato un punto fermo tra gli obiettivi principali delle prime riforme </a:t>
            </a:r>
            <a:r>
              <a:rPr lang="it-IT" dirty="0" smtClean="0"/>
              <a:t>attuate. </a:t>
            </a:r>
          </a:p>
          <a:p>
            <a:pPr>
              <a:buFontTx/>
              <a:buChar char="-"/>
            </a:pPr>
            <a:r>
              <a:rPr lang="it-IT" dirty="0"/>
              <a:t>Altro obiettivo delle riforme è stato quello di introdurre sistemi di misurazione e valutazione della </a:t>
            </a:r>
            <a:r>
              <a:rPr lang="it-IT" dirty="0">
                <a:solidFill>
                  <a:srgbClr val="FF0000"/>
                </a:solidFill>
              </a:rPr>
              <a:t>performance individuali e sistemi premianti </a:t>
            </a:r>
            <a:r>
              <a:rPr lang="it-IT" dirty="0"/>
              <a:t>collegati ad incentivi monetari che migliorassero la produttività del personale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697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La performance, significativamente nel caso di una pubblica amministrazione, è un concetto multidimensionale che richiede una definizione composta attraverso l’impiego di vari indicatori </a:t>
            </a:r>
          </a:p>
          <a:p>
            <a:r>
              <a:rPr lang="it-IT" dirty="0" smtClean="0"/>
              <a:t> </a:t>
            </a:r>
            <a:r>
              <a:rPr lang="it-IT" dirty="0" smtClean="0">
                <a:solidFill>
                  <a:srgbClr val="C00000"/>
                </a:solidFill>
              </a:rPr>
              <a:t>Serve una </a:t>
            </a:r>
            <a:r>
              <a:rPr lang="it-IT" u="sng" dirty="0" smtClean="0">
                <a:solidFill>
                  <a:srgbClr val="C00000"/>
                </a:solidFill>
              </a:rPr>
              <a:t>batteria di indicatori </a:t>
            </a:r>
            <a:r>
              <a:rPr lang="it-IT" dirty="0" smtClean="0">
                <a:solidFill>
                  <a:srgbClr val="C00000"/>
                </a:solidFill>
              </a:rPr>
              <a:t>e la definizione di tale batteria non è univoca ma risente delle finalità e del background di chi la seleziona</a:t>
            </a:r>
          </a:p>
          <a:p>
            <a:r>
              <a:rPr lang="it-IT" dirty="0" smtClean="0"/>
              <a:t> Gli indicatori possono inoltre essere in concorrenza l’uno con l’altro, andando a misurare risultati che si collocano in posizione di </a:t>
            </a:r>
            <a:r>
              <a:rPr lang="it-IT" dirty="0" err="1" smtClean="0"/>
              <a:t>trade</a:t>
            </a:r>
            <a:r>
              <a:rPr lang="it-IT" dirty="0" smtClean="0"/>
              <a:t> off reciproco e pertanto </a:t>
            </a:r>
            <a:r>
              <a:rPr lang="it-IT" dirty="0" smtClean="0">
                <a:solidFill>
                  <a:srgbClr val="C00000"/>
                </a:solidFill>
              </a:rPr>
              <a:t>la definizione di un sistema di misurazione e valutazione della performance richiede di esprimere un ordine di priorità fra un indicatore e l’altro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4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1997 il Parlamento ha approvato la </a:t>
            </a:r>
            <a:r>
              <a:rPr lang="it-IT" dirty="0">
                <a:solidFill>
                  <a:srgbClr val="FF0000"/>
                </a:solidFill>
              </a:rPr>
              <a:t>riforma del personale pubblico</a:t>
            </a:r>
            <a:r>
              <a:rPr lang="it-IT" dirty="0"/>
              <a:t> a livello </a:t>
            </a:r>
            <a:r>
              <a:rPr lang="it-IT" dirty="0" smtClean="0"/>
              <a:t>federale. </a:t>
            </a:r>
          </a:p>
          <a:p>
            <a:pPr>
              <a:buFontTx/>
              <a:buChar char="-"/>
            </a:pPr>
            <a:r>
              <a:rPr lang="it-IT" dirty="0"/>
              <a:t>Tale riforma ha introdotto meccanismi di </a:t>
            </a:r>
            <a:r>
              <a:rPr lang="it-IT" dirty="0">
                <a:solidFill>
                  <a:srgbClr val="FF0000"/>
                </a:solidFill>
              </a:rPr>
              <a:t>retribuzione variabile </a:t>
            </a:r>
            <a:r>
              <a:rPr lang="it-IT" dirty="0"/>
              <a:t>anche nell’amministrazione centrale, premiando i dipendenti più </a:t>
            </a:r>
            <a:r>
              <a:rPr lang="it-IT" dirty="0" smtClean="0"/>
              <a:t>performanti. </a:t>
            </a:r>
          </a:p>
          <a:p>
            <a:pPr>
              <a:buFontTx/>
              <a:buChar char="-"/>
            </a:pPr>
            <a:r>
              <a:rPr lang="it-IT" dirty="0"/>
              <a:t>Dal 2006 il focus sui processi di riforma della pubblica amministrazione tedesca si è spostato sulla </a:t>
            </a:r>
            <a:r>
              <a:rPr lang="it-IT" dirty="0">
                <a:solidFill>
                  <a:srgbClr val="FF0000"/>
                </a:solidFill>
              </a:rPr>
              <a:t>semplificazione amministrativa </a:t>
            </a:r>
            <a:r>
              <a:rPr lang="it-IT" dirty="0"/>
              <a:t>e sulla contestuale </a:t>
            </a:r>
            <a:r>
              <a:rPr lang="it-IT" dirty="0">
                <a:solidFill>
                  <a:srgbClr val="FF0000"/>
                </a:solidFill>
              </a:rPr>
              <a:t>riduzione</a:t>
            </a:r>
            <a:r>
              <a:rPr lang="it-IT" dirty="0"/>
              <a:t> dell’eccessivo </a:t>
            </a:r>
            <a:r>
              <a:rPr lang="it-IT" dirty="0">
                <a:solidFill>
                  <a:srgbClr val="FF0000"/>
                </a:solidFill>
              </a:rPr>
              <a:t>peso</a:t>
            </a:r>
            <a:r>
              <a:rPr lang="it-IT" dirty="0"/>
              <a:t> delle pratiche burocratiche nella gestione della res </a:t>
            </a:r>
            <a:r>
              <a:rPr lang="it-IT" dirty="0" smtClean="0"/>
              <a:t>pubblica.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26955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I ministeri esaminati: </a:t>
            </a:r>
            <a:r>
              <a:rPr lang="de-DE" dirty="0"/>
              <a:t>Bundesministerium für Umwelt, Naturschutz und Reaktorsicherheit, Bundesministerium des Innern, Bundesministerium für Verkehr, Bau und </a:t>
            </a:r>
            <a:r>
              <a:rPr lang="de-DE" dirty="0" err="1" smtClean="0"/>
              <a:t>Stadtentwicklun</a:t>
            </a:r>
            <a:r>
              <a:rPr lang="de-DE" dirty="0"/>
              <a:t> </a:t>
            </a:r>
            <a:r>
              <a:rPr lang="de-DE" dirty="0" smtClean="0"/>
              <a:t>(Ambiente, </a:t>
            </a:r>
            <a:r>
              <a:rPr lang="de-DE" dirty="0" err="1" smtClean="0"/>
              <a:t>Interno</a:t>
            </a:r>
            <a:r>
              <a:rPr lang="de-DE" dirty="0" smtClean="0"/>
              <a:t>, </a:t>
            </a:r>
            <a:r>
              <a:rPr lang="de-DE" dirty="0" err="1" smtClean="0"/>
              <a:t>Trasporti</a:t>
            </a:r>
            <a:r>
              <a:rPr lang="de-DE" dirty="0" smtClean="0"/>
              <a:t> e </a:t>
            </a:r>
            <a:r>
              <a:rPr lang="de-DE" dirty="0" err="1"/>
              <a:t>E</a:t>
            </a:r>
            <a:r>
              <a:rPr lang="de-DE" dirty="0" err="1" smtClean="0"/>
              <a:t>dilizia</a:t>
            </a:r>
            <a:r>
              <a:rPr lang="de-DE" dirty="0" smtClean="0"/>
              <a:t> </a:t>
            </a:r>
            <a:r>
              <a:rPr lang="de-DE" dirty="0" err="1" smtClean="0"/>
              <a:t>urbanistica</a:t>
            </a:r>
            <a:r>
              <a:rPr lang="de-DE" dirty="0" smtClean="0"/>
              <a:t>).</a:t>
            </a:r>
          </a:p>
          <a:p>
            <a:pPr>
              <a:buFontTx/>
              <a:buChar char="-"/>
            </a:pPr>
            <a:r>
              <a:rPr lang="it-IT" dirty="0"/>
              <a:t>Per quanto concerne il </a:t>
            </a:r>
            <a:r>
              <a:rPr lang="it-IT" dirty="0">
                <a:solidFill>
                  <a:srgbClr val="FF0000"/>
                </a:solidFill>
              </a:rPr>
              <a:t>processo di misurazione e valutazione della performance</a:t>
            </a:r>
            <a:r>
              <a:rPr lang="it-IT" dirty="0"/>
              <a:t>, su nessuno dei siti dei tre Ministeri analizzati compare una sezione o quantomeno un riferimento al processo e agli organi di valutazione della </a:t>
            </a:r>
            <a:r>
              <a:rPr lang="it-IT" dirty="0" smtClean="0"/>
              <a:t>performance. 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Attuazione di piani e programmi:  </a:t>
            </a:r>
            <a:r>
              <a:rPr lang="it-IT" dirty="0" smtClean="0">
                <a:solidFill>
                  <a:srgbClr val="FF0000"/>
                </a:solidFill>
              </a:rPr>
              <a:t>non </a:t>
            </a:r>
            <a:r>
              <a:rPr lang="it-IT" dirty="0">
                <a:solidFill>
                  <a:srgbClr val="FF0000"/>
                </a:solidFill>
              </a:rPr>
              <a:t>ci </a:t>
            </a:r>
            <a:r>
              <a:rPr lang="it-IT" dirty="0" smtClean="0">
                <a:solidFill>
                  <a:srgbClr val="FF0000"/>
                </a:solidFill>
              </a:rPr>
              <a:t>sono documenti </a:t>
            </a:r>
            <a:r>
              <a:rPr lang="it-IT" dirty="0"/>
              <a:t>che affrontano questo ambito, né tantomeno vengono proposti indicatori che ne misurano la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7633207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Dall’analisi </a:t>
            </a:r>
            <a:r>
              <a:rPr lang="it-IT" dirty="0"/>
              <a:t>condotta sui tre Ministeri della Repubblica Federale emerge un </a:t>
            </a:r>
            <a:r>
              <a:rPr lang="it-IT" dirty="0">
                <a:solidFill>
                  <a:srgbClr val="FF0000"/>
                </a:solidFill>
              </a:rPr>
              <a:t>basso livello di trasparenza </a:t>
            </a:r>
            <a:r>
              <a:rPr lang="it-IT" dirty="0"/>
              <a:t>e </a:t>
            </a:r>
            <a:r>
              <a:rPr lang="it-IT" dirty="0" err="1"/>
              <a:t>accountability</a:t>
            </a:r>
            <a:r>
              <a:rPr lang="it-IT" dirty="0"/>
              <a:t> del sistema </a:t>
            </a:r>
            <a:r>
              <a:rPr lang="it-IT" dirty="0" smtClean="0"/>
              <a:t>tedesco. </a:t>
            </a:r>
          </a:p>
          <a:p>
            <a:pPr>
              <a:buFontTx/>
              <a:buChar char="-"/>
            </a:pPr>
            <a:r>
              <a:rPr lang="it-IT" dirty="0" smtClean="0"/>
              <a:t>Tutte </a:t>
            </a:r>
            <a:r>
              <a:rPr lang="it-IT" dirty="0"/>
              <a:t>le amministrazioni federali sono </a:t>
            </a:r>
            <a:r>
              <a:rPr lang="it-IT" dirty="0">
                <a:solidFill>
                  <a:srgbClr val="FF0000"/>
                </a:solidFill>
              </a:rPr>
              <a:t>tenute ad implementare </a:t>
            </a:r>
            <a:r>
              <a:rPr lang="it-IT" dirty="0"/>
              <a:t>sistemi di misurazione e valutazione della performance: </a:t>
            </a:r>
            <a:r>
              <a:rPr lang="it-IT" dirty="0" smtClean="0"/>
              <a:t>dall’analisi </a:t>
            </a:r>
            <a:r>
              <a:rPr lang="it-IT" dirty="0"/>
              <a:t>dei siti dei tre Ministeri studiati non è stato tuttavia possibile capire se questi sistemi siano stati effettivamente implementati o </a:t>
            </a:r>
            <a:r>
              <a:rPr lang="it-IT" dirty="0" smtClean="0"/>
              <a:t>no. </a:t>
            </a:r>
          </a:p>
          <a:p>
            <a:pPr>
              <a:buFontTx/>
              <a:buChar char="-"/>
            </a:pPr>
            <a:r>
              <a:rPr lang="it-IT" dirty="0"/>
              <a:t>Si ritiene, tuttavia, che i sistemi di misurazione e valutazione della performance, qualora presenti, abbiano una </a:t>
            </a:r>
            <a:r>
              <a:rPr lang="it-IT" dirty="0">
                <a:solidFill>
                  <a:srgbClr val="FF0000"/>
                </a:solidFill>
              </a:rPr>
              <a:t>funzione di supporto decisionale e manageriale </a:t>
            </a:r>
            <a:r>
              <a:rPr lang="it-IT" dirty="0" smtClean="0">
                <a:solidFill>
                  <a:srgbClr val="FF0000"/>
                </a:solidFill>
              </a:rPr>
              <a:t>interno.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871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Finlandia: </a:t>
            </a:r>
          </a:p>
          <a:p>
            <a:pPr>
              <a:buFontTx/>
              <a:buChar char="-"/>
            </a:pPr>
            <a:r>
              <a:rPr lang="it-IT" dirty="0" smtClean="0"/>
              <a:t>Nella </a:t>
            </a:r>
            <a:r>
              <a:rPr lang="it-IT" dirty="0"/>
              <a:t>seconda metà degli anni ‘80 l’opinione pubblica finlandese ha cominciato a essere particolarmente critica circa la quantità, qualità e accessibilità dei servizi erogati dalla pubblica </a:t>
            </a:r>
            <a:r>
              <a:rPr lang="it-IT" dirty="0" smtClean="0"/>
              <a:t>amministrazione.</a:t>
            </a:r>
          </a:p>
          <a:p>
            <a:pPr>
              <a:buFontTx/>
              <a:buChar char="-"/>
            </a:pPr>
            <a:r>
              <a:rPr lang="it-IT" dirty="0" smtClean="0"/>
              <a:t>Dopo </a:t>
            </a:r>
            <a:r>
              <a:rPr lang="it-IT" dirty="0"/>
              <a:t>molti interventi, nel 2009 il Ministero delle Finanze ha lanciato un </a:t>
            </a:r>
            <a:r>
              <a:rPr lang="it-IT" dirty="0">
                <a:solidFill>
                  <a:srgbClr val="FF0000"/>
                </a:solidFill>
              </a:rPr>
              <a:t>programma di valutazione del funzionamento del sistema di misurazione e valutazione della performance </a:t>
            </a:r>
            <a:r>
              <a:rPr lang="it-IT" dirty="0"/>
              <a:t>con l’aiuto del National Audit </a:t>
            </a:r>
            <a:r>
              <a:rPr lang="it-IT" dirty="0" smtClean="0"/>
              <a:t>Office.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8299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/>
              <a:t>amministrazioni </a:t>
            </a:r>
            <a:r>
              <a:rPr lang="it-IT" dirty="0" smtClean="0"/>
              <a:t>analizzate: Ambiente, Interno, Trasporti. </a:t>
            </a:r>
          </a:p>
          <a:p>
            <a:pPr>
              <a:buFontTx/>
              <a:buChar char="-"/>
            </a:pPr>
            <a:r>
              <a:rPr lang="it-IT" dirty="0"/>
              <a:t> Per quanto riguarda il processo di valutazione delle </a:t>
            </a:r>
            <a:r>
              <a:rPr lang="it-IT" dirty="0" smtClean="0"/>
              <a:t>performance tutti </a:t>
            </a:r>
            <a:r>
              <a:rPr lang="it-IT" dirty="0"/>
              <a:t>e tre i siti dei Ministeri analizzati rimandano al </a:t>
            </a:r>
            <a:r>
              <a:rPr lang="it-IT" dirty="0">
                <a:solidFill>
                  <a:srgbClr val="FF0000"/>
                </a:solidFill>
              </a:rPr>
              <a:t>sito del National Audit </a:t>
            </a:r>
            <a:r>
              <a:rPr lang="it-IT" dirty="0" smtClean="0">
                <a:solidFill>
                  <a:srgbClr val="FF0000"/>
                </a:solidFill>
              </a:rPr>
              <a:t>Office</a:t>
            </a:r>
            <a:r>
              <a:rPr lang="it-IT" dirty="0"/>
              <a:t>: un organismo di esperti, indipendente e </a:t>
            </a:r>
            <a:r>
              <a:rPr lang="it-IT" dirty="0" smtClean="0"/>
              <a:t>neutrale.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strategia del Ministero dell’Ambiente definisce la visione del Ministero, la missione, e i valori: </a:t>
            </a:r>
            <a:r>
              <a:rPr lang="it-IT" dirty="0" smtClean="0"/>
              <a:t>l'attuazione </a:t>
            </a:r>
            <a:r>
              <a:rPr lang="it-IT" dirty="0"/>
              <a:t>della strategia è alla base anche per la </a:t>
            </a:r>
            <a:r>
              <a:rPr lang="it-IT" dirty="0">
                <a:solidFill>
                  <a:srgbClr val="FF0000"/>
                </a:solidFill>
              </a:rPr>
              <a:t>pianificazione operativa e finanziaria</a:t>
            </a:r>
            <a:r>
              <a:rPr lang="it-IT" dirty="0"/>
              <a:t>, la </a:t>
            </a:r>
            <a:r>
              <a:rPr lang="it-IT" dirty="0">
                <a:solidFill>
                  <a:srgbClr val="FF0000"/>
                </a:solidFill>
              </a:rPr>
              <a:t>preparazione del bilancio </a:t>
            </a:r>
            <a:r>
              <a:rPr lang="it-IT" dirty="0"/>
              <a:t>e la gestione della </a:t>
            </a:r>
            <a:r>
              <a:rPr lang="it-IT" dirty="0" smtClean="0"/>
              <a:t>performance. </a:t>
            </a:r>
          </a:p>
          <a:p>
            <a:pPr>
              <a:buFontTx/>
              <a:buChar char="-"/>
            </a:pPr>
            <a:r>
              <a:rPr lang="it-IT" dirty="0"/>
              <a:t>Nel documento relativo alla performance non è stato possibile riscontrare </a:t>
            </a:r>
            <a:r>
              <a:rPr lang="it-IT" dirty="0" smtClean="0"/>
              <a:t>indicatori.  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46695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Ministero </a:t>
            </a:r>
            <a:r>
              <a:rPr lang="it-IT" dirty="0" smtClean="0"/>
              <a:t>dell'Interno pubblica, </a:t>
            </a:r>
            <a:r>
              <a:rPr lang="it-IT" dirty="0"/>
              <a:t>nella sua sezione in lingua finlandese, ma non in quella internazionale, la strategia adottata per il </a:t>
            </a:r>
            <a:r>
              <a:rPr lang="it-IT" dirty="0" smtClean="0"/>
              <a:t>triennio. </a:t>
            </a:r>
          </a:p>
          <a:p>
            <a:pPr>
              <a:buFontTx/>
              <a:buChar char="-"/>
            </a:pPr>
            <a:r>
              <a:rPr lang="it-IT" dirty="0"/>
              <a:t>Gli obiettivi strategici individuati dal Ministero sono quattro </a:t>
            </a:r>
            <a:r>
              <a:rPr lang="it-IT" dirty="0">
                <a:solidFill>
                  <a:srgbClr val="FF0000"/>
                </a:solidFill>
              </a:rPr>
              <a:t>sia relativi alle funzioni svolte dallo stesso Ministero che riguardo all’organizzazione. </a:t>
            </a:r>
            <a:r>
              <a:rPr lang="it-IT" dirty="0"/>
              <a:t>Vengono inoltre definiti degli indicatori di impatto </a:t>
            </a:r>
            <a:r>
              <a:rPr lang="it-IT" dirty="0" smtClean="0"/>
              <a:t>sociale. </a:t>
            </a:r>
          </a:p>
          <a:p>
            <a:pPr>
              <a:buFontTx/>
              <a:buChar char="-"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Ministero dei Trasporti identifica per il </a:t>
            </a:r>
            <a:r>
              <a:rPr lang="it-IT" dirty="0" smtClean="0"/>
              <a:t>triennio </a:t>
            </a:r>
            <a:r>
              <a:rPr lang="it-IT" dirty="0"/>
              <a:t>quattro documenti strategici: </a:t>
            </a:r>
            <a:r>
              <a:rPr lang="it-IT" dirty="0" smtClean="0"/>
              <a:t>non </a:t>
            </a:r>
            <a:r>
              <a:rPr lang="it-IT" dirty="0"/>
              <a:t>sono riportati direttamente degli indicatori di </a:t>
            </a:r>
            <a:r>
              <a:rPr lang="it-IT" dirty="0" smtClean="0"/>
              <a:t>impatto.  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12977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sito netra.fi è quindi un ottimo </a:t>
            </a:r>
            <a:r>
              <a:rPr lang="it-IT" dirty="0">
                <a:solidFill>
                  <a:srgbClr val="FF0000"/>
                </a:solidFill>
              </a:rPr>
              <a:t>strumento che permette anche ai cittadini non addetti ai lavori di capire </a:t>
            </a:r>
            <a:r>
              <a:rPr lang="it-IT" dirty="0"/>
              <a:t>come le diverse amministrazioni pubbliche della Finlandia </a:t>
            </a:r>
            <a:r>
              <a:rPr lang="it-IT" dirty="0" err="1"/>
              <a:t>performano</a:t>
            </a:r>
            <a:r>
              <a:rPr lang="it-IT" dirty="0"/>
              <a:t> e qual è la loro risposta ai bisogni dei </a:t>
            </a:r>
            <a:r>
              <a:rPr lang="it-IT" dirty="0" smtClean="0"/>
              <a:t>cittadini. </a:t>
            </a:r>
          </a:p>
          <a:p>
            <a:pPr>
              <a:buFontTx/>
              <a:buChar char="-"/>
            </a:pPr>
            <a:r>
              <a:rPr lang="it-IT" dirty="0"/>
              <a:t>Il sito in questione è sviluppato dal </a:t>
            </a:r>
            <a:r>
              <a:rPr lang="it-IT" dirty="0">
                <a:solidFill>
                  <a:srgbClr val="FF0000"/>
                </a:solidFill>
              </a:rPr>
              <a:t>Ministero delle Finanze </a:t>
            </a:r>
            <a:r>
              <a:rPr lang="it-IT" dirty="0"/>
              <a:t>che in tutto il processo di riforma delle pubbliche amministrazioni finlandesi ha sempre avuto un ruolo di cabina di </a:t>
            </a:r>
            <a:r>
              <a:rPr lang="it-IT" dirty="0" smtClean="0"/>
              <a:t>regia.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misurazione e valutazione della </a:t>
            </a:r>
            <a:r>
              <a:rPr lang="it-IT" dirty="0" smtClean="0"/>
              <a:t>performance a </a:t>
            </a:r>
            <a:r>
              <a:rPr lang="it-IT" dirty="0"/>
              <a:t>differenza di altre esperienze, come il caso del Regno Unito, è usata all’interno di un clima e in un’accezione che privilegia maggiormente la </a:t>
            </a:r>
            <a:r>
              <a:rPr lang="it-IT" dirty="0">
                <a:solidFill>
                  <a:srgbClr val="FF0000"/>
                </a:solidFill>
              </a:rPr>
              <a:t>negoziazione e la ricerca del consenso </a:t>
            </a:r>
            <a:r>
              <a:rPr lang="it-IT" dirty="0"/>
              <a:t>all’interno delle organizzazioni in cui i sistemi vengono implementati  </a:t>
            </a:r>
          </a:p>
        </p:txBody>
      </p:sp>
    </p:spTree>
    <p:extLst>
      <p:ext uri="{BB962C8B-B14F-4D97-AF65-F5344CB8AC3E}">
        <p14:creationId xmlns:p14="http://schemas.microsoft.com/office/powerpoint/2010/main" val="19598321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Conclusioni: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 paesi </a:t>
            </a:r>
            <a:r>
              <a:rPr lang="it-IT" dirty="0"/>
              <a:t>appartenenti alla </a:t>
            </a:r>
            <a:r>
              <a:rPr lang="it-IT" dirty="0">
                <a:solidFill>
                  <a:srgbClr val="FF0000"/>
                </a:solidFill>
              </a:rPr>
              <a:t>tradizione amministrativa di stampo anglosassone</a:t>
            </a:r>
            <a:r>
              <a:rPr lang="it-IT" dirty="0"/>
              <a:t> </a:t>
            </a:r>
            <a:r>
              <a:rPr lang="it-IT" dirty="0" smtClean="0"/>
              <a:t>(USA, Canada e Australia) hanno </a:t>
            </a:r>
            <a:r>
              <a:rPr lang="it-IT" dirty="0"/>
              <a:t>sviluppato ed implementato per primi quei sistemi che ad oggi risultano essere i più sofisticati per estensione e livello di integrazione nei processi decisionali.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L’analisi </a:t>
            </a:r>
            <a:r>
              <a:rPr lang="it-IT" dirty="0"/>
              <a:t>svolta conferma che in questi Paesi le pubbliche amministrazioni centrali hanno una maggiore attitudine a rendere </a:t>
            </a:r>
            <a:r>
              <a:rPr lang="it-IT" dirty="0">
                <a:solidFill>
                  <a:srgbClr val="FF0000"/>
                </a:solidFill>
              </a:rPr>
              <a:t>pubblici e fruibili i documenti </a:t>
            </a:r>
            <a:r>
              <a:rPr lang="it-IT" dirty="0"/>
              <a:t>relativi al proprio sistema di misurazione e valutazione della performance organizzativa.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8894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Tali </a:t>
            </a:r>
            <a:r>
              <a:rPr lang="it-IT" dirty="0"/>
              <a:t>documenti forniscono informazioni in merito a </a:t>
            </a:r>
            <a:r>
              <a:rPr lang="it-IT" dirty="0">
                <a:solidFill>
                  <a:srgbClr val="FF0000"/>
                </a:solidFill>
              </a:rPr>
              <a:t>più ambiti della performance </a:t>
            </a:r>
            <a:r>
              <a:rPr lang="it-IT" dirty="0"/>
              <a:t>e integrano tali informazioni con indicatori che consentono una misurazione del livello dei risultati attesi e raggiunti.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L’esperienza degli Stati Uniti d’America, recentemente rilanciata proprio dal programma Open </a:t>
            </a:r>
            <a:r>
              <a:rPr lang="it-IT" dirty="0" err="1"/>
              <a:t>Government</a:t>
            </a:r>
            <a:r>
              <a:rPr lang="it-IT" dirty="0"/>
              <a:t> promosso dal presidente </a:t>
            </a:r>
            <a:r>
              <a:rPr lang="it-IT" dirty="0" smtClean="0"/>
              <a:t>Obama conferma </a:t>
            </a:r>
            <a:r>
              <a:rPr lang="it-IT" dirty="0"/>
              <a:t>come questi Paesi dedichino al tema della misurazione e valutazione della performance una costante </a:t>
            </a:r>
            <a:r>
              <a:rPr lang="it-IT" dirty="0">
                <a:solidFill>
                  <a:srgbClr val="FF0000"/>
                </a:solidFill>
              </a:rPr>
              <a:t>centralità nei propri processi di riforma.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La Francia appare essere riuscita a sviluppare un sistema di misurazione capace di consentire  un’effettiva </a:t>
            </a:r>
            <a:r>
              <a:rPr lang="it-IT" dirty="0">
                <a:solidFill>
                  <a:srgbClr val="FF0000"/>
                </a:solidFill>
              </a:rPr>
              <a:t>condivisione</a:t>
            </a:r>
            <a:r>
              <a:rPr lang="it-IT" dirty="0"/>
              <a:t> con il pubblico di obiettivi e indicatori.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51841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Germania, fra tutti i Paesi analizzati, appare quello meno pressato dal tema della misurazione e </a:t>
            </a:r>
            <a:r>
              <a:rPr lang="it-IT" dirty="0">
                <a:solidFill>
                  <a:srgbClr val="FF0000"/>
                </a:solidFill>
              </a:rPr>
              <a:t>fortemente concentrato sui temi dell’innovazione</a:t>
            </a:r>
            <a:r>
              <a:rPr lang="it-IT" dirty="0"/>
              <a:t> nel servizio pubblico e della </a:t>
            </a:r>
            <a:r>
              <a:rPr lang="it-IT" dirty="0">
                <a:solidFill>
                  <a:srgbClr val="FF0000"/>
                </a:solidFill>
              </a:rPr>
              <a:t>qualità delle risorse </a:t>
            </a:r>
            <a:r>
              <a:rPr lang="it-IT" dirty="0"/>
              <a:t>umane.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L’esperienza che forse più delle altre fornisce elementi utili ad una valutazione completa è quella degli Stati Uniti d’America dove peraltro la performance della pubblica amministrazione costituisce un </a:t>
            </a:r>
            <a:r>
              <a:rPr lang="it-IT" dirty="0">
                <a:solidFill>
                  <a:srgbClr val="FF0000"/>
                </a:solidFill>
              </a:rPr>
              <a:t>tema bipartisan </a:t>
            </a:r>
            <a:r>
              <a:rPr lang="it-IT" dirty="0"/>
              <a:t>sul quale convergono iniziative tanto da parte delle presidenze democratiche </a:t>
            </a:r>
            <a:r>
              <a:rPr lang="it-IT" dirty="0" smtClean="0"/>
              <a:t>che </a:t>
            </a:r>
            <a:r>
              <a:rPr lang="it-IT" dirty="0"/>
              <a:t>delle presidenze conservatrici. </a:t>
            </a:r>
          </a:p>
        </p:txBody>
      </p:sp>
    </p:spTree>
    <p:extLst>
      <p:ext uri="{BB962C8B-B14F-4D97-AF65-F5344CB8AC3E}">
        <p14:creationId xmlns:p14="http://schemas.microsoft.com/office/powerpoint/2010/main" val="395409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Sono </a:t>
            </a:r>
            <a:r>
              <a:rPr lang="it-IT" dirty="0"/>
              <a:t>stati presi in considerazione i documenti di misurazione e valutazione della performance predisposti da tre Ministeri in sette Paesi</a:t>
            </a:r>
            <a:r>
              <a:rPr lang="it-IT" dirty="0" smtClean="0"/>
              <a:t>.</a:t>
            </a:r>
          </a:p>
          <a:p>
            <a:r>
              <a:rPr lang="it-IT" dirty="0"/>
              <a:t> In termini organizzativi, si distingue tra </a:t>
            </a:r>
            <a:r>
              <a:rPr lang="it-IT" dirty="0">
                <a:solidFill>
                  <a:srgbClr val="C00000"/>
                </a:solidFill>
              </a:rPr>
              <a:t>performance organizzativa</a:t>
            </a:r>
            <a:r>
              <a:rPr lang="it-IT" dirty="0"/>
              <a:t>, riferendosi così ai risultati raggiunti dall’intera organizzazione, </a:t>
            </a:r>
            <a:r>
              <a:rPr lang="it-IT" dirty="0">
                <a:solidFill>
                  <a:srgbClr val="C00000"/>
                </a:solidFill>
              </a:rPr>
              <a:t>performance di programma o di unità </a:t>
            </a:r>
            <a:r>
              <a:rPr lang="it-IT" dirty="0"/>
              <a:t>organizzativa e </a:t>
            </a:r>
            <a:r>
              <a:rPr lang="it-IT" dirty="0">
                <a:solidFill>
                  <a:srgbClr val="C00000"/>
                </a:solidFill>
              </a:rPr>
              <a:t>performance individuale </a:t>
            </a:r>
            <a:endParaRPr lang="it-IT" dirty="0" smtClean="0">
              <a:solidFill>
                <a:srgbClr val="C00000"/>
              </a:solidFill>
            </a:endParaRPr>
          </a:p>
          <a:p>
            <a:r>
              <a:rPr lang="it-IT" dirty="0"/>
              <a:t>Sono </a:t>
            </a:r>
            <a:r>
              <a:rPr lang="it-IT" dirty="0" smtClean="0"/>
              <a:t>stati </a:t>
            </a:r>
            <a:r>
              <a:rPr lang="it-IT" dirty="0"/>
              <a:t>selezionati sette Paesi occidentali: Regno Unito, Australia, Canada, Stati Uniti d’America, Francia, Germania e Finlandia. </a:t>
            </a:r>
          </a:p>
        </p:txBody>
      </p:sp>
    </p:spTree>
    <p:extLst>
      <p:ext uri="{BB962C8B-B14F-4D97-AF65-F5344CB8AC3E}">
        <p14:creationId xmlns:p14="http://schemas.microsoft.com/office/powerpoint/2010/main" val="36054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ciascun Paese è stata compiuta una ricognizione dei principali interventi di riforma realizzati dal 1990 ad oggi e relativi alla pubblica amministrazione </a:t>
            </a:r>
            <a:r>
              <a:rPr lang="it-IT" dirty="0" smtClean="0"/>
              <a:t>centrale</a:t>
            </a:r>
          </a:p>
          <a:p>
            <a:r>
              <a:rPr lang="it-IT" dirty="0"/>
              <a:t>sono stati scelti tre Ministeri:   il </a:t>
            </a:r>
            <a:r>
              <a:rPr lang="it-IT" dirty="0">
                <a:solidFill>
                  <a:srgbClr val="FF0000"/>
                </a:solidFill>
              </a:rPr>
              <a:t>Ministero dell’Ambiente</a:t>
            </a:r>
            <a:r>
              <a:rPr lang="it-IT" dirty="0"/>
              <a:t>, selezionato in quanto amministrazione che svolge importanti attività di regolazione;  il</a:t>
            </a:r>
            <a:r>
              <a:rPr lang="it-IT" dirty="0">
                <a:solidFill>
                  <a:srgbClr val="FF0000"/>
                </a:solidFill>
              </a:rPr>
              <a:t> Ministero dell’Interno</a:t>
            </a:r>
            <a:r>
              <a:rPr lang="it-IT" dirty="0"/>
              <a:t>, selezionato in quanto amministrazione che svolge importanti attività di produzione di beni e servizi;  il </a:t>
            </a:r>
            <a:r>
              <a:rPr lang="it-IT" dirty="0">
                <a:solidFill>
                  <a:srgbClr val="FF0000"/>
                </a:solidFill>
              </a:rPr>
              <a:t>Ministero dei Trasporti</a:t>
            </a:r>
            <a:r>
              <a:rPr lang="it-IT" dirty="0"/>
              <a:t>, selezionato in quanto amministrazione che svolge importanti attività di trasferimento. </a:t>
            </a:r>
          </a:p>
        </p:txBody>
      </p:sp>
    </p:spTree>
    <p:extLst>
      <p:ext uri="{BB962C8B-B14F-4D97-AF65-F5344CB8AC3E}">
        <p14:creationId xmlns:p14="http://schemas.microsoft.com/office/powerpoint/2010/main" val="42646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>
                <a:solidFill>
                  <a:srgbClr val="FF0000"/>
                </a:solidFill>
              </a:rPr>
              <a:t>ricerca sitografica </a:t>
            </a:r>
            <a:r>
              <a:rPr lang="it-IT" dirty="0"/>
              <a:t>è stata svolta sul sito web di ciascun Ministero e, nei casi in cui si rendesse necessario, sui siti di dipartimenti o agenzie dei </a:t>
            </a:r>
            <a:r>
              <a:rPr lang="it-IT" dirty="0" smtClean="0"/>
              <a:t>Ministeri</a:t>
            </a:r>
          </a:p>
          <a:p>
            <a:r>
              <a:rPr lang="it-IT" dirty="0"/>
              <a:t> Rispetto ad altre analisi, dai cui esiti prende le mosse, la presente ha il tratto peculiare di assumere quella che potremmo definire una </a:t>
            </a:r>
            <a:r>
              <a:rPr lang="it-IT" dirty="0">
                <a:solidFill>
                  <a:srgbClr val="FF0000"/>
                </a:solidFill>
              </a:rPr>
              <a:t>prospettiva italiana</a:t>
            </a:r>
            <a:r>
              <a:rPr lang="it-IT" dirty="0"/>
              <a:t>, dal momento che impiega quali dimensioni di comparazione gli ambiti definiti dal </a:t>
            </a:r>
            <a:r>
              <a:rPr lang="it-IT" dirty="0" err="1"/>
              <a:t>D.Lgs.</a:t>
            </a:r>
            <a:r>
              <a:rPr lang="it-IT" dirty="0"/>
              <a:t> n. 150 del 2009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81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Regno Unito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cambiamento di Governo del 1997, con l’ascesa dei laburisti dopo quasi vent’anni di Governo conservatore, non ha portato a sostanziali cambiamenti di rotta poiché </a:t>
            </a:r>
            <a:r>
              <a:rPr lang="it-IT" dirty="0">
                <a:solidFill>
                  <a:srgbClr val="FF0000"/>
                </a:solidFill>
              </a:rPr>
              <a:t>sia il partito conservatore sia quello laburista</a:t>
            </a:r>
            <a:r>
              <a:rPr lang="it-IT" dirty="0"/>
              <a:t> avevano fatto propri i principi e le dottrine del New Public Management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richiama la creazione di meccanismi di </a:t>
            </a:r>
            <a:r>
              <a:rPr lang="it-IT" dirty="0">
                <a:solidFill>
                  <a:srgbClr val="FF0000"/>
                </a:solidFill>
              </a:rPr>
              <a:t>quasi mercato </a:t>
            </a:r>
            <a:r>
              <a:rPr lang="it-IT" dirty="0"/>
              <a:t>nell’erogazione dei servizi pubblici con la distinzione tra provider e </a:t>
            </a:r>
            <a:r>
              <a:rPr lang="it-IT" dirty="0" err="1"/>
              <a:t>purchaser</a:t>
            </a:r>
            <a:r>
              <a:rPr lang="it-IT" dirty="0"/>
              <a:t> del </a:t>
            </a:r>
            <a:r>
              <a:rPr lang="it-IT" dirty="0" smtClean="0"/>
              <a:t>servizio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2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/>
              <a:t>Sono </a:t>
            </a:r>
            <a:r>
              <a:rPr lang="it-IT" dirty="0"/>
              <a:t>state costituite più di </a:t>
            </a:r>
            <a:r>
              <a:rPr lang="it-IT" dirty="0">
                <a:solidFill>
                  <a:srgbClr val="FF0000"/>
                </a:solidFill>
              </a:rPr>
              <a:t>130 agenzie esecutive per l’erogazione dei servizi dei Ministeri </a:t>
            </a:r>
            <a:r>
              <a:rPr lang="it-IT" dirty="0"/>
              <a:t>con l’intenzione di migliorare l’efficienza e la performance delle amministrazioni centrali e di aumentare la qualità dei servizi erogati. Queste agenzie, ancor oggi, sono gestite secondo logiche privatistiche e riferiscono al Ministro di </a:t>
            </a:r>
            <a:r>
              <a:rPr lang="it-IT" dirty="0" smtClean="0"/>
              <a:t>riferimento</a:t>
            </a: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/>
              <a:t>risorse vengono allocate per il raggiungimento di determinati </a:t>
            </a:r>
            <a:r>
              <a:rPr lang="it-IT" dirty="0">
                <a:solidFill>
                  <a:srgbClr val="FF0000"/>
                </a:solidFill>
              </a:rPr>
              <a:t>impatti </a:t>
            </a:r>
            <a:r>
              <a:rPr lang="it-IT" dirty="0"/>
              <a:t>stabiliti ex </a:t>
            </a:r>
            <a:r>
              <a:rPr lang="it-IT" dirty="0" smtClean="0"/>
              <a:t>ante</a:t>
            </a:r>
          </a:p>
          <a:p>
            <a:pPr>
              <a:buFontTx/>
              <a:buChar char="-"/>
            </a:pPr>
            <a:r>
              <a:rPr lang="it-IT" dirty="0"/>
              <a:t>Nel 1998 il governo Britannico ha introdotto i </a:t>
            </a:r>
            <a:r>
              <a:rPr lang="it-IT" dirty="0">
                <a:solidFill>
                  <a:srgbClr val="FF0000"/>
                </a:solidFill>
              </a:rPr>
              <a:t>Public Service </a:t>
            </a:r>
            <a:r>
              <a:rPr lang="it-IT" dirty="0" smtClean="0">
                <a:solidFill>
                  <a:srgbClr val="FF0000"/>
                </a:solidFill>
              </a:rPr>
              <a:t>Agreement </a:t>
            </a:r>
            <a:r>
              <a:rPr lang="it-IT" dirty="0" smtClean="0"/>
              <a:t>che </a:t>
            </a:r>
            <a:r>
              <a:rPr lang="it-IT" dirty="0"/>
              <a:t>possono essere definiti come contratti tra il Ministero del Tesoro e i singoli Ministeri con la definizione di target da raggiungere e di indicatori di misurazione </a:t>
            </a:r>
            <a:r>
              <a:rPr lang="it-IT" dirty="0">
                <a:solidFill>
                  <a:srgbClr val="FF0000"/>
                </a:solidFill>
              </a:rPr>
              <a:t>correlati </a:t>
            </a:r>
            <a:r>
              <a:rPr lang="it-IT" dirty="0"/>
              <a:t>alle risorse loro attribuite </a:t>
            </a:r>
          </a:p>
        </p:txBody>
      </p:sp>
    </p:spTree>
    <p:extLst>
      <p:ext uri="{BB962C8B-B14F-4D97-AF65-F5344CB8AC3E}">
        <p14:creationId xmlns:p14="http://schemas.microsoft.com/office/powerpoint/2010/main" val="36655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4408</Words>
  <Application>Microsoft Office PowerPoint</Application>
  <PresentationFormat>Widescreen</PresentationFormat>
  <Paragraphs>196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Tema di Office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management: indicatori nei paesi OCSE</dc:title>
  <dc:creator>lila banterle</dc:creator>
  <cp:lastModifiedBy>lila banterle</cp:lastModifiedBy>
  <cp:revision>57</cp:revision>
  <dcterms:created xsi:type="dcterms:W3CDTF">2018-03-15T15:20:18Z</dcterms:created>
  <dcterms:modified xsi:type="dcterms:W3CDTF">2018-03-27T15:48:16Z</dcterms:modified>
</cp:coreProperties>
</file>