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8" d="100"/>
          <a:sy n="58" d="100"/>
        </p:scale>
        <p:origin x="96" y="4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D9A2CD6-C5E3-4C3B-839A-1014BA9A99DE}" type="datetimeFigureOut">
              <a:rPr lang="it-IT" smtClean="0"/>
              <a:t>12/02/2018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AE73966-E958-4799-BCEC-2AF08DEC4611}" type="slidenum">
              <a:rPr lang="it-IT" smtClean="0"/>
              <a:t>‹N›</a:t>
            </a:fld>
            <a:endParaRPr lang="it-IT"/>
          </a:p>
        </p:txBody>
      </p:sp>
    </p:spTree>
    <p:extLst>
      <p:ext uri="{BB962C8B-B14F-4D97-AF65-F5344CB8AC3E}">
        <p14:creationId xmlns:p14="http://schemas.microsoft.com/office/powerpoint/2010/main" val="2799381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D9A2CD6-C5E3-4C3B-839A-1014BA9A99DE}" type="datetimeFigureOut">
              <a:rPr lang="it-IT" smtClean="0"/>
              <a:t>12/02/2018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AE73966-E958-4799-BCEC-2AF08DEC4611}" type="slidenum">
              <a:rPr lang="it-IT" smtClean="0"/>
              <a:t>‹N›</a:t>
            </a:fld>
            <a:endParaRPr lang="it-IT"/>
          </a:p>
        </p:txBody>
      </p:sp>
    </p:spTree>
    <p:extLst>
      <p:ext uri="{BB962C8B-B14F-4D97-AF65-F5344CB8AC3E}">
        <p14:creationId xmlns:p14="http://schemas.microsoft.com/office/powerpoint/2010/main" val="903501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D9A2CD6-C5E3-4C3B-839A-1014BA9A99DE}" type="datetimeFigureOut">
              <a:rPr lang="it-IT" smtClean="0"/>
              <a:t>12/02/2018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AE73966-E958-4799-BCEC-2AF08DEC4611}" type="slidenum">
              <a:rPr lang="it-IT" smtClean="0"/>
              <a:t>‹N›</a:t>
            </a:fld>
            <a:endParaRPr lang="it-IT"/>
          </a:p>
        </p:txBody>
      </p:sp>
    </p:spTree>
    <p:extLst>
      <p:ext uri="{BB962C8B-B14F-4D97-AF65-F5344CB8AC3E}">
        <p14:creationId xmlns:p14="http://schemas.microsoft.com/office/powerpoint/2010/main" val="42952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D9A2CD6-C5E3-4C3B-839A-1014BA9A99DE}" type="datetimeFigureOut">
              <a:rPr lang="it-IT" smtClean="0"/>
              <a:t>12/02/2018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AE73966-E958-4799-BCEC-2AF08DEC4611}" type="slidenum">
              <a:rPr lang="it-IT" smtClean="0"/>
              <a:t>‹N›</a:t>
            </a:fld>
            <a:endParaRPr lang="it-IT"/>
          </a:p>
        </p:txBody>
      </p:sp>
    </p:spTree>
    <p:extLst>
      <p:ext uri="{BB962C8B-B14F-4D97-AF65-F5344CB8AC3E}">
        <p14:creationId xmlns:p14="http://schemas.microsoft.com/office/powerpoint/2010/main" val="2454058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BD9A2CD6-C5E3-4C3B-839A-1014BA9A99DE}" type="datetimeFigureOut">
              <a:rPr lang="it-IT" smtClean="0"/>
              <a:t>12/02/2018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AE73966-E958-4799-BCEC-2AF08DEC4611}" type="slidenum">
              <a:rPr lang="it-IT" smtClean="0"/>
              <a:t>‹N›</a:t>
            </a:fld>
            <a:endParaRPr lang="it-IT"/>
          </a:p>
        </p:txBody>
      </p:sp>
    </p:spTree>
    <p:extLst>
      <p:ext uri="{BB962C8B-B14F-4D97-AF65-F5344CB8AC3E}">
        <p14:creationId xmlns:p14="http://schemas.microsoft.com/office/powerpoint/2010/main" val="520934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D9A2CD6-C5E3-4C3B-839A-1014BA9A99DE}" type="datetimeFigureOut">
              <a:rPr lang="it-IT" smtClean="0"/>
              <a:t>12/02/2018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AE73966-E958-4799-BCEC-2AF08DEC4611}" type="slidenum">
              <a:rPr lang="it-IT" smtClean="0"/>
              <a:t>‹N›</a:t>
            </a:fld>
            <a:endParaRPr lang="it-IT"/>
          </a:p>
        </p:txBody>
      </p:sp>
    </p:spTree>
    <p:extLst>
      <p:ext uri="{BB962C8B-B14F-4D97-AF65-F5344CB8AC3E}">
        <p14:creationId xmlns:p14="http://schemas.microsoft.com/office/powerpoint/2010/main" val="2952108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D9A2CD6-C5E3-4C3B-839A-1014BA9A99DE}" type="datetimeFigureOut">
              <a:rPr lang="it-IT" smtClean="0"/>
              <a:t>12/02/2018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AE73966-E958-4799-BCEC-2AF08DEC4611}" type="slidenum">
              <a:rPr lang="it-IT" smtClean="0"/>
              <a:t>‹N›</a:t>
            </a:fld>
            <a:endParaRPr lang="it-IT"/>
          </a:p>
        </p:txBody>
      </p:sp>
    </p:spTree>
    <p:extLst>
      <p:ext uri="{BB962C8B-B14F-4D97-AF65-F5344CB8AC3E}">
        <p14:creationId xmlns:p14="http://schemas.microsoft.com/office/powerpoint/2010/main" val="2144829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D9A2CD6-C5E3-4C3B-839A-1014BA9A99DE}" type="datetimeFigureOut">
              <a:rPr lang="it-IT" smtClean="0"/>
              <a:t>12/02/2018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AE73966-E958-4799-BCEC-2AF08DEC4611}" type="slidenum">
              <a:rPr lang="it-IT" smtClean="0"/>
              <a:t>‹N›</a:t>
            </a:fld>
            <a:endParaRPr lang="it-IT"/>
          </a:p>
        </p:txBody>
      </p:sp>
    </p:spTree>
    <p:extLst>
      <p:ext uri="{BB962C8B-B14F-4D97-AF65-F5344CB8AC3E}">
        <p14:creationId xmlns:p14="http://schemas.microsoft.com/office/powerpoint/2010/main" val="3882297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D9A2CD6-C5E3-4C3B-839A-1014BA9A99DE}" type="datetimeFigureOut">
              <a:rPr lang="it-IT" smtClean="0"/>
              <a:t>12/02/2018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AE73966-E958-4799-BCEC-2AF08DEC4611}" type="slidenum">
              <a:rPr lang="it-IT" smtClean="0"/>
              <a:t>‹N›</a:t>
            </a:fld>
            <a:endParaRPr lang="it-IT"/>
          </a:p>
        </p:txBody>
      </p:sp>
    </p:spTree>
    <p:extLst>
      <p:ext uri="{BB962C8B-B14F-4D97-AF65-F5344CB8AC3E}">
        <p14:creationId xmlns:p14="http://schemas.microsoft.com/office/powerpoint/2010/main" val="1989611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BD9A2CD6-C5E3-4C3B-839A-1014BA9A99DE}" type="datetimeFigureOut">
              <a:rPr lang="it-IT" smtClean="0"/>
              <a:t>12/02/2018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AE73966-E958-4799-BCEC-2AF08DEC4611}" type="slidenum">
              <a:rPr lang="it-IT" smtClean="0"/>
              <a:t>‹N›</a:t>
            </a:fld>
            <a:endParaRPr lang="it-IT"/>
          </a:p>
        </p:txBody>
      </p:sp>
    </p:spTree>
    <p:extLst>
      <p:ext uri="{BB962C8B-B14F-4D97-AF65-F5344CB8AC3E}">
        <p14:creationId xmlns:p14="http://schemas.microsoft.com/office/powerpoint/2010/main" val="223867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BD9A2CD6-C5E3-4C3B-839A-1014BA9A99DE}" type="datetimeFigureOut">
              <a:rPr lang="it-IT" smtClean="0"/>
              <a:t>12/02/2018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AE73966-E958-4799-BCEC-2AF08DEC4611}" type="slidenum">
              <a:rPr lang="it-IT" smtClean="0"/>
              <a:t>‹N›</a:t>
            </a:fld>
            <a:endParaRPr lang="it-IT"/>
          </a:p>
        </p:txBody>
      </p:sp>
    </p:spTree>
    <p:extLst>
      <p:ext uri="{BB962C8B-B14F-4D97-AF65-F5344CB8AC3E}">
        <p14:creationId xmlns:p14="http://schemas.microsoft.com/office/powerpoint/2010/main" val="3243001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9A2CD6-C5E3-4C3B-839A-1014BA9A99DE}" type="datetimeFigureOut">
              <a:rPr lang="it-IT" smtClean="0"/>
              <a:t>12/02/2018</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E73966-E958-4799-BCEC-2AF08DEC4611}" type="slidenum">
              <a:rPr lang="it-IT" smtClean="0"/>
              <a:t>‹N›</a:t>
            </a:fld>
            <a:endParaRPr lang="it-IT"/>
          </a:p>
        </p:txBody>
      </p:sp>
    </p:spTree>
    <p:extLst>
      <p:ext uri="{BB962C8B-B14F-4D97-AF65-F5344CB8AC3E}">
        <p14:creationId xmlns:p14="http://schemas.microsoft.com/office/powerpoint/2010/main" val="1509785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3600" dirty="0" smtClean="0"/>
              <a:t>Il ciclo di gestione della performance negli Enti Locali</a:t>
            </a:r>
            <a:endParaRPr lang="it-IT" sz="3600" dirty="0"/>
          </a:p>
        </p:txBody>
      </p:sp>
      <p:sp>
        <p:nvSpPr>
          <p:cNvPr id="3" name="Sottotitolo 2"/>
          <p:cNvSpPr>
            <a:spLocks noGrp="1"/>
          </p:cNvSpPr>
          <p:nvPr>
            <p:ph type="subTitle" idx="1"/>
          </p:nvPr>
        </p:nvSpPr>
        <p:spPr/>
        <p:txBody>
          <a:bodyPr/>
          <a:lstStyle/>
          <a:p>
            <a:r>
              <a:rPr lang="it-IT" dirty="0" err="1" smtClean="0"/>
              <a:t>Formez</a:t>
            </a:r>
            <a:r>
              <a:rPr lang="it-IT" dirty="0" smtClean="0"/>
              <a:t> PA – Dipartimento della Funzione Pubblica</a:t>
            </a:r>
            <a:endParaRPr lang="it-IT" dirty="0"/>
          </a:p>
        </p:txBody>
      </p:sp>
    </p:spTree>
    <p:extLst>
      <p:ext uri="{BB962C8B-B14F-4D97-AF65-F5344CB8AC3E}">
        <p14:creationId xmlns:p14="http://schemas.microsoft.com/office/powerpoint/2010/main" val="3401365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Valutazione della Performance nella PA</a:t>
            </a:r>
          </a:p>
        </p:txBody>
      </p:sp>
      <p:sp>
        <p:nvSpPr>
          <p:cNvPr id="3" name="Segnaposto contenuto 2"/>
          <p:cNvSpPr>
            <a:spLocks noGrp="1"/>
          </p:cNvSpPr>
          <p:nvPr>
            <p:ph idx="1"/>
          </p:nvPr>
        </p:nvSpPr>
        <p:spPr/>
        <p:txBody>
          <a:bodyPr>
            <a:normAutofit/>
          </a:bodyPr>
          <a:lstStyle/>
          <a:p>
            <a:pPr marL="0" indent="0">
              <a:buNone/>
            </a:pPr>
            <a:r>
              <a:rPr lang="it-IT" dirty="0" smtClean="0"/>
              <a:t>Un esempio significativo: </a:t>
            </a:r>
          </a:p>
          <a:p>
            <a:pPr marL="0" indent="0">
              <a:buNone/>
            </a:pPr>
            <a:r>
              <a:rPr lang="it-IT" dirty="0" smtClean="0"/>
              <a:t>Il </a:t>
            </a:r>
            <a:r>
              <a:rPr lang="it-IT" b="1" dirty="0"/>
              <a:t>Piano della Performance </a:t>
            </a:r>
            <a:r>
              <a:rPr lang="it-IT" dirty="0"/>
              <a:t>2011 -2013 predisposto dai Dirigenti del </a:t>
            </a:r>
            <a:r>
              <a:rPr lang="it-IT" dirty="0">
                <a:solidFill>
                  <a:srgbClr val="FF0000"/>
                </a:solidFill>
              </a:rPr>
              <a:t>Comune di Bergamo </a:t>
            </a:r>
            <a:r>
              <a:rPr lang="it-IT" dirty="0"/>
              <a:t>con il supporto e il monitoraggio di SDA Bocconi ha favorito una </a:t>
            </a:r>
            <a:r>
              <a:rPr lang="it-IT" dirty="0">
                <a:solidFill>
                  <a:srgbClr val="00B050"/>
                </a:solidFill>
              </a:rPr>
              <a:t>visione d’insieme degli ambiti lungo i quali il Comune di Bergamo misura e valuta la sua performance</a:t>
            </a:r>
            <a:r>
              <a:rPr lang="it-IT" dirty="0"/>
              <a:t>. </a:t>
            </a:r>
            <a:endParaRPr lang="it-IT" dirty="0" smtClean="0"/>
          </a:p>
          <a:p>
            <a:pPr marL="0" indent="0">
              <a:buNone/>
            </a:pPr>
            <a:r>
              <a:rPr lang="it-IT" dirty="0" smtClean="0"/>
              <a:t>In </a:t>
            </a:r>
            <a:r>
              <a:rPr lang="it-IT" dirty="0"/>
              <a:t>particolare il </a:t>
            </a:r>
            <a:r>
              <a:rPr lang="it-IT" u="sng" dirty="0"/>
              <a:t>Piano della Performance </a:t>
            </a:r>
            <a:r>
              <a:rPr lang="it-IT" dirty="0"/>
              <a:t>identifica cinque ambiti di misurazione e valutazione:  </a:t>
            </a:r>
          </a:p>
          <a:p>
            <a:pPr marL="0" indent="0">
              <a:buNone/>
            </a:pPr>
            <a:r>
              <a:rPr lang="it-IT" dirty="0" smtClean="0"/>
              <a:t> </a:t>
            </a:r>
            <a:endParaRPr lang="it-IT" dirty="0"/>
          </a:p>
        </p:txBody>
      </p:sp>
    </p:spTree>
    <p:extLst>
      <p:ext uri="{BB962C8B-B14F-4D97-AF65-F5344CB8AC3E}">
        <p14:creationId xmlns:p14="http://schemas.microsoft.com/office/powerpoint/2010/main" val="283880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Valutazione della Performance nella PA</a:t>
            </a:r>
          </a:p>
        </p:txBody>
      </p:sp>
      <p:sp>
        <p:nvSpPr>
          <p:cNvPr id="3" name="Segnaposto contenuto 2"/>
          <p:cNvSpPr>
            <a:spLocks noGrp="1"/>
          </p:cNvSpPr>
          <p:nvPr>
            <p:ph idx="1"/>
          </p:nvPr>
        </p:nvSpPr>
        <p:spPr/>
        <p:txBody>
          <a:bodyPr/>
          <a:lstStyle/>
          <a:p>
            <a:pPr marL="0" indent="0">
              <a:buNone/>
            </a:pPr>
            <a:r>
              <a:rPr lang="it-IT" dirty="0"/>
              <a:t>• </a:t>
            </a:r>
            <a:r>
              <a:rPr lang="it-IT" u="sng" dirty="0">
                <a:solidFill>
                  <a:srgbClr val="FF0000"/>
                </a:solidFill>
              </a:rPr>
              <a:t>Programmi strategici</a:t>
            </a:r>
            <a:r>
              <a:rPr lang="it-IT" dirty="0"/>
              <a:t>: il Comune di Bergamo ha identificato sulla base delle Linee programmatiche di mandato 2009 -2014 </a:t>
            </a:r>
            <a:r>
              <a:rPr lang="it-IT" dirty="0">
                <a:solidFill>
                  <a:srgbClr val="00B050"/>
                </a:solidFill>
              </a:rPr>
              <a:t>le priorità strategiche </a:t>
            </a:r>
            <a:r>
              <a:rPr lang="it-IT" dirty="0"/>
              <a:t>dell’Ente, identificando le</a:t>
            </a:r>
            <a:r>
              <a:rPr lang="it-IT" dirty="0">
                <a:solidFill>
                  <a:srgbClr val="00B050"/>
                </a:solidFill>
              </a:rPr>
              <a:t> fasi </a:t>
            </a:r>
            <a:r>
              <a:rPr lang="it-IT" dirty="0"/>
              <a:t>per la loro attuazione e gli </a:t>
            </a:r>
            <a:r>
              <a:rPr lang="it-IT" dirty="0">
                <a:solidFill>
                  <a:srgbClr val="00B050"/>
                </a:solidFill>
              </a:rPr>
              <a:t>indicatori</a:t>
            </a:r>
            <a:r>
              <a:rPr lang="it-IT" dirty="0"/>
              <a:t> per misurarne e valutarne la performance. </a:t>
            </a:r>
            <a:endParaRPr lang="it-IT" dirty="0" smtClean="0"/>
          </a:p>
          <a:p>
            <a:pPr marL="0" indent="0">
              <a:buNone/>
            </a:pPr>
            <a:r>
              <a:rPr lang="it-IT" dirty="0" smtClean="0"/>
              <a:t>• </a:t>
            </a:r>
            <a:r>
              <a:rPr lang="it-IT" u="sng" dirty="0">
                <a:solidFill>
                  <a:srgbClr val="FF0000"/>
                </a:solidFill>
              </a:rPr>
              <a:t>Attività e servizi</a:t>
            </a:r>
            <a:r>
              <a:rPr lang="it-IT" dirty="0"/>
              <a:t>: il Comune di Bergamo ha identificato le </a:t>
            </a:r>
            <a:r>
              <a:rPr lang="it-IT" dirty="0" smtClean="0">
                <a:solidFill>
                  <a:srgbClr val="00B050"/>
                </a:solidFill>
              </a:rPr>
              <a:t>attività </a:t>
            </a:r>
            <a:r>
              <a:rPr lang="it-IT" dirty="0" smtClean="0"/>
              <a:t>e </a:t>
            </a:r>
            <a:r>
              <a:rPr lang="it-IT" dirty="0"/>
              <a:t>i </a:t>
            </a:r>
            <a:r>
              <a:rPr lang="it-IT" dirty="0">
                <a:solidFill>
                  <a:srgbClr val="00B050"/>
                </a:solidFill>
              </a:rPr>
              <a:t>servizi chiave </a:t>
            </a:r>
            <a:r>
              <a:rPr lang="it-IT" dirty="0"/>
              <a:t>erogati a cittadini e altri portatori di interesse identificando </a:t>
            </a:r>
            <a:r>
              <a:rPr lang="it-IT" dirty="0">
                <a:solidFill>
                  <a:srgbClr val="00B050"/>
                </a:solidFill>
              </a:rPr>
              <a:t>indicatori</a:t>
            </a:r>
            <a:r>
              <a:rPr lang="it-IT" dirty="0"/>
              <a:t> di quantità, qualità, efficienza ed </a:t>
            </a:r>
            <a:r>
              <a:rPr lang="it-IT" dirty="0" smtClean="0"/>
              <a:t>efficacia. </a:t>
            </a:r>
            <a:endParaRPr lang="it-IT" dirty="0"/>
          </a:p>
          <a:p>
            <a:pPr marL="0" indent="0">
              <a:buNone/>
            </a:pPr>
            <a:endParaRPr lang="it-IT" dirty="0"/>
          </a:p>
          <a:p>
            <a:pPr marL="0" indent="0">
              <a:buNone/>
            </a:pPr>
            <a:endParaRPr lang="it-IT" dirty="0"/>
          </a:p>
        </p:txBody>
      </p:sp>
    </p:spTree>
    <p:extLst>
      <p:ext uri="{BB962C8B-B14F-4D97-AF65-F5344CB8AC3E}">
        <p14:creationId xmlns:p14="http://schemas.microsoft.com/office/powerpoint/2010/main" val="1276236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Valutazione della Performance nella PA</a:t>
            </a:r>
          </a:p>
        </p:txBody>
      </p:sp>
      <p:sp>
        <p:nvSpPr>
          <p:cNvPr id="3" name="Segnaposto contenuto 2"/>
          <p:cNvSpPr>
            <a:spLocks noGrp="1"/>
          </p:cNvSpPr>
          <p:nvPr>
            <p:ph idx="1"/>
          </p:nvPr>
        </p:nvSpPr>
        <p:spPr/>
        <p:txBody>
          <a:bodyPr/>
          <a:lstStyle/>
          <a:p>
            <a:pPr marL="0" indent="0">
              <a:buNone/>
            </a:pPr>
            <a:r>
              <a:rPr lang="it-IT" dirty="0"/>
              <a:t>• </a:t>
            </a:r>
            <a:r>
              <a:rPr lang="it-IT" u="sng" dirty="0">
                <a:solidFill>
                  <a:srgbClr val="FF0000"/>
                </a:solidFill>
              </a:rPr>
              <a:t>Stato di salute</a:t>
            </a:r>
            <a:r>
              <a:rPr lang="it-IT" dirty="0"/>
              <a:t>: il Comune di Bergamo ha identificato </a:t>
            </a:r>
            <a:r>
              <a:rPr lang="it-IT" dirty="0">
                <a:solidFill>
                  <a:srgbClr val="00B050"/>
                </a:solidFill>
              </a:rPr>
              <a:t>indicatori</a:t>
            </a:r>
            <a:r>
              <a:rPr lang="it-IT" dirty="0"/>
              <a:t> volti alla misurazione e valutazione dell’equilibrio economico – finanziario dell’Ente, della </a:t>
            </a:r>
            <a:r>
              <a:rPr lang="it-IT" dirty="0">
                <a:solidFill>
                  <a:srgbClr val="00B050"/>
                </a:solidFill>
              </a:rPr>
              <a:t>salute organizzativa </a:t>
            </a:r>
            <a:r>
              <a:rPr lang="it-IT" dirty="0"/>
              <a:t>dell’organizzazione e della salute delle </a:t>
            </a:r>
            <a:r>
              <a:rPr lang="it-IT" dirty="0">
                <a:solidFill>
                  <a:srgbClr val="00B050"/>
                </a:solidFill>
              </a:rPr>
              <a:t>relazioni con i cittadini</a:t>
            </a:r>
            <a:r>
              <a:rPr lang="it-IT" dirty="0"/>
              <a:t> e altri portatori di interesse</a:t>
            </a:r>
            <a:r>
              <a:rPr lang="it-IT" dirty="0" smtClean="0"/>
              <a:t>.</a:t>
            </a:r>
          </a:p>
          <a:p>
            <a:pPr marL="0" indent="0">
              <a:buNone/>
            </a:pPr>
            <a:r>
              <a:rPr lang="it-IT" dirty="0" smtClean="0"/>
              <a:t> </a:t>
            </a:r>
            <a:r>
              <a:rPr lang="it-IT" dirty="0"/>
              <a:t>•</a:t>
            </a:r>
            <a:r>
              <a:rPr lang="it-IT" u="sng" dirty="0">
                <a:solidFill>
                  <a:srgbClr val="FF0000"/>
                </a:solidFill>
              </a:rPr>
              <a:t> Impatti</a:t>
            </a:r>
            <a:r>
              <a:rPr lang="it-IT" dirty="0"/>
              <a:t>: il Comune di Bergamo ha identificato gli impatti che concorre a produrre </a:t>
            </a:r>
            <a:r>
              <a:rPr lang="it-IT" dirty="0">
                <a:solidFill>
                  <a:srgbClr val="00B050"/>
                </a:solidFill>
              </a:rPr>
              <a:t>sul territorio </a:t>
            </a:r>
            <a:r>
              <a:rPr lang="it-IT" dirty="0"/>
              <a:t>di riferimento</a:t>
            </a:r>
            <a:r>
              <a:rPr lang="it-IT" dirty="0" smtClean="0"/>
              <a:t>.</a:t>
            </a:r>
          </a:p>
          <a:p>
            <a:pPr marL="0" indent="0">
              <a:buNone/>
            </a:pPr>
            <a:r>
              <a:rPr lang="it-IT" dirty="0" smtClean="0"/>
              <a:t> </a:t>
            </a:r>
            <a:r>
              <a:rPr lang="it-IT" dirty="0"/>
              <a:t>• </a:t>
            </a:r>
            <a:r>
              <a:rPr lang="it-IT" u="sng" dirty="0">
                <a:solidFill>
                  <a:srgbClr val="FF0000"/>
                </a:solidFill>
              </a:rPr>
              <a:t>Benchmarking</a:t>
            </a:r>
            <a:r>
              <a:rPr lang="it-IT" dirty="0"/>
              <a:t>: il Comune di Bergamo ha identificato gli ambiti e </a:t>
            </a:r>
            <a:r>
              <a:rPr lang="it-IT" dirty="0" smtClean="0"/>
              <a:t>le altre </a:t>
            </a:r>
            <a:r>
              <a:rPr lang="it-IT" dirty="0"/>
              <a:t>amministrazioni comunali con cui </a:t>
            </a:r>
            <a:r>
              <a:rPr lang="it-IT" dirty="0">
                <a:solidFill>
                  <a:srgbClr val="00B050"/>
                </a:solidFill>
              </a:rPr>
              <a:t>iniziare un confronto</a:t>
            </a:r>
            <a:r>
              <a:rPr lang="it-IT" dirty="0"/>
              <a:t>.  </a:t>
            </a:r>
          </a:p>
          <a:p>
            <a:pPr marL="0" indent="0">
              <a:buNone/>
            </a:pPr>
            <a:endParaRPr lang="it-IT" dirty="0"/>
          </a:p>
        </p:txBody>
      </p:sp>
    </p:spTree>
    <p:extLst>
      <p:ext uri="{BB962C8B-B14F-4D97-AF65-F5344CB8AC3E}">
        <p14:creationId xmlns:p14="http://schemas.microsoft.com/office/powerpoint/2010/main" val="2957715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Valutazione della Performance nella PA</a:t>
            </a:r>
          </a:p>
        </p:txBody>
      </p:sp>
      <p:sp>
        <p:nvSpPr>
          <p:cNvPr id="3" name="Segnaposto contenuto 2"/>
          <p:cNvSpPr>
            <a:spLocks noGrp="1"/>
          </p:cNvSpPr>
          <p:nvPr>
            <p:ph idx="1"/>
          </p:nvPr>
        </p:nvSpPr>
        <p:spPr/>
        <p:txBody>
          <a:bodyPr>
            <a:normAutofit/>
          </a:bodyPr>
          <a:lstStyle/>
          <a:p>
            <a:pPr marL="0" indent="0">
              <a:buNone/>
            </a:pPr>
            <a:r>
              <a:rPr lang="it-IT" dirty="0" smtClean="0"/>
              <a:t>Il caso Verona:  </a:t>
            </a:r>
          </a:p>
          <a:p>
            <a:pPr marL="0" indent="0">
              <a:buNone/>
            </a:pPr>
            <a:r>
              <a:rPr lang="it-IT" b="1" dirty="0" smtClean="0"/>
              <a:t>Progetto </a:t>
            </a:r>
            <a:r>
              <a:rPr lang="it-IT" b="1" dirty="0"/>
              <a:t>pilota “Indicatori”. </a:t>
            </a:r>
            <a:r>
              <a:rPr lang="it-IT" dirty="0"/>
              <a:t>La questione degli indicatori è in parte affrontata </a:t>
            </a:r>
            <a:r>
              <a:rPr lang="it-IT" dirty="0" smtClean="0"/>
              <a:t>nel </a:t>
            </a:r>
            <a:r>
              <a:rPr lang="it-IT" dirty="0"/>
              <a:t>“Piano della performance”, che riprende in buona parte le raccomandazioni della </a:t>
            </a:r>
            <a:r>
              <a:rPr lang="it-IT" dirty="0" smtClean="0"/>
              <a:t>CIVIT. </a:t>
            </a:r>
            <a:r>
              <a:rPr lang="it-IT" dirty="0"/>
              <a:t>Tuttavia, </a:t>
            </a:r>
            <a:r>
              <a:rPr lang="it-IT" dirty="0">
                <a:solidFill>
                  <a:srgbClr val="00B050"/>
                </a:solidFill>
              </a:rPr>
              <a:t>i problemi della selezione degli indicatori, della loro classificazione e descrizione anagrafica, nonché della definizione delle procedure di imputazione, convalida e gestione dei dati che li riguardano sono </a:t>
            </a:r>
            <a:r>
              <a:rPr lang="it-IT" u="sng" dirty="0">
                <a:solidFill>
                  <a:srgbClr val="00B050"/>
                </a:solidFill>
              </a:rPr>
              <a:t>tutti irrisolti </a:t>
            </a:r>
            <a:r>
              <a:rPr lang="it-IT" dirty="0"/>
              <a:t>e rinviano ad una attività futura ancora da </a:t>
            </a:r>
            <a:r>
              <a:rPr lang="it-IT" dirty="0" smtClean="0"/>
              <a:t>iniziare, che potrebbe essere così articolata: </a:t>
            </a:r>
            <a:endParaRPr lang="it-IT" dirty="0"/>
          </a:p>
        </p:txBody>
      </p:sp>
    </p:spTree>
    <p:extLst>
      <p:ext uri="{BB962C8B-B14F-4D97-AF65-F5344CB8AC3E}">
        <p14:creationId xmlns:p14="http://schemas.microsoft.com/office/powerpoint/2010/main" val="2892829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Valutazione della Performance nella PA</a:t>
            </a:r>
          </a:p>
        </p:txBody>
      </p:sp>
      <p:sp>
        <p:nvSpPr>
          <p:cNvPr id="3" name="Segnaposto contenuto 2"/>
          <p:cNvSpPr>
            <a:spLocks noGrp="1"/>
          </p:cNvSpPr>
          <p:nvPr>
            <p:ph idx="1"/>
          </p:nvPr>
        </p:nvSpPr>
        <p:spPr/>
        <p:txBody>
          <a:bodyPr/>
          <a:lstStyle/>
          <a:p>
            <a:pPr marL="0" indent="0">
              <a:buNone/>
            </a:pPr>
            <a:r>
              <a:rPr lang="it-IT" dirty="0" smtClean="0"/>
              <a:t>-  </a:t>
            </a:r>
            <a:r>
              <a:rPr lang="it-IT" u="sng" dirty="0">
                <a:solidFill>
                  <a:srgbClr val="FF0000"/>
                </a:solidFill>
              </a:rPr>
              <a:t>ricognizione</a:t>
            </a:r>
            <a:r>
              <a:rPr lang="it-IT" dirty="0"/>
              <a:t> degli indicatori attualmente in uso  </a:t>
            </a:r>
            <a:endParaRPr lang="it-IT" dirty="0" smtClean="0"/>
          </a:p>
          <a:p>
            <a:pPr marL="0" indent="0">
              <a:buNone/>
            </a:pPr>
            <a:r>
              <a:rPr lang="it-IT" dirty="0" smtClean="0"/>
              <a:t>-  </a:t>
            </a:r>
            <a:r>
              <a:rPr lang="it-IT" dirty="0"/>
              <a:t>valutazione della </a:t>
            </a:r>
            <a:r>
              <a:rPr lang="it-IT" u="sng" dirty="0"/>
              <a:t>disponibilità di indicatori standard</a:t>
            </a:r>
            <a:r>
              <a:rPr lang="it-IT" dirty="0"/>
              <a:t> e classificati di fonte ANCI o di altra </a:t>
            </a:r>
            <a:r>
              <a:rPr lang="it-IT" dirty="0" smtClean="0"/>
              <a:t>fonte</a:t>
            </a:r>
          </a:p>
          <a:p>
            <a:pPr marL="0" indent="0">
              <a:buNone/>
            </a:pPr>
            <a:r>
              <a:rPr lang="it-IT" dirty="0" smtClean="0"/>
              <a:t>- </a:t>
            </a:r>
            <a:r>
              <a:rPr lang="it-IT" u="sng" dirty="0" smtClean="0">
                <a:solidFill>
                  <a:srgbClr val="FF0000"/>
                </a:solidFill>
              </a:rPr>
              <a:t>selezione</a:t>
            </a:r>
            <a:r>
              <a:rPr lang="it-IT" dirty="0" smtClean="0"/>
              <a:t> </a:t>
            </a:r>
            <a:r>
              <a:rPr lang="it-IT" dirty="0"/>
              <a:t>degli indicatori di efficienza, efficacia e impatto adatti alle esigenze del Comune </a:t>
            </a:r>
            <a:endParaRPr lang="it-IT" dirty="0" smtClean="0"/>
          </a:p>
          <a:p>
            <a:pPr marL="0" indent="0">
              <a:buNone/>
            </a:pPr>
            <a:r>
              <a:rPr lang="it-IT" dirty="0" smtClean="0"/>
              <a:t>-  </a:t>
            </a:r>
            <a:r>
              <a:rPr lang="it-IT" u="sng" dirty="0">
                <a:solidFill>
                  <a:srgbClr val="FF0000"/>
                </a:solidFill>
              </a:rPr>
              <a:t>definizione e attuazione delle procedure </a:t>
            </a:r>
            <a:r>
              <a:rPr lang="it-IT" dirty="0"/>
              <a:t>(anche informatiche) di imputazione, convalida e gestione dei dati. </a:t>
            </a:r>
          </a:p>
          <a:p>
            <a:pPr marL="0" indent="0">
              <a:buNone/>
            </a:pPr>
            <a:endParaRPr lang="it-IT" dirty="0"/>
          </a:p>
        </p:txBody>
      </p:sp>
    </p:spTree>
    <p:extLst>
      <p:ext uri="{BB962C8B-B14F-4D97-AF65-F5344CB8AC3E}">
        <p14:creationId xmlns:p14="http://schemas.microsoft.com/office/powerpoint/2010/main" val="642208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Valutazione della Performance nella PA</a:t>
            </a:r>
          </a:p>
        </p:txBody>
      </p:sp>
      <p:sp>
        <p:nvSpPr>
          <p:cNvPr id="3" name="Segnaposto contenuto 2"/>
          <p:cNvSpPr>
            <a:spLocks noGrp="1"/>
          </p:cNvSpPr>
          <p:nvPr>
            <p:ph idx="1"/>
          </p:nvPr>
        </p:nvSpPr>
        <p:spPr/>
        <p:txBody>
          <a:bodyPr>
            <a:normAutofit/>
          </a:bodyPr>
          <a:lstStyle/>
          <a:p>
            <a:pPr marL="0" indent="0">
              <a:buNone/>
            </a:pPr>
            <a:r>
              <a:rPr lang="it-IT" b="1" dirty="0"/>
              <a:t>Progetto pilota “Performance </a:t>
            </a:r>
            <a:r>
              <a:rPr lang="it-IT" b="1" u="sng" dirty="0"/>
              <a:t>organizzativa</a:t>
            </a:r>
            <a:r>
              <a:rPr lang="it-IT" b="1" dirty="0" smtClean="0"/>
              <a:t>”: </a:t>
            </a:r>
            <a:r>
              <a:rPr lang="it-IT" dirty="0" smtClean="0"/>
              <a:t>attività previste</a:t>
            </a:r>
          </a:p>
          <a:p>
            <a:pPr>
              <a:buFontTx/>
              <a:buChar char="-"/>
            </a:pPr>
            <a:r>
              <a:rPr lang="it-IT" dirty="0" smtClean="0"/>
              <a:t>Definizione di </a:t>
            </a:r>
            <a:r>
              <a:rPr lang="it-IT" dirty="0" smtClean="0">
                <a:solidFill>
                  <a:srgbClr val="00B050"/>
                </a:solidFill>
              </a:rPr>
              <a:t>un </a:t>
            </a:r>
            <a:r>
              <a:rPr lang="it-IT" dirty="0">
                <a:solidFill>
                  <a:srgbClr val="00B050"/>
                </a:solidFill>
              </a:rPr>
              <a:t>modello di qualità dei servizi di front-office e </a:t>
            </a:r>
            <a:r>
              <a:rPr lang="it-IT" dirty="0" smtClean="0">
                <a:solidFill>
                  <a:srgbClr val="00B050"/>
                </a:solidFill>
              </a:rPr>
              <a:t>back-office</a:t>
            </a:r>
          </a:p>
          <a:p>
            <a:pPr>
              <a:buFontTx/>
              <a:buChar char="-"/>
            </a:pPr>
            <a:r>
              <a:rPr lang="it-IT" dirty="0"/>
              <a:t>D</a:t>
            </a:r>
            <a:r>
              <a:rPr lang="it-IT" dirty="0" smtClean="0"/>
              <a:t>efinizione </a:t>
            </a:r>
            <a:r>
              <a:rPr lang="it-IT" dirty="0"/>
              <a:t>di appropriati </a:t>
            </a:r>
            <a:r>
              <a:rPr lang="it-IT" dirty="0" smtClean="0">
                <a:solidFill>
                  <a:srgbClr val="00B050"/>
                </a:solidFill>
              </a:rPr>
              <a:t>indicatori per </a:t>
            </a:r>
            <a:r>
              <a:rPr lang="it-IT" dirty="0">
                <a:solidFill>
                  <a:srgbClr val="00B050"/>
                </a:solidFill>
              </a:rPr>
              <a:t>la valutazione  del </a:t>
            </a:r>
            <a:r>
              <a:rPr lang="it-IT" dirty="0" smtClean="0">
                <a:solidFill>
                  <a:srgbClr val="00B050"/>
                </a:solidFill>
              </a:rPr>
              <a:t>modello</a:t>
            </a:r>
          </a:p>
          <a:p>
            <a:pPr>
              <a:buFontTx/>
              <a:buChar char="-"/>
            </a:pPr>
            <a:r>
              <a:rPr lang="it-IT" dirty="0"/>
              <a:t>E</a:t>
            </a:r>
            <a:r>
              <a:rPr lang="it-IT" dirty="0" smtClean="0"/>
              <a:t>laborazione e </a:t>
            </a:r>
            <a:r>
              <a:rPr lang="it-IT" dirty="0"/>
              <a:t>calcolo di </a:t>
            </a:r>
            <a:r>
              <a:rPr lang="it-IT" dirty="0">
                <a:solidFill>
                  <a:srgbClr val="00B050"/>
                </a:solidFill>
              </a:rPr>
              <a:t>un indicatore sintetico di performance organizzativa per ciascun servizio dell’Amministrazione</a:t>
            </a:r>
            <a:r>
              <a:rPr lang="it-IT" dirty="0"/>
              <a:t> (almeno nell’ambito prescelto per il progetto) </a:t>
            </a:r>
            <a:endParaRPr lang="it-IT" dirty="0" smtClean="0"/>
          </a:p>
          <a:p>
            <a:pPr marL="0" indent="0">
              <a:buNone/>
            </a:pPr>
            <a:r>
              <a:rPr lang="it-IT" dirty="0" smtClean="0"/>
              <a:t> </a:t>
            </a:r>
            <a:endParaRPr lang="it-IT" dirty="0"/>
          </a:p>
        </p:txBody>
      </p:sp>
    </p:spTree>
    <p:extLst>
      <p:ext uri="{BB962C8B-B14F-4D97-AF65-F5344CB8AC3E}">
        <p14:creationId xmlns:p14="http://schemas.microsoft.com/office/powerpoint/2010/main" val="3405397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Valutazione della Performance nella PA</a:t>
            </a:r>
          </a:p>
        </p:txBody>
      </p:sp>
      <p:sp>
        <p:nvSpPr>
          <p:cNvPr id="3" name="Segnaposto contenuto 2"/>
          <p:cNvSpPr>
            <a:spLocks noGrp="1"/>
          </p:cNvSpPr>
          <p:nvPr>
            <p:ph idx="1"/>
          </p:nvPr>
        </p:nvSpPr>
        <p:spPr/>
        <p:txBody>
          <a:bodyPr>
            <a:normAutofit fontScale="92500"/>
          </a:bodyPr>
          <a:lstStyle/>
          <a:p>
            <a:pPr>
              <a:buFontTx/>
              <a:buChar char="-"/>
            </a:pPr>
            <a:r>
              <a:rPr lang="it-IT" dirty="0" smtClean="0"/>
              <a:t>Elaborazione </a:t>
            </a:r>
            <a:r>
              <a:rPr lang="it-IT" dirty="0"/>
              <a:t>e calcolo della performance organizzativa di ciascuna Unità organizzativa </a:t>
            </a:r>
            <a:r>
              <a:rPr lang="it-IT" dirty="0">
                <a:solidFill>
                  <a:srgbClr val="00B050"/>
                </a:solidFill>
              </a:rPr>
              <a:t>per i servizi </a:t>
            </a:r>
            <a:r>
              <a:rPr lang="it-IT" dirty="0"/>
              <a:t>di cui ha la responsabilità </a:t>
            </a:r>
            <a:r>
              <a:rPr lang="it-IT" dirty="0" smtClean="0"/>
              <a:t>diretta.</a:t>
            </a:r>
          </a:p>
          <a:p>
            <a:pPr>
              <a:buFontTx/>
              <a:buChar char="-"/>
            </a:pPr>
            <a:r>
              <a:rPr lang="it-IT" dirty="0"/>
              <a:t>D</a:t>
            </a:r>
            <a:r>
              <a:rPr lang="it-IT" dirty="0" smtClean="0"/>
              <a:t>efinizione </a:t>
            </a:r>
            <a:r>
              <a:rPr lang="it-IT" dirty="0"/>
              <a:t>della </a:t>
            </a:r>
            <a:r>
              <a:rPr lang="it-IT" dirty="0">
                <a:solidFill>
                  <a:srgbClr val="00B050"/>
                </a:solidFill>
              </a:rPr>
              <a:t>performance dell’Amministrazione nel suo </a:t>
            </a:r>
            <a:r>
              <a:rPr lang="it-IT" dirty="0" smtClean="0">
                <a:solidFill>
                  <a:srgbClr val="00B050"/>
                </a:solidFill>
              </a:rPr>
              <a:t>complesso. </a:t>
            </a:r>
          </a:p>
          <a:p>
            <a:pPr marL="0" indent="0">
              <a:buNone/>
            </a:pPr>
            <a:r>
              <a:rPr lang="it-IT" dirty="0">
                <a:solidFill>
                  <a:srgbClr val="7030A0"/>
                </a:solidFill>
              </a:rPr>
              <a:t>Le esperienze analizzate dimostrano che la riforma ha dato un impulso sostanziale a fare cose che le amministrazioni altrimenti non avrebbero fatto e a rafforzare alcuni progetti in corso. Inoltre il percorso avviato da alcune delle amministrazioni locali pilota evidenzia come sia possibile per un ente locale realizzare un percorso di cambiamento, ispirato dai principi contenuti nel </a:t>
            </a:r>
            <a:r>
              <a:rPr lang="it-IT" dirty="0" err="1">
                <a:solidFill>
                  <a:srgbClr val="7030A0"/>
                </a:solidFill>
              </a:rPr>
              <a:t>D.Lgs.</a:t>
            </a:r>
            <a:r>
              <a:rPr lang="it-IT" dirty="0">
                <a:solidFill>
                  <a:srgbClr val="7030A0"/>
                </a:solidFill>
              </a:rPr>
              <a:t> n. 150 del 2009, e finalizzato a rafforzare il sistema di misurazione e, più in generale, il ciclo di gestione della performance. </a:t>
            </a:r>
          </a:p>
          <a:p>
            <a:pPr marL="0" indent="0">
              <a:buNone/>
            </a:pPr>
            <a:endParaRPr lang="it-IT" dirty="0">
              <a:solidFill>
                <a:srgbClr val="7030A0"/>
              </a:solidFill>
            </a:endParaRPr>
          </a:p>
        </p:txBody>
      </p:sp>
    </p:spTree>
    <p:extLst>
      <p:ext uri="{BB962C8B-B14F-4D97-AF65-F5344CB8AC3E}">
        <p14:creationId xmlns:p14="http://schemas.microsoft.com/office/powerpoint/2010/main" val="139207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Valutazione della Performance nella PA</a:t>
            </a:r>
            <a:endParaRPr lang="it-IT" sz="2800" dirty="0"/>
          </a:p>
        </p:txBody>
      </p:sp>
      <p:sp>
        <p:nvSpPr>
          <p:cNvPr id="3" name="Segnaposto contenuto 2"/>
          <p:cNvSpPr>
            <a:spLocks noGrp="1"/>
          </p:cNvSpPr>
          <p:nvPr>
            <p:ph idx="1"/>
          </p:nvPr>
        </p:nvSpPr>
        <p:spPr/>
        <p:txBody>
          <a:bodyPr/>
          <a:lstStyle/>
          <a:p>
            <a:pPr marL="0" indent="0">
              <a:buNone/>
            </a:pPr>
            <a:r>
              <a:rPr lang="it-IT" dirty="0" smtClean="0"/>
              <a:t>Quanto segue è il risultato di un percorso di analisi compiuto su 8 comuni per individuare </a:t>
            </a:r>
            <a:r>
              <a:rPr lang="it-IT" i="1" dirty="0" err="1" smtClean="0"/>
              <a:t>leading</a:t>
            </a:r>
            <a:r>
              <a:rPr lang="it-IT" i="1" dirty="0" smtClean="0"/>
              <a:t> </a:t>
            </a:r>
            <a:r>
              <a:rPr lang="it-IT" i="1" dirty="0" err="1" smtClean="0"/>
              <a:t>practice</a:t>
            </a:r>
            <a:r>
              <a:rPr lang="it-IT" i="1" dirty="0" smtClean="0"/>
              <a:t> </a:t>
            </a:r>
            <a:r>
              <a:rPr lang="it-IT" dirty="0" smtClean="0"/>
              <a:t>in grado di supportare l’implementazione della </a:t>
            </a:r>
            <a:r>
              <a:rPr lang="it-IT" b="1" dirty="0" smtClean="0"/>
              <a:t>riforma</a:t>
            </a:r>
            <a:r>
              <a:rPr lang="it-IT" dirty="0" smtClean="0"/>
              <a:t> espressa con il </a:t>
            </a:r>
            <a:r>
              <a:rPr lang="it-IT" dirty="0" err="1" smtClean="0"/>
              <a:t>D.Lgs</a:t>
            </a:r>
            <a:r>
              <a:rPr lang="it-IT" dirty="0" smtClean="0"/>
              <a:t> n. 150 -2009.</a:t>
            </a:r>
          </a:p>
          <a:p>
            <a:pPr>
              <a:buFontTx/>
              <a:buChar char="-"/>
            </a:pPr>
            <a:endParaRPr lang="it-IT" dirty="0" smtClean="0">
              <a:solidFill>
                <a:srgbClr val="FF0000"/>
              </a:solidFill>
            </a:endParaRPr>
          </a:p>
          <a:p>
            <a:pPr>
              <a:buFontTx/>
              <a:buChar char="-"/>
            </a:pPr>
            <a:r>
              <a:rPr lang="it-IT" dirty="0" smtClean="0">
                <a:solidFill>
                  <a:srgbClr val="FF0000"/>
                </a:solidFill>
              </a:rPr>
              <a:t>Concetti </a:t>
            </a:r>
            <a:r>
              <a:rPr lang="it-IT" dirty="0" smtClean="0">
                <a:solidFill>
                  <a:srgbClr val="FF0000"/>
                </a:solidFill>
              </a:rPr>
              <a:t>base</a:t>
            </a:r>
            <a:r>
              <a:rPr lang="it-IT" dirty="0" smtClean="0"/>
              <a:t>: </a:t>
            </a:r>
            <a:r>
              <a:rPr lang="it-IT" b="1" dirty="0" smtClean="0"/>
              <a:t>misurazione, meritocrazia, trasparenza.</a:t>
            </a:r>
            <a:endParaRPr lang="it-IT" dirty="0" smtClean="0"/>
          </a:p>
          <a:p>
            <a:pPr>
              <a:buFontTx/>
              <a:buChar char="-"/>
            </a:pPr>
            <a:endParaRPr lang="it-IT" dirty="0" smtClean="0"/>
          </a:p>
          <a:p>
            <a:pPr>
              <a:buFontTx/>
              <a:buChar char="-"/>
            </a:pPr>
            <a:r>
              <a:rPr lang="it-IT" dirty="0" smtClean="0"/>
              <a:t>I </a:t>
            </a:r>
            <a:r>
              <a:rPr lang="it-IT" dirty="0" smtClean="0"/>
              <a:t>livelli da cui si parte, nelle PA locali, sono diversi mentre gli obiettivi sono comuni: </a:t>
            </a:r>
            <a:r>
              <a:rPr lang="it-IT" dirty="0" smtClean="0">
                <a:solidFill>
                  <a:srgbClr val="FF0000"/>
                </a:solidFill>
              </a:rPr>
              <a:t>diversi pertanto dovranno essere i percorsi</a:t>
            </a:r>
            <a:r>
              <a:rPr lang="it-IT" dirty="0" smtClean="0"/>
              <a:t> che dovranno di massima partire da fasi sperimentali</a:t>
            </a:r>
            <a:r>
              <a:rPr lang="it-IT" dirty="0" smtClean="0"/>
              <a:t>. </a:t>
            </a:r>
            <a:endParaRPr lang="it-IT" dirty="0"/>
          </a:p>
        </p:txBody>
      </p:sp>
    </p:spTree>
    <p:extLst>
      <p:ext uri="{BB962C8B-B14F-4D97-AF65-F5344CB8AC3E}">
        <p14:creationId xmlns:p14="http://schemas.microsoft.com/office/powerpoint/2010/main" val="38847687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Valutazione della Performance nella PA</a:t>
            </a:r>
            <a:endParaRPr lang="it-IT" sz="2800" dirty="0"/>
          </a:p>
        </p:txBody>
      </p:sp>
      <p:sp>
        <p:nvSpPr>
          <p:cNvPr id="3" name="Segnaposto contenuto 2"/>
          <p:cNvSpPr>
            <a:spLocks noGrp="1"/>
          </p:cNvSpPr>
          <p:nvPr>
            <p:ph idx="1"/>
          </p:nvPr>
        </p:nvSpPr>
        <p:spPr/>
        <p:txBody>
          <a:bodyPr>
            <a:normAutofit lnSpcReduction="10000"/>
          </a:bodyPr>
          <a:lstStyle/>
          <a:p>
            <a:pPr marL="0" indent="0">
              <a:buNone/>
            </a:pPr>
            <a:r>
              <a:rPr lang="it-IT" dirty="0"/>
              <a:t>La </a:t>
            </a:r>
            <a:r>
              <a:rPr lang="it-IT" b="1" dirty="0"/>
              <a:t>performance</a:t>
            </a:r>
            <a:r>
              <a:rPr lang="it-IT" dirty="0"/>
              <a:t> è il risultato che si consegue svolgendo una determinata attività. Costituiscono elementi di definizione della performance il </a:t>
            </a:r>
            <a:r>
              <a:rPr lang="it-IT" u="sng" dirty="0"/>
              <a:t>risultato</a:t>
            </a:r>
            <a:r>
              <a:rPr lang="it-IT" dirty="0"/>
              <a:t>, espresso </a:t>
            </a:r>
            <a:r>
              <a:rPr lang="it-IT" dirty="0">
                <a:solidFill>
                  <a:srgbClr val="FF0000"/>
                </a:solidFill>
              </a:rPr>
              <a:t>ex ante come obiettivo</a:t>
            </a:r>
            <a:r>
              <a:rPr lang="it-IT" dirty="0"/>
              <a:t> ed ex post come esito, il </a:t>
            </a:r>
            <a:r>
              <a:rPr lang="it-IT" u="sng" dirty="0"/>
              <a:t>soggetto</a:t>
            </a:r>
            <a:r>
              <a:rPr lang="it-IT" dirty="0"/>
              <a:t> cui tale risultato è riconducibile e l’</a:t>
            </a:r>
            <a:r>
              <a:rPr lang="it-IT" u="sng" dirty="0"/>
              <a:t>attività</a:t>
            </a:r>
            <a:r>
              <a:rPr lang="it-IT" dirty="0"/>
              <a:t> che viene posta in essere dal soggetto per raggiungere il risultato. </a:t>
            </a:r>
            <a:endParaRPr lang="it-IT" dirty="0" smtClean="0"/>
          </a:p>
          <a:p>
            <a:pPr marL="0" indent="0">
              <a:buNone/>
            </a:pPr>
            <a:r>
              <a:rPr lang="it-IT" dirty="0">
                <a:solidFill>
                  <a:srgbClr val="00B050"/>
                </a:solidFill>
              </a:rPr>
              <a:t>Un </a:t>
            </a:r>
            <a:r>
              <a:rPr lang="it-IT" b="1" dirty="0" smtClean="0">
                <a:solidFill>
                  <a:srgbClr val="00B050"/>
                </a:solidFill>
              </a:rPr>
              <a:t>risultato</a:t>
            </a:r>
            <a:r>
              <a:rPr lang="it-IT" dirty="0" smtClean="0">
                <a:solidFill>
                  <a:srgbClr val="00B050"/>
                </a:solidFill>
              </a:rPr>
              <a:t> </a:t>
            </a:r>
            <a:r>
              <a:rPr lang="it-IT" dirty="0">
                <a:solidFill>
                  <a:srgbClr val="00B050"/>
                </a:solidFill>
              </a:rPr>
              <a:t>si realizza per l’effetto congiunto di </a:t>
            </a:r>
            <a:r>
              <a:rPr lang="it-IT" i="1" dirty="0">
                <a:solidFill>
                  <a:srgbClr val="FF0000"/>
                </a:solidFill>
              </a:rPr>
              <a:t>attività che si svolgono lungo diverse dimensioni</a:t>
            </a:r>
            <a:r>
              <a:rPr lang="it-IT" dirty="0">
                <a:solidFill>
                  <a:srgbClr val="00B050"/>
                </a:solidFill>
              </a:rPr>
              <a:t>: dall’organizzazione del lavoro, all’impiego di risorse economiche e finanziarie o strumentali, dall’acquisto di beni e servizi al trasferimento di informazioni e risorse</a:t>
            </a:r>
            <a:r>
              <a:rPr lang="it-IT" dirty="0"/>
              <a:t>. Questo elemento rende la performance, la sua misurazione e la sua valutazione, concetti </a:t>
            </a:r>
            <a:r>
              <a:rPr lang="it-IT" u="sng" dirty="0"/>
              <a:t>multidimensionali. </a:t>
            </a:r>
          </a:p>
          <a:p>
            <a:pPr marL="0" indent="0">
              <a:buNone/>
            </a:pPr>
            <a:endParaRPr lang="it-IT" u="sng" dirty="0"/>
          </a:p>
        </p:txBody>
      </p:sp>
    </p:spTree>
    <p:extLst>
      <p:ext uri="{BB962C8B-B14F-4D97-AF65-F5344CB8AC3E}">
        <p14:creationId xmlns:p14="http://schemas.microsoft.com/office/powerpoint/2010/main" val="4848173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Valutazione della Performance nella PA</a:t>
            </a:r>
          </a:p>
        </p:txBody>
      </p:sp>
      <p:sp>
        <p:nvSpPr>
          <p:cNvPr id="3" name="Segnaposto contenuto 2"/>
          <p:cNvSpPr>
            <a:spLocks noGrp="1"/>
          </p:cNvSpPr>
          <p:nvPr>
            <p:ph idx="1"/>
          </p:nvPr>
        </p:nvSpPr>
        <p:spPr/>
        <p:txBody>
          <a:bodyPr/>
          <a:lstStyle/>
          <a:p>
            <a:pPr marL="0" indent="0">
              <a:buNone/>
            </a:pPr>
            <a:r>
              <a:rPr lang="it-IT" dirty="0"/>
              <a:t>La </a:t>
            </a:r>
            <a:r>
              <a:rPr lang="it-IT" b="1" u="sng" dirty="0"/>
              <a:t>misurazione</a:t>
            </a:r>
            <a:r>
              <a:rPr lang="it-IT" b="1" dirty="0"/>
              <a:t> </a:t>
            </a:r>
            <a:r>
              <a:rPr lang="it-IT" dirty="0"/>
              <a:t>della performance è il processo che ha per esito l’identificazione e la quantificazione, tramite </a:t>
            </a:r>
            <a:r>
              <a:rPr lang="it-IT" u="sng" dirty="0">
                <a:solidFill>
                  <a:srgbClr val="FF0000"/>
                </a:solidFill>
              </a:rPr>
              <a:t>indicatori</a:t>
            </a:r>
            <a:r>
              <a:rPr lang="it-IT" dirty="0"/>
              <a:t>, dei risultati ottenuti. </a:t>
            </a:r>
            <a:endParaRPr lang="it-IT" dirty="0" smtClean="0"/>
          </a:p>
          <a:p>
            <a:pPr marL="0" indent="0">
              <a:buNone/>
            </a:pPr>
            <a:endParaRPr lang="it-IT" dirty="0"/>
          </a:p>
          <a:p>
            <a:pPr marL="0" indent="0">
              <a:buNone/>
            </a:pPr>
            <a:r>
              <a:rPr lang="it-IT" dirty="0"/>
              <a:t> </a:t>
            </a:r>
            <a:r>
              <a:rPr lang="it-IT" dirty="0" smtClean="0"/>
              <a:t>La </a:t>
            </a:r>
            <a:r>
              <a:rPr lang="it-IT" dirty="0"/>
              <a:t>misurazione </a:t>
            </a:r>
            <a:r>
              <a:rPr lang="it-IT" dirty="0" smtClean="0"/>
              <a:t>riguarda </a:t>
            </a:r>
            <a:r>
              <a:rPr lang="it-IT" dirty="0"/>
              <a:t>le attività da svolgere per conseguire </a:t>
            </a:r>
            <a:r>
              <a:rPr lang="it-IT" dirty="0" smtClean="0"/>
              <a:t>i risultati </a:t>
            </a:r>
            <a:r>
              <a:rPr lang="it-IT" dirty="0"/>
              <a:t>e le risorse (input) che rendono possibili tali attività. </a:t>
            </a:r>
            <a:r>
              <a:rPr lang="it-IT" u="sng" dirty="0"/>
              <a:t>Risorse</a:t>
            </a:r>
            <a:r>
              <a:rPr lang="it-IT" dirty="0"/>
              <a:t> (</a:t>
            </a:r>
            <a:r>
              <a:rPr lang="it-IT" dirty="0">
                <a:solidFill>
                  <a:srgbClr val="FF0000"/>
                </a:solidFill>
              </a:rPr>
              <a:t>input</a:t>
            </a:r>
            <a:r>
              <a:rPr lang="it-IT" dirty="0"/>
              <a:t>), </a:t>
            </a:r>
            <a:r>
              <a:rPr lang="it-IT" u="sng" dirty="0"/>
              <a:t>attività</a:t>
            </a:r>
            <a:r>
              <a:rPr lang="it-IT" dirty="0"/>
              <a:t>, </a:t>
            </a:r>
            <a:r>
              <a:rPr lang="it-IT" u="sng" dirty="0"/>
              <a:t>prodotti</a:t>
            </a:r>
            <a:r>
              <a:rPr lang="it-IT" dirty="0"/>
              <a:t> (</a:t>
            </a:r>
            <a:r>
              <a:rPr lang="it-IT" dirty="0">
                <a:solidFill>
                  <a:srgbClr val="FF0000"/>
                </a:solidFill>
              </a:rPr>
              <a:t>output</a:t>
            </a:r>
            <a:r>
              <a:rPr lang="it-IT" dirty="0"/>
              <a:t>) e </a:t>
            </a:r>
            <a:r>
              <a:rPr lang="it-IT" u="sng" dirty="0"/>
              <a:t>impatti </a:t>
            </a:r>
            <a:r>
              <a:rPr lang="it-IT" dirty="0"/>
              <a:t>(</a:t>
            </a:r>
            <a:r>
              <a:rPr lang="it-IT" dirty="0">
                <a:solidFill>
                  <a:srgbClr val="FF0000"/>
                </a:solidFill>
              </a:rPr>
              <a:t>outcome</a:t>
            </a:r>
            <a:r>
              <a:rPr lang="it-IT" dirty="0"/>
              <a:t>) rappresentano gli </a:t>
            </a:r>
            <a:r>
              <a:rPr lang="it-IT" dirty="0">
                <a:solidFill>
                  <a:srgbClr val="00B050"/>
                </a:solidFill>
              </a:rPr>
              <a:t>oggetti di misurazione. </a:t>
            </a:r>
          </a:p>
        </p:txBody>
      </p:sp>
    </p:spTree>
    <p:extLst>
      <p:ext uri="{BB962C8B-B14F-4D97-AF65-F5344CB8AC3E}">
        <p14:creationId xmlns:p14="http://schemas.microsoft.com/office/powerpoint/2010/main" val="22669929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Valutazione della Performance nella PA</a:t>
            </a:r>
          </a:p>
        </p:txBody>
      </p:sp>
      <p:sp>
        <p:nvSpPr>
          <p:cNvPr id="3" name="Segnaposto contenuto 2"/>
          <p:cNvSpPr>
            <a:spLocks noGrp="1"/>
          </p:cNvSpPr>
          <p:nvPr>
            <p:ph idx="1"/>
          </p:nvPr>
        </p:nvSpPr>
        <p:spPr/>
        <p:txBody>
          <a:bodyPr/>
          <a:lstStyle/>
          <a:p>
            <a:pPr marL="0" indent="0">
              <a:buNone/>
            </a:pPr>
            <a:r>
              <a:rPr lang="it-IT" dirty="0"/>
              <a:t> Il processo di </a:t>
            </a:r>
            <a:r>
              <a:rPr lang="it-IT" b="1" dirty="0"/>
              <a:t>valutazione</a:t>
            </a:r>
            <a:r>
              <a:rPr lang="it-IT" dirty="0"/>
              <a:t> è tipicamente un processo comparativo, di raffronto cioè tra il valore che gli indicatori definiti in fase di misurazione hanno assunto e il valore obiettivo che era stato </a:t>
            </a:r>
            <a:r>
              <a:rPr lang="it-IT" dirty="0" smtClean="0"/>
              <a:t>definito.</a:t>
            </a:r>
          </a:p>
          <a:p>
            <a:pPr marL="0" indent="0">
              <a:buNone/>
            </a:pPr>
            <a:r>
              <a:rPr lang="it-IT" dirty="0"/>
              <a:t> </a:t>
            </a:r>
            <a:r>
              <a:rPr lang="it-IT" dirty="0">
                <a:solidFill>
                  <a:srgbClr val="00B050"/>
                </a:solidFill>
              </a:rPr>
              <a:t>I</a:t>
            </a:r>
            <a:r>
              <a:rPr lang="it-IT" dirty="0" smtClean="0">
                <a:solidFill>
                  <a:srgbClr val="00B050"/>
                </a:solidFill>
              </a:rPr>
              <a:t>l </a:t>
            </a:r>
            <a:r>
              <a:rPr lang="it-IT" b="1" dirty="0">
                <a:solidFill>
                  <a:srgbClr val="00B050"/>
                </a:solidFill>
              </a:rPr>
              <a:t>monitoraggio</a:t>
            </a:r>
            <a:r>
              <a:rPr lang="it-IT" dirty="0">
                <a:solidFill>
                  <a:srgbClr val="00B050"/>
                </a:solidFill>
              </a:rPr>
              <a:t> consiste nel confronto periodico e sistematico dei dati rilevati e degli obiettivi </a:t>
            </a:r>
            <a:r>
              <a:rPr lang="it-IT" dirty="0" smtClean="0">
                <a:solidFill>
                  <a:srgbClr val="00B050"/>
                </a:solidFill>
              </a:rPr>
              <a:t>definiti. </a:t>
            </a:r>
          </a:p>
          <a:p>
            <a:pPr marL="0" indent="0">
              <a:buNone/>
            </a:pPr>
            <a:r>
              <a:rPr lang="it-IT" dirty="0"/>
              <a:t>Il monitoraggio comprende il concetto di controllo in itinere dell’azione dell’amministrazione ma anche </a:t>
            </a:r>
            <a:r>
              <a:rPr lang="it-IT" b="1" dirty="0"/>
              <a:t>l’intervento </a:t>
            </a:r>
            <a:r>
              <a:rPr lang="it-IT" b="1" dirty="0" smtClean="0"/>
              <a:t>correttivo. </a:t>
            </a:r>
          </a:p>
          <a:p>
            <a:pPr marL="0" indent="0">
              <a:buNone/>
            </a:pPr>
            <a:r>
              <a:rPr lang="it-IT" dirty="0" smtClean="0">
                <a:solidFill>
                  <a:srgbClr val="00B050"/>
                </a:solidFill>
              </a:rPr>
              <a:t>E’ </a:t>
            </a:r>
            <a:r>
              <a:rPr lang="it-IT" dirty="0">
                <a:solidFill>
                  <a:srgbClr val="00B050"/>
                </a:solidFill>
              </a:rPr>
              <a:t>opportuno distinguere tra il livello </a:t>
            </a:r>
            <a:r>
              <a:rPr lang="it-IT" u="sng" dirty="0">
                <a:solidFill>
                  <a:srgbClr val="00B050"/>
                </a:solidFill>
              </a:rPr>
              <a:t>delle unità organizzative </a:t>
            </a:r>
            <a:r>
              <a:rPr lang="it-IT" dirty="0">
                <a:solidFill>
                  <a:srgbClr val="00B050"/>
                </a:solidFill>
              </a:rPr>
              <a:t>ed il livello dell’amministrazione considerata </a:t>
            </a:r>
            <a:r>
              <a:rPr lang="it-IT" u="sng" dirty="0">
                <a:solidFill>
                  <a:srgbClr val="00B050"/>
                </a:solidFill>
              </a:rPr>
              <a:t>nel suo </a:t>
            </a:r>
            <a:r>
              <a:rPr lang="it-IT" u="sng" dirty="0" smtClean="0">
                <a:solidFill>
                  <a:srgbClr val="00B050"/>
                </a:solidFill>
              </a:rPr>
              <a:t>complesso</a:t>
            </a:r>
            <a:r>
              <a:rPr lang="it-IT" dirty="0" smtClean="0">
                <a:solidFill>
                  <a:srgbClr val="00B050"/>
                </a:solidFill>
              </a:rPr>
              <a:t>.</a:t>
            </a:r>
            <a:endParaRPr lang="it-IT" dirty="0">
              <a:solidFill>
                <a:srgbClr val="00B050"/>
              </a:solidFill>
            </a:endParaRPr>
          </a:p>
        </p:txBody>
      </p:sp>
    </p:spTree>
    <p:extLst>
      <p:ext uri="{BB962C8B-B14F-4D97-AF65-F5344CB8AC3E}">
        <p14:creationId xmlns:p14="http://schemas.microsoft.com/office/powerpoint/2010/main" val="13446183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Valutazione della Performance nella PA</a:t>
            </a:r>
          </a:p>
        </p:txBody>
      </p:sp>
      <p:sp>
        <p:nvSpPr>
          <p:cNvPr id="3" name="Segnaposto contenuto 2"/>
          <p:cNvSpPr>
            <a:spLocks noGrp="1"/>
          </p:cNvSpPr>
          <p:nvPr>
            <p:ph idx="1"/>
          </p:nvPr>
        </p:nvSpPr>
        <p:spPr/>
        <p:txBody>
          <a:bodyPr>
            <a:normAutofit lnSpcReduction="10000"/>
          </a:bodyPr>
          <a:lstStyle/>
          <a:p>
            <a:pPr marL="0" indent="0">
              <a:buNone/>
            </a:pPr>
            <a:r>
              <a:rPr lang="it-IT" dirty="0"/>
              <a:t>La valutazione della performance dell’amministrazione </a:t>
            </a:r>
            <a:r>
              <a:rPr lang="it-IT" u="sng" dirty="0"/>
              <a:t>nel suo complesso</a:t>
            </a:r>
            <a:r>
              <a:rPr lang="it-IT" dirty="0"/>
              <a:t> deve necessariamente prendere in considerazione </a:t>
            </a:r>
            <a:r>
              <a:rPr lang="it-IT" dirty="0">
                <a:solidFill>
                  <a:srgbClr val="00B050"/>
                </a:solidFill>
              </a:rPr>
              <a:t>più ambiti di </a:t>
            </a:r>
            <a:r>
              <a:rPr lang="it-IT" dirty="0" smtClean="0">
                <a:solidFill>
                  <a:srgbClr val="00B050"/>
                </a:solidFill>
              </a:rPr>
              <a:t>misurazione. </a:t>
            </a:r>
          </a:p>
          <a:p>
            <a:pPr marL="0" indent="0">
              <a:buNone/>
            </a:pPr>
            <a:r>
              <a:rPr lang="it-IT" dirty="0"/>
              <a:t>Dal momento che gli esiti della valutazione devono fornire elementi utili allo svolgimento di analisi </a:t>
            </a:r>
            <a:r>
              <a:rPr lang="it-IT" i="1" dirty="0"/>
              <a:t>comparate nel tempo e con altre organizzazioni</a:t>
            </a:r>
            <a:r>
              <a:rPr lang="it-IT" dirty="0"/>
              <a:t> (</a:t>
            </a:r>
            <a:r>
              <a:rPr lang="it-IT" dirty="0">
                <a:solidFill>
                  <a:srgbClr val="FF0000"/>
                </a:solidFill>
              </a:rPr>
              <a:t>benchmarking</a:t>
            </a:r>
            <a:r>
              <a:rPr lang="it-IT" dirty="0"/>
              <a:t>) la valutazione deve essere svolta secondo criteri che siano almeno in parte omogenei. </a:t>
            </a:r>
            <a:endParaRPr lang="it-IT" dirty="0" smtClean="0"/>
          </a:p>
          <a:p>
            <a:pPr marL="0" indent="0">
              <a:buNone/>
            </a:pPr>
            <a:r>
              <a:rPr lang="it-IT" dirty="0" smtClean="0">
                <a:solidFill>
                  <a:srgbClr val="00B050"/>
                </a:solidFill>
              </a:rPr>
              <a:t>Una </a:t>
            </a:r>
            <a:r>
              <a:rPr lang="it-IT" dirty="0">
                <a:solidFill>
                  <a:srgbClr val="00B050"/>
                </a:solidFill>
              </a:rPr>
              <a:t>delle condizioni fondamentali affinché misurazione e valutazione della performance siano </a:t>
            </a:r>
            <a:r>
              <a:rPr lang="it-IT" dirty="0" smtClean="0">
                <a:solidFill>
                  <a:srgbClr val="00B050"/>
                </a:solidFill>
              </a:rPr>
              <a:t>efficaci pertanto </a:t>
            </a:r>
            <a:r>
              <a:rPr lang="it-IT" dirty="0">
                <a:solidFill>
                  <a:srgbClr val="00B050"/>
                </a:solidFill>
              </a:rPr>
              <a:t>è che il Sistema di misurazione stesso, assicuri la massima </a:t>
            </a:r>
            <a:r>
              <a:rPr lang="it-IT" b="1" dirty="0"/>
              <a:t>trasparenza e confrontabilità </a:t>
            </a:r>
            <a:r>
              <a:rPr lang="it-IT" dirty="0">
                <a:solidFill>
                  <a:srgbClr val="00B050"/>
                </a:solidFill>
              </a:rPr>
              <a:t>delle informazioni</a:t>
            </a:r>
            <a:r>
              <a:rPr lang="it-IT" dirty="0"/>
              <a:t>.</a:t>
            </a:r>
          </a:p>
        </p:txBody>
      </p:sp>
    </p:spTree>
    <p:extLst>
      <p:ext uri="{BB962C8B-B14F-4D97-AF65-F5344CB8AC3E}">
        <p14:creationId xmlns:p14="http://schemas.microsoft.com/office/powerpoint/2010/main" val="12287793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Valutazione della Performance nella PA</a:t>
            </a:r>
          </a:p>
        </p:txBody>
      </p:sp>
      <p:sp>
        <p:nvSpPr>
          <p:cNvPr id="3" name="Segnaposto contenuto 2"/>
          <p:cNvSpPr>
            <a:spLocks noGrp="1"/>
          </p:cNvSpPr>
          <p:nvPr>
            <p:ph idx="1"/>
          </p:nvPr>
        </p:nvSpPr>
        <p:spPr/>
        <p:txBody>
          <a:bodyPr>
            <a:normAutofit lnSpcReduction="10000"/>
          </a:bodyPr>
          <a:lstStyle/>
          <a:p>
            <a:pPr marL="0" indent="0">
              <a:buNone/>
            </a:pPr>
            <a:r>
              <a:rPr lang="it-IT" dirty="0"/>
              <a:t>Sono state così analizzate le esperienze dei Comuni di Bergamo, Novara, Verona, Reggio Emilia, Arezzo, dell’Unione dei Comuni della Bassa Romagna, e di due Comuni del Sud, Nola e </a:t>
            </a:r>
            <a:r>
              <a:rPr lang="it-IT" dirty="0" smtClean="0"/>
              <a:t>Casarano. </a:t>
            </a:r>
          </a:p>
          <a:p>
            <a:pPr marL="0" indent="0">
              <a:buNone/>
            </a:pPr>
            <a:r>
              <a:rPr lang="it-IT" dirty="0">
                <a:solidFill>
                  <a:srgbClr val="00B050"/>
                </a:solidFill>
              </a:rPr>
              <a:t>Nel suo disegno generale, il progetto si pone l’obiettivo di innescare e </a:t>
            </a:r>
            <a:r>
              <a:rPr lang="it-IT" b="1" dirty="0">
                <a:solidFill>
                  <a:srgbClr val="00B050"/>
                </a:solidFill>
              </a:rPr>
              <a:t>supportare</a:t>
            </a:r>
            <a:r>
              <a:rPr lang="it-IT" dirty="0">
                <a:solidFill>
                  <a:srgbClr val="00B050"/>
                </a:solidFill>
              </a:rPr>
              <a:t>, nelle amministrazioni </a:t>
            </a:r>
            <a:r>
              <a:rPr lang="it-IT" dirty="0" smtClean="0">
                <a:solidFill>
                  <a:srgbClr val="00B050"/>
                </a:solidFill>
              </a:rPr>
              <a:t>pilota </a:t>
            </a:r>
            <a:r>
              <a:rPr lang="it-IT" b="1" dirty="0">
                <a:solidFill>
                  <a:srgbClr val="00B050"/>
                </a:solidFill>
              </a:rPr>
              <a:t>percorsi di </a:t>
            </a:r>
            <a:r>
              <a:rPr lang="it-IT" b="1" dirty="0" smtClean="0">
                <a:solidFill>
                  <a:srgbClr val="00B050"/>
                </a:solidFill>
              </a:rPr>
              <a:t>miglioramento.</a:t>
            </a:r>
          </a:p>
          <a:p>
            <a:pPr marL="0" indent="0">
              <a:buNone/>
            </a:pPr>
            <a:r>
              <a:rPr lang="it-IT" dirty="0"/>
              <a:t>Il sistema distribuisce tra i soggetti dell’Amministrazione le </a:t>
            </a:r>
            <a:r>
              <a:rPr lang="it-IT" b="1" dirty="0"/>
              <a:t>responsabilità</a:t>
            </a:r>
            <a:r>
              <a:rPr lang="it-IT" dirty="0"/>
              <a:t> relative alla rilevazione, all’aggiornamento, all’analisi e </a:t>
            </a:r>
            <a:r>
              <a:rPr lang="it-IT" dirty="0" smtClean="0"/>
              <a:t>all’audit </a:t>
            </a:r>
            <a:r>
              <a:rPr lang="it-IT" dirty="0"/>
              <a:t>dei processi di rilevazione di dati e indicatori.  </a:t>
            </a:r>
            <a:endParaRPr lang="it-IT" dirty="0" smtClean="0"/>
          </a:p>
          <a:p>
            <a:pPr marL="0" indent="0">
              <a:buNone/>
            </a:pPr>
            <a:r>
              <a:rPr lang="it-IT" dirty="0">
                <a:solidFill>
                  <a:srgbClr val="FF0000"/>
                </a:solidFill>
              </a:rPr>
              <a:t>Il sistema integra al suo interno informazioni </a:t>
            </a:r>
            <a:r>
              <a:rPr lang="it-IT" b="1" dirty="0">
                <a:solidFill>
                  <a:srgbClr val="FF0000"/>
                </a:solidFill>
              </a:rPr>
              <a:t>contabili</a:t>
            </a:r>
            <a:r>
              <a:rPr lang="it-IT" dirty="0">
                <a:solidFill>
                  <a:srgbClr val="FF0000"/>
                </a:solidFill>
              </a:rPr>
              <a:t>, riclassificate secondo diversi criteri, ed informazioni </a:t>
            </a:r>
            <a:r>
              <a:rPr lang="it-IT" b="1" dirty="0">
                <a:solidFill>
                  <a:srgbClr val="FF0000"/>
                </a:solidFill>
              </a:rPr>
              <a:t>extracontabili</a:t>
            </a:r>
            <a:r>
              <a:rPr lang="it-IT" dirty="0">
                <a:solidFill>
                  <a:srgbClr val="FF0000"/>
                </a:solidFill>
              </a:rPr>
              <a:t> fornendo una rappresentazione completa della performance. </a:t>
            </a:r>
          </a:p>
        </p:txBody>
      </p:sp>
    </p:spTree>
    <p:extLst>
      <p:ext uri="{BB962C8B-B14F-4D97-AF65-F5344CB8AC3E}">
        <p14:creationId xmlns:p14="http://schemas.microsoft.com/office/powerpoint/2010/main" val="2917233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Valutazione della Performance nella PA</a:t>
            </a:r>
          </a:p>
        </p:txBody>
      </p:sp>
      <p:sp>
        <p:nvSpPr>
          <p:cNvPr id="3" name="Segnaposto contenuto 2"/>
          <p:cNvSpPr>
            <a:spLocks noGrp="1"/>
          </p:cNvSpPr>
          <p:nvPr>
            <p:ph idx="1"/>
          </p:nvPr>
        </p:nvSpPr>
        <p:spPr/>
        <p:txBody>
          <a:bodyPr>
            <a:normAutofit/>
          </a:bodyPr>
          <a:lstStyle/>
          <a:p>
            <a:pPr marL="0" indent="0">
              <a:buNone/>
            </a:pPr>
            <a:r>
              <a:rPr lang="it-IT" dirty="0" smtClean="0"/>
              <a:t>La riforma prevede l’adozione </a:t>
            </a:r>
            <a:r>
              <a:rPr lang="it-IT" dirty="0"/>
              <a:t>da parte dell’amministrazione di un </a:t>
            </a:r>
            <a:r>
              <a:rPr lang="it-IT" b="1" dirty="0"/>
              <a:t>Piano della </a:t>
            </a:r>
            <a:r>
              <a:rPr lang="it-IT" b="1" dirty="0" smtClean="0"/>
              <a:t>Performance</a:t>
            </a:r>
            <a:r>
              <a:rPr lang="it-IT" dirty="0" smtClean="0"/>
              <a:t> che </a:t>
            </a:r>
            <a:r>
              <a:rPr lang="it-IT" dirty="0"/>
              <a:t>ai sensi dell’art. 10 del </a:t>
            </a:r>
            <a:r>
              <a:rPr lang="it-IT" dirty="0" err="1" smtClean="0"/>
              <a:t>D.Lgs</a:t>
            </a:r>
            <a:r>
              <a:rPr lang="it-IT" dirty="0" err="1"/>
              <a:t>.</a:t>
            </a:r>
            <a:r>
              <a:rPr lang="it-IT" dirty="0"/>
              <a:t> n. </a:t>
            </a:r>
            <a:r>
              <a:rPr lang="it-IT" dirty="0" smtClean="0"/>
              <a:t>150 </a:t>
            </a:r>
            <a:r>
              <a:rPr lang="it-IT" dirty="0">
                <a:solidFill>
                  <a:srgbClr val="FF0000"/>
                </a:solidFill>
              </a:rPr>
              <a:t>individua</a:t>
            </a:r>
            <a:r>
              <a:rPr lang="it-IT" dirty="0"/>
              <a:t> gli indirizzi e gli </a:t>
            </a:r>
            <a:r>
              <a:rPr lang="it-IT" u="sng" dirty="0">
                <a:solidFill>
                  <a:srgbClr val="FF0000"/>
                </a:solidFill>
              </a:rPr>
              <a:t>obiettivi strategici ed operativi </a:t>
            </a:r>
            <a:r>
              <a:rPr lang="it-IT" dirty="0"/>
              <a:t>e </a:t>
            </a:r>
            <a:r>
              <a:rPr lang="it-IT" dirty="0">
                <a:solidFill>
                  <a:srgbClr val="FF0000"/>
                </a:solidFill>
              </a:rPr>
              <a:t>definisce</a:t>
            </a:r>
            <a:r>
              <a:rPr lang="it-IT" dirty="0"/>
              <a:t>, con riferimento agli obiettivi finali ed intermedi ed alle risorse, gli </a:t>
            </a:r>
            <a:r>
              <a:rPr lang="it-IT" u="sng" dirty="0">
                <a:solidFill>
                  <a:srgbClr val="FF0000"/>
                </a:solidFill>
              </a:rPr>
              <a:t>indicatori per la misurazione e la valutazione della performance </a:t>
            </a:r>
            <a:r>
              <a:rPr lang="it-IT" dirty="0"/>
              <a:t>dell’amministrazione, nonché gli obiettivi assegnati al </a:t>
            </a:r>
            <a:r>
              <a:rPr lang="it-IT" u="sng" dirty="0"/>
              <a:t>personale dirigenziale</a:t>
            </a:r>
            <a:r>
              <a:rPr lang="it-IT" dirty="0"/>
              <a:t> ed i relativi </a:t>
            </a:r>
            <a:r>
              <a:rPr lang="it-IT" dirty="0" smtClean="0"/>
              <a:t>indicatori. </a:t>
            </a:r>
          </a:p>
          <a:p>
            <a:pPr marL="0" indent="0">
              <a:buNone/>
            </a:pPr>
            <a:endParaRPr lang="it-IT" dirty="0"/>
          </a:p>
          <a:p>
            <a:pPr marL="0" indent="0">
              <a:buNone/>
            </a:pPr>
            <a:r>
              <a:rPr lang="it-IT" dirty="0" smtClean="0"/>
              <a:t>(</a:t>
            </a:r>
            <a:r>
              <a:rPr lang="it-IT" i="1" dirty="0" smtClean="0"/>
              <a:t>solo metà delle amministrazioni esaminate aveva un piano della performance</a:t>
            </a:r>
            <a:r>
              <a:rPr lang="it-IT" dirty="0" smtClean="0"/>
              <a:t>)</a:t>
            </a:r>
            <a:endParaRPr lang="it-IT" dirty="0"/>
          </a:p>
        </p:txBody>
      </p:sp>
    </p:spTree>
    <p:extLst>
      <p:ext uri="{BB962C8B-B14F-4D97-AF65-F5344CB8AC3E}">
        <p14:creationId xmlns:p14="http://schemas.microsoft.com/office/powerpoint/2010/main" val="2397078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Valutazione della Performance nella PA</a:t>
            </a:r>
          </a:p>
        </p:txBody>
      </p:sp>
      <p:sp>
        <p:nvSpPr>
          <p:cNvPr id="3" name="Segnaposto contenuto 2"/>
          <p:cNvSpPr>
            <a:spLocks noGrp="1"/>
          </p:cNvSpPr>
          <p:nvPr>
            <p:ph idx="1"/>
          </p:nvPr>
        </p:nvSpPr>
        <p:spPr/>
        <p:txBody>
          <a:bodyPr>
            <a:normAutofit/>
          </a:bodyPr>
          <a:lstStyle/>
          <a:p>
            <a:pPr marL="0" indent="0">
              <a:buNone/>
            </a:pPr>
            <a:r>
              <a:rPr lang="it-IT" dirty="0"/>
              <a:t>Se all’interno dell’amministrazione </a:t>
            </a:r>
            <a:r>
              <a:rPr lang="it-IT" dirty="0" smtClean="0"/>
              <a:t>gli </a:t>
            </a:r>
            <a:r>
              <a:rPr lang="it-IT" dirty="0"/>
              <a:t>organi di vertice politico definiscono un quadro chiaro e coerente di </a:t>
            </a:r>
            <a:r>
              <a:rPr lang="it-IT" b="1" dirty="0"/>
              <a:t>priorità</a:t>
            </a:r>
            <a:r>
              <a:rPr lang="it-IT" dirty="0"/>
              <a:t> ci sono </a:t>
            </a:r>
            <a:r>
              <a:rPr lang="it-IT" dirty="0">
                <a:solidFill>
                  <a:srgbClr val="FF0000"/>
                </a:solidFill>
              </a:rPr>
              <a:t>maggiori probabilità che tali priorità possano essere misurate</a:t>
            </a:r>
            <a:r>
              <a:rPr lang="it-IT" dirty="0"/>
              <a:t> e che il ciclo di gestione della performance fornisca in modo tempestivo indicazioni </a:t>
            </a:r>
            <a:r>
              <a:rPr lang="it-IT" dirty="0" smtClean="0"/>
              <a:t>rispetto </a:t>
            </a:r>
            <a:r>
              <a:rPr lang="it-IT" dirty="0"/>
              <a:t>al grado di raggiungimento di tali </a:t>
            </a:r>
            <a:r>
              <a:rPr lang="it-IT" dirty="0" smtClean="0"/>
              <a:t>priorità.</a:t>
            </a:r>
          </a:p>
          <a:p>
            <a:pPr marL="0" indent="0">
              <a:buNone/>
            </a:pPr>
            <a:r>
              <a:rPr lang="it-IT" dirty="0">
                <a:solidFill>
                  <a:srgbClr val="00B050"/>
                </a:solidFill>
              </a:rPr>
              <a:t>Sebbene le amministrazioni pilota abbiano raggiunto ragguardevoli risultati in termini di estensione dei propri sistemi di misurazione della </a:t>
            </a:r>
            <a:r>
              <a:rPr lang="it-IT" dirty="0" smtClean="0">
                <a:solidFill>
                  <a:srgbClr val="00B050"/>
                </a:solidFill>
              </a:rPr>
              <a:t>performance, </a:t>
            </a:r>
            <a:r>
              <a:rPr lang="it-IT" u="sng" dirty="0">
                <a:solidFill>
                  <a:srgbClr val="00B050"/>
                </a:solidFill>
              </a:rPr>
              <a:t>l’impiego di tali informazioni </a:t>
            </a:r>
            <a:r>
              <a:rPr lang="it-IT" dirty="0">
                <a:solidFill>
                  <a:srgbClr val="00B050"/>
                </a:solidFill>
              </a:rPr>
              <a:t>ai fini di supportare il processo decisionale a livello manageriale come a livello politico non appare ancora altrettanto evoluto. </a:t>
            </a:r>
          </a:p>
        </p:txBody>
      </p:sp>
    </p:spTree>
    <p:extLst>
      <p:ext uri="{BB962C8B-B14F-4D97-AF65-F5344CB8AC3E}">
        <p14:creationId xmlns:p14="http://schemas.microsoft.com/office/powerpoint/2010/main" val="65811882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1380</TotalTime>
  <Words>1345</Words>
  <Application>Microsoft Office PowerPoint</Application>
  <PresentationFormat>Widescreen</PresentationFormat>
  <Paragraphs>66</Paragraphs>
  <Slides>16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16</vt:i4>
      </vt:variant>
    </vt:vector>
  </HeadingPairs>
  <TitlesOfParts>
    <vt:vector size="20" baseType="lpstr">
      <vt:lpstr>Arial</vt:lpstr>
      <vt:lpstr>Calibri</vt:lpstr>
      <vt:lpstr>Calibri Light</vt:lpstr>
      <vt:lpstr>Tema di Office</vt:lpstr>
      <vt:lpstr>Il ciclo di gestione della performance negli Enti Locali</vt:lpstr>
      <vt:lpstr>Valutazione della Performance nella PA</vt:lpstr>
      <vt:lpstr>Valutazione della Performance nella PA</vt:lpstr>
      <vt:lpstr>Valutazione della Performance nella PA</vt:lpstr>
      <vt:lpstr>Valutazione della Performance nella PA</vt:lpstr>
      <vt:lpstr>Valutazione della Performance nella PA</vt:lpstr>
      <vt:lpstr>Valutazione della Performance nella PA</vt:lpstr>
      <vt:lpstr>Valutazione della Performance nella PA</vt:lpstr>
      <vt:lpstr>Valutazione della Performance nella PA</vt:lpstr>
      <vt:lpstr>Valutazione della Performance nella PA</vt:lpstr>
      <vt:lpstr>Valutazione della Performance nella PA</vt:lpstr>
      <vt:lpstr>Valutazione della Performance nella PA</vt:lpstr>
      <vt:lpstr>Valutazione della Performance nella PA</vt:lpstr>
      <vt:lpstr>Valutazione della Performance nella PA</vt:lpstr>
      <vt:lpstr>Valutazione della Performance nella PA</vt:lpstr>
      <vt:lpstr>Valutazione della Performance nella 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ciclo di gestione della performance negli Enti Locali</dc:title>
  <dc:creator>lila banterle</dc:creator>
  <cp:lastModifiedBy>lila banterle</cp:lastModifiedBy>
  <cp:revision>24</cp:revision>
  <dcterms:created xsi:type="dcterms:W3CDTF">2018-02-11T15:43:24Z</dcterms:created>
  <dcterms:modified xsi:type="dcterms:W3CDTF">2018-02-12T14:45:22Z</dcterms:modified>
</cp:coreProperties>
</file>