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314" r:id="rId23"/>
    <p:sldId id="276" r:id="rId24"/>
    <p:sldId id="277" r:id="rId25"/>
    <p:sldId id="278" r:id="rId26"/>
    <p:sldId id="279" r:id="rId27"/>
    <p:sldId id="280" r:id="rId28"/>
    <p:sldId id="281" r:id="rId29"/>
    <p:sldId id="283" r:id="rId30"/>
    <p:sldId id="282" r:id="rId31"/>
    <p:sldId id="284" r:id="rId32"/>
    <p:sldId id="285" r:id="rId33"/>
    <p:sldId id="287" r:id="rId34"/>
    <p:sldId id="286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2" r:id="rId49"/>
    <p:sldId id="301" r:id="rId50"/>
    <p:sldId id="303" r:id="rId51"/>
    <p:sldId id="304" r:id="rId52"/>
    <p:sldId id="308" r:id="rId53"/>
    <p:sldId id="309" r:id="rId54"/>
    <p:sldId id="310" r:id="rId55"/>
    <p:sldId id="311" r:id="rId56"/>
    <p:sldId id="306" r:id="rId57"/>
    <p:sldId id="307" r:id="rId58"/>
    <p:sldId id="312" r:id="rId59"/>
    <p:sldId id="313" r:id="rId6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-1061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v>No Cue</c:v>
          </c:tx>
          <c:cat>
            <c:strRef>
              <c:f>Foglio1!$E$3:$F$3</c:f>
              <c:strCache>
                <c:ptCount val="2"/>
                <c:pt idx="0">
                  <c:v>Congruent</c:v>
                </c:pt>
                <c:pt idx="1">
                  <c:v>Incongruent</c:v>
                </c:pt>
              </c:strCache>
            </c:strRef>
          </c:cat>
          <c:val>
            <c:numRef>
              <c:f>Foglio1!$E$4:$F$4</c:f>
              <c:numCache>
                <c:formatCode>General</c:formatCode>
                <c:ptCount val="2"/>
                <c:pt idx="0">
                  <c:v>530</c:v>
                </c:pt>
                <c:pt idx="1">
                  <c:v>605</c:v>
                </c:pt>
              </c:numCache>
            </c:numRef>
          </c:val>
          <c:smooth val="0"/>
        </c:ser>
        <c:ser>
          <c:idx val="1"/>
          <c:order val="1"/>
          <c:tx>
            <c:v>Center Cue</c:v>
          </c:tx>
          <c:cat>
            <c:strRef>
              <c:f>Foglio1!$E$3:$F$3</c:f>
              <c:strCache>
                <c:ptCount val="2"/>
                <c:pt idx="0">
                  <c:v>Congruent</c:v>
                </c:pt>
                <c:pt idx="1">
                  <c:v>Incongruent</c:v>
                </c:pt>
              </c:strCache>
            </c:strRef>
          </c:cat>
          <c:val>
            <c:numRef>
              <c:f>Foglio1!$E$5:$F$5</c:f>
              <c:numCache>
                <c:formatCode>General</c:formatCode>
                <c:ptCount val="2"/>
                <c:pt idx="0">
                  <c:v>490</c:v>
                </c:pt>
                <c:pt idx="1">
                  <c:v>585</c:v>
                </c:pt>
              </c:numCache>
            </c:numRef>
          </c:val>
          <c:smooth val="0"/>
        </c:ser>
        <c:ser>
          <c:idx val="2"/>
          <c:order val="2"/>
          <c:tx>
            <c:v>Double Cue</c:v>
          </c:tx>
          <c:cat>
            <c:strRef>
              <c:f>Foglio1!$E$3:$F$3</c:f>
              <c:strCache>
                <c:ptCount val="2"/>
                <c:pt idx="0">
                  <c:v>Congruent</c:v>
                </c:pt>
                <c:pt idx="1">
                  <c:v>Incongruent</c:v>
                </c:pt>
              </c:strCache>
            </c:strRef>
          </c:cat>
          <c:val>
            <c:numRef>
              <c:f>Foglio1!$E$6:$F$6</c:f>
              <c:numCache>
                <c:formatCode>General</c:formatCode>
                <c:ptCount val="2"/>
                <c:pt idx="0">
                  <c:v>479</c:v>
                </c:pt>
                <c:pt idx="1">
                  <c:v>574</c:v>
                </c:pt>
              </c:numCache>
            </c:numRef>
          </c:val>
          <c:smooth val="0"/>
        </c:ser>
        <c:ser>
          <c:idx val="3"/>
          <c:order val="3"/>
          <c:tx>
            <c:v>Spatial Cue</c:v>
          </c:tx>
          <c:cat>
            <c:strRef>
              <c:f>Foglio1!$E$3:$F$3</c:f>
              <c:strCache>
                <c:ptCount val="2"/>
                <c:pt idx="0">
                  <c:v>Congruent</c:v>
                </c:pt>
                <c:pt idx="1">
                  <c:v>Incongruent</c:v>
                </c:pt>
              </c:strCache>
            </c:strRef>
          </c:cat>
          <c:val>
            <c:numRef>
              <c:f>Foglio1!$E$7:$F$7</c:f>
              <c:numCache>
                <c:formatCode>General</c:formatCode>
                <c:ptCount val="2"/>
                <c:pt idx="0">
                  <c:v>446</c:v>
                </c:pt>
                <c:pt idx="1">
                  <c:v>515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9927808"/>
        <c:axId val="129933696"/>
      </c:lineChart>
      <c:catAx>
        <c:axId val="129927808"/>
        <c:scaling>
          <c:orientation val="minMax"/>
        </c:scaling>
        <c:delete val="0"/>
        <c:axPos val="b"/>
        <c:majorTickMark val="out"/>
        <c:minorTickMark val="none"/>
        <c:tickLblPos val="nextTo"/>
        <c:crossAx val="129933696"/>
        <c:crosses val="autoZero"/>
        <c:auto val="0"/>
        <c:lblAlgn val="ctr"/>
        <c:lblOffset val="100"/>
        <c:noMultiLvlLbl val="0"/>
      </c:catAx>
      <c:valAx>
        <c:axId val="129933696"/>
        <c:scaling>
          <c:orientation val="minMax"/>
          <c:max val="625"/>
          <c:min val="425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992780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1A682-9956-4A57-82A7-3907A98E1CD2}" type="datetimeFigureOut">
              <a:rPr lang="it-IT" smtClean="0"/>
              <a:t>07/03/2019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A6ACD-B9A6-4BD7-B25E-0917BD8087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7319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1A682-9956-4A57-82A7-3907A98E1CD2}" type="datetimeFigureOut">
              <a:rPr lang="it-IT" smtClean="0"/>
              <a:t>07/03/2019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A6ACD-B9A6-4BD7-B25E-0917BD8087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15844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1A682-9956-4A57-82A7-3907A98E1CD2}" type="datetimeFigureOut">
              <a:rPr lang="it-IT" smtClean="0"/>
              <a:t>07/03/2019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A6ACD-B9A6-4BD7-B25E-0917BD8087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226314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95B009-E967-43F4-A04D-5F8B56967ECC}" type="slidenum">
              <a:rPr lang="it-IT" altLang="en-US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4852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894A0F-50D1-4D7C-84EE-24649BA0E4CC}" type="slidenum">
              <a:rPr lang="it-IT" altLang="en-US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1454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CB10A3-8160-491A-95CE-5DB3B2C14EDE}" type="slidenum">
              <a:rPr lang="it-IT" altLang="en-US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4135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76B54D-CE33-4343-915A-CDAA73A00EDE}" type="slidenum">
              <a:rPr lang="it-IT" altLang="en-US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0377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D0F657-9380-427F-9BEA-75757091FF72}" type="slidenum">
              <a:rPr lang="it-IT" altLang="en-US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1494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49E37B-77FB-457B-9386-A3979BA6CF4D}" type="slidenum">
              <a:rPr lang="it-IT" altLang="en-US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8454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D1FCC1-6773-4738-90FA-1B06CF2991BF}" type="slidenum">
              <a:rPr lang="it-IT" altLang="en-US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7044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84C71D-A44D-4B29-9D06-07C0118155AA}" type="slidenum">
              <a:rPr lang="it-IT" altLang="en-US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143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1A682-9956-4A57-82A7-3907A98E1CD2}" type="datetimeFigureOut">
              <a:rPr lang="it-IT" smtClean="0"/>
              <a:t>07/03/2019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A6ACD-B9A6-4BD7-B25E-0917BD8087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31184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5DABFD-5699-4366-ADA1-283C53EF79E7}" type="slidenum">
              <a:rPr lang="it-IT" altLang="en-US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8402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0D7D01-2BD7-4EED-BEE7-E965E7F2055C}" type="slidenum">
              <a:rPr lang="it-IT" altLang="en-US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4438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31638C-DCD9-427A-92C8-43E06D86897D}" type="slidenum">
              <a:rPr lang="it-IT" altLang="en-US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366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1A682-9956-4A57-82A7-3907A98E1CD2}" type="datetimeFigureOut">
              <a:rPr lang="it-IT" smtClean="0"/>
              <a:t>07/03/2019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A6ACD-B9A6-4BD7-B25E-0917BD8087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1805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1A682-9956-4A57-82A7-3907A98E1CD2}" type="datetimeFigureOut">
              <a:rPr lang="it-IT" smtClean="0"/>
              <a:t>07/03/2019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A6ACD-B9A6-4BD7-B25E-0917BD8087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67094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1A682-9956-4A57-82A7-3907A98E1CD2}" type="datetimeFigureOut">
              <a:rPr lang="it-IT" smtClean="0"/>
              <a:t>07/03/2019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A6ACD-B9A6-4BD7-B25E-0917BD8087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2412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1A682-9956-4A57-82A7-3907A98E1CD2}" type="datetimeFigureOut">
              <a:rPr lang="it-IT" smtClean="0"/>
              <a:t>07/03/2019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A6ACD-B9A6-4BD7-B25E-0917BD8087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58203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1A682-9956-4A57-82A7-3907A98E1CD2}" type="datetimeFigureOut">
              <a:rPr lang="it-IT" smtClean="0"/>
              <a:t>07/03/2019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A6ACD-B9A6-4BD7-B25E-0917BD8087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52779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1A682-9956-4A57-82A7-3907A98E1CD2}" type="datetimeFigureOut">
              <a:rPr lang="it-IT" smtClean="0"/>
              <a:t>07/03/2019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A6ACD-B9A6-4BD7-B25E-0917BD8087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59844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1A682-9956-4A57-82A7-3907A98E1CD2}" type="datetimeFigureOut">
              <a:rPr lang="it-IT" smtClean="0"/>
              <a:t>07/03/2019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A6ACD-B9A6-4BD7-B25E-0917BD8087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63223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A1A682-9956-4A57-82A7-3907A98E1CD2}" type="datetimeFigureOut">
              <a:rPr lang="it-IT" smtClean="0"/>
              <a:t>07/03/2019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A6ACD-B9A6-4BD7-B25E-0917BD8087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4268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en-US" smtClean="0"/>
              <a:t>Fare clic per modificare lo stile del titolo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en-US" smtClean="0"/>
              <a:t>Fare clic per modificare gli stili del testo dello schema</a:t>
            </a:r>
          </a:p>
          <a:p>
            <a:pPr lvl="1"/>
            <a:r>
              <a:rPr lang="it-IT" altLang="en-US" smtClean="0"/>
              <a:t>Secondo livello</a:t>
            </a:r>
          </a:p>
          <a:p>
            <a:pPr lvl="2"/>
            <a:r>
              <a:rPr lang="it-IT" altLang="en-US" smtClean="0"/>
              <a:t>Terzo livello</a:t>
            </a:r>
          </a:p>
          <a:p>
            <a:pPr lvl="3"/>
            <a:r>
              <a:rPr lang="it-IT" altLang="en-US" smtClean="0"/>
              <a:t>Quarto livello</a:t>
            </a:r>
          </a:p>
          <a:p>
            <a:pPr lvl="4"/>
            <a:r>
              <a:rPr lang="it-IT" altLang="en-US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62CC464-8DEA-4154-97E4-833D7ACF1784}" type="slidenum">
              <a:rPr lang="it-IT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460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08" y="1723789"/>
            <a:ext cx="8816480" cy="3001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tangolo 3"/>
          <p:cNvSpPr/>
          <p:nvPr/>
        </p:nvSpPr>
        <p:spPr>
          <a:xfrm>
            <a:off x="451792" y="5157192"/>
            <a:ext cx="82089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Fan, J., </a:t>
            </a:r>
            <a:r>
              <a:rPr lang="en-US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McCandliss</a:t>
            </a:r>
            <a:r>
              <a:rPr lang="en-US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B. D., Sommer, T., </a:t>
            </a:r>
            <a:r>
              <a:rPr lang="en-US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Raz</a:t>
            </a:r>
            <a:r>
              <a:rPr lang="en-US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A., &amp; Posner, M. I. (2002). </a:t>
            </a:r>
          </a:p>
          <a:p>
            <a:r>
              <a:rPr lang="en-US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Testing the Efficiency and Independence of Attentional Networks.</a:t>
            </a:r>
          </a:p>
          <a:p>
            <a:r>
              <a:rPr lang="en-US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Journal of Cognitive Neuroscience</a:t>
            </a:r>
            <a:r>
              <a:rPr lang="en-US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en-US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(3), 340–347.</a:t>
            </a:r>
            <a:endParaRPr lang="en-US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973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76672"/>
            <a:ext cx="7344816" cy="6027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2056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73044"/>
            <a:ext cx="4968552" cy="6705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0040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Dal </a:t>
            </a:r>
            <a:r>
              <a:rPr lang="en-US" dirty="0" err="1" smtClean="0"/>
              <a:t>momento</a:t>
            </a:r>
            <a:r>
              <a:rPr lang="en-US" dirty="0" smtClean="0"/>
              <a:t> </a:t>
            </a:r>
            <a:r>
              <a:rPr lang="en-US" dirty="0" err="1" smtClean="0"/>
              <a:t>che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analisi</a:t>
            </a:r>
            <a:r>
              <a:rPr lang="en-US" dirty="0" smtClean="0"/>
              <a:t> </a:t>
            </a:r>
            <a:r>
              <a:rPr lang="en-US" dirty="0" err="1" smtClean="0"/>
              <a:t>preliminare</a:t>
            </a:r>
            <a:r>
              <a:rPr lang="en-US" dirty="0" smtClean="0"/>
              <a:t> non ha </a:t>
            </a:r>
            <a:r>
              <a:rPr lang="en-US" dirty="0" err="1" smtClean="0"/>
              <a:t>mostrato</a:t>
            </a:r>
            <a:r>
              <a:rPr lang="en-US" dirty="0" smtClean="0"/>
              <a:t> </a:t>
            </a:r>
            <a:r>
              <a:rPr lang="en-US" dirty="0" err="1" smtClean="0"/>
              <a:t>differenze</a:t>
            </a:r>
            <a:r>
              <a:rPr lang="en-US" dirty="0" smtClean="0"/>
              <a:t> </a:t>
            </a:r>
            <a:r>
              <a:rPr lang="en-US" dirty="0" err="1" smtClean="0"/>
              <a:t>significative</a:t>
            </a:r>
            <a:r>
              <a:rPr lang="en-US" dirty="0" smtClean="0"/>
              <a:t> </a:t>
            </a:r>
            <a:r>
              <a:rPr lang="en-US" dirty="0" err="1" smtClean="0"/>
              <a:t>tra</a:t>
            </a:r>
            <a:r>
              <a:rPr lang="en-US" dirty="0" smtClean="0"/>
              <a:t> </a:t>
            </a:r>
            <a:r>
              <a:rPr lang="en-US" dirty="0" err="1" smtClean="0"/>
              <a:t>condizioni</a:t>
            </a:r>
            <a:r>
              <a:rPr lang="en-US" dirty="0" smtClean="0"/>
              <a:t> in cui </a:t>
            </a:r>
            <a:r>
              <a:rPr lang="en-US" dirty="0" err="1" smtClean="0"/>
              <a:t>il</a:t>
            </a:r>
            <a:r>
              <a:rPr lang="en-US" dirty="0" smtClean="0"/>
              <a:t> target </a:t>
            </a:r>
            <a:r>
              <a:rPr lang="en-US" dirty="0" err="1" smtClean="0"/>
              <a:t>punta</a:t>
            </a:r>
            <a:r>
              <a:rPr lang="en-US" dirty="0" smtClean="0"/>
              <a:t> a </a:t>
            </a:r>
            <a:r>
              <a:rPr lang="en-US" dirty="0" err="1" smtClean="0"/>
              <a:t>destra</a:t>
            </a:r>
            <a:r>
              <a:rPr lang="en-US" dirty="0" smtClean="0"/>
              <a:t> e </a:t>
            </a:r>
            <a:r>
              <a:rPr lang="en-US" dirty="0" err="1" smtClean="0"/>
              <a:t>condizioni</a:t>
            </a:r>
            <a:r>
              <a:rPr lang="en-US" dirty="0" smtClean="0"/>
              <a:t> in cui </a:t>
            </a:r>
            <a:r>
              <a:rPr lang="en-US" dirty="0" err="1" smtClean="0"/>
              <a:t>il</a:t>
            </a:r>
            <a:r>
              <a:rPr lang="en-US" dirty="0" smtClean="0"/>
              <a:t> target </a:t>
            </a:r>
            <a:r>
              <a:rPr lang="en-US" dirty="0" err="1" smtClean="0"/>
              <a:t>punta</a:t>
            </a:r>
            <a:r>
              <a:rPr lang="en-US" dirty="0" smtClean="0"/>
              <a:t> a </a:t>
            </a:r>
            <a:r>
              <a:rPr lang="en-US" dirty="0" err="1" smtClean="0"/>
              <a:t>sinistra</a:t>
            </a:r>
            <a:r>
              <a:rPr lang="en-US" dirty="0" smtClean="0"/>
              <a:t>, non </a:t>
            </a:r>
            <a:r>
              <a:rPr lang="en-US" dirty="0" err="1" smtClean="0"/>
              <a:t>si</a:t>
            </a:r>
            <a:r>
              <a:rPr lang="en-US" dirty="0" smtClean="0"/>
              <a:t> è tenuto </a:t>
            </a:r>
            <a:r>
              <a:rPr lang="en-US" dirty="0" err="1" smtClean="0"/>
              <a:t>conto</a:t>
            </a:r>
            <a:r>
              <a:rPr lang="en-US" dirty="0" smtClean="0"/>
              <a:t> di </a:t>
            </a:r>
            <a:r>
              <a:rPr lang="en-US" dirty="0" err="1" smtClean="0"/>
              <a:t>questa</a:t>
            </a:r>
            <a:r>
              <a:rPr lang="en-US" dirty="0" smtClean="0"/>
              <a:t> </a:t>
            </a:r>
            <a:r>
              <a:rPr lang="en-US" dirty="0" err="1" smtClean="0"/>
              <a:t>variabile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10332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/>
          <a:lstStyle/>
          <a:p>
            <a:r>
              <a:rPr lang="it-IT" dirty="0" smtClean="0"/>
              <a:t>Per determinare l’efficienza delle tre reti sono state calcolate le seguenti sottrazioni:</a:t>
            </a:r>
          </a:p>
          <a:p>
            <a:endParaRPr lang="it-IT" dirty="0" smtClean="0"/>
          </a:p>
          <a:p>
            <a:r>
              <a:rPr lang="it-IT" dirty="0" err="1" smtClean="0"/>
              <a:t>Alerting</a:t>
            </a:r>
            <a:r>
              <a:rPr lang="it-IT" dirty="0" smtClean="0"/>
              <a:t> – </a:t>
            </a:r>
            <a:r>
              <a:rPr lang="en-US" dirty="0" smtClean="0"/>
              <a:t>media RT no-cue </a:t>
            </a:r>
            <a:r>
              <a:rPr lang="en-US" dirty="0" err="1" smtClean="0"/>
              <a:t>meno</a:t>
            </a:r>
            <a:r>
              <a:rPr lang="en-US" dirty="0" smtClean="0"/>
              <a:t> media RT double-cue;</a:t>
            </a:r>
          </a:p>
          <a:p>
            <a:r>
              <a:rPr lang="en-US" dirty="0" smtClean="0"/>
              <a:t>Orienting - media RT center-cue </a:t>
            </a:r>
            <a:r>
              <a:rPr lang="en-US" dirty="0" err="1" smtClean="0"/>
              <a:t>meno</a:t>
            </a:r>
            <a:r>
              <a:rPr lang="en-US" dirty="0" smtClean="0"/>
              <a:t> media RT spatial-cue;</a:t>
            </a:r>
          </a:p>
          <a:p>
            <a:r>
              <a:rPr lang="en-US" dirty="0" smtClean="0"/>
              <a:t>Conflict - media RT incongruent-flanker </a:t>
            </a:r>
            <a:r>
              <a:rPr lang="en-US" dirty="0" err="1" smtClean="0"/>
              <a:t>meno</a:t>
            </a:r>
            <a:r>
              <a:rPr lang="en-US" dirty="0" smtClean="0"/>
              <a:t> media RT congruent-flanker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5537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err="1" smtClean="0"/>
              <a:t>Alerting</a:t>
            </a:r>
            <a:r>
              <a:rPr lang="it-IT" dirty="0" smtClean="0"/>
              <a:t>			47 </a:t>
            </a:r>
            <a:r>
              <a:rPr lang="it-IT" u="sng" dirty="0" smtClean="0"/>
              <a:t>+</a:t>
            </a:r>
            <a:r>
              <a:rPr lang="it-IT" dirty="0" smtClean="0"/>
              <a:t> 18 ms.</a:t>
            </a:r>
          </a:p>
          <a:p>
            <a:endParaRPr lang="it-IT" dirty="0"/>
          </a:p>
          <a:p>
            <a:r>
              <a:rPr lang="it-IT" dirty="0" err="1" smtClean="0"/>
              <a:t>Orienting</a:t>
            </a:r>
            <a:r>
              <a:rPr lang="it-IT" dirty="0" smtClean="0"/>
              <a:t>		51 </a:t>
            </a:r>
            <a:r>
              <a:rPr lang="it-IT" u="sng" dirty="0" smtClean="0"/>
              <a:t>+</a:t>
            </a:r>
            <a:r>
              <a:rPr lang="it-IT" dirty="0" smtClean="0"/>
              <a:t> 21 ms.</a:t>
            </a:r>
          </a:p>
          <a:p>
            <a:endParaRPr lang="it-IT" dirty="0"/>
          </a:p>
          <a:p>
            <a:r>
              <a:rPr lang="it-IT" dirty="0" err="1" smtClean="0"/>
              <a:t>Conflict</a:t>
            </a:r>
            <a:r>
              <a:rPr lang="it-IT" dirty="0" smtClean="0"/>
              <a:t>			84 </a:t>
            </a:r>
            <a:r>
              <a:rPr lang="it-IT" u="sng" dirty="0" smtClean="0"/>
              <a:t>+</a:t>
            </a:r>
            <a:r>
              <a:rPr lang="it-IT" dirty="0" smtClean="0"/>
              <a:t> 25 ms.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2000" dirty="0" smtClean="0"/>
              <a:t>(executive control)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36386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Analisi correlazionali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it-IT" dirty="0" smtClean="0"/>
              <a:t>Due obiettivi:</a:t>
            </a:r>
          </a:p>
          <a:p>
            <a:pPr>
              <a:spcBef>
                <a:spcPts val="0"/>
              </a:spcBef>
            </a:pPr>
            <a:endParaRPr lang="it-IT" dirty="0"/>
          </a:p>
          <a:p>
            <a:pPr>
              <a:spcBef>
                <a:spcPts val="0"/>
              </a:spcBef>
            </a:pPr>
            <a:r>
              <a:rPr lang="it-IT" dirty="0" smtClean="0"/>
              <a:t>determinare se ciascuna sessione di test fornisce, per ciascun partecipante, una stima «</a:t>
            </a:r>
            <a:r>
              <a:rPr lang="it-IT" dirty="0" err="1" smtClean="0"/>
              <a:t>reliable</a:t>
            </a:r>
            <a:r>
              <a:rPr lang="it-IT" dirty="0" smtClean="0"/>
              <a:t>» dell’efficienza delle tre reti:</a:t>
            </a:r>
            <a:endParaRPr lang="it-IT" dirty="0"/>
          </a:p>
          <a:p>
            <a:r>
              <a:rPr lang="en-US" dirty="0" err="1" smtClean="0"/>
              <a:t>stabilire</a:t>
            </a:r>
            <a:r>
              <a:rPr lang="en-US" dirty="0" smtClean="0"/>
              <a:t> se </a:t>
            </a:r>
            <a:r>
              <a:rPr lang="en-US" dirty="0" err="1" smtClean="0"/>
              <a:t>l’efficienza</a:t>
            </a:r>
            <a:r>
              <a:rPr lang="en-US" dirty="0" smtClean="0"/>
              <a:t> </a:t>
            </a:r>
            <a:r>
              <a:rPr lang="en-US" dirty="0" err="1" smtClean="0"/>
              <a:t>dei</a:t>
            </a:r>
            <a:r>
              <a:rPr lang="en-US" dirty="0" smtClean="0"/>
              <a:t> </a:t>
            </a:r>
            <a:r>
              <a:rPr lang="en-US" dirty="0" err="1" smtClean="0"/>
              <a:t>partecipanti</a:t>
            </a:r>
            <a:r>
              <a:rPr lang="en-US" dirty="0" smtClean="0"/>
              <a:t> </a:t>
            </a:r>
            <a:r>
              <a:rPr lang="en-US" dirty="0" err="1" smtClean="0"/>
              <a:t>all’interno</a:t>
            </a:r>
            <a:r>
              <a:rPr lang="en-US" dirty="0" smtClean="0"/>
              <a:t> di </a:t>
            </a:r>
            <a:r>
              <a:rPr lang="en-US" dirty="0" err="1" smtClean="0"/>
              <a:t>ciascuna</a:t>
            </a:r>
            <a:r>
              <a:rPr lang="en-US" dirty="0" smtClean="0"/>
              <a:t> rete è </a:t>
            </a:r>
            <a:r>
              <a:rPr lang="en-US" dirty="0" err="1" smtClean="0"/>
              <a:t>correlata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5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59" y="332656"/>
            <a:ext cx="8813288" cy="5793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1224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L’indice di correlazione tra le due sessioni per una componente particolare fornisce una stima della «reliability»</a:t>
            </a:r>
            <a:r>
              <a:rPr lang="en-US" dirty="0" smtClean="0"/>
              <a:t> per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singoli</a:t>
            </a:r>
            <a:r>
              <a:rPr lang="en-US" dirty="0" smtClean="0"/>
              <a:t> </a:t>
            </a:r>
            <a:r>
              <a:rPr lang="en-US" dirty="0" err="1" smtClean="0"/>
              <a:t>partecipanti</a:t>
            </a:r>
            <a:r>
              <a:rPr lang="en-US" dirty="0" smtClean="0"/>
              <a:t>. </a:t>
            </a:r>
          </a:p>
          <a:p>
            <a:r>
              <a:rPr lang="en-US" dirty="0" smtClean="0"/>
              <a:t>Le </a:t>
            </a:r>
            <a:r>
              <a:rPr lang="en-US" dirty="0" err="1" smtClean="0"/>
              <a:t>stime</a:t>
            </a:r>
            <a:r>
              <a:rPr lang="en-US" dirty="0" smtClean="0"/>
              <a:t> per </a:t>
            </a:r>
            <a:r>
              <a:rPr lang="en-US" dirty="0" err="1" smtClean="0"/>
              <a:t>ciascuna</a:t>
            </a:r>
            <a:r>
              <a:rPr lang="en-US" dirty="0" smtClean="0"/>
              <a:t> </a:t>
            </a:r>
            <a:r>
              <a:rPr lang="en-US" dirty="0" err="1" smtClean="0"/>
              <a:t>delle</a:t>
            </a:r>
            <a:r>
              <a:rPr lang="en-US" dirty="0" smtClean="0"/>
              <a:t> </a:t>
            </a:r>
            <a:r>
              <a:rPr lang="en-US" dirty="0" err="1" smtClean="0"/>
              <a:t>tre</a:t>
            </a:r>
            <a:r>
              <a:rPr lang="en-US" dirty="0" smtClean="0"/>
              <a:t> </a:t>
            </a:r>
            <a:r>
              <a:rPr lang="en-US" dirty="0" err="1" smtClean="0"/>
              <a:t>reti</a:t>
            </a:r>
            <a:r>
              <a:rPr lang="en-US" dirty="0" smtClean="0"/>
              <a:t> e per “overall RT” </a:t>
            </a:r>
            <a:r>
              <a:rPr lang="en-US" dirty="0" err="1" smtClean="0"/>
              <a:t>mostrano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it-IT" dirty="0" smtClean="0"/>
              <a:t>«</a:t>
            </a:r>
            <a:r>
              <a:rPr lang="en-US" dirty="0" smtClean="0"/>
              <a:t>reliability</a:t>
            </a:r>
            <a:r>
              <a:rPr lang="it-IT" dirty="0" smtClean="0"/>
              <a:t>»</a:t>
            </a:r>
            <a:r>
              <a:rPr lang="en-US" dirty="0" smtClean="0"/>
              <a:t> test-retest </a:t>
            </a:r>
            <a:r>
              <a:rPr lang="en-US" dirty="0" err="1" smtClean="0"/>
              <a:t>significativa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457552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mtClean="0"/>
              <a:t>La significatività </a:t>
            </a:r>
            <a:r>
              <a:rPr lang="it-IT" dirty="0" smtClean="0"/>
              <a:t>o meno della correlazione tra le tre componenti permette di determinare l’indipendenza delle reti</a:t>
            </a:r>
          </a:p>
          <a:p>
            <a:endParaRPr lang="it-IT" dirty="0" smtClean="0"/>
          </a:p>
          <a:p>
            <a:r>
              <a:rPr lang="it-IT" dirty="0" smtClean="0"/>
              <a:t>Nessun indice significativo benché ci sia una correlazione tra «</a:t>
            </a:r>
            <a:r>
              <a:rPr lang="it-IT" dirty="0" err="1" smtClean="0"/>
              <a:t>overall</a:t>
            </a:r>
            <a:r>
              <a:rPr lang="it-IT" dirty="0" smtClean="0"/>
              <a:t> RT» e </a:t>
            </a:r>
            <a:r>
              <a:rPr lang="it-IT" dirty="0" err="1" smtClean="0"/>
              <a:t>conflict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838880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 smtClean="0"/>
          </a:p>
          <a:p>
            <a:pPr marL="0" indent="0">
              <a:buNone/>
            </a:pPr>
            <a:endParaRPr lang="it-IT" dirty="0" smtClean="0"/>
          </a:p>
          <a:p>
            <a:r>
              <a:rPr lang="it-IT" dirty="0" smtClean="0"/>
              <a:t>Viene condotta una ANOVA 4 (condizioni </a:t>
            </a:r>
            <a:r>
              <a:rPr lang="it-IT" dirty="0" err="1" smtClean="0"/>
              <a:t>cue</a:t>
            </a:r>
            <a:r>
              <a:rPr lang="it-IT" dirty="0" smtClean="0"/>
              <a:t>: no, center, double, </a:t>
            </a:r>
            <a:r>
              <a:rPr lang="it-IT" dirty="0" err="1" smtClean="0"/>
              <a:t>spatial</a:t>
            </a:r>
            <a:r>
              <a:rPr lang="it-IT" dirty="0" smtClean="0"/>
              <a:t> </a:t>
            </a:r>
            <a:r>
              <a:rPr lang="it-IT" dirty="0" err="1" smtClean="0"/>
              <a:t>cue</a:t>
            </a:r>
            <a:r>
              <a:rPr lang="it-IT" dirty="0" smtClean="0"/>
              <a:t>) x 3 (condizioni </a:t>
            </a:r>
            <a:r>
              <a:rPr lang="it-IT" dirty="0" err="1" smtClean="0"/>
              <a:t>flanker</a:t>
            </a:r>
            <a:r>
              <a:rPr lang="it-IT" dirty="0" smtClean="0"/>
              <a:t> (neutro, congruente, incongruente) sia sui tempi di reazione sia sulle percentuali di errore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432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Posner </a:t>
            </a:r>
            <a:r>
              <a:rPr lang="en-US" dirty="0"/>
              <a:t>and Petersen (1990) </a:t>
            </a:r>
            <a:r>
              <a:rPr lang="en-US" dirty="0" err="1" smtClean="0"/>
              <a:t>hanno</a:t>
            </a:r>
            <a:r>
              <a:rPr lang="en-US" dirty="0" smtClean="0"/>
              <a:t> </a:t>
            </a:r>
            <a:r>
              <a:rPr lang="en-US" dirty="0" err="1" smtClean="0"/>
              <a:t>proposto</a:t>
            </a:r>
            <a:r>
              <a:rPr lang="en-US" dirty="0" smtClean="0"/>
              <a:t> </a:t>
            </a:r>
            <a:r>
              <a:rPr lang="en-US" dirty="0" err="1" smtClean="0"/>
              <a:t>che</a:t>
            </a:r>
            <a:r>
              <a:rPr lang="en-US" dirty="0" smtClean="0"/>
              <a:t> le </a:t>
            </a:r>
            <a:r>
              <a:rPr lang="en-US" dirty="0" err="1" smtClean="0"/>
              <a:t>fonti</a:t>
            </a:r>
            <a:r>
              <a:rPr lang="en-US" dirty="0" smtClean="0"/>
              <a:t> </a:t>
            </a:r>
            <a:r>
              <a:rPr lang="en-US" dirty="0" err="1" smtClean="0"/>
              <a:t>dell’attenzione</a:t>
            </a:r>
            <a:r>
              <a:rPr lang="en-US" dirty="0" smtClean="0"/>
              <a:t> </a:t>
            </a:r>
            <a:r>
              <a:rPr lang="en-US" dirty="0" err="1" smtClean="0"/>
              <a:t>formino</a:t>
            </a:r>
            <a:r>
              <a:rPr lang="en-US" dirty="0" smtClean="0"/>
              <a:t> un </a:t>
            </a:r>
            <a:r>
              <a:rPr lang="en-US" dirty="0" err="1" smtClean="0"/>
              <a:t>sistema</a:t>
            </a:r>
            <a:r>
              <a:rPr lang="en-US" dirty="0" smtClean="0"/>
              <a:t> </a:t>
            </a:r>
            <a:r>
              <a:rPr lang="en-US" dirty="0" err="1" smtClean="0"/>
              <a:t>specifico</a:t>
            </a:r>
            <a:r>
              <a:rPr lang="en-US" dirty="0" smtClean="0"/>
              <a:t> di </a:t>
            </a:r>
            <a:r>
              <a:rPr lang="en-US" dirty="0" err="1" smtClean="0"/>
              <a:t>aree</a:t>
            </a:r>
            <a:r>
              <a:rPr lang="en-US" dirty="0" smtClean="0"/>
              <a:t> </a:t>
            </a:r>
            <a:r>
              <a:rPr lang="en-US" dirty="0" err="1" smtClean="0"/>
              <a:t>anatomiche</a:t>
            </a:r>
            <a:r>
              <a:rPr lang="en-US" dirty="0" smtClean="0"/>
              <a:t> </a:t>
            </a:r>
            <a:r>
              <a:rPr lang="en-US" dirty="0" err="1" smtClean="0"/>
              <a:t>che</a:t>
            </a:r>
            <a:r>
              <a:rPr lang="en-US" dirty="0" smtClean="0"/>
              <a:t> </a:t>
            </a:r>
            <a:r>
              <a:rPr lang="en-US" dirty="0" err="1" smtClean="0"/>
              <a:t>puo</a:t>
            </a:r>
            <a:r>
              <a:rPr lang="en-US" dirty="0" smtClean="0"/>
              <a:t> </a:t>
            </a:r>
            <a:r>
              <a:rPr lang="en-US" dirty="0" err="1" smtClean="0"/>
              <a:t>essere</a:t>
            </a:r>
            <a:r>
              <a:rPr lang="en-US" dirty="0" smtClean="0"/>
              <a:t> </a:t>
            </a:r>
            <a:r>
              <a:rPr lang="en-US" dirty="0" err="1" smtClean="0"/>
              <a:t>ulteriormente</a:t>
            </a:r>
            <a:r>
              <a:rPr lang="en-US" dirty="0" smtClean="0"/>
              <a:t> </a:t>
            </a:r>
            <a:r>
              <a:rPr lang="en-US" dirty="0" err="1" smtClean="0"/>
              <a:t>suddiviso</a:t>
            </a:r>
            <a:r>
              <a:rPr lang="en-US" dirty="0" smtClean="0"/>
              <a:t> in </a:t>
            </a:r>
            <a:r>
              <a:rPr lang="en-US" dirty="0" err="1" smtClean="0"/>
              <a:t>tre</a:t>
            </a:r>
            <a:r>
              <a:rPr lang="en-US" dirty="0" smtClean="0"/>
              <a:t> </a:t>
            </a:r>
            <a:r>
              <a:rPr lang="en-US" dirty="0" err="1" smtClean="0"/>
              <a:t>reti</a:t>
            </a:r>
            <a:r>
              <a:rPr lang="en-US" dirty="0" smtClean="0"/>
              <a:t>. </a:t>
            </a:r>
          </a:p>
          <a:p>
            <a:endParaRPr lang="en-US" dirty="0"/>
          </a:p>
          <a:p>
            <a:r>
              <a:rPr lang="en-US" dirty="0" err="1" smtClean="0"/>
              <a:t>Queste</a:t>
            </a:r>
            <a:r>
              <a:rPr lang="en-US" dirty="0" smtClean="0"/>
              <a:t> </a:t>
            </a:r>
            <a:r>
              <a:rPr lang="en-US" dirty="0" err="1" smtClean="0"/>
              <a:t>reti</a:t>
            </a:r>
            <a:r>
              <a:rPr lang="en-US" dirty="0" smtClean="0"/>
              <a:t> </a:t>
            </a:r>
            <a:r>
              <a:rPr lang="en-US" dirty="0" err="1" smtClean="0"/>
              <a:t>implementerebbero</a:t>
            </a:r>
            <a:r>
              <a:rPr lang="en-US" dirty="0" smtClean="0"/>
              <a:t> le </a:t>
            </a:r>
            <a:r>
              <a:rPr lang="en-US" dirty="0" err="1" smtClean="0"/>
              <a:t>funzioni</a:t>
            </a:r>
            <a:r>
              <a:rPr lang="en-US" dirty="0" smtClean="0"/>
              <a:t> di alerting, orienting </a:t>
            </a:r>
            <a:r>
              <a:rPr lang="en-US" dirty="0" err="1" smtClean="0"/>
              <a:t>ed</a:t>
            </a:r>
            <a:r>
              <a:rPr lang="en-US" dirty="0" smtClean="0"/>
              <a:t> executive control.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02886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ANOVA su RT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dirty="0" smtClean="0"/>
              <a:t>Condizione </a:t>
            </a:r>
            <a:r>
              <a:rPr lang="it-IT" dirty="0" err="1" smtClean="0"/>
              <a:t>Cue</a:t>
            </a:r>
            <a:r>
              <a:rPr lang="it-IT" dirty="0" smtClean="0"/>
              <a:t>	</a:t>
            </a:r>
            <a:r>
              <a:rPr lang="it-IT" dirty="0"/>
              <a:t>	</a:t>
            </a:r>
            <a:r>
              <a:rPr lang="it-IT" dirty="0" smtClean="0"/>
              <a:t>F</a:t>
            </a:r>
            <a:r>
              <a:rPr lang="it-IT" baseline="-25000" dirty="0" smtClean="0"/>
              <a:t>3,</a:t>
            </a:r>
            <a:r>
              <a:rPr lang="it-IT" sz="1200" baseline="-25000" dirty="0" smtClean="0"/>
              <a:t> </a:t>
            </a:r>
            <a:r>
              <a:rPr lang="it-IT" baseline="-25000" dirty="0" smtClean="0"/>
              <a:t>117  </a:t>
            </a:r>
            <a:r>
              <a:rPr lang="it-IT" dirty="0" smtClean="0"/>
              <a:t>= 291.99 	p&lt;.001</a:t>
            </a:r>
          </a:p>
          <a:p>
            <a:r>
              <a:rPr lang="it-IT" dirty="0" smtClean="0"/>
              <a:t>Condizione </a:t>
            </a:r>
            <a:r>
              <a:rPr lang="it-IT" dirty="0" err="1" smtClean="0"/>
              <a:t>Flanker</a:t>
            </a:r>
            <a:r>
              <a:rPr lang="it-IT" dirty="0" smtClean="0"/>
              <a:t>	F</a:t>
            </a:r>
            <a:r>
              <a:rPr lang="it-IT" baseline="-25000" dirty="0" smtClean="0"/>
              <a:t>2,</a:t>
            </a:r>
            <a:r>
              <a:rPr lang="it-IT" sz="1200" baseline="-25000" dirty="0" smtClean="0"/>
              <a:t> </a:t>
            </a:r>
            <a:r>
              <a:rPr lang="it-IT" baseline="-25000" dirty="0" smtClean="0"/>
              <a:t>78    </a:t>
            </a:r>
            <a:r>
              <a:rPr lang="it-IT" dirty="0" smtClean="0"/>
              <a:t>= 438.86	p&lt;.001</a:t>
            </a:r>
          </a:p>
          <a:p>
            <a:r>
              <a:rPr lang="it-IT" dirty="0" err="1" smtClean="0"/>
              <a:t>Cue</a:t>
            </a:r>
            <a:r>
              <a:rPr lang="it-IT" dirty="0" smtClean="0"/>
              <a:t> x </a:t>
            </a:r>
            <a:r>
              <a:rPr lang="it-IT" dirty="0" err="1" smtClean="0"/>
              <a:t>Flanker</a:t>
            </a:r>
            <a:r>
              <a:rPr lang="it-IT" dirty="0" smtClean="0"/>
              <a:t>		F</a:t>
            </a:r>
            <a:r>
              <a:rPr lang="it-IT" baseline="-25000" dirty="0" smtClean="0"/>
              <a:t>6,</a:t>
            </a:r>
            <a:r>
              <a:rPr lang="it-IT" sz="1200" baseline="-25000" dirty="0" smtClean="0"/>
              <a:t> </a:t>
            </a:r>
            <a:r>
              <a:rPr lang="it-IT" baseline="-25000" dirty="0" smtClean="0"/>
              <a:t>234  </a:t>
            </a:r>
            <a:r>
              <a:rPr lang="it-IT" dirty="0" smtClean="0"/>
              <a:t>= 17.43	p&lt;.001</a:t>
            </a:r>
          </a:p>
          <a:p>
            <a:endParaRPr lang="it-IT" dirty="0"/>
          </a:p>
          <a:p>
            <a:r>
              <a:rPr lang="en-US" dirty="0" smtClean="0"/>
              <a:t>In </a:t>
            </a:r>
            <a:r>
              <a:rPr lang="en-US" dirty="0" err="1" smtClean="0"/>
              <a:t>tutte</a:t>
            </a:r>
            <a:r>
              <a:rPr lang="en-US" dirty="0" smtClean="0"/>
              <a:t> le </a:t>
            </a:r>
            <a:r>
              <a:rPr lang="en-US" dirty="0" err="1" smtClean="0"/>
              <a:t>condizioni</a:t>
            </a:r>
            <a:r>
              <a:rPr lang="en-US" dirty="0" smtClean="0"/>
              <a:t> cue, la </a:t>
            </a:r>
            <a:r>
              <a:rPr lang="en-US" dirty="0" err="1" smtClean="0"/>
              <a:t>presenza</a:t>
            </a:r>
            <a:r>
              <a:rPr lang="en-US" dirty="0" smtClean="0"/>
              <a:t> di flanker </a:t>
            </a:r>
            <a:r>
              <a:rPr lang="en-US" dirty="0" err="1" smtClean="0"/>
              <a:t>incongruenti</a:t>
            </a:r>
            <a:r>
              <a:rPr lang="en-US" dirty="0" smtClean="0"/>
              <a:t> </a:t>
            </a:r>
            <a:r>
              <a:rPr lang="en-US" dirty="0" err="1" smtClean="0"/>
              <a:t>aumenta</a:t>
            </a:r>
            <a:r>
              <a:rPr lang="en-US" dirty="0" smtClean="0"/>
              <a:t> </a:t>
            </a:r>
            <a:r>
              <a:rPr lang="en-US" dirty="0" err="1" smtClean="0"/>
              <a:t>gli</a:t>
            </a:r>
            <a:r>
              <a:rPr lang="en-US" dirty="0" smtClean="0"/>
              <a:t> RT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questo</a:t>
            </a:r>
            <a:r>
              <a:rPr lang="en-US" dirty="0" smtClean="0"/>
              <a:t> </a:t>
            </a:r>
            <a:r>
              <a:rPr lang="en-US" dirty="0" err="1" smtClean="0"/>
              <a:t>effetto</a:t>
            </a:r>
            <a:r>
              <a:rPr lang="en-US" dirty="0" smtClean="0"/>
              <a:t> </a:t>
            </a:r>
            <a:r>
              <a:rPr lang="en-US" dirty="0" err="1" smtClean="0"/>
              <a:t>aumenta</a:t>
            </a:r>
            <a:r>
              <a:rPr lang="en-US" dirty="0" smtClean="0"/>
              <a:t> con </a:t>
            </a:r>
            <a:r>
              <a:rPr lang="en-US" dirty="0" err="1" smtClean="0"/>
              <a:t>gli</a:t>
            </a:r>
            <a:r>
              <a:rPr lang="en-US" dirty="0" smtClean="0"/>
              <a:t> alerting </a:t>
            </a:r>
            <a:r>
              <a:rPr lang="en-US" dirty="0"/>
              <a:t>cues (center </a:t>
            </a:r>
            <a:r>
              <a:rPr lang="en-US" dirty="0" smtClean="0"/>
              <a:t>o </a:t>
            </a:r>
            <a:r>
              <a:rPr lang="en-US" dirty="0"/>
              <a:t>double </a:t>
            </a:r>
            <a:r>
              <a:rPr lang="en-US" dirty="0" smtClean="0"/>
              <a:t>cue) </a:t>
            </a:r>
            <a:r>
              <a:rPr lang="en-US" dirty="0" err="1" smtClean="0"/>
              <a:t>che</a:t>
            </a:r>
            <a:r>
              <a:rPr lang="en-US" dirty="0" smtClean="0"/>
              <a:t> non </a:t>
            </a:r>
            <a:r>
              <a:rPr lang="en-US" dirty="0" err="1" smtClean="0"/>
              <a:t>veicolano</a:t>
            </a:r>
            <a:r>
              <a:rPr lang="en-US" dirty="0" smtClean="0"/>
              <a:t> </a:t>
            </a:r>
            <a:r>
              <a:rPr lang="en-US" dirty="0" err="1" smtClean="0"/>
              <a:t>informazioni</a:t>
            </a:r>
            <a:r>
              <a:rPr lang="en-US" dirty="0" smtClean="0"/>
              <a:t> </a:t>
            </a:r>
            <a:r>
              <a:rPr lang="en-US" dirty="0" err="1" smtClean="0"/>
              <a:t>spaziali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95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502845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ANOVA su % errore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1556792"/>
            <a:ext cx="8640960" cy="4525963"/>
          </a:xfrm>
        </p:spPr>
        <p:txBody>
          <a:bodyPr>
            <a:normAutofit/>
          </a:bodyPr>
          <a:lstStyle/>
          <a:p>
            <a:r>
              <a:rPr lang="it-IT" dirty="0"/>
              <a:t>Condizione </a:t>
            </a:r>
            <a:r>
              <a:rPr lang="it-IT" dirty="0" err="1"/>
              <a:t>Flanker</a:t>
            </a:r>
            <a:r>
              <a:rPr lang="it-IT" dirty="0"/>
              <a:t>	</a:t>
            </a:r>
            <a:r>
              <a:rPr lang="it-IT" dirty="0" smtClean="0"/>
              <a:t>	F</a:t>
            </a:r>
            <a:r>
              <a:rPr lang="it-IT" baseline="-25000" dirty="0" smtClean="0"/>
              <a:t>2</a:t>
            </a:r>
            <a:r>
              <a:rPr lang="it-IT" baseline="-25000" dirty="0"/>
              <a:t>,</a:t>
            </a:r>
            <a:r>
              <a:rPr lang="it-IT" sz="1200" baseline="-25000" dirty="0"/>
              <a:t> </a:t>
            </a:r>
            <a:r>
              <a:rPr lang="it-IT" baseline="-25000" dirty="0"/>
              <a:t>78    </a:t>
            </a:r>
            <a:r>
              <a:rPr lang="it-IT" dirty="0"/>
              <a:t>= </a:t>
            </a:r>
            <a:r>
              <a:rPr lang="it-IT" dirty="0" smtClean="0"/>
              <a:t>42.62</a:t>
            </a:r>
            <a:r>
              <a:rPr lang="it-IT" dirty="0"/>
              <a:t>	p&lt;.001</a:t>
            </a:r>
          </a:p>
          <a:p>
            <a:pPr>
              <a:spcBef>
                <a:spcPts val="2400"/>
              </a:spcBef>
            </a:pPr>
            <a:r>
              <a:rPr lang="it-IT" dirty="0" smtClean="0"/>
              <a:t>Confronti pianificati</a:t>
            </a:r>
          </a:p>
          <a:p>
            <a:r>
              <a:rPr lang="it-IT" sz="2400" dirty="0" err="1" smtClean="0"/>
              <a:t>Incongruent</a:t>
            </a:r>
            <a:r>
              <a:rPr lang="it-IT" sz="2400" dirty="0" smtClean="0"/>
              <a:t> vs (</a:t>
            </a:r>
            <a:r>
              <a:rPr lang="it-IT" sz="2400" dirty="0" err="1" smtClean="0"/>
              <a:t>congruent+neutral</a:t>
            </a:r>
            <a:r>
              <a:rPr lang="it-IT" sz="2400" dirty="0" smtClean="0"/>
              <a:t>)	F</a:t>
            </a:r>
            <a:r>
              <a:rPr lang="it-IT" sz="2400" baseline="-25000" dirty="0" smtClean="0"/>
              <a:t>1, 39    </a:t>
            </a:r>
            <a:r>
              <a:rPr lang="it-IT" sz="2400" dirty="0"/>
              <a:t>= </a:t>
            </a:r>
            <a:r>
              <a:rPr lang="it-IT" sz="2400" dirty="0" smtClean="0"/>
              <a:t>46.90	p</a:t>
            </a:r>
            <a:r>
              <a:rPr lang="it-IT" sz="2400" dirty="0"/>
              <a:t>&lt;.001</a:t>
            </a:r>
          </a:p>
          <a:p>
            <a:r>
              <a:rPr lang="it-IT" sz="2400" dirty="0" err="1" smtClean="0"/>
              <a:t>congruent</a:t>
            </a:r>
            <a:r>
              <a:rPr lang="it-IT" sz="2400" dirty="0" smtClean="0"/>
              <a:t> vs </a:t>
            </a:r>
            <a:r>
              <a:rPr lang="it-IT" sz="2400" dirty="0" err="1" smtClean="0"/>
              <a:t>neutral</a:t>
            </a:r>
            <a:r>
              <a:rPr lang="it-IT" sz="2400" dirty="0" smtClean="0"/>
              <a:t>		</a:t>
            </a:r>
            <a:r>
              <a:rPr lang="it-IT" sz="2400" dirty="0"/>
              <a:t>	</a:t>
            </a:r>
            <a:r>
              <a:rPr lang="it-IT" sz="2400" dirty="0" smtClean="0"/>
              <a:t>F</a:t>
            </a:r>
            <a:r>
              <a:rPr lang="it-IT" sz="2400" baseline="-25000" dirty="0" smtClean="0"/>
              <a:t>1, 39    </a:t>
            </a:r>
            <a:r>
              <a:rPr lang="it-IT" sz="2400" dirty="0"/>
              <a:t>= </a:t>
            </a:r>
            <a:r>
              <a:rPr lang="it-IT" sz="2400" dirty="0" smtClean="0"/>
              <a:t>  7.49	p&lt;.01</a:t>
            </a:r>
          </a:p>
          <a:p>
            <a:endParaRPr lang="it-IT" sz="2400" dirty="0"/>
          </a:p>
          <a:p>
            <a:r>
              <a:rPr lang="en-US" sz="2400" dirty="0"/>
              <a:t>In </a:t>
            </a:r>
            <a:r>
              <a:rPr lang="en-US" sz="2400" dirty="0" err="1" smtClean="0"/>
              <a:t>generale</a:t>
            </a:r>
            <a:r>
              <a:rPr lang="en-US" sz="2400" dirty="0" smtClean="0"/>
              <a:t>, </a:t>
            </a:r>
            <a:r>
              <a:rPr lang="en-US" sz="2400" dirty="0" err="1" smtClean="0"/>
              <a:t>risultati</a:t>
            </a:r>
            <a:r>
              <a:rPr lang="en-US" sz="2400" dirty="0" smtClean="0"/>
              <a:t> </a:t>
            </a:r>
            <a:r>
              <a:rPr lang="en-US" sz="2400" dirty="0" err="1" smtClean="0"/>
              <a:t>coerenti</a:t>
            </a:r>
            <a:r>
              <a:rPr lang="en-US" sz="2400" dirty="0" smtClean="0"/>
              <a:t> con </a:t>
            </a:r>
            <a:r>
              <a:rPr lang="en-US" sz="2400" dirty="0" err="1" smtClean="0"/>
              <a:t>quelli</a:t>
            </a:r>
            <a:r>
              <a:rPr lang="en-US" sz="2400" dirty="0" smtClean="0"/>
              <a:t> </a:t>
            </a:r>
            <a:r>
              <a:rPr lang="en-US" sz="2400" dirty="0" err="1" smtClean="0"/>
              <a:t>su</a:t>
            </a:r>
            <a:r>
              <a:rPr lang="en-US" sz="2400" dirty="0" smtClean="0"/>
              <a:t> RT </a:t>
            </a:r>
            <a:r>
              <a:rPr lang="en-US" sz="2400" dirty="0" err="1" smtClean="0"/>
              <a:t>nel</a:t>
            </a:r>
            <a:r>
              <a:rPr lang="en-US" sz="2400" dirty="0" smtClean="0"/>
              <a:t> </a:t>
            </a:r>
            <a:r>
              <a:rPr lang="en-US" sz="2400" dirty="0" err="1" smtClean="0"/>
              <a:t>mostrare</a:t>
            </a:r>
            <a:r>
              <a:rPr lang="en-US" sz="2400" dirty="0" smtClean="0"/>
              <a:t> </a:t>
            </a:r>
            <a:r>
              <a:rPr lang="en-US" sz="2400" dirty="0" err="1" smtClean="0"/>
              <a:t>che</a:t>
            </a:r>
            <a:r>
              <a:rPr lang="en-US" sz="2400" dirty="0" smtClean="0"/>
              <a:t> flanker </a:t>
            </a:r>
            <a:r>
              <a:rPr lang="en-US" sz="2400" dirty="0" err="1" smtClean="0"/>
              <a:t>incongruenti</a:t>
            </a:r>
            <a:r>
              <a:rPr lang="en-US" sz="2400" dirty="0" smtClean="0"/>
              <a:t> </a:t>
            </a:r>
            <a:r>
              <a:rPr lang="en-US" sz="2400" dirty="0" err="1" smtClean="0"/>
              <a:t>interferiscono</a:t>
            </a:r>
            <a:r>
              <a:rPr lang="en-US" sz="2400" dirty="0" smtClean="0"/>
              <a:t> con </a:t>
            </a:r>
            <a:r>
              <a:rPr lang="en-US" sz="2400" dirty="0" err="1" smtClean="0"/>
              <a:t>il</a:t>
            </a:r>
            <a:r>
              <a:rPr lang="en-US" sz="2400" dirty="0" smtClean="0"/>
              <a:t> </a:t>
            </a:r>
            <a:r>
              <a:rPr lang="en-US" sz="2400" dirty="0" err="1" smtClean="0"/>
              <a:t>processamento</a:t>
            </a:r>
            <a:r>
              <a:rPr lang="en-US" sz="2400" dirty="0" smtClean="0"/>
              <a:t> del target</a:t>
            </a:r>
            <a:r>
              <a:rPr lang="en-US" sz="2400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5006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Reliability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Mentre</a:t>
            </a:r>
            <a:r>
              <a:rPr lang="en-US" dirty="0" smtClean="0"/>
              <a:t>  </a:t>
            </a:r>
            <a:r>
              <a:rPr lang="en-US" dirty="0" err="1" smtClean="0"/>
              <a:t>gli</a:t>
            </a:r>
            <a:r>
              <a:rPr lang="en-US" dirty="0" smtClean="0"/>
              <a:t> RT </a:t>
            </a:r>
            <a:r>
              <a:rPr lang="en-US" dirty="0" err="1" smtClean="0"/>
              <a:t>sono</a:t>
            </a:r>
            <a:r>
              <a:rPr lang="en-US" dirty="0" smtClean="0"/>
              <a:t> molto </a:t>
            </a:r>
            <a:r>
              <a:rPr lang="en-US" dirty="0" err="1" smtClean="0"/>
              <a:t>correlati</a:t>
            </a:r>
            <a:r>
              <a:rPr lang="en-US" dirty="0" smtClean="0"/>
              <a:t> </a:t>
            </a:r>
            <a:r>
              <a:rPr lang="en-US" dirty="0" err="1" smtClean="0"/>
              <a:t>attraverso</a:t>
            </a:r>
            <a:r>
              <a:rPr lang="en-US" dirty="0" smtClean="0"/>
              <a:t> le due </a:t>
            </a:r>
            <a:r>
              <a:rPr lang="en-US" dirty="0" err="1" smtClean="0"/>
              <a:t>sessioni</a:t>
            </a:r>
            <a:r>
              <a:rPr lang="en-US" dirty="0" smtClean="0"/>
              <a:t> </a:t>
            </a:r>
            <a:r>
              <a:rPr lang="en-US" dirty="0"/>
              <a:t>(.87), </a:t>
            </a:r>
            <a:r>
              <a:rPr lang="en-US" dirty="0" err="1" smtClean="0"/>
              <a:t>gli</a:t>
            </a:r>
            <a:r>
              <a:rPr lang="en-US" dirty="0" smtClean="0"/>
              <a:t> </a:t>
            </a:r>
            <a:r>
              <a:rPr lang="en-US" dirty="0" err="1" smtClean="0"/>
              <a:t>indici</a:t>
            </a:r>
            <a:r>
              <a:rPr lang="en-US" dirty="0" smtClean="0"/>
              <a:t> </a:t>
            </a:r>
            <a:r>
              <a:rPr lang="en-US" dirty="0" err="1" smtClean="0"/>
              <a:t>derivati</a:t>
            </a:r>
            <a:r>
              <a:rPr lang="en-US" dirty="0" smtClean="0"/>
              <a:t> </a:t>
            </a:r>
            <a:r>
              <a:rPr lang="en-US" dirty="0" err="1" smtClean="0"/>
              <a:t>dalle</a:t>
            </a:r>
            <a:r>
              <a:rPr lang="en-US" dirty="0" smtClean="0"/>
              <a:t> </a:t>
            </a:r>
            <a:r>
              <a:rPr lang="en-US" dirty="0" err="1" smtClean="0"/>
              <a:t>sottrazioni</a:t>
            </a:r>
            <a:r>
              <a:rPr lang="en-US" dirty="0" smtClean="0"/>
              <a:t> </a:t>
            </a:r>
            <a:r>
              <a:rPr lang="en-US" dirty="0" err="1" smtClean="0"/>
              <a:t>sono</a:t>
            </a:r>
            <a:r>
              <a:rPr lang="en-US" dirty="0" smtClean="0"/>
              <a:t> </a:t>
            </a:r>
            <a:r>
              <a:rPr lang="en-US" dirty="0" err="1" smtClean="0"/>
              <a:t>meno</a:t>
            </a:r>
            <a:r>
              <a:rPr lang="en-US" dirty="0" smtClean="0"/>
              <a:t> </a:t>
            </a:r>
            <a:r>
              <a:rPr lang="en-US" dirty="0"/>
              <a:t>reliable. </a:t>
            </a:r>
            <a:r>
              <a:rPr lang="en-US" dirty="0" smtClean="0"/>
              <a:t>La rete di </a:t>
            </a:r>
            <a:r>
              <a:rPr lang="en-US" dirty="0"/>
              <a:t>alerting </a:t>
            </a:r>
            <a:r>
              <a:rPr lang="en-US" dirty="0" err="1" smtClean="0"/>
              <a:t>sembra</a:t>
            </a:r>
            <a:r>
              <a:rPr lang="en-US" dirty="0" smtClean="0"/>
              <a:t> </a:t>
            </a:r>
            <a:r>
              <a:rPr lang="en-US" dirty="0" err="1" smtClean="0"/>
              <a:t>essere</a:t>
            </a:r>
            <a:r>
              <a:rPr lang="en-US" dirty="0" smtClean="0"/>
              <a:t> la </a:t>
            </a:r>
            <a:r>
              <a:rPr lang="en-US" dirty="0" err="1" smtClean="0"/>
              <a:t>meno</a:t>
            </a:r>
            <a:r>
              <a:rPr lang="en-US" dirty="0" smtClean="0"/>
              <a:t> reliable con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correlazione</a:t>
            </a:r>
            <a:r>
              <a:rPr lang="en-US" dirty="0" smtClean="0"/>
              <a:t> test–retest di </a:t>
            </a:r>
            <a:r>
              <a:rPr lang="en-US" dirty="0"/>
              <a:t>(.52), </a:t>
            </a:r>
            <a:r>
              <a:rPr lang="en-US" dirty="0" smtClean="0"/>
              <a:t>entre la rete </a:t>
            </a:r>
            <a:r>
              <a:rPr lang="en-US" dirty="0" err="1" smtClean="0"/>
              <a:t>dell’executive</a:t>
            </a:r>
            <a:r>
              <a:rPr lang="en-US" dirty="0" smtClean="0"/>
              <a:t> </a:t>
            </a:r>
            <a:r>
              <a:rPr lang="en-US" dirty="0"/>
              <a:t>control </a:t>
            </a:r>
            <a:r>
              <a:rPr lang="en-US" dirty="0" smtClean="0"/>
              <a:t>è la </a:t>
            </a:r>
            <a:r>
              <a:rPr lang="en-US" dirty="0" err="1" smtClean="0"/>
              <a:t>più</a:t>
            </a:r>
            <a:r>
              <a:rPr lang="en-US" dirty="0" smtClean="0"/>
              <a:t> reliable </a:t>
            </a:r>
            <a:r>
              <a:rPr lang="en-US" dirty="0"/>
              <a:t>(.77) </a:t>
            </a:r>
            <a:r>
              <a:rPr lang="en-US" dirty="0" smtClean="0"/>
              <a:t>e la rete di orienting è intermedia (.</a:t>
            </a:r>
            <a:r>
              <a:rPr lang="en-US" dirty="0"/>
              <a:t>61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77710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Indipendenza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Le analisi correlazionali sembrano sostenere il costrutto dell’indipendenza delle tre reti.</a:t>
            </a:r>
          </a:p>
          <a:p>
            <a:r>
              <a:rPr lang="it-IT" dirty="0" smtClean="0"/>
              <a:t>La presenza di un’interazione significativa nell’ANOVA va contro l’indipendenza.</a:t>
            </a:r>
          </a:p>
          <a:p>
            <a:r>
              <a:rPr lang="en-US" dirty="0" err="1" smtClean="0"/>
              <a:t>Quando</a:t>
            </a:r>
            <a:r>
              <a:rPr lang="en-US" dirty="0" smtClean="0"/>
              <a:t> un cue </a:t>
            </a:r>
            <a:r>
              <a:rPr lang="en-US" dirty="0" err="1" smtClean="0"/>
              <a:t>senza</a:t>
            </a:r>
            <a:r>
              <a:rPr lang="en-US" dirty="0" smtClean="0"/>
              <a:t> </a:t>
            </a:r>
            <a:r>
              <a:rPr lang="en-US" dirty="0" err="1" smtClean="0"/>
              <a:t>informazioni</a:t>
            </a:r>
            <a:r>
              <a:rPr lang="en-US" dirty="0" smtClean="0"/>
              <a:t> </a:t>
            </a:r>
            <a:r>
              <a:rPr lang="en-US" dirty="0" err="1" smtClean="0"/>
              <a:t>spaziali</a:t>
            </a:r>
            <a:r>
              <a:rPr lang="en-US" dirty="0" smtClean="0"/>
              <a:t> </a:t>
            </a:r>
            <a:r>
              <a:rPr lang="en-US" dirty="0" err="1" smtClean="0"/>
              <a:t>viene</a:t>
            </a:r>
            <a:r>
              <a:rPr lang="en-US" dirty="0" smtClean="0"/>
              <a:t> </a:t>
            </a:r>
            <a:r>
              <a:rPr lang="en-US" dirty="0" err="1" smtClean="0"/>
              <a:t>presentato</a:t>
            </a:r>
            <a:r>
              <a:rPr lang="en-US" dirty="0" smtClean="0"/>
              <a:t>, la </a:t>
            </a:r>
            <a:r>
              <a:rPr lang="en-US" dirty="0" err="1" smtClean="0"/>
              <a:t>quantità</a:t>
            </a:r>
            <a:r>
              <a:rPr lang="en-US" dirty="0" smtClean="0"/>
              <a:t> di </a:t>
            </a:r>
            <a:r>
              <a:rPr lang="en-US" dirty="0" err="1" smtClean="0"/>
              <a:t>interferenza</a:t>
            </a:r>
            <a:r>
              <a:rPr lang="en-US" dirty="0" smtClean="0"/>
              <a:t> </a:t>
            </a:r>
            <a:r>
              <a:rPr lang="en-US" dirty="0" err="1" smtClean="0"/>
              <a:t>dovuta</a:t>
            </a:r>
            <a:r>
              <a:rPr lang="en-US" dirty="0" smtClean="0"/>
              <a:t> </a:t>
            </a:r>
            <a:r>
              <a:rPr lang="en-US" dirty="0" err="1" smtClean="0"/>
              <a:t>ai</a:t>
            </a:r>
            <a:r>
              <a:rPr lang="en-US" dirty="0" smtClean="0"/>
              <a:t> flanker </a:t>
            </a:r>
            <a:r>
              <a:rPr lang="en-US" dirty="0" err="1" smtClean="0"/>
              <a:t>aumenta</a:t>
            </a:r>
            <a:r>
              <a:rPr lang="en-US" dirty="0" smtClean="0"/>
              <a:t> </a:t>
            </a:r>
            <a:r>
              <a:rPr lang="en-US" dirty="0" err="1" smtClean="0"/>
              <a:t>rispetto</a:t>
            </a:r>
            <a:r>
              <a:rPr lang="en-US" dirty="0" smtClean="0"/>
              <a:t> </a:t>
            </a:r>
            <a:r>
              <a:rPr lang="en-US" dirty="0" err="1" smtClean="0"/>
              <a:t>alle</a:t>
            </a:r>
            <a:r>
              <a:rPr lang="en-US" dirty="0" smtClean="0"/>
              <a:t> </a:t>
            </a:r>
            <a:r>
              <a:rPr lang="en-US" dirty="0" err="1" smtClean="0"/>
              <a:t>condizioni</a:t>
            </a:r>
            <a:r>
              <a:rPr lang="en-US" dirty="0" smtClean="0"/>
              <a:t> no-cue </a:t>
            </a:r>
            <a:r>
              <a:rPr lang="en-US" dirty="0"/>
              <a:t>and </a:t>
            </a:r>
            <a:r>
              <a:rPr lang="en-US" dirty="0" smtClean="0"/>
              <a:t>spatial-cue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109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L’utilizzo</a:t>
            </a:r>
            <a:r>
              <a:rPr lang="en-US" dirty="0" smtClean="0"/>
              <a:t> di spatial </a:t>
            </a:r>
            <a:r>
              <a:rPr lang="en-US" dirty="0"/>
              <a:t>cues, </a:t>
            </a:r>
            <a:r>
              <a:rPr lang="en-US" dirty="0" err="1" smtClean="0"/>
              <a:t>che</a:t>
            </a:r>
            <a:r>
              <a:rPr lang="en-US" dirty="0" smtClean="0"/>
              <a:t> </a:t>
            </a:r>
            <a:r>
              <a:rPr lang="en-US" dirty="0" err="1" smtClean="0"/>
              <a:t>permettono</a:t>
            </a:r>
            <a:r>
              <a:rPr lang="en-US" dirty="0" smtClean="0"/>
              <a:t> </a:t>
            </a:r>
            <a:r>
              <a:rPr lang="en-US" dirty="0" err="1" smtClean="0"/>
              <a:t>ai</a:t>
            </a:r>
            <a:r>
              <a:rPr lang="en-US" dirty="0" smtClean="0"/>
              <a:t> </a:t>
            </a:r>
            <a:r>
              <a:rPr lang="en-US" dirty="0" err="1" smtClean="0"/>
              <a:t>participanti</a:t>
            </a:r>
            <a:r>
              <a:rPr lang="en-US" dirty="0" smtClean="0"/>
              <a:t> di </a:t>
            </a:r>
            <a:r>
              <a:rPr lang="en-US" dirty="0" err="1" smtClean="0"/>
              <a:t>dirigere</a:t>
            </a:r>
            <a:r>
              <a:rPr lang="en-US" dirty="0" smtClean="0"/>
              <a:t> in </a:t>
            </a:r>
            <a:r>
              <a:rPr lang="en-US" dirty="0" err="1" smtClean="0"/>
              <a:t>anticipo</a:t>
            </a:r>
            <a:r>
              <a:rPr lang="en-US" dirty="0" smtClean="0"/>
              <a:t> </a:t>
            </a:r>
            <a:r>
              <a:rPr lang="en-US" dirty="0" err="1" smtClean="0"/>
              <a:t>l’attenzione</a:t>
            </a:r>
            <a:r>
              <a:rPr lang="en-US" dirty="0" smtClean="0"/>
              <a:t> verso </a:t>
            </a:r>
            <a:r>
              <a:rPr lang="en-US" dirty="0" err="1" smtClean="0"/>
              <a:t>il</a:t>
            </a:r>
            <a:r>
              <a:rPr lang="en-US" dirty="0" smtClean="0"/>
              <a:t> target, </a:t>
            </a:r>
            <a:r>
              <a:rPr lang="en-US" dirty="0" err="1" smtClean="0"/>
              <a:t>potrebbe</a:t>
            </a:r>
            <a:r>
              <a:rPr lang="en-US" dirty="0" smtClean="0"/>
              <a:t> </a:t>
            </a:r>
            <a:r>
              <a:rPr lang="en-US" dirty="0" err="1" smtClean="0"/>
              <a:t>giustificare</a:t>
            </a:r>
            <a:r>
              <a:rPr lang="en-US" dirty="0" smtClean="0"/>
              <a:t> la </a:t>
            </a:r>
            <a:r>
              <a:rPr lang="en-US" dirty="0" err="1" smtClean="0"/>
              <a:t>riduzione</a:t>
            </a:r>
            <a:r>
              <a:rPr lang="en-US" dirty="0" smtClean="0"/>
              <a:t> </a:t>
            </a:r>
            <a:r>
              <a:rPr lang="en-US" dirty="0" err="1" smtClean="0"/>
              <a:t>dell’influenza</a:t>
            </a:r>
            <a:r>
              <a:rPr lang="en-US" dirty="0" smtClean="0"/>
              <a:t> </a:t>
            </a:r>
            <a:r>
              <a:rPr lang="en-US" dirty="0" err="1" smtClean="0"/>
              <a:t>dei</a:t>
            </a:r>
            <a:r>
              <a:rPr lang="en-US" dirty="0" smtClean="0"/>
              <a:t> flanker</a:t>
            </a:r>
          </a:p>
          <a:p>
            <a:endParaRPr lang="it-IT" dirty="0" smtClean="0"/>
          </a:p>
          <a:p>
            <a:r>
              <a:rPr lang="it-IT" dirty="0" smtClean="0"/>
              <a:t>Più sorprendente la riduzione nelle condizioni no </a:t>
            </a:r>
            <a:r>
              <a:rPr lang="it-IT" dirty="0" err="1" smtClean="0"/>
              <a:t>cue</a:t>
            </a:r>
            <a:r>
              <a:rPr lang="it-IT" dirty="0" smtClean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2445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E’ sensato aspettarsi che la condizione no </a:t>
            </a:r>
            <a:r>
              <a:rPr lang="it-IT" dirty="0" err="1" smtClean="0"/>
              <a:t>cue</a:t>
            </a:r>
            <a:r>
              <a:rPr lang="it-IT" dirty="0" smtClean="0"/>
              <a:t> si comporti come quella double </a:t>
            </a:r>
            <a:r>
              <a:rPr lang="it-IT" dirty="0" err="1" smtClean="0"/>
              <a:t>cue</a:t>
            </a:r>
            <a:endParaRPr lang="it-IT" dirty="0" smtClean="0"/>
          </a:p>
          <a:p>
            <a:r>
              <a:rPr lang="it-IT" dirty="0" smtClean="0"/>
              <a:t>Una possibile spiegazione:</a:t>
            </a:r>
          </a:p>
          <a:p>
            <a:r>
              <a:rPr lang="en-US" dirty="0" smtClean="0"/>
              <a:t>la </a:t>
            </a:r>
            <a:r>
              <a:rPr lang="en-US" dirty="0" err="1" smtClean="0"/>
              <a:t>condizione</a:t>
            </a:r>
            <a:r>
              <a:rPr lang="en-US" dirty="0" smtClean="0"/>
              <a:t> no-cue è </a:t>
            </a:r>
            <a:r>
              <a:rPr lang="en-US" dirty="0" err="1" smtClean="0"/>
              <a:t>caratterizzata</a:t>
            </a:r>
            <a:r>
              <a:rPr lang="en-US" dirty="0" smtClean="0"/>
              <a:t> da </a:t>
            </a:r>
            <a:r>
              <a:rPr lang="en-US" dirty="0" err="1" smtClean="0"/>
              <a:t>una</a:t>
            </a:r>
            <a:r>
              <a:rPr lang="en-US" dirty="0" smtClean="0"/>
              <a:t> alertness </a:t>
            </a:r>
            <a:r>
              <a:rPr lang="en-US" dirty="0" err="1" smtClean="0"/>
              <a:t>relativamente</a:t>
            </a:r>
            <a:r>
              <a:rPr lang="en-US" dirty="0" smtClean="0"/>
              <a:t> </a:t>
            </a:r>
            <a:r>
              <a:rPr lang="en-US" dirty="0" err="1" smtClean="0"/>
              <a:t>bassa</a:t>
            </a:r>
            <a:r>
              <a:rPr lang="en-US" dirty="0" smtClean="0"/>
              <a:t> </a:t>
            </a:r>
            <a:r>
              <a:rPr lang="en-US" dirty="0" err="1" smtClean="0"/>
              <a:t>che</a:t>
            </a:r>
            <a:r>
              <a:rPr lang="en-US" dirty="0" smtClean="0"/>
              <a:t> ha come </a:t>
            </a:r>
            <a:r>
              <a:rPr lang="en-US" dirty="0" err="1" smtClean="0"/>
              <a:t>risultato</a:t>
            </a:r>
            <a:r>
              <a:rPr lang="en-US" dirty="0" smtClean="0"/>
              <a:t> RT </a:t>
            </a:r>
            <a:r>
              <a:rPr lang="en-US" dirty="0" err="1" smtClean="0"/>
              <a:t>più</a:t>
            </a:r>
            <a:r>
              <a:rPr lang="en-US" dirty="0" smtClean="0"/>
              <a:t> </a:t>
            </a:r>
            <a:r>
              <a:rPr lang="en-US" dirty="0" err="1" smtClean="0"/>
              <a:t>lunghi</a:t>
            </a:r>
            <a:r>
              <a:rPr lang="en-US" dirty="0" smtClean="0"/>
              <a:t> e un </a:t>
            </a:r>
            <a:r>
              <a:rPr lang="en-US" dirty="0" err="1" smtClean="0"/>
              <a:t>tasso</a:t>
            </a:r>
            <a:r>
              <a:rPr lang="en-US" dirty="0" smtClean="0"/>
              <a:t> di </a:t>
            </a:r>
            <a:r>
              <a:rPr lang="en-US" dirty="0" err="1" smtClean="0"/>
              <a:t>errore</a:t>
            </a:r>
            <a:r>
              <a:rPr lang="en-US" dirty="0" smtClean="0"/>
              <a:t> </a:t>
            </a:r>
            <a:r>
              <a:rPr lang="en-US" dirty="0" err="1" smtClean="0"/>
              <a:t>più</a:t>
            </a:r>
            <a:r>
              <a:rPr lang="en-US" dirty="0" smtClean="0"/>
              <a:t> basso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1319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E’ </a:t>
            </a:r>
            <a:r>
              <a:rPr lang="en-US" dirty="0" err="1" smtClean="0"/>
              <a:t>possibile</a:t>
            </a:r>
            <a:r>
              <a:rPr lang="en-US" dirty="0" smtClean="0"/>
              <a:t> </a:t>
            </a:r>
            <a:r>
              <a:rPr lang="en-US" dirty="0" err="1" smtClean="0"/>
              <a:t>che</a:t>
            </a:r>
            <a:r>
              <a:rPr lang="en-US" dirty="0" smtClean="0"/>
              <a:t>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rallentamento</a:t>
            </a:r>
            <a:r>
              <a:rPr lang="en-US" dirty="0" smtClean="0"/>
              <a:t> </a:t>
            </a:r>
            <a:r>
              <a:rPr lang="en-US" dirty="0" err="1" smtClean="0"/>
              <a:t>della</a:t>
            </a:r>
            <a:r>
              <a:rPr lang="en-US" dirty="0" smtClean="0"/>
              <a:t> </a:t>
            </a:r>
            <a:r>
              <a:rPr lang="en-US" dirty="0" err="1" smtClean="0"/>
              <a:t>risposta</a:t>
            </a:r>
            <a:r>
              <a:rPr lang="en-US" dirty="0" smtClean="0"/>
              <a:t> </a:t>
            </a:r>
            <a:r>
              <a:rPr lang="en-US" dirty="0" err="1" smtClean="0"/>
              <a:t>dovuto</a:t>
            </a:r>
            <a:r>
              <a:rPr lang="en-US" dirty="0" smtClean="0"/>
              <a:t> </a:t>
            </a:r>
            <a:r>
              <a:rPr lang="en-US" dirty="0" err="1" smtClean="0"/>
              <a:t>alla</a:t>
            </a:r>
            <a:r>
              <a:rPr lang="en-US" dirty="0" smtClean="0"/>
              <a:t> </a:t>
            </a:r>
            <a:r>
              <a:rPr lang="en-US" dirty="0" err="1" smtClean="0"/>
              <a:t>bassa</a:t>
            </a:r>
            <a:r>
              <a:rPr lang="en-US" dirty="0" smtClean="0"/>
              <a:t> alertness </a:t>
            </a:r>
            <a:r>
              <a:rPr lang="en-US" dirty="0" err="1" smtClean="0"/>
              <a:t>possa</a:t>
            </a:r>
            <a:r>
              <a:rPr lang="en-US" dirty="0" smtClean="0"/>
              <a:t> </a:t>
            </a:r>
            <a:r>
              <a:rPr lang="en-US" dirty="0" err="1" smtClean="0"/>
              <a:t>fornire</a:t>
            </a:r>
            <a:r>
              <a:rPr lang="en-US" dirty="0" smtClean="0"/>
              <a:t> del tempo </a:t>
            </a:r>
            <a:r>
              <a:rPr lang="en-US" dirty="0" err="1" smtClean="0"/>
              <a:t>addizionale</a:t>
            </a:r>
            <a:r>
              <a:rPr lang="en-US" dirty="0" smtClean="0"/>
              <a:t> </a:t>
            </a:r>
            <a:r>
              <a:rPr lang="en-US" dirty="0" err="1" smtClean="0"/>
              <a:t>ai</a:t>
            </a:r>
            <a:r>
              <a:rPr lang="en-US" dirty="0" smtClean="0"/>
              <a:t> </a:t>
            </a:r>
            <a:r>
              <a:rPr lang="en-US" dirty="0" err="1" smtClean="0"/>
              <a:t>processi</a:t>
            </a:r>
            <a:r>
              <a:rPr lang="en-US" dirty="0" smtClean="0"/>
              <a:t> </a:t>
            </a:r>
            <a:r>
              <a:rPr lang="en-US" dirty="0" err="1" smtClean="0"/>
              <a:t>esecutivi</a:t>
            </a:r>
            <a:r>
              <a:rPr lang="en-US" dirty="0" smtClean="0"/>
              <a:t> </a:t>
            </a:r>
            <a:r>
              <a:rPr lang="en-US" dirty="0" err="1" smtClean="0"/>
              <a:t>nella</a:t>
            </a:r>
            <a:r>
              <a:rPr lang="en-US" dirty="0" smtClean="0"/>
              <a:t> </a:t>
            </a:r>
            <a:r>
              <a:rPr lang="en-US" dirty="0" err="1" smtClean="0"/>
              <a:t>condizione</a:t>
            </a:r>
            <a:r>
              <a:rPr lang="en-US" dirty="0" smtClean="0"/>
              <a:t> di </a:t>
            </a:r>
            <a:r>
              <a:rPr lang="en-US" dirty="0" err="1" smtClean="0"/>
              <a:t>conflitto</a:t>
            </a:r>
            <a:r>
              <a:rPr lang="en-US" dirty="0" smtClean="0"/>
              <a:t> </a:t>
            </a:r>
            <a:r>
              <a:rPr lang="en-US" dirty="0" err="1" smtClean="0"/>
              <a:t>facendo</a:t>
            </a:r>
            <a:r>
              <a:rPr lang="en-US" dirty="0" smtClean="0"/>
              <a:t> </a:t>
            </a:r>
            <a:r>
              <a:rPr lang="en-US" dirty="0" err="1" smtClean="0"/>
              <a:t>sì</a:t>
            </a:r>
            <a:r>
              <a:rPr lang="en-US" dirty="0" smtClean="0"/>
              <a:t> </a:t>
            </a:r>
            <a:r>
              <a:rPr lang="en-US" dirty="0" err="1" smtClean="0"/>
              <a:t>che</a:t>
            </a:r>
            <a:r>
              <a:rPr lang="en-US" dirty="0" smtClean="0"/>
              <a:t> le </a:t>
            </a:r>
            <a:r>
              <a:rPr lang="en-US" dirty="0" err="1" smtClean="0"/>
              <a:t>differenze</a:t>
            </a:r>
            <a:r>
              <a:rPr lang="en-US" dirty="0" smtClean="0"/>
              <a:t> </a:t>
            </a:r>
            <a:r>
              <a:rPr lang="en-US" dirty="0" err="1" smtClean="0"/>
              <a:t>tra</a:t>
            </a:r>
            <a:r>
              <a:rPr lang="en-US" dirty="0" smtClean="0"/>
              <a:t> </a:t>
            </a:r>
            <a:r>
              <a:rPr lang="en-US" dirty="0" err="1" smtClean="0"/>
              <a:t>condizioni</a:t>
            </a:r>
            <a:r>
              <a:rPr lang="en-US" dirty="0" smtClean="0"/>
              <a:t> </a:t>
            </a:r>
            <a:r>
              <a:rPr lang="en-US" dirty="0" err="1" smtClean="0"/>
              <a:t>congruenti</a:t>
            </a:r>
            <a:r>
              <a:rPr lang="en-US" dirty="0" smtClean="0"/>
              <a:t> e </a:t>
            </a:r>
            <a:r>
              <a:rPr lang="en-US" dirty="0" err="1" smtClean="0"/>
              <a:t>incongruenti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riducano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6716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65539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44119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 </a:t>
            </a:r>
            <a:r>
              <a:rPr lang="en-US" dirty="0" err="1" smtClean="0"/>
              <a:t>separazione</a:t>
            </a:r>
            <a:r>
              <a:rPr lang="en-US" dirty="0" smtClean="0"/>
              <a:t> </a:t>
            </a:r>
            <a:r>
              <a:rPr lang="en-US" dirty="0" err="1" smtClean="0"/>
              <a:t>delle</a:t>
            </a:r>
            <a:r>
              <a:rPr lang="en-US" dirty="0" smtClean="0"/>
              <a:t> </a:t>
            </a:r>
            <a:r>
              <a:rPr lang="en-US" dirty="0" err="1" smtClean="0"/>
              <a:t>reti</a:t>
            </a:r>
            <a:r>
              <a:rPr lang="en-US" dirty="0" smtClean="0"/>
              <a:t> </a:t>
            </a:r>
            <a:r>
              <a:rPr lang="en-US" dirty="0" err="1" smtClean="0"/>
              <a:t>attenzionali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</a:t>
            </a:r>
            <a:r>
              <a:rPr lang="en-US" dirty="0" err="1" smtClean="0"/>
              <a:t>uno</a:t>
            </a:r>
            <a:r>
              <a:rPr lang="en-US" dirty="0" smtClean="0"/>
              <a:t> studio </a:t>
            </a:r>
            <a:r>
              <a:rPr lang="en-US" dirty="0" err="1" smtClean="0"/>
              <a:t>che</a:t>
            </a:r>
            <a:r>
              <a:rPr lang="en-US" dirty="0" smtClean="0"/>
              <a:t> </a:t>
            </a:r>
            <a:r>
              <a:rPr lang="en-US" dirty="0" err="1" smtClean="0"/>
              <a:t>utilizzava</a:t>
            </a:r>
            <a:r>
              <a:rPr lang="en-US" dirty="0" smtClean="0"/>
              <a:t> la </a:t>
            </a:r>
            <a:r>
              <a:rPr lang="en-US" dirty="0"/>
              <a:t>event-related </a:t>
            </a:r>
            <a:r>
              <a:rPr lang="en-US" dirty="0" smtClean="0"/>
              <a:t>fMRI per </a:t>
            </a:r>
            <a:r>
              <a:rPr lang="en-US" dirty="0" err="1" smtClean="0"/>
              <a:t>esplorare</a:t>
            </a:r>
            <a:r>
              <a:rPr lang="en-US" dirty="0" smtClean="0"/>
              <a:t> </a:t>
            </a:r>
            <a:r>
              <a:rPr lang="en-US" dirty="0" err="1" smtClean="0"/>
              <a:t>l’attività</a:t>
            </a:r>
            <a:r>
              <a:rPr lang="en-US" dirty="0" smtClean="0"/>
              <a:t> </a:t>
            </a:r>
            <a:r>
              <a:rPr lang="en-US" dirty="0" err="1" smtClean="0"/>
              <a:t>cerebrale</a:t>
            </a:r>
            <a:r>
              <a:rPr lang="en-US" dirty="0" smtClean="0"/>
              <a:t> </a:t>
            </a:r>
            <a:r>
              <a:rPr lang="en-US" dirty="0" err="1" smtClean="0"/>
              <a:t>sottostante</a:t>
            </a:r>
            <a:r>
              <a:rPr lang="en-US" dirty="0" smtClean="0"/>
              <a:t> le </a:t>
            </a:r>
            <a:r>
              <a:rPr lang="en-US" dirty="0" err="1" smtClean="0"/>
              <a:t>tre</a:t>
            </a:r>
            <a:r>
              <a:rPr lang="en-US" dirty="0" smtClean="0"/>
              <a:t> </a:t>
            </a:r>
            <a:r>
              <a:rPr lang="en-US" dirty="0" err="1"/>
              <a:t>reti</a:t>
            </a:r>
            <a:r>
              <a:rPr lang="en-US" dirty="0"/>
              <a:t> </a:t>
            </a:r>
            <a:r>
              <a:rPr lang="en-US" dirty="0" err="1" smtClean="0"/>
              <a:t>attenzionali</a:t>
            </a:r>
            <a:r>
              <a:rPr lang="en-US" dirty="0" smtClean="0"/>
              <a:t> (Fan</a:t>
            </a:r>
            <a:r>
              <a:rPr lang="en-US" dirty="0"/>
              <a:t>, </a:t>
            </a:r>
            <a:r>
              <a:rPr lang="en-US" dirty="0" err="1"/>
              <a:t>McCandliss</a:t>
            </a:r>
            <a:r>
              <a:rPr lang="en-US" dirty="0"/>
              <a:t>, Fossella, </a:t>
            </a:r>
            <a:r>
              <a:rPr lang="en-US" dirty="0" err="1"/>
              <a:t>Flombaum</a:t>
            </a:r>
            <a:r>
              <a:rPr lang="en-US" dirty="0"/>
              <a:t>, &amp; Posner, 2005</a:t>
            </a:r>
            <a:r>
              <a:rPr lang="en-US" dirty="0" smtClean="0"/>
              <a:t>) </a:t>
            </a:r>
            <a:r>
              <a:rPr lang="en-US" dirty="0" err="1" smtClean="0"/>
              <a:t>trovano</a:t>
            </a:r>
            <a:r>
              <a:rPr lang="en-US" dirty="0" smtClean="0"/>
              <a:t>, come </a:t>
            </a:r>
            <a:r>
              <a:rPr lang="en-US" dirty="0" err="1" smtClean="0"/>
              <a:t>atteso</a:t>
            </a:r>
            <a:r>
              <a:rPr lang="en-US" dirty="0" smtClean="0"/>
              <a:t>, </a:t>
            </a:r>
            <a:r>
              <a:rPr lang="en-US" dirty="0" err="1" smtClean="0"/>
              <a:t>aree</a:t>
            </a:r>
            <a:r>
              <a:rPr lang="en-US" dirty="0" smtClean="0"/>
              <a:t> </a:t>
            </a:r>
            <a:r>
              <a:rPr lang="en-US" dirty="0" err="1" smtClean="0"/>
              <a:t>cerebrali</a:t>
            </a:r>
            <a:r>
              <a:rPr lang="en-US" dirty="0" smtClean="0"/>
              <a:t> </a:t>
            </a:r>
            <a:r>
              <a:rPr lang="en-US" dirty="0" err="1" smtClean="0"/>
              <a:t>uniche</a:t>
            </a:r>
            <a:r>
              <a:rPr lang="en-US" dirty="0" smtClean="0"/>
              <a:t> per </a:t>
            </a:r>
            <a:r>
              <a:rPr lang="en-US" dirty="0" err="1" smtClean="0"/>
              <a:t>ciascuna</a:t>
            </a:r>
            <a:r>
              <a:rPr lang="en-US" dirty="0" smtClean="0"/>
              <a:t> rete ma </a:t>
            </a:r>
            <a:r>
              <a:rPr lang="en-US" dirty="0" err="1" smtClean="0"/>
              <a:t>anche</a:t>
            </a:r>
            <a:r>
              <a:rPr lang="en-US" dirty="0" smtClean="0"/>
              <a:t> </a:t>
            </a:r>
            <a:r>
              <a:rPr lang="en-US" dirty="0" err="1" smtClean="0"/>
              <a:t>delle</a:t>
            </a:r>
            <a:r>
              <a:rPr lang="en-US" dirty="0" smtClean="0"/>
              <a:t> zone di </a:t>
            </a:r>
            <a:r>
              <a:rPr lang="en-US" dirty="0" err="1" smtClean="0"/>
              <a:t>sovrapposizione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165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it-IT" sz="3500" dirty="0" smtClean="0"/>
              <a:t>L’</a:t>
            </a:r>
            <a:r>
              <a:rPr lang="it-IT" sz="3500" dirty="0" err="1" smtClean="0"/>
              <a:t>alerting</a:t>
            </a:r>
            <a:r>
              <a:rPr lang="it-IT" sz="3500" dirty="0" smtClean="0"/>
              <a:t> viene definito come il raggiungere e mantenere uno stato di allerta</a:t>
            </a:r>
          </a:p>
          <a:p>
            <a:endParaRPr lang="it-IT" sz="3500" dirty="0" smtClean="0"/>
          </a:p>
          <a:p>
            <a:r>
              <a:rPr lang="it-IT" sz="3500" dirty="0" smtClean="0"/>
              <a:t>L’</a:t>
            </a:r>
            <a:r>
              <a:rPr lang="it-IT" sz="3500" dirty="0" err="1" smtClean="0"/>
              <a:t>orienting</a:t>
            </a:r>
            <a:r>
              <a:rPr lang="it-IT" sz="3500" dirty="0" smtClean="0"/>
              <a:t> è la selezione dell’informazione proveniente dall’input sensoriale</a:t>
            </a:r>
          </a:p>
          <a:p>
            <a:endParaRPr lang="it-IT" sz="3500" dirty="0" smtClean="0"/>
          </a:p>
          <a:p>
            <a:r>
              <a:rPr lang="it-IT" sz="3500" dirty="0" smtClean="0"/>
              <a:t>Il controllo esecutivo come la risoluzione del conflitto tra diverse risposte</a:t>
            </a:r>
            <a:endParaRPr lang="it-IT" sz="3500" dirty="0"/>
          </a:p>
        </p:txBody>
      </p:sp>
    </p:spTree>
    <p:extLst>
      <p:ext uri="{BB962C8B-B14F-4D97-AF65-F5344CB8AC3E}">
        <p14:creationId xmlns:p14="http://schemas.microsoft.com/office/powerpoint/2010/main" val="4013033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Benchè</a:t>
            </a:r>
            <a:r>
              <a:rPr lang="en-US" dirty="0" smtClean="0"/>
              <a:t> la </a:t>
            </a:r>
            <a:r>
              <a:rPr lang="en-US" dirty="0" err="1" smtClean="0"/>
              <a:t>configurazione</a:t>
            </a:r>
            <a:r>
              <a:rPr lang="en-US" dirty="0" smtClean="0"/>
              <a:t> </a:t>
            </a:r>
            <a:r>
              <a:rPr lang="en-US" dirty="0" err="1" smtClean="0"/>
              <a:t>originale</a:t>
            </a:r>
            <a:r>
              <a:rPr lang="en-US" dirty="0" smtClean="0"/>
              <a:t> </a:t>
            </a:r>
            <a:r>
              <a:rPr lang="en-US" dirty="0" err="1" smtClean="0"/>
              <a:t>dell’ANT</a:t>
            </a:r>
            <a:r>
              <a:rPr lang="en-US" dirty="0" smtClean="0"/>
              <a:t> </a:t>
            </a:r>
            <a:r>
              <a:rPr lang="en-US" dirty="0" err="1" smtClean="0"/>
              <a:t>abbia</a:t>
            </a:r>
            <a:r>
              <a:rPr lang="en-US" dirty="0" smtClean="0"/>
              <a:t> </a:t>
            </a:r>
            <a:r>
              <a:rPr lang="en-US" dirty="0" err="1" smtClean="0"/>
              <a:t>dimostrato</a:t>
            </a:r>
            <a:r>
              <a:rPr lang="en-US" dirty="0" smtClean="0"/>
              <a:t> </a:t>
            </a:r>
            <a:r>
              <a:rPr lang="en-US" dirty="0" err="1" smtClean="0"/>
              <a:t>l’indipendenza</a:t>
            </a:r>
            <a:r>
              <a:rPr lang="en-US" dirty="0" smtClean="0"/>
              <a:t> </a:t>
            </a:r>
            <a:r>
              <a:rPr lang="en-US" dirty="0" err="1" smtClean="0"/>
              <a:t>delle</a:t>
            </a:r>
            <a:r>
              <a:rPr lang="en-US" dirty="0" smtClean="0"/>
              <a:t> </a:t>
            </a:r>
            <a:r>
              <a:rPr lang="en-US" dirty="0" err="1" smtClean="0"/>
              <a:t>reti</a:t>
            </a:r>
            <a:r>
              <a:rPr lang="en-US" dirty="0" smtClean="0"/>
              <a:t>, </a:t>
            </a:r>
            <a:r>
              <a:rPr lang="en-US" dirty="0" err="1" smtClean="0"/>
              <a:t>sarebbe</a:t>
            </a:r>
            <a:r>
              <a:rPr lang="en-US" dirty="0" smtClean="0"/>
              <a:t> </a:t>
            </a:r>
            <a:r>
              <a:rPr lang="en-US" dirty="0" err="1" smtClean="0"/>
              <a:t>sorprendente</a:t>
            </a:r>
            <a:r>
              <a:rPr lang="en-US" dirty="0" smtClean="0"/>
              <a:t> se le </a:t>
            </a:r>
            <a:r>
              <a:rPr lang="en-US" dirty="0" err="1" smtClean="0"/>
              <a:t>reti</a:t>
            </a:r>
            <a:r>
              <a:rPr lang="en-US" dirty="0" smtClean="0"/>
              <a:t> non </a:t>
            </a:r>
            <a:r>
              <a:rPr lang="en-US" dirty="0" err="1" smtClean="0"/>
              <a:t>espletassero</a:t>
            </a:r>
            <a:r>
              <a:rPr lang="en-US" dirty="0" smtClean="0"/>
              <a:t> </a:t>
            </a:r>
            <a:r>
              <a:rPr lang="en-US" dirty="0" err="1" smtClean="0"/>
              <a:t>alcune</a:t>
            </a:r>
            <a:r>
              <a:rPr lang="en-US" dirty="0" smtClean="0"/>
              <a:t> </a:t>
            </a:r>
            <a:r>
              <a:rPr lang="en-US" dirty="0" err="1" smtClean="0"/>
              <a:t>funzioni</a:t>
            </a:r>
            <a:r>
              <a:rPr lang="en-US" dirty="0" smtClean="0"/>
              <a:t> attentive per mezzo di </a:t>
            </a:r>
            <a:r>
              <a:rPr lang="en-US" dirty="0" err="1" smtClean="0"/>
              <a:t>un’attività</a:t>
            </a:r>
            <a:r>
              <a:rPr lang="en-US" dirty="0" smtClean="0"/>
              <a:t> </a:t>
            </a:r>
            <a:r>
              <a:rPr lang="en-US" dirty="0" err="1" smtClean="0"/>
              <a:t>coordinata</a:t>
            </a:r>
            <a:r>
              <a:rPr lang="en-US" dirty="0" smtClean="0"/>
              <a:t>.</a:t>
            </a:r>
          </a:p>
          <a:p>
            <a:r>
              <a:rPr lang="en-US" dirty="0" smtClean="0"/>
              <a:t>Le </a:t>
            </a:r>
            <a:r>
              <a:rPr lang="en-US" dirty="0" err="1" smtClean="0"/>
              <a:t>reti</a:t>
            </a:r>
            <a:r>
              <a:rPr lang="en-US" dirty="0" smtClean="0"/>
              <a:t> </a:t>
            </a:r>
            <a:r>
              <a:rPr lang="en-US" dirty="0" err="1" smtClean="0"/>
              <a:t>dovrebbero</a:t>
            </a:r>
            <a:r>
              <a:rPr lang="en-US" dirty="0" smtClean="0"/>
              <a:t> </a:t>
            </a:r>
            <a:r>
              <a:rPr lang="en-US" dirty="0" err="1" smtClean="0"/>
              <a:t>interagire</a:t>
            </a:r>
            <a:r>
              <a:rPr lang="en-US" dirty="0" smtClean="0"/>
              <a:t> </a:t>
            </a:r>
            <a:r>
              <a:rPr lang="en-US" dirty="0" err="1" smtClean="0"/>
              <a:t>nel</a:t>
            </a:r>
            <a:r>
              <a:rPr lang="en-US" dirty="0" smtClean="0"/>
              <a:t> </a:t>
            </a:r>
            <a:r>
              <a:rPr lang="en-US" dirty="0" err="1" smtClean="0"/>
              <a:t>compimento</a:t>
            </a:r>
            <a:r>
              <a:rPr lang="en-US" dirty="0" smtClean="0"/>
              <a:t> di </a:t>
            </a:r>
            <a:r>
              <a:rPr lang="en-US" dirty="0" err="1" smtClean="0"/>
              <a:t>molti</a:t>
            </a:r>
            <a:r>
              <a:rPr lang="en-US" dirty="0" smtClean="0"/>
              <a:t> </a:t>
            </a:r>
            <a:r>
              <a:rPr lang="en-US" dirty="0" err="1" smtClean="0"/>
              <a:t>atti</a:t>
            </a:r>
            <a:r>
              <a:rPr lang="en-US" dirty="0" smtClean="0"/>
              <a:t> </a:t>
            </a:r>
            <a:r>
              <a:rPr lang="en-US" dirty="0" err="1" smtClean="0"/>
              <a:t>attenzionali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325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Un </a:t>
            </a:r>
            <a:r>
              <a:rPr lang="en-US" dirty="0" err="1" smtClean="0"/>
              <a:t>ampio</a:t>
            </a:r>
            <a:r>
              <a:rPr lang="en-US" dirty="0" smtClean="0"/>
              <a:t> </a:t>
            </a:r>
            <a:r>
              <a:rPr lang="en-US" dirty="0" err="1" smtClean="0"/>
              <a:t>corpo</a:t>
            </a:r>
            <a:r>
              <a:rPr lang="en-US" dirty="0" smtClean="0"/>
              <a:t> di </a:t>
            </a:r>
            <a:r>
              <a:rPr lang="en-US" dirty="0" err="1" smtClean="0"/>
              <a:t>evidenze</a:t>
            </a:r>
            <a:r>
              <a:rPr lang="en-US" dirty="0" smtClean="0"/>
              <a:t> porta ad </a:t>
            </a:r>
            <a:r>
              <a:rPr lang="en-US" dirty="0" err="1" smtClean="0"/>
              <a:t>ipotizzare</a:t>
            </a:r>
            <a:r>
              <a:rPr lang="en-US" dirty="0" smtClean="0"/>
              <a:t> </a:t>
            </a:r>
            <a:r>
              <a:rPr lang="en-US" dirty="0" err="1" smtClean="0"/>
              <a:t>che</a:t>
            </a:r>
            <a:r>
              <a:rPr lang="en-US" dirty="0" smtClean="0"/>
              <a:t> </a:t>
            </a:r>
            <a:r>
              <a:rPr lang="en-US" dirty="0" err="1" smtClean="0"/>
              <a:t>esistano</a:t>
            </a:r>
            <a:r>
              <a:rPr lang="en-US" dirty="0" smtClean="0"/>
              <a:t> </a:t>
            </a:r>
            <a:r>
              <a:rPr lang="en-US" dirty="0" err="1" smtClean="0"/>
              <a:t>sottili</a:t>
            </a:r>
            <a:r>
              <a:rPr lang="en-US" dirty="0" smtClean="0"/>
              <a:t> </a:t>
            </a:r>
            <a:r>
              <a:rPr lang="en-US" dirty="0" err="1" smtClean="0"/>
              <a:t>seppur</a:t>
            </a:r>
            <a:r>
              <a:rPr lang="en-US" dirty="0" smtClean="0"/>
              <a:t> </a:t>
            </a:r>
            <a:r>
              <a:rPr lang="en-US" dirty="0" err="1" smtClean="0"/>
              <a:t>significative</a:t>
            </a:r>
            <a:r>
              <a:rPr lang="en-US" dirty="0" smtClean="0"/>
              <a:t> </a:t>
            </a:r>
            <a:r>
              <a:rPr lang="en-US" dirty="0" err="1" smtClean="0"/>
              <a:t>interazioni</a:t>
            </a:r>
            <a:r>
              <a:rPr lang="en-US" dirty="0" smtClean="0"/>
              <a:t> e </a:t>
            </a:r>
            <a:r>
              <a:rPr lang="en-US" dirty="0" err="1" smtClean="0"/>
              <a:t>integrazioni</a:t>
            </a:r>
            <a:r>
              <a:rPr lang="en-US" dirty="0" smtClean="0"/>
              <a:t> </a:t>
            </a:r>
            <a:r>
              <a:rPr lang="en-US" dirty="0" err="1" smtClean="0"/>
              <a:t>tra</a:t>
            </a:r>
            <a:r>
              <a:rPr lang="en-US" dirty="0" smtClean="0"/>
              <a:t> le </a:t>
            </a:r>
            <a:r>
              <a:rPr lang="en-US" dirty="0" err="1" smtClean="0"/>
              <a:t>reti</a:t>
            </a:r>
            <a:r>
              <a:rPr lang="en-US" dirty="0" smtClean="0"/>
              <a:t> </a:t>
            </a:r>
            <a:r>
              <a:rPr lang="en-US" dirty="0" err="1" smtClean="0"/>
              <a:t>attenzionali</a:t>
            </a:r>
            <a:r>
              <a:rPr lang="en-US" dirty="0" smtClean="0"/>
              <a:t> </a:t>
            </a:r>
            <a:r>
              <a:rPr lang="en-US" dirty="0" err="1" smtClean="0"/>
              <a:t>che</a:t>
            </a:r>
            <a:r>
              <a:rPr lang="en-US" dirty="0" smtClean="0"/>
              <a:t> non </a:t>
            </a:r>
            <a:r>
              <a:rPr lang="en-US" dirty="0" err="1" smtClean="0"/>
              <a:t>sono</a:t>
            </a:r>
            <a:r>
              <a:rPr lang="en-US" dirty="0" smtClean="0"/>
              <a:t> </a:t>
            </a:r>
            <a:r>
              <a:rPr lang="en-US" dirty="0" err="1" smtClean="0"/>
              <a:t>riuscite</a:t>
            </a:r>
            <a:r>
              <a:rPr lang="en-US" dirty="0" smtClean="0"/>
              <a:t> ad </a:t>
            </a:r>
            <a:r>
              <a:rPr lang="en-US" dirty="0" err="1" smtClean="0"/>
              <a:t>emergere</a:t>
            </a:r>
            <a:r>
              <a:rPr lang="en-US" dirty="0" smtClean="0"/>
              <a:t> in </a:t>
            </a:r>
            <a:r>
              <a:rPr lang="en-US" dirty="0" err="1" smtClean="0"/>
              <a:t>studi</a:t>
            </a:r>
            <a:r>
              <a:rPr lang="en-US" dirty="0" smtClean="0"/>
              <a:t> </a:t>
            </a:r>
            <a:r>
              <a:rPr lang="en-US" dirty="0" err="1" smtClean="0"/>
              <a:t>precedenti</a:t>
            </a:r>
            <a:endParaRPr lang="en-US" dirty="0" smtClean="0"/>
          </a:p>
          <a:p>
            <a:r>
              <a:rPr lang="en-US" dirty="0" err="1" smtClean="0"/>
              <a:t>tali</a:t>
            </a:r>
            <a:r>
              <a:rPr lang="en-US" dirty="0" smtClean="0"/>
              <a:t> </a:t>
            </a:r>
            <a:r>
              <a:rPr lang="en-US" dirty="0" err="1" smtClean="0"/>
              <a:t>interazioni</a:t>
            </a:r>
            <a:r>
              <a:rPr lang="en-US" dirty="0" smtClean="0"/>
              <a:t>, se </a:t>
            </a:r>
            <a:r>
              <a:rPr lang="en-US" dirty="0" err="1" smtClean="0"/>
              <a:t>scoperte</a:t>
            </a:r>
            <a:r>
              <a:rPr lang="en-US" dirty="0" smtClean="0"/>
              <a:t>, </a:t>
            </a:r>
            <a:r>
              <a:rPr lang="en-US" dirty="0" err="1" smtClean="0"/>
              <a:t>getterebbero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nuova</a:t>
            </a:r>
            <a:r>
              <a:rPr lang="en-US" dirty="0" smtClean="0"/>
              <a:t> </a:t>
            </a:r>
            <a:r>
              <a:rPr lang="en-US" dirty="0" err="1" smtClean="0"/>
              <a:t>luce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come </a:t>
            </a:r>
            <a:r>
              <a:rPr lang="en-US" dirty="0" err="1"/>
              <a:t>reti</a:t>
            </a:r>
            <a:r>
              <a:rPr lang="en-US" dirty="0"/>
              <a:t> </a:t>
            </a:r>
            <a:r>
              <a:rPr lang="en-US" dirty="0" err="1"/>
              <a:t>attenzionali</a:t>
            </a:r>
            <a:r>
              <a:rPr lang="en-US" dirty="0"/>
              <a:t> </a:t>
            </a:r>
            <a:r>
              <a:rPr lang="en-US" dirty="0" err="1" smtClean="0"/>
              <a:t>anatomicamente</a:t>
            </a:r>
            <a:r>
              <a:rPr lang="en-US" dirty="0" smtClean="0"/>
              <a:t> </a:t>
            </a:r>
            <a:r>
              <a:rPr lang="en-US" dirty="0" err="1" smtClean="0"/>
              <a:t>distinte</a:t>
            </a:r>
            <a:r>
              <a:rPr lang="en-US" dirty="0" smtClean="0"/>
              <a:t> </a:t>
            </a:r>
            <a:r>
              <a:rPr lang="en-US" dirty="0" err="1" smtClean="0"/>
              <a:t>lavorino</a:t>
            </a:r>
            <a:r>
              <a:rPr lang="en-US" dirty="0" smtClean="0"/>
              <a:t> </a:t>
            </a:r>
            <a:r>
              <a:rPr lang="en-US" dirty="0" err="1" smtClean="0"/>
              <a:t>insieme</a:t>
            </a:r>
            <a:r>
              <a:rPr lang="en-US" dirty="0" smtClean="0"/>
              <a:t> per </a:t>
            </a:r>
            <a:r>
              <a:rPr lang="en-US" dirty="0" err="1" smtClean="0"/>
              <a:t>supportare</a:t>
            </a:r>
            <a:r>
              <a:rPr lang="en-US" dirty="0" smtClean="0"/>
              <a:t> la </a:t>
            </a:r>
            <a:r>
              <a:rPr lang="en-US" dirty="0" err="1" smtClean="0"/>
              <a:t>funzione</a:t>
            </a:r>
            <a:r>
              <a:rPr lang="en-US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08819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 </a:t>
            </a:r>
            <a:r>
              <a:rPr lang="en-US" dirty="0" err="1"/>
              <a:t>strategia</a:t>
            </a:r>
            <a:r>
              <a:rPr lang="en-US" dirty="0"/>
              <a:t> è </a:t>
            </a:r>
            <a:r>
              <a:rPr lang="en-US" dirty="0" err="1"/>
              <a:t>quella</a:t>
            </a:r>
            <a:r>
              <a:rPr lang="en-US" dirty="0"/>
              <a:t> di </a:t>
            </a:r>
            <a:r>
              <a:rPr lang="en-US" dirty="0" err="1"/>
              <a:t>costruire</a:t>
            </a:r>
            <a:r>
              <a:rPr lang="en-US" dirty="0"/>
              <a:t> </a:t>
            </a:r>
            <a:r>
              <a:rPr lang="en-US" dirty="0" err="1"/>
              <a:t>dei</a:t>
            </a:r>
            <a:r>
              <a:rPr lang="en-US" dirty="0"/>
              <a:t> </a:t>
            </a:r>
            <a:r>
              <a:rPr lang="en-US" dirty="0" err="1"/>
              <a:t>compiti</a:t>
            </a:r>
            <a:r>
              <a:rPr lang="en-US" dirty="0"/>
              <a:t> in cui </a:t>
            </a:r>
            <a:r>
              <a:rPr lang="en-US" dirty="0" err="1" smtClean="0"/>
              <a:t>queste</a:t>
            </a:r>
            <a:r>
              <a:rPr lang="en-US" dirty="0" smtClean="0"/>
              <a:t> </a:t>
            </a:r>
            <a:r>
              <a:rPr lang="en-US" dirty="0" err="1"/>
              <a:t>interazioni</a:t>
            </a:r>
            <a:r>
              <a:rPr lang="en-US" dirty="0"/>
              <a:t> </a:t>
            </a:r>
            <a:r>
              <a:rPr lang="en-US" dirty="0" err="1"/>
              <a:t>possano</a:t>
            </a:r>
            <a:r>
              <a:rPr lang="en-US" dirty="0"/>
              <a:t> </a:t>
            </a:r>
            <a:r>
              <a:rPr lang="en-US" dirty="0" err="1"/>
              <a:t>essere</a:t>
            </a:r>
            <a:r>
              <a:rPr lang="en-US" dirty="0"/>
              <a:t> </a:t>
            </a:r>
            <a:r>
              <a:rPr lang="en-US" dirty="0" err="1" smtClean="0"/>
              <a:t>amplificate</a:t>
            </a:r>
            <a:r>
              <a:rPr lang="en-US" dirty="0" smtClean="0"/>
              <a:t> </a:t>
            </a:r>
            <a:r>
              <a:rPr lang="en-US" dirty="0"/>
              <a:t>in </a:t>
            </a:r>
            <a:r>
              <a:rPr lang="en-US" dirty="0" err="1"/>
              <a:t>modo</a:t>
            </a:r>
            <a:r>
              <a:rPr lang="en-US" dirty="0"/>
              <a:t> tale </a:t>
            </a:r>
            <a:r>
              <a:rPr lang="en-US" dirty="0" err="1"/>
              <a:t>che</a:t>
            </a:r>
            <a:r>
              <a:rPr lang="en-US" dirty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/>
              <a:t>loro</a:t>
            </a:r>
            <a:r>
              <a:rPr lang="en-US" dirty="0"/>
              <a:t> </a:t>
            </a:r>
            <a:r>
              <a:rPr lang="en-US" dirty="0" err="1"/>
              <a:t>effetti</a:t>
            </a:r>
            <a:r>
              <a:rPr lang="en-US" dirty="0"/>
              <a:t> </a:t>
            </a:r>
            <a:r>
              <a:rPr lang="en-US" dirty="0" err="1"/>
              <a:t>possano</a:t>
            </a:r>
            <a:r>
              <a:rPr lang="en-US" dirty="0"/>
              <a:t> </a:t>
            </a:r>
            <a:r>
              <a:rPr lang="en-US" dirty="0" err="1"/>
              <a:t>essere</a:t>
            </a:r>
            <a:r>
              <a:rPr lang="en-US" dirty="0"/>
              <a:t> </a:t>
            </a:r>
            <a:r>
              <a:rPr lang="en-US" dirty="0" err="1"/>
              <a:t>rilevati</a:t>
            </a:r>
            <a:r>
              <a:rPr lang="en-US" dirty="0"/>
              <a:t> a </a:t>
            </a:r>
            <a:r>
              <a:rPr lang="en-US" dirty="0" err="1"/>
              <a:t>livello</a:t>
            </a:r>
            <a:r>
              <a:rPr lang="en-US" dirty="0"/>
              <a:t> </a:t>
            </a:r>
            <a:r>
              <a:rPr lang="en-US" dirty="0" err="1"/>
              <a:t>comportamentale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39235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revised attention network test (ANT-R)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239" y="1628800"/>
            <a:ext cx="8942066" cy="4896544"/>
          </a:xfrm>
        </p:spPr>
      </p:pic>
    </p:spTree>
    <p:extLst>
      <p:ext uri="{BB962C8B-B14F-4D97-AF65-F5344CB8AC3E}">
        <p14:creationId xmlns:p14="http://schemas.microsoft.com/office/powerpoint/2010/main" val="1614370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764704"/>
            <a:ext cx="8229600" cy="561662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dirty="0" smtClean="0"/>
              <a:t>Scopo: </a:t>
            </a:r>
          </a:p>
          <a:p>
            <a:r>
              <a:rPr lang="en-US" dirty="0" err="1" smtClean="0"/>
              <a:t>ottimizzare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contrasti</a:t>
            </a:r>
            <a:r>
              <a:rPr lang="en-US" dirty="0" smtClean="0"/>
              <a:t> </a:t>
            </a:r>
            <a:r>
              <a:rPr lang="en-US" dirty="0" err="1" smtClean="0"/>
              <a:t>attenzionali</a:t>
            </a:r>
            <a:r>
              <a:rPr lang="en-US" dirty="0" smtClean="0"/>
              <a:t> </a:t>
            </a:r>
            <a:r>
              <a:rPr lang="en-US" dirty="0" err="1" smtClean="0"/>
              <a:t>ed</a:t>
            </a:r>
            <a:r>
              <a:rPr lang="en-US" dirty="0" smtClean="0"/>
              <a:t> </a:t>
            </a:r>
            <a:r>
              <a:rPr lang="en-US" dirty="0" err="1" smtClean="0"/>
              <a:t>esaminare</a:t>
            </a:r>
            <a:r>
              <a:rPr lang="en-US" dirty="0" smtClean="0"/>
              <a:t> </a:t>
            </a:r>
            <a:r>
              <a:rPr lang="en-US" dirty="0" err="1" smtClean="0"/>
              <a:t>l’interazione</a:t>
            </a:r>
            <a:r>
              <a:rPr lang="en-US" dirty="0" smtClean="0"/>
              <a:t> </a:t>
            </a:r>
            <a:r>
              <a:rPr lang="en-US" dirty="0" err="1" smtClean="0"/>
              <a:t>tra</a:t>
            </a:r>
            <a:r>
              <a:rPr lang="en-US" dirty="0" smtClean="0"/>
              <a:t> le </a:t>
            </a:r>
            <a:r>
              <a:rPr lang="en-US" dirty="0" err="1" smtClean="0"/>
              <a:t>reti</a:t>
            </a:r>
            <a:r>
              <a:rPr lang="en-US" dirty="0" smtClean="0"/>
              <a:t> </a:t>
            </a:r>
            <a:r>
              <a:rPr lang="en-US" dirty="0" err="1" smtClean="0"/>
              <a:t>attenzionali</a:t>
            </a:r>
            <a:r>
              <a:rPr lang="en-US" dirty="0" smtClean="0"/>
              <a:t>.</a:t>
            </a:r>
            <a:endParaRPr lang="it-IT" dirty="0" smtClean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 smtClean="0"/>
              <a:t>Deriva dall’</a:t>
            </a:r>
            <a:r>
              <a:rPr lang="it-IT" dirty="0" err="1" smtClean="0"/>
              <a:t>Attention</a:t>
            </a:r>
            <a:r>
              <a:rPr lang="it-IT" dirty="0" smtClean="0"/>
              <a:t> Network Test (2002) con </a:t>
            </a:r>
            <a:r>
              <a:rPr lang="it-IT" dirty="0"/>
              <a:t>una serie di </a:t>
            </a:r>
            <a:r>
              <a:rPr lang="it-IT" dirty="0" smtClean="0"/>
              <a:t>importanti modifiche:</a:t>
            </a:r>
          </a:p>
          <a:p>
            <a:r>
              <a:rPr lang="it-IT" dirty="0" smtClean="0"/>
              <a:t>Introduzione delle condizioni invalide</a:t>
            </a:r>
          </a:p>
          <a:p>
            <a:r>
              <a:rPr lang="it-IT" dirty="0" smtClean="0"/>
              <a:t>tre sole condizioni </a:t>
            </a:r>
            <a:r>
              <a:rPr lang="it-IT" dirty="0" err="1" smtClean="0"/>
              <a:t>cue</a:t>
            </a:r>
            <a:r>
              <a:rPr lang="it-IT" dirty="0" smtClean="0"/>
              <a:t> (no, double, </a:t>
            </a:r>
            <a:r>
              <a:rPr lang="it-IT" dirty="0" err="1" smtClean="0"/>
              <a:t>spatial</a:t>
            </a:r>
            <a:r>
              <a:rPr lang="it-IT" dirty="0" smtClean="0"/>
              <a:t>)</a:t>
            </a:r>
          </a:p>
          <a:p>
            <a:r>
              <a:rPr lang="it-IT" dirty="0" smtClean="0"/>
              <a:t>Due sole condizioni </a:t>
            </a:r>
            <a:r>
              <a:rPr lang="it-IT" dirty="0" err="1" smtClean="0"/>
              <a:t>flanker</a:t>
            </a:r>
            <a:r>
              <a:rPr lang="it-IT" dirty="0" smtClean="0"/>
              <a:t> (congruente, incongruente)</a:t>
            </a:r>
          </a:p>
          <a:p>
            <a:r>
              <a:rPr lang="it-IT" dirty="0" smtClean="0"/>
              <a:t>Manipolazione del SOA (0, 400, 800)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0131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	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525963"/>
          </a:xfrm>
        </p:spPr>
        <p:txBody>
          <a:bodyPr/>
          <a:lstStyle/>
          <a:p>
            <a:r>
              <a:rPr lang="it-IT" dirty="0" smtClean="0"/>
              <a:t>Presentazione a destra e sinistra del punto di fissazione </a:t>
            </a:r>
          </a:p>
          <a:p>
            <a:r>
              <a:rPr lang="it-IT" dirty="0" err="1" smtClean="0"/>
              <a:t>Cue</a:t>
            </a:r>
            <a:r>
              <a:rPr lang="it-IT" dirty="0" smtClean="0"/>
              <a:t> costituito dal cambio di colore della cornice dei rettangoli che delimitano le aree di comparsa del target.</a:t>
            </a:r>
          </a:p>
          <a:p>
            <a:r>
              <a:rPr lang="it-IT" dirty="0" smtClean="0"/>
              <a:t>Manipolazione del location </a:t>
            </a:r>
            <a:r>
              <a:rPr lang="it-IT" dirty="0" err="1" smtClean="0"/>
              <a:t>conflict</a:t>
            </a:r>
            <a:endParaRPr lang="it-IT" dirty="0" smtClean="0"/>
          </a:p>
          <a:p>
            <a:r>
              <a:rPr lang="it-IT" dirty="0" smtClean="0"/>
              <a:t>Presentazione del target per 500 </a:t>
            </a:r>
            <a:r>
              <a:rPr lang="it-IT" dirty="0" err="1" smtClean="0"/>
              <a:t>ms</a:t>
            </a:r>
            <a:r>
              <a:rPr lang="it-IT" dirty="0" smtClean="0"/>
              <a:t> invece di 1700 ms.</a:t>
            </a:r>
          </a:p>
        </p:txBody>
      </p:sp>
    </p:spTree>
    <p:extLst>
      <p:ext uri="{BB962C8B-B14F-4D97-AF65-F5344CB8AC3E}">
        <p14:creationId xmlns:p14="http://schemas.microsoft.com/office/powerpoint/2010/main" val="2705991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 </a:t>
            </a:r>
            <a:r>
              <a:rPr lang="en-US" dirty="0" err="1" smtClean="0"/>
              <a:t>funzione</a:t>
            </a:r>
            <a:r>
              <a:rPr lang="en-US" dirty="0" smtClean="0"/>
              <a:t> di </a:t>
            </a:r>
            <a:r>
              <a:rPr lang="en-US" dirty="0" err="1" smtClean="0"/>
              <a:t>ciascuna</a:t>
            </a:r>
            <a:r>
              <a:rPr lang="en-US" dirty="0" smtClean="0"/>
              <a:t> </a:t>
            </a:r>
            <a:r>
              <a:rPr lang="en-US" dirty="0" err="1" smtClean="0"/>
              <a:t>delle</a:t>
            </a:r>
            <a:r>
              <a:rPr lang="en-US" dirty="0" smtClean="0"/>
              <a:t> </a:t>
            </a:r>
            <a:r>
              <a:rPr lang="en-US" dirty="0" err="1" smtClean="0"/>
              <a:t>tre</a:t>
            </a:r>
            <a:r>
              <a:rPr lang="en-US" dirty="0" smtClean="0"/>
              <a:t> </a:t>
            </a:r>
            <a:r>
              <a:rPr lang="en-US" dirty="0" err="1" smtClean="0"/>
              <a:t>reti</a:t>
            </a:r>
            <a:r>
              <a:rPr lang="en-US" dirty="0" smtClean="0"/>
              <a:t> </a:t>
            </a:r>
            <a:r>
              <a:rPr lang="en-US" dirty="0" err="1" smtClean="0"/>
              <a:t>attenzionali</a:t>
            </a:r>
            <a:r>
              <a:rPr lang="en-US" dirty="0" smtClean="0"/>
              <a:t> </a:t>
            </a:r>
            <a:r>
              <a:rPr lang="en-US" dirty="0" err="1" smtClean="0"/>
              <a:t>viene</a:t>
            </a:r>
            <a:r>
              <a:rPr lang="en-US" dirty="0" smtClean="0"/>
              <a:t> </a:t>
            </a:r>
            <a:r>
              <a:rPr lang="en-US" dirty="0" err="1" smtClean="0"/>
              <a:t>definita</a:t>
            </a:r>
            <a:r>
              <a:rPr lang="en-US" dirty="0" smtClean="0"/>
              <a:t> </a:t>
            </a:r>
            <a:r>
              <a:rPr lang="en-US" dirty="0" err="1" smtClean="0"/>
              <a:t>operazionalmente</a:t>
            </a:r>
            <a:r>
              <a:rPr lang="en-US" dirty="0" smtClean="0"/>
              <a:t> come la </a:t>
            </a:r>
            <a:r>
              <a:rPr lang="en-US" dirty="0" err="1" smtClean="0"/>
              <a:t>differenza</a:t>
            </a:r>
            <a:r>
              <a:rPr lang="en-US" dirty="0" smtClean="0"/>
              <a:t> di performance (RT e </a:t>
            </a:r>
            <a:r>
              <a:rPr lang="en-US" dirty="0" err="1" smtClean="0"/>
              <a:t>accuratezza</a:t>
            </a:r>
            <a:r>
              <a:rPr lang="en-US" dirty="0" smtClean="0"/>
              <a:t>) </a:t>
            </a:r>
            <a:r>
              <a:rPr lang="en-US" dirty="0" err="1" smtClean="0"/>
              <a:t>tra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condizione</a:t>
            </a:r>
            <a:r>
              <a:rPr lang="en-US" dirty="0" smtClean="0"/>
              <a:t> e la </a:t>
            </a:r>
            <a:r>
              <a:rPr lang="en-US" dirty="0" err="1" smtClean="0"/>
              <a:t>sua</a:t>
            </a:r>
            <a:r>
              <a:rPr lang="en-US" dirty="0" smtClean="0"/>
              <a:t> </a:t>
            </a:r>
            <a:r>
              <a:rPr lang="en-US" dirty="0" err="1" smtClean="0"/>
              <a:t>referente</a:t>
            </a:r>
            <a:r>
              <a:rPr lang="en-US" dirty="0" smtClean="0"/>
              <a:t> </a:t>
            </a:r>
            <a:r>
              <a:rPr lang="en-US" dirty="0" err="1" smtClean="0"/>
              <a:t>appropriata</a:t>
            </a:r>
            <a:r>
              <a:rPr lang="en-US" dirty="0" smtClean="0"/>
              <a:t>, </a:t>
            </a:r>
            <a:r>
              <a:rPr lang="en-US" dirty="0" err="1" smtClean="0"/>
              <a:t>avendo</a:t>
            </a:r>
            <a:r>
              <a:rPr lang="en-US" dirty="0" smtClean="0"/>
              <a:t> come </a:t>
            </a:r>
            <a:r>
              <a:rPr lang="en-US" dirty="0" err="1" smtClean="0"/>
              <a:t>risultato</a:t>
            </a:r>
            <a:r>
              <a:rPr lang="en-US" dirty="0" smtClean="0"/>
              <a:t> </a:t>
            </a:r>
            <a:r>
              <a:rPr lang="en-US" dirty="0" err="1" smtClean="0"/>
              <a:t>dei</a:t>
            </a:r>
            <a:r>
              <a:rPr lang="en-US" dirty="0" smtClean="0"/>
              <a:t> </a:t>
            </a:r>
            <a:r>
              <a:rPr lang="en-US" dirty="0" err="1" smtClean="0"/>
              <a:t>punteggi</a:t>
            </a:r>
            <a:r>
              <a:rPr lang="en-US" dirty="0" smtClean="0"/>
              <a:t> </a:t>
            </a:r>
            <a:r>
              <a:rPr lang="en-US" dirty="0" err="1" smtClean="0"/>
              <a:t>che</a:t>
            </a:r>
            <a:r>
              <a:rPr lang="en-US" dirty="0" smtClean="0"/>
              <a:t> </a:t>
            </a:r>
            <a:r>
              <a:rPr lang="en-US" dirty="0" err="1" smtClean="0"/>
              <a:t>indicano</a:t>
            </a:r>
            <a:r>
              <a:rPr lang="en-US" dirty="0" smtClean="0"/>
              <a:t> </a:t>
            </a:r>
            <a:r>
              <a:rPr lang="en-US" dirty="0" err="1" smtClean="0"/>
              <a:t>l’efficienza</a:t>
            </a:r>
            <a:r>
              <a:rPr lang="en-US" dirty="0" smtClean="0"/>
              <a:t> </a:t>
            </a:r>
            <a:r>
              <a:rPr lang="en-US" dirty="0" err="1" smtClean="0"/>
              <a:t>delle</a:t>
            </a:r>
            <a:r>
              <a:rPr lang="en-US" dirty="0" smtClean="0"/>
              <a:t> </a:t>
            </a:r>
            <a:r>
              <a:rPr lang="en-US" dirty="0" err="1"/>
              <a:t>reti</a:t>
            </a:r>
            <a:r>
              <a:rPr lang="en-US" dirty="0"/>
              <a:t> </a:t>
            </a:r>
            <a:r>
              <a:rPr lang="en-US" dirty="0" err="1" smtClean="0"/>
              <a:t>attenzionali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547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Alerting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2276872"/>
            <a:ext cx="8229600" cy="1612776"/>
          </a:xfrm>
        </p:spPr>
        <p:txBody>
          <a:bodyPr/>
          <a:lstStyle/>
          <a:p>
            <a:r>
              <a:rPr lang="it-IT" dirty="0" err="1" smtClean="0"/>
              <a:t>Alerting</a:t>
            </a:r>
            <a:r>
              <a:rPr lang="it-IT" dirty="0" smtClean="0"/>
              <a:t>= 		</a:t>
            </a:r>
            <a:r>
              <a:rPr lang="it-IT" dirty="0" err="1" smtClean="0"/>
              <a:t>RT</a:t>
            </a:r>
            <a:r>
              <a:rPr lang="it-IT" sz="2400" baseline="-25000" dirty="0" err="1"/>
              <a:t>no-cue</a:t>
            </a:r>
            <a:r>
              <a:rPr lang="it-IT" dirty="0" smtClean="0"/>
              <a:t> - </a:t>
            </a:r>
            <a:r>
              <a:rPr lang="it-IT" dirty="0" err="1" smtClean="0"/>
              <a:t>RT</a:t>
            </a:r>
            <a:r>
              <a:rPr lang="it-IT" sz="2400" baseline="-25000" dirty="0" err="1"/>
              <a:t>double-cue</a:t>
            </a:r>
            <a:endParaRPr lang="it-IT" sz="2400" baseline="-25000" dirty="0"/>
          </a:p>
          <a:p>
            <a:endParaRPr lang="it-IT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18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Orienting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4525963"/>
          </a:xfrm>
        </p:spPr>
        <p:txBody>
          <a:bodyPr>
            <a:normAutofit/>
          </a:bodyPr>
          <a:lstStyle/>
          <a:p>
            <a:pPr marL="177800" lvl="2" indent="0"/>
            <a:r>
              <a:rPr lang="it-IT" sz="3500" dirty="0" err="1" smtClean="0"/>
              <a:t>Validity</a:t>
            </a:r>
            <a:r>
              <a:rPr lang="it-IT" sz="3500" dirty="0" smtClean="0"/>
              <a:t> </a:t>
            </a:r>
            <a:r>
              <a:rPr lang="it-IT" sz="3500" dirty="0" err="1"/>
              <a:t>effect</a:t>
            </a:r>
            <a:r>
              <a:rPr lang="it-IT" sz="3500" dirty="0"/>
              <a:t> = </a:t>
            </a:r>
            <a:r>
              <a:rPr lang="it-IT" sz="3000" dirty="0" err="1"/>
              <a:t>Disengaging</a:t>
            </a:r>
            <a:r>
              <a:rPr lang="it-IT" sz="3000" dirty="0"/>
              <a:t> +(</a:t>
            </a:r>
            <a:r>
              <a:rPr lang="it-IT" sz="3000" dirty="0" err="1"/>
              <a:t>Moving+Engaging</a:t>
            </a:r>
            <a:r>
              <a:rPr lang="it-IT" sz="3000" dirty="0"/>
              <a:t>) </a:t>
            </a:r>
            <a:r>
              <a:rPr lang="it-IT" sz="3000" dirty="0" smtClean="0"/>
              <a:t>	</a:t>
            </a:r>
            <a:r>
              <a:rPr lang="it-IT" sz="3200" dirty="0" smtClean="0"/>
              <a:t>= </a:t>
            </a:r>
            <a:r>
              <a:rPr lang="it-IT" sz="3200" dirty="0" err="1"/>
              <a:t>RT</a:t>
            </a:r>
            <a:r>
              <a:rPr lang="it-IT" sz="3200" baseline="-25000" dirty="0" err="1"/>
              <a:t>invalid</a:t>
            </a:r>
            <a:r>
              <a:rPr lang="it-IT" sz="3200" baseline="-25000" dirty="0"/>
              <a:t> </a:t>
            </a:r>
            <a:r>
              <a:rPr lang="it-IT" sz="3200" baseline="-25000" dirty="0" err="1"/>
              <a:t>cue</a:t>
            </a:r>
            <a:r>
              <a:rPr lang="it-IT" sz="3200" baseline="-25000" dirty="0"/>
              <a:t> </a:t>
            </a:r>
            <a:r>
              <a:rPr lang="it-IT" sz="3200" dirty="0"/>
              <a:t>- </a:t>
            </a:r>
            <a:r>
              <a:rPr lang="it-IT" sz="3200" dirty="0" err="1"/>
              <a:t>RT</a:t>
            </a:r>
            <a:r>
              <a:rPr lang="it-IT" sz="3200" baseline="-25000" dirty="0" err="1"/>
              <a:t>valid</a:t>
            </a:r>
            <a:r>
              <a:rPr lang="it-IT" sz="3200" baseline="-25000" dirty="0"/>
              <a:t> </a:t>
            </a:r>
            <a:r>
              <a:rPr lang="it-IT" sz="3200" baseline="-25000" dirty="0" err="1"/>
              <a:t>cue</a:t>
            </a:r>
            <a:endParaRPr lang="it-IT" sz="3200" baseline="-25000" dirty="0"/>
          </a:p>
          <a:p>
            <a:pPr marL="177800" lvl="2" indent="0"/>
            <a:r>
              <a:rPr lang="en-US" sz="3200" dirty="0"/>
              <a:t>(Orienting) = Moving + Engaging</a:t>
            </a:r>
            <a:r>
              <a:rPr lang="en-US" sz="3200" baseline="-25000" dirty="0"/>
              <a:t>  </a:t>
            </a:r>
            <a:r>
              <a:rPr lang="en-US" sz="3200" baseline="-25000" dirty="0" smtClean="0"/>
              <a:t>				</a:t>
            </a:r>
            <a:r>
              <a:rPr lang="en-US" sz="3200" dirty="0" smtClean="0"/>
              <a:t>= </a:t>
            </a:r>
            <a:r>
              <a:rPr lang="en-US" sz="3200" dirty="0" err="1"/>
              <a:t>RT</a:t>
            </a:r>
            <a:r>
              <a:rPr lang="en-US" sz="3200" baseline="-25000" dirty="0" err="1"/>
              <a:t>double</a:t>
            </a:r>
            <a:r>
              <a:rPr lang="en-US" sz="3200" baseline="-25000" dirty="0"/>
              <a:t>-cue </a:t>
            </a:r>
            <a:r>
              <a:rPr lang="en-US" sz="3200" dirty="0"/>
              <a:t>-</a:t>
            </a:r>
            <a:r>
              <a:rPr lang="en-US" sz="3200" baseline="-25000" dirty="0"/>
              <a:t>  </a:t>
            </a:r>
            <a:r>
              <a:rPr lang="en-US" sz="3200" dirty="0" err="1"/>
              <a:t>RT</a:t>
            </a:r>
            <a:r>
              <a:rPr lang="en-US" sz="3200" baseline="-25000" dirty="0" err="1"/>
              <a:t>valid</a:t>
            </a:r>
            <a:r>
              <a:rPr lang="en-US" sz="3200" baseline="-25000" dirty="0"/>
              <a:t> cue</a:t>
            </a:r>
            <a:endParaRPr lang="en-US" sz="3200" dirty="0"/>
          </a:p>
          <a:p>
            <a:pPr marL="177800" lvl="2" indent="0"/>
            <a:r>
              <a:rPr lang="it-IT" sz="3200" dirty="0" err="1"/>
              <a:t>Disengaging</a:t>
            </a:r>
            <a:r>
              <a:rPr lang="it-IT" sz="3200" dirty="0"/>
              <a:t> =  </a:t>
            </a:r>
            <a:r>
              <a:rPr lang="it-IT" sz="3200" dirty="0" err="1"/>
              <a:t>RT</a:t>
            </a:r>
            <a:r>
              <a:rPr lang="it-IT" sz="3200" baseline="-25000" dirty="0" err="1"/>
              <a:t>invalid</a:t>
            </a:r>
            <a:r>
              <a:rPr lang="it-IT" sz="3200" baseline="-25000" dirty="0"/>
              <a:t> </a:t>
            </a:r>
            <a:r>
              <a:rPr lang="it-IT" sz="3200" baseline="-25000" dirty="0" err="1"/>
              <a:t>cue</a:t>
            </a:r>
            <a:r>
              <a:rPr lang="it-IT" sz="3200" baseline="-25000" dirty="0"/>
              <a:t> </a:t>
            </a:r>
            <a:r>
              <a:rPr lang="it-IT" sz="3200" dirty="0"/>
              <a:t>- </a:t>
            </a:r>
            <a:r>
              <a:rPr lang="it-IT" sz="3200" dirty="0" err="1"/>
              <a:t>RT</a:t>
            </a:r>
            <a:r>
              <a:rPr lang="it-IT" sz="3200" baseline="-25000" dirty="0" err="1"/>
              <a:t>double-cue</a:t>
            </a:r>
            <a:endParaRPr lang="it-IT" sz="3200" baseline="-25000" dirty="0"/>
          </a:p>
          <a:p>
            <a:pPr marL="177800" lvl="2" indent="0"/>
            <a:r>
              <a:rPr lang="it-IT" sz="3200" dirty="0" err="1"/>
              <a:t>Orienting</a:t>
            </a:r>
            <a:r>
              <a:rPr lang="it-IT" sz="3200" dirty="0"/>
              <a:t> Time 							</a:t>
            </a:r>
            <a:r>
              <a:rPr lang="it-IT" sz="3200" dirty="0" smtClean="0"/>
              <a:t>= </a:t>
            </a:r>
            <a:r>
              <a:rPr lang="it-IT" sz="3200" dirty="0" err="1"/>
              <a:t>RT</a:t>
            </a:r>
            <a:r>
              <a:rPr lang="it-IT" sz="3200" baseline="-25000" dirty="0" err="1"/>
              <a:t>valid</a:t>
            </a:r>
            <a:r>
              <a:rPr lang="it-IT" sz="3200" baseline="-25000" dirty="0"/>
              <a:t> </a:t>
            </a:r>
            <a:r>
              <a:rPr lang="it-IT" sz="3200" baseline="-25000" dirty="0" err="1"/>
              <a:t>cue</a:t>
            </a:r>
            <a:r>
              <a:rPr lang="it-IT" sz="3200" baseline="-25000" dirty="0"/>
              <a:t>, 0 </a:t>
            </a:r>
            <a:r>
              <a:rPr lang="it-IT" sz="3200" baseline="-25000" dirty="0" err="1"/>
              <a:t>ms</a:t>
            </a:r>
            <a:r>
              <a:rPr lang="it-IT" sz="3200" baseline="-25000" dirty="0"/>
              <a:t> </a:t>
            </a:r>
            <a:r>
              <a:rPr lang="it-IT" sz="3200" baseline="-25000" dirty="0" smtClean="0"/>
              <a:t>SOA </a:t>
            </a:r>
            <a:r>
              <a:rPr lang="it-IT" sz="3200" dirty="0"/>
              <a:t>-  </a:t>
            </a:r>
            <a:r>
              <a:rPr lang="it-IT" sz="3200" dirty="0" err="1"/>
              <a:t>RT</a:t>
            </a:r>
            <a:r>
              <a:rPr lang="it-IT" sz="3200" baseline="-25000" dirty="0" err="1"/>
              <a:t>valid</a:t>
            </a:r>
            <a:r>
              <a:rPr lang="it-IT" sz="3200" baseline="-25000" dirty="0"/>
              <a:t> </a:t>
            </a:r>
            <a:r>
              <a:rPr lang="it-IT" sz="3200" baseline="-25000" dirty="0" err="1"/>
              <a:t>cue</a:t>
            </a:r>
            <a:r>
              <a:rPr lang="it-IT" sz="3200" baseline="-25000" dirty="0"/>
              <a:t>, 800 </a:t>
            </a:r>
            <a:r>
              <a:rPr lang="it-IT" sz="3200" baseline="-25000" dirty="0" err="1"/>
              <a:t>ms</a:t>
            </a:r>
            <a:r>
              <a:rPr lang="it-IT" sz="3200" baseline="-25000" dirty="0"/>
              <a:t> </a:t>
            </a:r>
            <a:r>
              <a:rPr lang="it-IT" sz="3200" baseline="-25000" dirty="0" smtClean="0"/>
              <a:t>SOA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04415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Conflict</a:t>
            </a:r>
            <a:r>
              <a:rPr lang="it-IT" dirty="0"/>
              <a:t/>
            </a:r>
            <a:br>
              <a:rPr lang="it-IT" dirty="0"/>
            </a:b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9512" y="1124744"/>
            <a:ext cx="8784976" cy="5040560"/>
          </a:xfrm>
        </p:spPr>
        <p:txBody>
          <a:bodyPr>
            <a:normAutofit/>
          </a:bodyPr>
          <a:lstStyle/>
          <a:p>
            <a:endParaRPr lang="it-IT" dirty="0"/>
          </a:p>
          <a:p>
            <a:pPr marL="93663" lvl="2" indent="0"/>
            <a:r>
              <a:rPr lang="en-US" sz="3500" dirty="0"/>
              <a:t>Flanker conflict effect </a:t>
            </a:r>
            <a:r>
              <a:rPr lang="en-US" sz="3500" dirty="0" smtClean="0"/>
              <a:t>						= </a:t>
            </a:r>
            <a:r>
              <a:rPr lang="en-US" sz="3500" dirty="0" err="1"/>
              <a:t>RT</a:t>
            </a:r>
            <a:r>
              <a:rPr lang="en-US" sz="3500" baseline="-25000" dirty="0" err="1"/>
              <a:t>flanker</a:t>
            </a:r>
            <a:r>
              <a:rPr lang="en-US" sz="3500" baseline="-25000" dirty="0"/>
              <a:t> incongruent</a:t>
            </a:r>
            <a:r>
              <a:rPr lang="en-US" sz="3500" dirty="0"/>
              <a:t>- </a:t>
            </a:r>
            <a:r>
              <a:rPr lang="en-US" sz="3500" dirty="0" err="1"/>
              <a:t>RT</a:t>
            </a:r>
            <a:r>
              <a:rPr lang="en-US" sz="3500" baseline="-25000" dirty="0" err="1"/>
              <a:t>flanker</a:t>
            </a:r>
            <a:r>
              <a:rPr lang="en-US" sz="3500" baseline="-25000" dirty="0"/>
              <a:t> congruent</a:t>
            </a:r>
            <a:r>
              <a:rPr lang="en-US" sz="3500" dirty="0"/>
              <a:t> </a:t>
            </a:r>
            <a:endParaRPr lang="en-US" sz="3500" dirty="0" smtClean="0"/>
          </a:p>
          <a:p>
            <a:pPr marL="93663" lvl="2" indent="0">
              <a:spcBef>
                <a:spcPts val="2400"/>
              </a:spcBef>
            </a:pPr>
            <a:r>
              <a:rPr lang="en-US" sz="3500" dirty="0" smtClean="0"/>
              <a:t>Location </a:t>
            </a:r>
            <a:r>
              <a:rPr lang="en-US" sz="3500" dirty="0"/>
              <a:t>conflict effect </a:t>
            </a:r>
            <a:r>
              <a:rPr lang="en-US" sz="3500" dirty="0" smtClean="0"/>
              <a:t>						= </a:t>
            </a:r>
            <a:r>
              <a:rPr lang="en-US" sz="3500" dirty="0" err="1"/>
              <a:t>RT</a:t>
            </a:r>
            <a:r>
              <a:rPr lang="en-US" sz="3500" baseline="-25000" dirty="0" err="1"/>
              <a:t>location</a:t>
            </a:r>
            <a:r>
              <a:rPr lang="en-US" sz="3500" baseline="-25000" dirty="0"/>
              <a:t> incongruent</a:t>
            </a:r>
            <a:r>
              <a:rPr lang="en-US" sz="3500" dirty="0"/>
              <a:t>- </a:t>
            </a:r>
            <a:r>
              <a:rPr lang="en-US" sz="3500" dirty="0" err="1"/>
              <a:t>RT</a:t>
            </a:r>
            <a:r>
              <a:rPr lang="en-US" sz="3500" baseline="-25000" dirty="0" err="1"/>
              <a:t>location</a:t>
            </a:r>
            <a:r>
              <a:rPr lang="en-US" sz="3500" baseline="-25000" dirty="0"/>
              <a:t> congruent </a:t>
            </a:r>
            <a:endParaRPr lang="en-US" sz="3500" baseline="-25000" dirty="0" smtClean="0"/>
          </a:p>
          <a:p>
            <a:pPr marL="93663" lvl="2" indent="0">
              <a:spcBef>
                <a:spcPts val="2400"/>
              </a:spcBef>
            </a:pPr>
            <a:r>
              <a:rPr lang="en-US" sz="3200" dirty="0"/>
              <a:t>Flanker</a:t>
            </a:r>
            <a:r>
              <a:rPr lang="en-US" sz="3200" dirty="0" smtClean="0"/>
              <a:t> </a:t>
            </a:r>
            <a:r>
              <a:rPr lang="en-US" sz="3200" dirty="0"/>
              <a:t>by location </a:t>
            </a:r>
            <a:r>
              <a:rPr lang="en-US" sz="3200" dirty="0" smtClean="0"/>
              <a:t>interaction					= </a:t>
            </a:r>
            <a:r>
              <a:rPr lang="en-US" sz="2800" dirty="0" smtClean="0"/>
              <a:t>(</a:t>
            </a:r>
            <a:r>
              <a:rPr lang="en-US" sz="2800" dirty="0" err="1"/>
              <a:t>RT</a:t>
            </a:r>
            <a:r>
              <a:rPr lang="en-US" sz="2800" baseline="-25000" dirty="0" err="1"/>
              <a:t>flanker</a:t>
            </a:r>
            <a:r>
              <a:rPr lang="en-US" sz="2800" baseline="-25000" dirty="0"/>
              <a:t> </a:t>
            </a:r>
            <a:r>
              <a:rPr lang="en-US" sz="2800" baseline="-25000" dirty="0" err="1" smtClean="0"/>
              <a:t>incong</a:t>
            </a:r>
            <a:r>
              <a:rPr lang="en-US" sz="2800" baseline="-25000" dirty="0" smtClean="0"/>
              <a:t>, </a:t>
            </a:r>
            <a:r>
              <a:rPr lang="en-US" sz="2800" baseline="-25000" dirty="0"/>
              <a:t>location </a:t>
            </a:r>
            <a:r>
              <a:rPr lang="en-US" sz="2800" baseline="-25000" dirty="0" err="1" smtClean="0"/>
              <a:t>incong</a:t>
            </a:r>
            <a:r>
              <a:rPr lang="en-US" sz="2800" dirty="0" smtClean="0"/>
              <a:t> </a:t>
            </a:r>
            <a:r>
              <a:rPr lang="en-US" sz="2800" dirty="0"/>
              <a:t>- </a:t>
            </a:r>
            <a:r>
              <a:rPr lang="en-US" sz="2800" dirty="0" err="1"/>
              <a:t>RT</a:t>
            </a:r>
            <a:r>
              <a:rPr lang="en-US" sz="2800" baseline="-25000" dirty="0" err="1"/>
              <a:t>flanker</a:t>
            </a:r>
            <a:r>
              <a:rPr lang="en-US" sz="2800" baseline="-25000" dirty="0"/>
              <a:t> </a:t>
            </a:r>
            <a:r>
              <a:rPr lang="en-US" sz="2800" baseline="-25000" dirty="0" err="1" smtClean="0"/>
              <a:t>cong</a:t>
            </a:r>
            <a:r>
              <a:rPr lang="en-US" sz="2800" baseline="-25000" dirty="0" smtClean="0"/>
              <a:t>, </a:t>
            </a:r>
            <a:r>
              <a:rPr lang="en-US" sz="2800" baseline="-25000" dirty="0"/>
              <a:t>location </a:t>
            </a:r>
            <a:r>
              <a:rPr lang="en-US" sz="2800" baseline="-25000" dirty="0" err="1" smtClean="0"/>
              <a:t>incong</a:t>
            </a:r>
            <a:r>
              <a:rPr lang="en-US" sz="2800" dirty="0" smtClean="0"/>
              <a:t>) </a:t>
            </a:r>
            <a:r>
              <a:rPr lang="en-US" sz="2800" dirty="0"/>
              <a:t>-      </a:t>
            </a:r>
            <a:r>
              <a:rPr lang="en-US" sz="2800" dirty="0" smtClean="0"/>
              <a:t>	    -(</a:t>
            </a:r>
            <a:r>
              <a:rPr lang="en-US" sz="2800" dirty="0" err="1"/>
              <a:t>RT</a:t>
            </a:r>
            <a:r>
              <a:rPr lang="en-US" sz="2800" baseline="-25000" dirty="0" err="1"/>
              <a:t>flanker</a:t>
            </a:r>
            <a:r>
              <a:rPr lang="en-US" sz="2800" baseline="-25000" dirty="0"/>
              <a:t> </a:t>
            </a:r>
            <a:r>
              <a:rPr lang="en-US" sz="2800" baseline="-25000" dirty="0" err="1" smtClean="0"/>
              <a:t>incong</a:t>
            </a:r>
            <a:r>
              <a:rPr lang="en-US" sz="2800" baseline="-25000" dirty="0" smtClean="0"/>
              <a:t>; </a:t>
            </a:r>
            <a:r>
              <a:rPr lang="en-US" sz="2800" baseline="-25000" dirty="0"/>
              <a:t>location </a:t>
            </a:r>
            <a:r>
              <a:rPr lang="en-US" sz="2800" baseline="-25000" dirty="0" err="1" smtClean="0"/>
              <a:t>cong</a:t>
            </a:r>
            <a:r>
              <a:rPr lang="en-US" sz="2800" dirty="0" smtClean="0"/>
              <a:t> </a:t>
            </a:r>
            <a:r>
              <a:rPr lang="en-US" sz="2800" dirty="0"/>
              <a:t>- </a:t>
            </a:r>
            <a:r>
              <a:rPr lang="en-US" sz="2800" dirty="0" err="1"/>
              <a:t>RT</a:t>
            </a:r>
            <a:r>
              <a:rPr lang="en-US" sz="2800" baseline="-25000" dirty="0" err="1"/>
              <a:t>flanker</a:t>
            </a:r>
            <a:r>
              <a:rPr lang="en-US" sz="2800" baseline="-25000" dirty="0"/>
              <a:t> </a:t>
            </a:r>
            <a:r>
              <a:rPr lang="en-US" sz="2800" baseline="-25000" dirty="0" err="1" smtClean="0"/>
              <a:t>cong</a:t>
            </a:r>
            <a:r>
              <a:rPr lang="en-US" sz="2800" baseline="-25000" dirty="0" smtClean="0"/>
              <a:t>; </a:t>
            </a:r>
            <a:r>
              <a:rPr lang="en-US" sz="2800" baseline="-25000" dirty="0"/>
              <a:t>location </a:t>
            </a:r>
            <a:r>
              <a:rPr lang="en-US" sz="2800" baseline="-25000" dirty="0" err="1" smtClean="0"/>
              <a:t>cong</a:t>
            </a:r>
            <a:r>
              <a:rPr lang="en-US" sz="2800" dirty="0" smtClean="0"/>
              <a:t>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43643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Il </a:t>
            </a:r>
            <a:r>
              <a:rPr lang="en-US" dirty="0" err="1" smtClean="0"/>
              <a:t>sistema</a:t>
            </a:r>
            <a:r>
              <a:rPr lang="en-US" dirty="0" smtClean="0"/>
              <a:t> di alerting </a:t>
            </a:r>
            <a:r>
              <a:rPr lang="en-US" dirty="0" err="1" smtClean="0"/>
              <a:t>sarebbe</a:t>
            </a:r>
            <a:r>
              <a:rPr lang="en-US" dirty="0" smtClean="0"/>
              <a:t> </a:t>
            </a:r>
            <a:r>
              <a:rPr lang="en-US" dirty="0" err="1" smtClean="0"/>
              <a:t>associato</a:t>
            </a:r>
            <a:r>
              <a:rPr lang="en-US" dirty="0" smtClean="0"/>
              <a:t> con le </a:t>
            </a:r>
            <a:r>
              <a:rPr lang="en-US" dirty="0" err="1" smtClean="0"/>
              <a:t>regioni</a:t>
            </a:r>
            <a:r>
              <a:rPr lang="en-US" dirty="0" smtClean="0"/>
              <a:t> </a:t>
            </a:r>
            <a:r>
              <a:rPr lang="en-US" dirty="0" err="1" smtClean="0"/>
              <a:t>fronto</a:t>
            </a:r>
            <a:r>
              <a:rPr lang="en-US" dirty="0" err="1"/>
              <a:t>-</a:t>
            </a:r>
            <a:r>
              <a:rPr lang="en-US" dirty="0" err="1" smtClean="0"/>
              <a:t>parietali</a:t>
            </a:r>
            <a:r>
              <a:rPr lang="en-US" dirty="0" smtClean="0"/>
              <a:t> </a:t>
            </a:r>
            <a:r>
              <a:rPr lang="en-US" dirty="0" err="1" smtClean="0"/>
              <a:t>dell’emisfero</a:t>
            </a:r>
            <a:r>
              <a:rPr lang="en-US" dirty="0" smtClean="0"/>
              <a:t> </a:t>
            </a:r>
            <a:r>
              <a:rPr lang="en-US" dirty="0" err="1" smtClean="0"/>
              <a:t>destro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Il </a:t>
            </a:r>
            <a:r>
              <a:rPr lang="en-US" dirty="0" err="1" smtClean="0"/>
              <a:t>sistema</a:t>
            </a:r>
            <a:r>
              <a:rPr lang="en-US" dirty="0" smtClean="0"/>
              <a:t> di orienting con </a:t>
            </a:r>
            <a:r>
              <a:rPr lang="en-US" dirty="0" err="1" smtClean="0"/>
              <a:t>aree</a:t>
            </a:r>
            <a:r>
              <a:rPr lang="en-US" dirty="0" smtClean="0"/>
              <a:t> </a:t>
            </a:r>
            <a:r>
              <a:rPr lang="en-US" dirty="0" err="1" smtClean="0"/>
              <a:t>dei</a:t>
            </a:r>
            <a:r>
              <a:rPr lang="en-US" dirty="0" smtClean="0"/>
              <a:t> </a:t>
            </a:r>
            <a:r>
              <a:rPr lang="en-US" dirty="0" err="1" smtClean="0"/>
              <a:t>lobi</a:t>
            </a:r>
            <a:r>
              <a:rPr lang="en-US" dirty="0" smtClean="0"/>
              <a:t> </a:t>
            </a:r>
            <a:r>
              <a:rPr lang="en-US" dirty="0" err="1" smtClean="0"/>
              <a:t>frontali</a:t>
            </a:r>
            <a:r>
              <a:rPr lang="en-US" dirty="0" smtClean="0"/>
              <a:t> e </a:t>
            </a:r>
            <a:r>
              <a:rPr lang="en-US" dirty="0" err="1" smtClean="0"/>
              <a:t>parietali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err="1" smtClean="0"/>
              <a:t>L’executive</a:t>
            </a:r>
            <a:r>
              <a:rPr lang="en-US" dirty="0" smtClean="0"/>
              <a:t> control con la </a:t>
            </a:r>
            <a:r>
              <a:rPr lang="en-US" dirty="0" err="1" smtClean="0"/>
              <a:t>corteccia</a:t>
            </a:r>
            <a:r>
              <a:rPr lang="en-US" dirty="0" smtClean="0"/>
              <a:t> </a:t>
            </a:r>
            <a:r>
              <a:rPr lang="en-US" dirty="0" err="1" smtClean="0"/>
              <a:t>cingolata</a:t>
            </a:r>
            <a:r>
              <a:rPr lang="en-US" dirty="0" smtClean="0"/>
              <a:t> </a:t>
            </a:r>
            <a:r>
              <a:rPr lang="en-US" dirty="0" err="1" smtClean="0"/>
              <a:t>anteriore</a:t>
            </a:r>
            <a:r>
              <a:rPr lang="en-US" dirty="0" smtClean="0"/>
              <a:t> e la </a:t>
            </a:r>
            <a:r>
              <a:rPr lang="en-US" dirty="0" err="1"/>
              <a:t>c</a:t>
            </a:r>
            <a:r>
              <a:rPr lang="en-US" dirty="0" err="1" smtClean="0"/>
              <a:t>orteccia</a:t>
            </a:r>
            <a:r>
              <a:rPr lang="en-US" dirty="0" smtClean="0"/>
              <a:t> </a:t>
            </a:r>
            <a:r>
              <a:rPr lang="en-US" dirty="0" err="1" smtClean="0"/>
              <a:t>laterale</a:t>
            </a:r>
            <a:r>
              <a:rPr lang="en-US" dirty="0" smtClean="0"/>
              <a:t> </a:t>
            </a:r>
            <a:r>
              <a:rPr lang="en-US" dirty="0" err="1" smtClean="0"/>
              <a:t>prefrontale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24738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Interazioni (1)</a:t>
            </a:r>
            <a:endParaRPr lang="it-IT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44" y="1700808"/>
            <a:ext cx="8693028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4414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Interazioni (2)</a:t>
            </a:r>
            <a:endParaRPr lang="it-IT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64" y="1700808"/>
            <a:ext cx="8691034" cy="4248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9025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IOR</a:t>
            </a:r>
            <a:endParaRPr lang="it-IT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202" y="2636912"/>
            <a:ext cx="8809294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0327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I risultati presentati riguardano </a:t>
            </a:r>
            <a:r>
              <a:rPr lang="it-IT" dirty="0" smtClean="0"/>
              <a:t>30 </a:t>
            </a:r>
            <a:r>
              <a:rPr lang="it-IT" dirty="0"/>
              <a:t>partecipanti </a:t>
            </a:r>
            <a:r>
              <a:rPr lang="it-IT" dirty="0" smtClean="0"/>
              <a:t>(15 </a:t>
            </a:r>
            <a:r>
              <a:rPr lang="it-IT" dirty="0"/>
              <a:t>femmine e </a:t>
            </a:r>
            <a:r>
              <a:rPr lang="it-IT" dirty="0" smtClean="0"/>
              <a:t>15 </a:t>
            </a:r>
            <a:r>
              <a:rPr lang="it-IT" dirty="0"/>
              <a:t>maschi) di età compresa tra i </a:t>
            </a:r>
            <a:r>
              <a:rPr lang="it-IT" dirty="0" smtClean="0"/>
              <a:t>22 </a:t>
            </a:r>
            <a:r>
              <a:rPr lang="it-IT" dirty="0"/>
              <a:t>e i </a:t>
            </a:r>
            <a:r>
              <a:rPr lang="it-IT" dirty="0" smtClean="0"/>
              <a:t>34 </a:t>
            </a:r>
            <a:r>
              <a:rPr lang="it-IT" dirty="0"/>
              <a:t>anni che sono stati sottoposti a </a:t>
            </a:r>
            <a:r>
              <a:rPr lang="it-IT" dirty="0" smtClean="0"/>
              <a:t>una sola </a:t>
            </a:r>
            <a:r>
              <a:rPr lang="it-IT" dirty="0"/>
              <a:t>sessioni di test della durata di circa 30 </a:t>
            </a:r>
            <a:r>
              <a:rPr lang="it-IT" dirty="0" smtClean="0"/>
              <a:t>minuti.</a:t>
            </a: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0580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Risultati (1)</a:t>
            </a:r>
            <a:endParaRPr lang="it-IT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5" y="1916832"/>
            <a:ext cx="9078899" cy="3489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142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Risultati (2)</a:t>
            </a:r>
            <a:endParaRPr lang="it-IT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893374"/>
            <a:ext cx="8969754" cy="3531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978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Risultati </a:t>
            </a:r>
            <a:r>
              <a:rPr lang="it-IT" dirty="0" smtClean="0"/>
              <a:t>(3)</a:t>
            </a:r>
            <a:endParaRPr lang="it-IT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600" y="1180444"/>
            <a:ext cx="7056784" cy="5593793"/>
          </a:xfrm>
        </p:spPr>
      </p:pic>
    </p:spTree>
    <p:extLst>
      <p:ext uri="{BB962C8B-B14F-4D97-AF65-F5344CB8AC3E}">
        <p14:creationId xmlns:p14="http://schemas.microsoft.com/office/powerpoint/2010/main" val="5089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Risultati </a:t>
            </a:r>
            <a:r>
              <a:rPr lang="it-IT" dirty="0" smtClean="0"/>
              <a:t>(4)-RT</a:t>
            </a:r>
            <a:endParaRPr lang="it-IT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19618"/>
            <a:ext cx="8363172" cy="4445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0957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Risultati </a:t>
            </a:r>
            <a:r>
              <a:rPr lang="it-IT" dirty="0" smtClean="0"/>
              <a:t>(5)-Accuratezza (%)</a:t>
            </a:r>
            <a:endParaRPr lang="it-IT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95299"/>
            <a:ext cx="8611543" cy="4470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0694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Risultati (6)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La </a:t>
            </a:r>
            <a:r>
              <a:rPr lang="en-US" dirty="0" err="1" smtClean="0"/>
              <a:t>significatività</a:t>
            </a:r>
            <a:r>
              <a:rPr lang="en-US" dirty="0" smtClean="0"/>
              <a:t> </a:t>
            </a:r>
            <a:r>
              <a:rPr lang="en-US" dirty="0" err="1" smtClean="0"/>
              <a:t>degli</a:t>
            </a:r>
            <a:r>
              <a:rPr lang="en-US" dirty="0" smtClean="0"/>
              <a:t> </a:t>
            </a:r>
            <a:r>
              <a:rPr lang="en-US" dirty="0" err="1" smtClean="0"/>
              <a:t>effetti</a:t>
            </a:r>
            <a:r>
              <a:rPr lang="en-US" dirty="0" smtClean="0"/>
              <a:t> </a:t>
            </a:r>
            <a:r>
              <a:rPr lang="en-US" dirty="0" err="1" smtClean="0"/>
              <a:t>definiti</a:t>
            </a:r>
            <a:r>
              <a:rPr lang="en-US" dirty="0" smtClean="0"/>
              <a:t> </a:t>
            </a:r>
            <a:r>
              <a:rPr lang="en-US" dirty="0" err="1" smtClean="0"/>
              <a:t>operazionalmente</a:t>
            </a:r>
            <a:r>
              <a:rPr lang="en-US" dirty="0" smtClean="0"/>
              <a:t> è </a:t>
            </a:r>
            <a:r>
              <a:rPr lang="en-US" dirty="0" err="1" smtClean="0"/>
              <a:t>verificata</a:t>
            </a:r>
            <a:r>
              <a:rPr lang="en-US" dirty="0" smtClean="0"/>
              <a:t> con t test a due code per </a:t>
            </a:r>
            <a:r>
              <a:rPr lang="en-US" dirty="0" err="1" smtClean="0"/>
              <a:t>campione</a:t>
            </a:r>
            <a:r>
              <a:rPr lang="en-US" dirty="0" smtClean="0"/>
              <a:t> </a:t>
            </a:r>
            <a:r>
              <a:rPr lang="en-US" dirty="0" err="1" smtClean="0"/>
              <a:t>singolo</a:t>
            </a:r>
            <a:endParaRPr lang="en-US" dirty="0" smtClean="0"/>
          </a:p>
          <a:p>
            <a:r>
              <a:rPr lang="en-US" dirty="0" err="1" smtClean="0"/>
              <a:t>Gli</a:t>
            </a:r>
            <a:r>
              <a:rPr lang="en-US" dirty="0" smtClean="0"/>
              <a:t> </a:t>
            </a:r>
            <a:r>
              <a:rPr lang="en-US" dirty="0" err="1" smtClean="0"/>
              <a:t>effetti</a:t>
            </a:r>
            <a:r>
              <a:rPr lang="en-US" dirty="0" smtClean="0"/>
              <a:t> </a:t>
            </a:r>
            <a:r>
              <a:rPr lang="en-US" dirty="0" err="1" smtClean="0"/>
              <a:t>dei</a:t>
            </a:r>
            <a:r>
              <a:rPr lang="en-US" dirty="0" smtClean="0"/>
              <a:t> </a:t>
            </a:r>
            <a:r>
              <a:rPr lang="en-US" dirty="0" err="1" smtClean="0"/>
              <a:t>fattori</a:t>
            </a:r>
            <a:r>
              <a:rPr lang="en-US" dirty="0" smtClean="0"/>
              <a:t> </a:t>
            </a:r>
            <a:r>
              <a:rPr lang="en-US" dirty="0"/>
              <a:t>cue (no-cue, double-cue, invalid cue, and valid cue), </a:t>
            </a:r>
            <a:r>
              <a:rPr lang="en-US" dirty="0" smtClean="0"/>
              <a:t>SOA (0</a:t>
            </a:r>
            <a:r>
              <a:rPr lang="en-US" dirty="0"/>
              <a:t>, 400, 800 </a:t>
            </a:r>
            <a:r>
              <a:rPr lang="en-US" dirty="0" err="1"/>
              <a:t>ms</a:t>
            </a:r>
            <a:r>
              <a:rPr lang="en-US" dirty="0"/>
              <a:t>), flanker congruency (</a:t>
            </a:r>
            <a:r>
              <a:rPr lang="en-US" dirty="0" err="1" smtClean="0"/>
              <a:t>congruente</a:t>
            </a:r>
            <a:r>
              <a:rPr lang="en-US" dirty="0" smtClean="0"/>
              <a:t>, </a:t>
            </a:r>
            <a:r>
              <a:rPr lang="en-US" dirty="0" err="1" smtClean="0"/>
              <a:t>incongruente</a:t>
            </a:r>
            <a:r>
              <a:rPr lang="en-US" dirty="0" smtClean="0"/>
              <a:t>) e </a:t>
            </a:r>
            <a:r>
              <a:rPr lang="en-US" dirty="0"/>
              <a:t>location congruency (</a:t>
            </a:r>
            <a:r>
              <a:rPr lang="en-US" dirty="0" err="1" smtClean="0"/>
              <a:t>congruente</a:t>
            </a:r>
            <a:r>
              <a:rPr lang="en-US" dirty="0" smtClean="0"/>
              <a:t>, </a:t>
            </a:r>
            <a:r>
              <a:rPr lang="en-US" dirty="0" err="1" smtClean="0"/>
              <a:t>incongruente</a:t>
            </a:r>
            <a:r>
              <a:rPr lang="en-US" dirty="0" smtClean="0"/>
              <a:t>) </a:t>
            </a:r>
            <a:r>
              <a:rPr lang="en-US" dirty="0" err="1" smtClean="0"/>
              <a:t>sono</a:t>
            </a:r>
            <a:r>
              <a:rPr lang="en-US" dirty="0" smtClean="0"/>
              <a:t>  </a:t>
            </a:r>
            <a:r>
              <a:rPr lang="en-US" dirty="0" err="1" smtClean="0"/>
              <a:t>esaminati</a:t>
            </a:r>
            <a:r>
              <a:rPr lang="en-US" dirty="0" smtClean="0"/>
              <a:t> con ANOVA a </a:t>
            </a:r>
            <a:r>
              <a:rPr lang="en-US" dirty="0" err="1" smtClean="0"/>
              <a:t>misure</a:t>
            </a:r>
            <a:r>
              <a:rPr lang="en-US" dirty="0" smtClean="0"/>
              <a:t> </a:t>
            </a:r>
            <a:r>
              <a:rPr lang="en-US" dirty="0" err="1" smtClean="0"/>
              <a:t>ripetute</a:t>
            </a:r>
            <a:r>
              <a:rPr lang="en-US" dirty="0" smtClean="0"/>
              <a:t> per </a:t>
            </a:r>
            <a:r>
              <a:rPr lang="en-US" dirty="0" err="1" smtClean="0"/>
              <a:t>ciascuna</a:t>
            </a:r>
            <a:r>
              <a:rPr lang="en-US" dirty="0" smtClean="0"/>
              <a:t> rete </a:t>
            </a:r>
            <a:r>
              <a:rPr lang="en-US" dirty="0" err="1" smtClean="0"/>
              <a:t>attenzionale</a:t>
            </a:r>
            <a:r>
              <a:rPr lang="en-US" dirty="0" smtClean="0"/>
              <a:t> </a:t>
            </a:r>
            <a:r>
              <a:rPr lang="en-US" dirty="0" err="1" smtClean="0"/>
              <a:t>separatamente</a:t>
            </a:r>
            <a:endParaRPr lang="en-US" dirty="0" smtClean="0"/>
          </a:p>
          <a:p>
            <a:r>
              <a:rPr lang="en-US" dirty="0" err="1" smtClean="0"/>
              <a:t>Viene</a:t>
            </a:r>
            <a:r>
              <a:rPr lang="en-US" dirty="0" smtClean="0"/>
              <a:t> </a:t>
            </a:r>
            <a:r>
              <a:rPr lang="en-US" dirty="0" err="1" smtClean="0"/>
              <a:t>utilizzato</a:t>
            </a:r>
            <a:r>
              <a:rPr lang="en-US" dirty="0" smtClean="0"/>
              <a:t>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coefficiente</a:t>
            </a:r>
            <a:r>
              <a:rPr lang="en-US" dirty="0" smtClean="0"/>
              <a:t> di </a:t>
            </a:r>
            <a:r>
              <a:rPr lang="en-US" dirty="0" err="1" smtClean="0"/>
              <a:t>correlazione</a:t>
            </a:r>
            <a:r>
              <a:rPr lang="en-US" dirty="0" smtClean="0"/>
              <a:t> di Pearson per </a:t>
            </a:r>
            <a:r>
              <a:rPr lang="en-US" dirty="0" err="1" smtClean="0"/>
              <a:t>determinare</a:t>
            </a:r>
            <a:r>
              <a:rPr lang="en-US" dirty="0" smtClean="0"/>
              <a:t> la </a:t>
            </a:r>
            <a:r>
              <a:rPr lang="en-US" dirty="0" err="1" smtClean="0"/>
              <a:t>forza</a:t>
            </a:r>
            <a:r>
              <a:rPr lang="en-US" dirty="0" smtClean="0"/>
              <a:t> e la </a:t>
            </a:r>
            <a:r>
              <a:rPr lang="en-US" dirty="0" err="1" smtClean="0"/>
              <a:t>direzione</a:t>
            </a:r>
            <a:r>
              <a:rPr lang="en-US" dirty="0" smtClean="0"/>
              <a:t> </a:t>
            </a:r>
            <a:r>
              <a:rPr lang="en-US" dirty="0" err="1" smtClean="0"/>
              <a:t>delle</a:t>
            </a:r>
            <a:r>
              <a:rPr lang="en-US" dirty="0" smtClean="0"/>
              <a:t> </a:t>
            </a:r>
            <a:r>
              <a:rPr lang="en-US" dirty="0" err="1" smtClean="0"/>
              <a:t>relazioni</a:t>
            </a:r>
            <a:r>
              <a:rPr lang="en-US" dirty="0" smtClean="0"/>
              <a:t> </a:t>
            </a:r>
            <a:r>
              <a:rPr lang="en-US" dirty="0" err="1" smtClean="0"/>
              <a:t>lineari</a:t>
            </a:r>
            <a:r>
              <a:rPr lang="en-US" dirty="0" smtClean="0"/>
              <a:t> </a:t>
            </a:r>
            <a:r>
              <a:rPr lang="en-US" dirty="0" err="1" smtClean="0"/>
              <a:t>tra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punteggi</a:t>
            </a:r>
            <a:r>
              <a:rPr lang="en-US" dirty="0" smtClean="0"/>
              <a:t> </a:t>
            </a:r>
            <a:r>
              <a:rPr lang="en-US" dirty="0" err="1" smtClean="0"/>
              <a:t>delle</a:t>
            </a:r>
            <a:r>
              <a:rPr lang="en-US" dirty="0" smtClean="0"/>
              <a:t> </a:t>
            </a:r>
            <a:r>
              <a:rPr lang="en-US" dirty="0" err="1" smtClean="0"/>
              <a:t>reti</a:t>
            </a:r>
            <a:r>
              <a:rPr lang="en-US" dirty="0" smtClean="0"/>
              <a:t> </a:t>
            </a:r>
            <a:r>
              <a:rPr lang="en-US" dirty="0" err="1" smtClean="0"/>
              <a:t>attenzionali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44962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4525963"/>
          </a:xfrm>
        </p:spPr>
        <p:txBody>
          <a:bodyPr/>
          <a:lstStyle/>
          <a:p>
            <a:pPr marL="0" indent="0">
              <a:buNone/>
            </a:pPr>
            <a:r>
              <a:rPr lang="it-IT" dirty="0" smtClean="0"/>
              <a:t>Scopo del lavoro è sviluppare un compito che :</a:t>
            </a:r>
          </a:p>
          <a:p>
            <a:pPr marL="0" indent="0">
              <a:buNone/>
            </a:pPr>
            <a:endParaRPr lang="it-IT" dirty="0" smtClean="0"/>
          </a:p>
          <a:p>
            <a:r>
              <a:rPr lang="it-IT" dirty="0" smtClean="0"/>
              <a:t>coinvolga chiaramente le tre reti </a:t>
            </a:r>
            <a:r>
              <a:rPr lang="it-IT" dirty="0" err="1" smtClean="0"/>
              <a:t>attenzionali</a:t>
            </a:r>
            <a:r>
              <a:rPr lang="it-IT" dirty="0" smtClean="0"/>
              <a:t>;</a:t>
            </a:r>
          </a:p>
          <a:p>
            <a:r>
              <a:rPr lang="it-IT" dirty="0" smtClean="0"/>
              <a:t>possa essere utilizzato per misurarne l’efficienza;</a:t>
            </a:r>
          </a:p>
          <a:p>
            <a:r>
              <a:rPr lang="it-IT" dirty="0" smtClean="0"/>
              <a:t>Sia abbastanza semplice da poter essere usato con bambini, pazienti e animali.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66078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336704"/>
          </a:xfrm>
        </p:spPr>
        <p:txBody>
          <a:bodyPr/>
          <a:lstStyle/>
          <a:p>
            <a:r>
              <a:rPr lang="it-IT" dirty="0" err="1" smtClean="0"/>
              <a:t>Alerting</a:t>
            </a:r>
            <a:r>
              <a:rPr lang="it-IT" dirty="0" smtClean="0"/>
              <a:t> = 	</a:t>
            </a:r>
            <a:r>
              <a:rPr lang="en-US" dirty="0"/>
              <a:t>29 ± 24 </a:t>
            </a:r>
            <a:r>
              <a:rPr lang="en-US" dirty="0" err="1" smtClean="0"/>
              <a:t>ms</a:t>
            </a:r>
            <a:r>
              <a:rPr lang="en-US" dirty="0" smtClean="0"/>
              <a:t>		p &lt; .001</a:t>
            </a:r>
          </a:p>
          <a:p>
            <a:r>
              <a:rPr lang="en-US" dirty="0" smtClean="0"/>
              <a:t>Validity =	95 </a:t>
            </a:r>
            <a:r>
              <a:rPr lang="en-US" dirty="0"/>
              <a:t>± 32 </a:t>
            </a:r>
            <a:r>
              <a:rPr lang="en-US" dirty="0" err="1"/>
              <a:t>ms</a:t>
            </a:r>
            <a:r>
              <a:rPr lang="en-US" dirty="0"/>
              <a:t> </a:t>
            </a:r>
            <a:r>
              <a:rPr lang="en-US" dirty="0" smtClean="0"/>
              <a:t>	p </a:t>
            </a:r>
            <a:r>
              <a:rPr lang="en-US" dirty="0"/>
              <a:t>&lt; </a:t>
            </a:r>
            <a:r>
              <a:rPr lang="en-US" dirty="0" smtClean="0"/>
              <a:t>.01</a:t>
            </a:r>
          </a:p>
          <a:p>
            <a:r>
              <a:rPr lang="en-US" dirty="0" smtClean="0"/>
              <a:t>Orienting =	41 </a:t>
            </a:r>
            <a:r>
              <a:rPr lang="en-US" dirty="0"/>
              <a:t>± 21 </a:t>
            </a:r>
            <a:r>
              <a:rPr lang="en-US" dirty="0" err="1" smtClean="0"/>
              <a:t>ms</a:t>
            </a:r>
            <a:r>
              <a:rPr lang="en-US" dirty="0"/>
              <a:t>		p &lt; </a:t>
            </a:r>
            <a:r>
              <a:rPr lang="en-US" dirty="0" smtClean="0"/>
              <a:t>0.01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/>
              <a:t> </a:t>
            </a:r>
            <a:r>
              <a:rPr lang="en-US" sz="1600" dirty="0" smtClean="0"/>
              <a:t>      (moving </a:t>
            </a:r>
            <a:r>
              <a:rPr lang="en-US" sz="1600" dirty="0"/>
              <a:t>+ </a:t>
            </a:r>
            <a:r>
              <a:rPr lang="en-US" sz="1600" dirty="0" smtClean="0"/>
              <a:t>engaging) </a:t>
            </a:r>
          </a:p>
          <a:p>
            <a:pPr>
              <a:spcBef>
                <a:spcPts val="1200"/>
              </a:spcBef>
            </a:pPr>
            <a:r>
              <a:rPr lang="en-US" dirty="0"/>
              <a:t>Disengaging</a:t>
            </a:r>
            <a:r>
              <a:rPr lang="en-US" dirty="0" smtClean="0"/>
              <a:t> =	54 </a:t>
            </a:r>
            <a:r>
              <a:rPr lang="en-US" dirty="0"/>
              <a:t>± 24 </a:t>
            </a:r>
            <a:r>
              <a:rPr lang="en-US" dirty="0" err="1" smtClean="0"/>
              <a:t>ms</a:t>
            </a:r>
            <a:r>
              <a:rPr lang="en-US" dirty="0" smtClean="0"/>
              <a:t>		p </a:t>
            </a:r>
            <a:r>
              <a:rPr lang="en-US" dirty="0"/>
              <a:t>&lt; </a:t>
            </a:r>
            <a:r>
              <a:rPr lang="en-US" dirty="0" smtClean="0"/>
              <a:t>0.01</a:t>
            </a:r>
          </a:p>
          <a:p>
            <a:pPr>
              <a:spcBef>
                <a:spcPts val="1200"/>
              </a:spcBef>
            </a:pPr>
            <a:r>
              <a:rPr lang="en-US" dirty="0" err="1" smtClean="0"/>
              <a:t>Costo</a:t>
            </a:r>
            <a:r>
              <a:rPr lang="en-US" dirty="0" smtClean="0"/>
              <a:t>	      = -60 ± 39 </a:t>
            </a:r>
            <a:r>
              <a:rPr lang="en-US" dirty="0" err="1" smtClean="0"/>
              <a:t>ms</a:t>
            </a:r>
            <a:r>
              <a:rPr lang="en-US" dirty="0" smtClean="0"/>
              <a:t>	p </a:t>
            </a:r>
            <a:r>
              <a:rPr lang="en-US" dirty="0"/>
              <a:t>&lt; 0.01</a:t>
            </a:r>
            <a:endParaRPr lang="en-US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 smtClean="0"/>
              <a:t>       (</a:t>
            </a:r>
            <a:r>
              <a:rPr lang="en-US" sz="1600" dirty="0" err="1" smtClean="0"/>
              <a:t>dell’invalid</a:t>
            </a:r>
            <a:r>
              <a:rPr lang="en-US" sz="1600" dirty="0" smtClean="0"/>
              <a:t> </a:t>
            </a:r>
            <a:r>
              <a:rPr lang="en-US" sz="1600" dirty="0"/>
              <a:t>cue a </a:t>
            </a:r>
            <a:r>
              <a:rPr lang="en-US" sz="1600" dirty="0" smtClean="0"/>
              <a:t>SOA </a:t>
            </a:r>
            <a:r>
              <a:rPr lang="en-US" sz="1600" dirty="0"/>
              <a:t>0 </a:t>
            </a:r>
            <a:r>
              <a:rPr lang="en-US" sz="1600" dirty="0" err="1" smtClean="0"/>
              <a:t>ms</a:t>
            </a:r>
            <a:r>
              <a:rPr lang="en-US" sz="1600" dirty="0" smtClean="0"/>
              <a:t>)</a:t>
            </a:r>
          </a:p>
          <a:p>
            <a:pPr>
              <a:spcBef>
                <a:spcPts val="2400"/>
              </a:spcBef>
            </a:pPr>
            <a:r>
              <a:rPr lang="it-IT" dirty="0" err="1" smtClean="0"/>
              <a:t>Orienting</a:t>
            </a:r>
            <a:r>
              <a:rPr lang="it-IT" dirty="0"/>
              <a:t> time = </a:t>
            </a:r>
            <a:r>
              <a:rPr lang="it-IT" dirty="0" smtClean="0"/>
              <a:t>57 </a:t>
            </a:r>
            <a:r>
              <a:rPr lang="it-IT" dirty="0"/>
              <a:t>± 31 </a:t>
            </a:r>
            <a:r>
              <a:rPr lang="it-IT" dirty="0" err="1" smtClean="0"/>
              <a:t>ms</a:t>
            </a:r>
            <a:r>
              <a:rPr lang="it-IT" dirty="0" smtClean="0"/>
              <a:t>	</a:t>
            </a:r>
            <a:r>
              <a:rPr lang="en-US" dirty="0" smtClean="0"/>
              <a:t>p </a:t>
            </a:r>
            <a:r>
              <a:rPr lang="en-US" dirty="0"/>
              <a:t>&lt; </a:t>
            </a:r>
            <a:r>
              <a:rPr lang="en-US" dirty="0" smtClean="0"/>
              <a:t>0.01</a:t>
            </a:r>
          </a:p>
          <a:p>
            <a:pPr>
              <a:spcBef>
                <a:spcPts val="2400"/>
              </a:spcBef>
            </a:pPr>
            <a:r>
              <a:rPr lang="en-US" dirty="0"/>
              <a:t>Flanker conflict = 137 ± 43 </a:t>
            </a:r>
            <a:r>
              <a:rPr lang="en-US" dirty="0" err="1"/>
              <a:t>ms</a:t>
            </a:r>
            <a:r>
              <a:rPr lang="en-US" dirty="0"/>
              <a:t> 	p &lt; </a:t>
            </a:r>
            <a:r>
              <a:rPr lang="en-US" dirty="0" smtClean="0"/>
              <a:t>0.01</a:t>
            </a:r>
          </a:p>
          <a:p>
            <a:pPr>
              <a:spcBef>
                <a:spcPts val="2400"/>
              </a:spcBef>
            </a:pPr>
            <a:r>
              <a:rPr lang="en-US" dirty="0"/>
              <a:t>Location conflict = -11 ± 27 </a:t>
            </a:r>
            <a:r>
              <a:rPr lang="en-US" dirty="0" err="1"/>
              <a:t>ms</a:t>
            </a:r>
            <a:r>
              <a:rPr lang="en-US" dirty="0"/>
              <a:t>  p &lt; 0.05</a:t>
            </a:r>
            <a:endParaRPr lang="en-US" dirty="0" smtClean="0"/>
          </a:p>
          <a:p>
            <a:pPr>
              <a:spcBef>
                <a:spcPts val="2400"/>
              </a:spcBef>
            </a:pPr>
            <a:endParaRPr lang="en-US" dirty="0"/>
          </a:p>
          <a:p>
            <a:pPr>
              <a:spcBef>
                <a:spcPts val="2400"/>
              </a:spcBef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50753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Alerting</a:t>
            </a:r>
            <a:r>
              <a:rPr lang="it-IT" dirty="0" smtClean="0"/>
              <a:t> x </a:t>
            </a:r>
            <a:r>
              <a:rPr lang="it-IT" dirty="0" err="1" smtClean="0"/>
              <a:t>flanker</a:t>
            </a:r>
            <a:r>
              <a:rPr lang="it-IT" dirty="0" smtClean="0"/>
              <a:t> </a:t>
            </a:r>
            <a:r>
              <a:rPr lang="it-IT" dirty="0" err="1" smtClean="0"/>
              <a:t>conflict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 smtClean="0"/>
              <a:t>L’interazione</a:t>
            </a:r>
            <a:r>
              <a:rPr lang="en-US" dirty="0" smtClean="0"/>
              <a:t> alerting x </a:t>
            </a:r>
            <a:r>
              <a:rPr lang="en-US" dirty="0"/>
              <a:t>flanker conflict </a:t>
            </a:r>
            <a:r>
              <a:rPr lang="en-US" dirty="0" smtClean="0"/>
              <a:t>è  </a:t>
            </a:r>
            <a:r>
              <a:rPr lang="en-US" dirty="0" err="1" smtClean="0"/>
              <a:t>significativa</a:t>
            </a:r>
            <a:r>
              <a:rPr lang="en-US" dirty="0" smtClean="0"/>
              <a:t> per </a:t>
            </a:r>
            <a:r>
              <a:rPr lang="en-US" dirty="0" err="1" smtClean="0"/>
              <a:t>gli</a:t>
            </a:r>
            <a:r>
              <a:rPr lang="en-US" dirty="0" smtClean="0"/>
              <a:t> RT (-13 </a:t>
            </a:r>
            <a:r>
              <a:rPr lang="en-US" dirty="0"/>
              <a:t>± 33 </a:t>
            </a:r>
            <a:r>
              <a:rPr lang="en-US" dirty="0" err="1"/>
              <a:t>ms</a:t>
            </a:r>
            <a:r>
              <a:rPr lang="en-US" dirty="0"/>
              <a:t>, </a:t>
            </a:r>
            <a:r>
              <a:rPr lang="en-US" dirty="0" smtClean="0"/>
              <a:t>p </a:t>
            </a:r>
            <a:r>
              <a:rPr lang="en-US" dirty="0"/>
              <a:t>&lt; 0.01) </a:t>
            </a:r>
            <a:r>
              <a:rPr lang="en-US" dirty="0" smtClean="0"/>
              <a:t>ma non per </a:t>
            </a:r>
            <a:r>
              <a:rPr lang="en-US" dirty="0" err="1" smtClean="0"/>
              <a:t>l’accuratezza</a:t>
            </a:r>
            <a:r>
              <a:rPr lang="en-US" dirty="0" smtClean="0"/>
              <a:t> (0 </a:t>
            </a:r>
            <a:r>
              <a:rPr lang="en-US" dirty="0"/>
              <a:t>± 9%, </a:t>
            </a:r>
            <a:r>
              <a:rPr lang="en-US" dirty="0" err="1" smtClean="0"/>
              <a:t>n.s</a:t>
            </a:r>
            <a:r>
              <a:rPr lang="en-US" dirty="0"/>
              <a:t>.), </a:t>
            </a:r>
            <a:r>
              <a:rPr lang="en-US" dirty="0" err="1" smtClean="0"/>
              <a:t>indicando</a:t>
            </a:r>
            <a:r>
              <a:rPr lang="en-US" dirty="0" smtClean="0"/>
              <a:t> </a:t>
            </a:r>
            <a:r>
              <a:rPr lang="en-US" dirty="0" err="1" smtClean="0"/>
              <a:t>che</a:t>
            </a:r>
            <a:r>
              <a:rPr lang="en-US" dirty="0" smtClean="0"/>
              <a:t> </a:t>
            </a:r>
            <a:r>
              <a:rPr lang="en-US" dirty="0" err="1" smtClean="0"/>
              <a:t>il</a:t>
            </a:r>
            <a:r>
              <a:rPr lang="en-US" dirty="0" smtClean="0"/>
              <a:t> conflict </a:t>
            </a:r>
            <a:r>
              <a:rPr lang="en-US" dirty="0"/>
              <a:t>effect </a:t>
            </a:r>
            <a:r>
              <a:rPr lang="en-US" dirty="0" err="1" smtClean="0"/>
              <a:t>nella</a:t>
            </a:r>
            <a:r>
              <a:rPr lang="en-US" dirty="0" smtClean="0"/>
              <a:t> </a:t>
            </a:r>
            <a:r>
              <a:rPr lang="en-US" dirty="0" err="1" smtClean="0"/>
              <a:t>condizione</a:t>
            </a:r>
            <a:r>
              <a:rPr lang="en-US" dirty="0" smtClean="0"/>
              <a:t> </a:t>
            </a:r>
            <a:r>
              <a:rPr lang="en-US" dirty="0"/>
              <a:t>double-cue </a:t>
            </a:r>
            <a:r>
              <a:rPr lang="en-US" dirty="0" smtClean="0"/>
              <a:t>è </a:t>
            </a:r>
            <a:r>
              <a:rPr lang="en-US" dirty="0" err="1" smtClean="0"/>
              <a:t>più</a:t>
            </a:r>
            <a:r>
              <a:rPr lang="en-US" dirty="0" smtClean="0"/>
              <a:t> </a:t>
            </a:r>
            <a:r>
              <a:rPr lang="en-US" dirty="0" err="1" smtClean="0"/>
              <a:t>pronunciato</a:t>
            </a:r>
            <a:r>
              <a:rPr lang="en-US" dirty="0" smtClean="0"/>
              <a:t> </a:t>
            </a:r>
            <a:r>
              <a:rPr lang="en-US" dirty="0" err="1" smtClean="0"/>
              <a:t>che</a:t>
            </a:r>
            <a:r>
              <a:rPr lang="en-US" dirty="0" smtClean="0"/>
              <a:t> in </a:t>
            </a:r>
            <a:r>
              <a:rPr lang="en-US" dirty="0" err="1" smtClean="0"/>
              <a:t>quella</a:t>
            </a:r>
            <a:r>
              <a:rPr lang="en-US" dirty="0" smtClean="0"/>
              <a:t> no-cue</a:t>
            </a:r>
          </a:p>
          <a:p>
            <a:r>
              <a:rPr lang="en-US" dirty="0" err="1" smtClean="0"/>
              <a:t>L’interazione</a:t>
            </a:r>
            <a:r>
              <a:rPr lang="en-US" dirty="0" smtClean="0"/>
              <a:t> è </a:t>
            </a:r>
            <a:r>
              <a:rPr lang="en-US" dirty="0" err="1" smtClean="0"/>
              <a:t>causata</a:t>
            </a:r>
            <a:r>
              <a:rPr lang="en-US" dirty="0" smtClean="0"/>
              <a:t> </a:t>
            </a:r>
            <a:r>
              <a:rPr lang="en-US" dirty="0" err="1" smtClean="0"/>
              <a:t>dallo</a:t>
            </a:r>
            <a:r>
              <a:rPr lang="en-US" dirty="0"/>
              <a:t> speed-accuracy </a:t>
            </a:r>
            <a:r>
              <a:rPr lang="en-US" dirty="0" smtClean="0"/>
              <a:t>trade-off </a:t>
            </a:r>
            <a:r>
              <a:rPr lang="en-US" dirty="0" err="1" smtClean="0"/>
              <a:t>nel</a:t>
            </a:r>
            <a:r>
              <a:rPr lang="en-US" dirty="0" smtClean="0"/>
              <a:t> </a:t>
            </a:r>
            <a:r>
              <a:rPr lang="en-US" dirty="0" err="1" smtClean="0"/>
              <a:t>processamento</a:t>
            </a:r>
            <a:r>
              <a:rPr lang="en-US" dirty="0" smtClean="0"/>
              <a:t> </a:t>
            </a:r>
            <a:r>
              <a:rPr lang="en-US" dirty="0" err="1" smtClean="0"/>
              <a:t>ditarget</a:t>
            </a:r>
            <a:r>
              <a:rPr lang="en-US" dirty="0" smtClean="0"/>
              <a:t> con flanker </a:t>
            </a:r>
            <a:r>
              <a:rPr lang="en-US" dirty="0" err="1" smtClean="0"/>
              <a:t>incongruenti</a:t>
            </a:r>
            <a:r>
              <a:rPr lang="en-US" dirty="0" smtClean="0"/>
              <a:t> </a:t>
            </a:r>
            <a:r>
              <a:rPr lang="en-US" dirty="0" err="1" smtClean="0"/>
              <a:t>che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verifica</a:t>
            </a:r>
            <a:r>
              <a:rPr lang="en-US" dirty="0" smtClean="0"/>
              <a:t> con un SOA di 400 </a:t>
            </a:r>
            <a:r>
              <a:rPr lang="en-US" dirty="0" err="1" smtClean="0"/>
              <a:t>ms.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853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Alerting</a:t>
            </a:r>
            <a:r>
              <a:rPr lang="it-IT" dirty="0"/>
              <a:t> x </a:t>
            </a:r>
            <a:r>
              <a:rPr lang="it-IT" dirty="0" err="1"/>
              <a:t>flanker</a:t>
            </a:r>
            <a:r>
              <a:rPr lang="it-IT" dirty="0"/>
              <a:t> </a:t>
            </a:r>
            <a:r>
              <a:rPr lang="it-IT" dirty="0" err="1"/>
              <a:t>conflict</a:t>
            </a:r>
            <a:endParaRPr lang="it-IT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64118"/>
            <a:ext cx="9007207" cy="5421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660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err="1" smtClean="0"/>
              <a:t>Orienting</a:t>
            </a:r>
            <a:r>
              <a:rPr lang="it-IT" dirty="0" smtClean="0"/>
              <a:t> e </a:t>
            </a:r>
            <a:r>
              <a:rPr lang="it-IT" dirty="0" err="1" smtClean="0"/>
              <a:t>validity</a:t>
            </a:r>
            <a:r>
              <a:rPr lang="it-IT" dirty="0" smtClean="0"/>
              <a:t> x </a:t>
            </a:r>
            <a:r>
              <a:rPr lang="it-IT" dirty="0" err="1" smtClean="0"/>
              <a:t>flanker</a:t>
            </a:r>
            <a:r>
              <a:rPr lang="it-IT" dirty="0" smtClean="0"/>
              <a:t> </a:t>
            </a:r>
            <a:r>
              <a:rPr lang="it-IT" dirty="0" err="1" smtClean="0"/>
              <a:t>conflict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en-US" dirty="0" err="1" smtClean="0"/>
              <a:t>L’interazione</a:t>
            </a:r>
            <a:r>
              <a:rPr lang="en-US" dirty="0" smtClean="0"/>
              <a:t> </a:t>
            </a:r>
            <a:r>
              <a:rPr lang="en-US" dirty="0"/>
              <a:t>orienting </a:t>
            </a:r>
            <a:r>
              <a:rPr lang="en-US" dirty="0" smtClean="0"/>
              <a:t>per </a:t>
            </a:r>
            <a:r>
              <a:rPr lang="en-US" dirty="0"/>
              <a:t>flanker conflict </a:t>
            </a:r>
            <a:r>
              <a:rPr lang="en-US" dirty="0" smtClean="0"/>
              <a:t>è </a:t>
            </a:r>
            <a:r>
              <a:rPr lang="en-US" dirty="0" err="1" smtClean="0"/>
              <a:t>significativa</a:t>
            </a:r>
            <a:r>
              <a:rPr lang="en-US" dirty="0" smtClean="0"/>
              <a:t> </a:t>
            </a:r>
            <a:r>
              <a:rPr lang="en-US" dirty="0" err="1" smtClean="0"/>
              <a:t>sia</a:t>
            </a:r>
            <a:r>
              <a:rPr lang="en-US" dirty="0" smtClean="0"/>
              <a:t> per </a:t>
            </a:r>
            <a:r>
              <a:rPr lang="en-US" dirty="0" err="1" smtClean="0"/>
              <a:t>gli</a:t>
            </a:r>
            <a:r>
              <a:rPr lang="en-US" dirty="0" smtClean="0"/>
              <a:t> RT (30 </a:t>
            </a:r>
            <a:r>
              <a:rPr lang="en-US" dirty="0"/>
              <a:t>± 32 </a:t>
            </a:r>
            <a:r>
              <a:rPr lang="en-US" dirty="0" err="1" smtClean="0"/>
              <a:t>ms</a:t>
            </a:r>
            <a:r>
              <a:rPr lang="en-US" dirty="0" smtClean="0"/>
              <a:t> </a:t>
            </a:r>
            <a:r>
              <a:rPr lang="en-US" dirty="0"/>
              <a:t>p &lt; 0.01) </a:t>
            </a:r>
            <a:r>
              <a:rPr lang="en-US" dirty="0" err="1" smtClean="0"/>
              <a:t>sia</a:t>
            </a:r>
            <a:r>
              <a:rPr lang="en-US" dirty="0" smtClean="0"/>
              <a:t> per </a:t>
            </a:r>
            <a:r>
              <a:rPr lang="en-US" dirty="0" err="1" smtClean="0"/>
              <a:t>l’accuratezza</a:t>
            </a:r>
            <a:r>
              <a:rPr lang="en-US" dirty="0" smtClean="0"/>
              <a:t> (-3 </a:t>
            </a:r>
            <a:r>
              <a:rPr lang="en-US" dirty="0"/>
              <a:t>± 6% </a:t>
            </a:r>
            <a:r>
              <a:rPr lang="en-US" dirty="0" smtClean="0"/>
              <a:t>p </a:t>
            </a:r>
            <a:r>
              <a:rPr lang="en-US" dirty="0"/>
              <a:t>&lt; </a:t>
            </a:r>
            <a:r>
              <a:rPr lang="en-US" dirty="0" smtClean="0"/>
              <a:t>0.05) </a:t>
            </a:r>
            <a:r>
              <a:rPr lang="en-US" dirty="0" err="1" smtClean="0"/>
              <a:t>indicando</a:t>
            </a:r>
            <a:r>
              <a:rPr lang="en-US" dirty="0" smtClean="0"/>
              <a:t> </a:t>
            </a:r>
            <a:r>
              <a:rPr lang="en-US" dirty="0" err="1" smtClean="0"/>
              <a:t>che</a:t>
            </a:r>
            <a:r>
              <a:rPr lang="en-US" dirty="0" smtClean="0"/>
              <a:t> </a:t>
            </a:r>
            <a:r>
              <a:rPr lang="en-US" dirty="0" err="1" smtClean="0"/>
              <a:t>l’orienting</a:t>
            </a:r>
            <a:r>
              <a:rPr lang="en-US" dirty="0" smtClean="0"/>
              <a:t> </a:t>
            </a:r>
            <a:r>
              <a:rPr lang="en-US" dirty="0" err="1" smtClean="0"/>
              <a:t>riduce</a:t>
            </a:r>
            <a:r>
              <a:rPr lang="en-US" dirty="0" smtClean="0"/>
              <a:t> </a:t>
            </a:r>
            <a:r>
              <a:rPr lang="en-US" dirty="0" err="1" smtClean="0"/>
              <a:t>il</a:t>
            </a:r>
            <a:r>
              <a:rPr lang="en-US" dirty="0" smtClean="0"/>
              <a:t> flanker conflict </a:t>
            </a:r>
          </a:p>
          <a:p>
            <a:r>
              <a:rPr lang="en-US" dirty="0" err="1"/>
              <a:t>L</a:t>
            </a:r>
            <a:r>
              <a:rPr lang="en-US" dirty="0" err="1" smtClean="0"/>
              <a:t>’interazione</a:t>
            </a:r>
            <a:r>
              <a:rPr lang="en-US" dirty="0" smtClean="0"/>
              <a:t> validity </a:t>
            </a:r>
            <a:r>
              <a:rPr lang="en-US" dirty="0"/>
              <a:t>per flanker conflict è </a:t>
            </a:r>
            <a:r>
              <a:rPr lang="en-US" dirty="0" err="1"/>
              <a:t>significativa</a:t>
            </a:r>
            <a:r>
              <a:rPr lang="en-US" dirty="0"/>
              <a:t> </a:t>
            </a:r>
            <a:r>
              <a:rPr lang="en-US" dirty="0" err="1"/>
              <a:t>sia</a:t>
            </a:r>
            <a:r>
              <a:rPr lang="en-US" dirty="0"/>
              <a:t> per </a:t>
            </a:r>
            <a:r>
              <a:rPr lang="en-US" dirty="0" err="1"/>
              <a:t>gli</a:t>
            </a:r>
            <a:r>
              <a:rPr lang="en-US" dirty="0"/>
              <a:t> RT </a:t>
            </a:r>
            <a:r>
              <a:rPr lang="en-US" dirty="0" smtClean="0"/>
              <a:t>(60 </a:t>
            </a:r>
            <a:r>
              <a:rPr lang="en-US" dirty="0"/>
              <a:t>± </a:t>
            </a:r>
            <a:r>
              <a:rPr lang="en-US" dirty="0" smtClean="0"/>
              <a:t>42 </a:t>
            </a:r>
            <a:r>
              <a:rPr lang="en-US" dirty="0" err="1"/>
              <a:t>ms</a:t>
            </a:r>
            <a:r>
              <a:rPr lang="en-US" dirty="0"/>
              <a:t> p &lt; 0.01) </a:t>
            </a:r>
            <a:r>
              <a:rPr lang="en-US" dirty="0" err="1"/>
              <a:t>sia</a:t>
            </a:r>
            <a:r>
              <a:rPr lang="en-US" dirty="0"/>
              <a:t> per </a:t>
            </a:r>
            <a:r>
              <a:rPr lang="en-US" dirty="0" err="1"/>
              <a:t>l’accuratezza</a:t>
            </a:r>
            <a:r>
              <a:rPr lang="en-US" dirty="0"/>
              <a:t> </a:t>
            </a:r>
            <a:r>
              <a:rPr lang="en-US" dirty="0" smtClean="0"/>
              <a:t>(-10 </a:t>
            </a:r>
            <a:r>
              <a:rPr lang="en-US" dirty="0"/>
              <a:t>± </a:t>
            </a:r>
            <a:r>
              <a:rPr lang="en-US" dirty="0" smtClean="0"/>
              <a:t>9% </a:t>
            </a:r>
            <a:r>
              <a:rPr lang="en-US" dirty="0"/>
              <a:t>p &lt; </a:t>
            </a:r>
            <a:r>
              <a:rPr lang="en-US" dirty="0" smtClean="0"/>
              <a:t>0.01) </a:t>
            </a:r>
            <a:r>
              <a:rPr lang="en-US" dirty="0" err="1" smtClean="0"/>
              <a:t>indicando</a:t>
            </a:r>
            <a:r>
              <a:rPr lang="en-US" dirty="0" smtClean="0"/>
              <a:t> </a:t>
            </a:r>
            <a:r>
              <a:rPr lang="en-US" dirty="0" err="1" smtClean="0"/>
              <a:t>che</a:t>
            </a:r>
            <a:r>
              <a:rPr lang="en-US" dirty="0" smtClean="0"/>
              <a:t> le </a:t>
            </a:r>
            <a:r>
              <a:rPr lang="en-US" dirty="0" err="1" smtClean="0"/>
              <a:t>condizioni</a:t>
            </a:r>
            <a:r>
              <a:rPr lang="en-US" dirty="0" smtClean="0"/>
              <a:t> </a:t>
            </a:r>
            <a:r>
              <a:rPr lang="en-US" dirty="0" err="1" smtClean="0"/>
              <a:t>invalide</a:t>
            </a:r>
            <a:r>
              <a:rPr lang="en-US" dirty="0" smtClean="0"/>
              <a:t> </a:t>
            </a:r>
            <a:r>
              <a:rPr lang="en-US" dirty="0" err="1" smtClean="0"/>
              <a:t>sono</a:t>
            </a:r>
            <a:r>
              <a:rPr lang="en-US" dirty="0" smtClean="0"/>
              <a:t> associate ad un </a:t>
            </a:r>
            <a:r>
              <a:rPr lang="en-US" dirty="0" err="1" smtClean="0"/>
              <a:t>maggior</a:t>
            </a:r>
            <a:r>
              <a:rPr lang="en-US" dirty="0" smtClean="0"/>
              <a:t> flanker conflict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414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962" y="44624"/>
            <a:ext cx="5934075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50" y="3605733"/>
            <a:ext cx="5829300" cy="3279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4892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Analisi correlazionale</a:t>
            </a:r>
            <a:endParaRPr lang="it-IT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23" y="2548390"/>
            <a:ext cx="8811273" cy="3040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3335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L’alerting</a:t>
            </a:r>
            <a:r>
              <a:rPr lang="en-US" dirty="0" smtClean="0"/>
              <a:t> ha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correlazione</a:t>
            </a:r>
            <a:r>
              <a:rPr lang="en-US" dirty="0" smtClean="0"/>
              <a:t> </a:t>
            </a:r>
            <a:r>
              <a:rPr lang="en-US" dirty="0" err="1" smtClean="0"/>
              <a:t>positiva</a:t>
            </a:r>
            <a:r>
              <a:rPr lang="en-US" dirty="0" smtClean="0"/>
              <a:t> con </a:t>
            </a:r>
            <a:r>
              <a:rPr lang="en-US" dirty="0" err="1" smtClean="0"/>
              <a:t>il</a:t>
            </a:r>
            <a:r>
              <a:rPr lang="en-US" dirty="0" smtClean="0"/>
              <a:t> disengaging (</a:t>
            </a:r>
            <a:r>
              <a:rPr lang="en-US" dirty="0"/>
              <a:t>r = 0.38</a:t>
            </a:r>
            <a:r>
              <a:rPr lang="en-US" dirty="0" smtClean="0"/>
              <a:t>).</a:t>
            </a:r>
          </a:p>
          <a:p>
            <a:r>
              <a:rPr lang="en-US" dirty="0" smtClean="0"/>
              <a:t>Quasi </a:t>
            </a:r>
            <a:r>
              <a:rPr lang="en-US" dirty="0" err="1" smtClean="0"/>
              <a:t>tutte</a:t>
            </a:r>
            <a:r>
              <a:rPr lang="en-US" dirty="0" smtClean="0"/>
              <a:t> le </a:t>
            </a:r>
            <a:r>
              <a:rPr lang="en-US" dirty="0" err="1" smtClean="0"/>
              <a:t>misure</a:t>
            </a:r>
            <a:r>
              <a:rPr lang="en-US" dirty="0" smtClean="0"/>
              <a:t> relative </a:t>
            </a:r>
            <a:r>
              <a:rPr lang="en-US" dirty="0" err="1" smtClean="0"/>
              <a:t>alla</a:t>
            </a:r>
            <a:r>
              <a:rPr lang="en-US" dirty="0" smtClean="0"/>
              <a:t> rete di orienting </a:t>
            </a:r>
            <a:r>
              <a:rPr lang="en-US" dirty="0" err="1" smtClean="0"/>
              <a:t>sono</a:t>
            </a:r>
            <a:r>
              <a:rPr lang="en-US" dirty="0" smtClean="0"/>
              <a:t> </a:t>
            </a:r>
            <a:r>
              <a:rPr lang="en-US" dirty="0" err="1" smtClean="0"/>
              <a:t>altamente</a:t>
            </a:r>
            <a:r>
              <a:rPr lang="en-US" dirty="0" smtClean="0"/>
              <a:t> correlate:</a:t>
            </a:r>
          </a:p>
          <a:p>
            <a:pPr lvl="2"/>
            <a:r>
              <a:rPr lang="en-US" dirty="0" smtClean="0"/>
              <a:t>Il validity </a:t>
            </a:r>
            <a:r>
              <a:rPr lang="en-US" dirty="0"/>
              <a:t>effect </a:t>
            </a:r>
            <a:r>
              <a:rPr lang="en-US" dirty="0" err="1" smtClean="0"/>
              <a:t>correla</a:t>
            </a:r>
            <a:r>
              <a:rPr lang="en-US" dirty="0" smtClean="0"/>
              <a:t> </a:t>
            </a:r>
            <a:r>
              <a:rPr lang="en-US" dirty="0" err="1" smtClean="0"/>
              <a:t>significativamente</a:t>
            </a:r>
            <a:r>
              <a:rPr lang="en-US" dirty="0" smtClean="0"/>
              <a:t> con </a:t>
            </a:r>
            <a:r>
              <a:rPr lang="en-US" dirty="0" err="1" smtClean="0"/>
              <a:t>il</a:t>
            </a:r>
            <a:r>
              <a:rPr lang="en-US" dirty="0" smtClean="0"/>
              <a:t> disengaging (</a:t>
            </a:r>
            <a:r>
              <a:rPr lang="en-US" dirty="0"/>
              <a:t>r = </a:t>
            </a:r>
            <a:r>
              <a:rPr lang="en-US" dirty="0" smtClean="0"/>
              <a:t>0.77) e </a:t>
            </a:r>
            <a:r>
              <a:rPr lang="en-US" dirty="0" err="1" smtClean="0"/>
              <a:t>il</a:t>
            </a:r>
            <a:r>
              <a:rPr lang="en-US" dirty="0" smtClean="0"/>
              <a:t> moving </a:t>
            </a:r>
            <a:r>
              <a:rPr lang="en-US" dirty="0"/>
              <a:t>+ engaging (r = 0.69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La </a:t>
            </a:r>
            <a:r>
              <a:rPr lang="en-US" dirty="0" err="1" smtClean="0"/>
              <a:t>correlazione</a:t>
            </a:r>
            <a:r>
              <a:rPr lang="en-US" dirty="0" smtClean="0"/>
              <a:t> </a:t>
            </a:r>
            <a:r>
              <a:rPr lang="en-US" dirty="0" err="1" smtClean="0"/>
              <a:t>tra</a:t>
            </a:r>
            <a:r>
              <a:rPr lang="en-US" dirty="0" smtClean="0"/>
              <a:t> </a:t>
            </a:r>
            <a:r>
              <a:rPr lang="en-US" dirty="0"/>
              <a:t>disengaging </a:t>
            </a:r>
            <a:r>
              <a:rPr lang="en-US" dirty="0" smtClean="0"/>
              <a:t>e </a:t>
            </a:r>
            <a:r>
              <a:rPr lang="en-US" dirty="0"/>
              <a:t>moving + engaging </a:t>
            </a:r>
            <a:r>
              <a:rPr lang="en-US" dirty="0" smtClean="0"/>
              <a:t>non è </a:t>
            </a:r>
            <a:r>
              <a:rPr lang="en-US" dirty="0" err="1" smtClean="0"/>
              <a:t>significativa</a:t>
            </a:r>
            <a:r>
              <a:rPr lang="en-US" dirty="0" smtClean="0"/>
              <a:t> </a:t>
            </a:r>
            <a:r>
              <a:rPr lang="en-US" dirty="0"/>
              <a:t>(r = 0.07). </a:t>
            </a:r>
          </a:p>
          <a:p>
            <a:pPr marL="342900" lvl="2" indent="-342900"/>
            <a:r>
              <a:rPr lang="en-US" sz="3200" dirty="0" smtClean="0"/>
              <a:t>Il flanker </a:t>
            </a:r>
            <a:r>
              <a:rPr lang="en-US" sz="3200" dirty="0"/>
              <a:t>conflict </a:t>
            </a:r>
            <a:r>
              <a:rPr lang="en-US" sz="3200" dirty="0" err="1" smtClean="0"/>
              <a:t>correla</a:t>
            </a:r>
            <a:r>
              <a:rPr lang="en-US" sz="3200" dirty="0" smtClean="0"/>
              <a:t> </a:t>
            </a:r>
            <a:r>
              <a:rPr lang="en-US" sz="3200" dirty="0" err="1" smtClean="0"/>
              <a:t>significativamente</a:t>
            </a:r>
            <a:r>
              <a:rPr lang="en-US" sz="3200" dirty="0" smtClean="0"/>
              <a:t> </a:t>
            </a:r>
            <a:r>
              <a:rPr lang="en-US" sz="3200" dirty="0" err="1" smtClean="0"/>
              <a:t>soltanto</a:t>
            </a:r>
            <a:r>
              <a:rPr lang="en-US" sz="3200" dirty="0" smtClean="0"/>
              <a:t> con </a:t>
            </a:r>
            <a:r>
              <a:rPr lang="en-US" sz="3200" dirty="0" err="1" smtClean="0"/>
              <a:t>il</a:t>
            </a:r>
            <a:r>
              <a:rPr lang="en-US" sz="3200" dirty="0" smtClean="0"/>
              <a:t> </a:t>
            </a:r>
            <a:r>
              <a:rPr lang="en-US" sz="3200" dirty="0"/>
              <a:t>mean RT (r = 0.43</a:t>
            </a:r>
            <a:r>
              <a:rPr lang="en-US" sz="3200" dirty="0" smtClean="0"/>
              <a:t>)</a:t>
            </a:r>
          </a:p>
          <a:p>
            <a:pPr marL="342900" lvl="2" indent="-342900"/>
            <a:r>
              <a:rPr lang="en-US" sz="3200" dirty="0" smtClean="0"/>
              <a:t>Il location conflict non </a:t>
            </a:r>
            <a:r>
              <a:rPr lang="en-US" sz="3200" dirty="0" err="1" smtClean="0"/>
              <a:t>correla</a:t>
            </a:r>
            <a:r>
              <a:rPr lang="en-US" sz="3200" dirty="0" smtClean="0"/>
              <a:t> con </a:t>
            </a:r>
            <a:r>
              <a:rPr lang="en-US" sz="3200" dirty="0" err="1" smtClean="0"/>
              <a:t>nessun</a:t>
            </a:r>
            <a:r>
              <a:rPr lang="en-US" sz="3200" dirty="0" smtClean="0"/>
              <a:t> </a:t>
            </a:r>
            <a:r>
              <a:rPr lang="en-US" sz="3200" dirty="0" err="1" smtClean="0"/>
              <a:t>punteggio</a:t>
            </a:r>
            <a:r>
              <a:rPr lang="en-US" sz="3200" dirty="0" smtClean="0"/>
              <a:t> di rete.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87470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4525963"/>
          </a:xfrm>
        </p:spPr>
        <p:txBody>
          <a:bodyPr>
            <a:noAutofit/>
          </a:bodyPr>
          <a:lstStyle/>
          <a:p>
            <a:r>
              <a:rPr lang="en-US" dirty="0" err="1" smtClean="0"/>
              <a:t>Riassumendo</a:t>
            </a:r>
            <a:r>
              <a:rPr lang="en-US" dirty="0" smtClean="0"/>
              <a:t>, </a:t>
            </a:r>
            <a:r>
              <a:rPr lang="en-US" dirty="0" err="1" smtClean="0"/>
              <a:t>questo</a:t>
            </a:r>
            <a:r>
              <a:rPr lang="en-US" dirty="0" smtClean="0"/>
              <a:t> studio, per mezzo di </a:t>
            </a:r>
            <a:r>
              <a:rPr lang="en-US" dirty="0" err="1" smtClean="0"/>
              <a:t>ulteriori</a:t>
            </a:r>
            <a:r>
              <a:rPr lang="en-US" dirty="0" smtClean="0"/>
              <a:t> </a:t>
            </a:r>
            <a:r>
              <a:rPr lang="en-US" dirty="0" err="1" smtClean="0"/>
              <a:t>manipolazioni</a:t>
            </a:r>
            <a:r>
              <a:rPr lang="en-US" dirty="0" smtClean="0"/>
              <a:t> </a:t>
            </a:r>
            <a:r>
              <a:rPr lang="en-US" dirty="0" err="1" smtClean="0"/>
              <a:t>sperimentali</a:t>
            </a:r>
            <a:r>
              <a:rPr lang="en-US" dirty="0" smtClean="0"/>
              <a:t>, </a:t>
            </a:r>
            <a:r>
              <a:rPr lang="en-US" dirty="0" err="1" smtClean="0"/>
              <a:t>mette</a:t>
            </a:r>
            <a:r>
              <a:rPr lang="en-US" dirty="0" smtClean="0"/>
              <a:t> in </a:t>
            </a:r>
            <a:r>
              <a:rPr lang="en-US" dirty="0" err="1" smtClean="0"/>
              <a:t>evidenza</a:t>
            </a:r>
            <a:r>
              <a:rPr lang="en-US" dirty="0" smtClean="0"/>
              <a:t>  diverse </a:t>
            </a:r>
            <a:r>
              <a:rPr lang="en-US" dirty="0" err="1" smtClean="0"/>
              <a:t>interazioni</a:t>
            </a:r>
            <a:r>
              <a:rPr lang="en-US" dirty="0" smtClean="0"/>
              <a:t> </a:t>
            </a:r>
            <a:r>
              <a:rPr lang="en-US" dirty="0" err="1" smtClean="0"/>
              <a:t>tra</a:t>
            </a:r>
            <a:r>
              <a:rPr lang="en-US" dirty="0" smtClean="0"/>
              <a:t> </a:t>
            </a:r>
            <a:r>
              <a:rPr lang="en-US" dirty="0" err="1" smtClean="0"/>
              <a:t>reti</a:t>
            </a:r>
            <a:r>
              <a:rPr lang="en-US" dirty="0" smtClean="0"/>
              <a:t> </a:t>
            </a:r>
            <a:r>
              <a:rPr lang="en-US" dirty="0" err="1" smtClean="0"/>
              <a:t>attenzionali</a:t>
            </a:r>
            <a:r>
              <a:rPr lang="en-US" dirty="0" smtClean="0"/>
              <a:t> </a:t>
            </a:r>
            <a:r>
              <a:rPr lang="en-US" dirty="0" err="1" smtClean="0"/>
              <a:t>differenti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L’alerting</a:t>
            </a:r>
            <a:r>
              <a:rPr lang="en-US" dirty="0" smtClean="0"/>
              <a:t> </a:t>
            </a:r>
            <a:r>
              <a:rPr lang="en-US" dirty="0" err="1" smtClean="0"/>
              <a:t>migliora</a:t>
            </a:r>
            <a:r>
              <a:rPr lang="en-US" dirty="0" smtClean="0"/>
              <a:t> la </a:t>
            </a:r>
            <a:r>
              <a:rPr lang="en-US" dirty="0" err="1" smtClean="0"/>
              <a:t>velocità</a:t>
            </a:r>
            <a:r>
              <a:rPr lang="en-US" dirty="0" smtClean="0"/>
              <a:t>  </a:t>
            </a:r>
            <a:r>
              <a:rPr lang="en-US" dirty="0" err="1" smtClean="0"/>
              <a:t>generale</a:t>
            </a:r>
            <a:r>
              <a:rPr lang="en-US" dirty="0" smtClean="0"/>
              <a:t> di </a:t>
            </a:r>
            <a:r>
              <a:rPr lang="en-US" dirty="0" err="1" smtClean="0"/>
              <a:t>risposta</a:t>
            </a:r>
            <a:r>
              <a:rPr lang="en-US" dirty="0" smtClean="0"/>
              <a:t> ma </a:t>
            </a:r>
            <a:r>
              <a:rPr lang="en-US" dirty="0" err="1" smtClean="0"/>
              <a:t>interferisce</a:t>
            </a:r>
            <a:r>
              <a:rPr lang="en-US" dirty="0" smtClean="0"/>
              <a:t> con </a:t>
            </a:r>
            <a:r>
              <a:rPr lang="en-US" dirty="0" err="1" smtClean="0"/>
              <a:t>l’executive</a:t>
            </a:r>
            <a:r>
              <a:rPr lang="en-US" dirty="0" smtClean="0"/>
              <a:t> control in </a:t>
            </a:r>
            <a:r>
              <a:rPr lang="en-US" dirty="0" err="1" smtClean="0"/>
              <a:t>funzione</a:t>
            </a:r>
            <a:r>
              <a:rPr lang="en-US" dirty="0" smtClean="0"/>
              <a:t> </a:t>
            </a:r>
            <a:r>
              <a:rPr lang="en-US" dirty="0" err="1" smtClean="0"/>
              <a:t>dei</a:t>
            </a:r>
            <a:r>
              <a:rPr lang="en-US" dirty="0" smtClean="0"/>
              <a:t> </a:t>
            </a:r>
            <a:r>
              <a:rPr lang="en-US" dirty="0" err="1" smtClean="0"/>
              <a:t>diversi</a:t>
            </a:r>
            <a:r>
              <a:rPr lang="en-US" dirty="0" smtClean="0"/>
              <a:t> SOA </a:t>
            </a:r>
            <a:r>
              <a:rPr lang="en-US" dirty="0" err="1" smtClean="0"/>
              <a:t>considerati</a:t>
            </a:r>
            <a:r>
              <a:rPr lang="en-US" dirty="0" smtClean="0"/>
              <a:t>.</a:t>
            </a:r>
          </a:p>
          <a:p>
            <a:r>
              <a:rPr lang="en-US" dirty="0" smtClean="0"/>
              <a:t>I cue </a:t>
            </a:r>
            <a:r>
              <a:rPr lang="en-US" dirty="0" err="1" smtClean="0"/>
              <a:t>validi</a:t>
            </a:r>
            <a:r>
              <a:rPr lang="en-US" dirty="0" smtClean="0"/>
              <a:t> </a:t>
            </a:r>
            <a:r>
              <a:rPr lang="en-US" dirty="0" err="1" smtClean="0"/>
              <a:t>migliorano</a:t>
            </a:r>
            <a:r>
              <a:rPr lang="en-US" dirty="0" smtClean="0"/>
              <a:t> la performance del </a:t>
            </a:r>
            <a:r>
              <a:rPr lang="en-US" dirty="0" err="1" smtClean="0"/>
              <a:t>controllo</a:t>
            </a:r>
            <a:r>
              <a:rPr lang="en-US" dirty="0" smtClean="0"/>
              <a:t> </a:t>
            </a:r>
            <a:r>
              <a:rPr lang="en-US" dirty="0" err="1" smtClean="0"/>
              <a:t>esecutivo</a:t>
            </a:r>
            <a:r>
              <a:rPr lang="en-US" dirty="0" smtClean="0"/>
              <a:t> </a:t>
            </a:r>
            <a:r>
              <a:rPr lang="en-US" dirty="0" err="1" smtClean="0"/>
              <a:t>mentre</a:t>
            </a:r>
            <a:r>
              <a:rPr lang="en-US" dirty="0" smtClean="0"/>
              <a:t> </a:t>
            </a:r>
            <a:r>
              <a:rPr lang="en-US" dirty="0" err="1" smtClean="0"/>
              <a:t>quelli</a:t>
            </a:r>
            <a:r>
              <a:rPr lang="en-US" dirty="0" smtClean="0"/>
              <a:t> </a:t>
            </a:r>
            <a:r>
              <a:rPr lang="en-US" dirty="0" err="1" smtClean="0"/>
              <a:t>invalidi</a:t>
            </a:r>
            <a:r>
              <a:rPr lang="en-US" dirty="0" smtClean="0"/>
              <a:t> </a:t>
            </a:r>
            <a:r>
              <a:rPr lang="en-US" dirty="0" err="1" smtClean="0"/>
              <a:t>interferiscono</a:t>
            </a:r>
            <a:r>
              <a:rPr lang="en-US" dirty="0" smtClean="0"/>
              <a:t> con </a:t>
            </a:r>
            <a:r>
              <a:rPr lang="en-US" dirty="0" err="1" smtClean="0"/>
              <a:t>esso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45768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L’interazione</a:t>
            </a:r>
            <a:r>
              <a:rPr lang="en-US" dirty="0"/>
              <a:t> </a:t>
            </a:r>
            <a:r>
              <a:rPr lang="en-US" dirty="0" err="1"/>
              <a:t>tra</a:t>
            </a:r>
            <a:r>
              <a:rPr lang="en-US" dirty="0"/>
              <a:t> </a:t>
            </a:r>
            <a:r>
              <a:rPr lang="en-US" dirty="0" err="1"/>
              <a:t>questi</a:t>
            </a:r>
            <a:r>
              <a:rPr lang="en-US" dirty="0"/>
              <a:t> </a:t>
            </a:r>
            <a:r>
              <a:rPr lang="en-US" dirty="0" err="1"/>
              <a:t>processi</a:t>
            </a:r>
            <a:r>
              <a:rPr lang="en-US" dirty="0"/>
              <a:t> </a:t>
            </a:r>
            <a:r>
              <a:rPr lang="en-US" dirty="0" err="1"/>
              <a:t>attenzionali</a:t>
            </a:r>
            <a:r>
              <a:rPr lang="en-US" dirty="0"/>
              <a:t> </a:t>
            </a:r>
            <a:r>
              <a:rPr lang="en-US" dirty="0" err="1"/>
              <a:t>corrobora</a:t>
            </a:r>
            <a:r>
              <a:rPr lang="en-US" dirty="0"/>
              <a:t>  le </a:t>
            </a:r>
            <a:r>
              <a:rPr lang="en-US" dirty="0" err="1"/>
              <a:t>evidenze</a:t>
            </a:r>
            <a:r>
              <a:rPr lang="en-US" dirty="0"/>
              <a:t> </a:t>
            </a:r>
            <a:r>
              <a:rPr lang="en-US" dirty="0" err="1"/>
              <a:t>derivanti</a:t>
            </a:r>
            <a:r>
              <a:rPr lang="en-US" dirty="0"/>
              <a:t> dal neuroimaging </a:t>
            </a:r>
            <a:r>
              <a:rPr lang="en-US" dirty="0" err="1"/>
              <a:t>che</a:t>
            </a:r>
            <a:r>
              <a:rPr lang="en-US" dirty="0"/>
              <a:t> </a:t>
            </a:r>
            <a:r>
              <a:rPr lang="en-US" dirty="0" err="1"/>
              <a:t>mostrano</a:t>
            </a:r>
            <a:r>
              <a:rPr lang="en-US" dirty="0"/>
              <a:t> </a:t>
            </a:r>
            <a:r>
              <a:rPr lang="en-US" dirty="0" err="1"/>
              <a:t>il</a:t>
            </a:r>
            <a:r>
              <a:rPr lang="en-US" dirty="0"/>
              <a:t> </a:t>
            </a:r>
            <a:r>
              <a:rPr lang="en-US" dirty="0" err="1"/>
              <a:t>reclutamento</a:t>
            </a:r>
            <a:r>
              <a:rPr lang="en-US" dirty="0"/>
              <a:t>, da parte di </a:t>
            </a:r>
            <a:r>
              <a:rPr lang="en-US" dirty="0" err="1"/>
              <a:t>questi</a:t>
            </a:r>
            <a:r>
              <a:rPr lang="en-US" dirty="0"/>
              <a:t> </a:t>
            </a:r>
            <a:r>
              <a:rPr lang="en-US" dirty="0" err="1"/>
              <a:t>processi</a:t>
            </a:r>
            <a:r>
              <a:rPr lang="en-US" dirty="0"/>
              <a:t>, di </a:t>
            </a:r>
            <a:r>
              <a:rPr lang="en-US" dirty="0" err="1"/>
              <a:t>reti</a:t>
            </a:r>
            <a:r>
              <a:rPr lang="en-US" dirty="0"/>
              <a:t> </a:t>
            </a:r>
            <a:r>
              <a:rPr lang="en-US" dirty="0" err="1"/>
              <a:t>neurali</a:t>
            </a:r>
            <a:r>
              <a:rPr lang="en-US" dirty="0"/>
              <a:t> </a:t>
            </a:r>
            <a:r>
              <a:rPr lang="en-US" dirty="0" err="1"/>
              <a:t>che</a:t>
            </a:r>
            <a:r>
              <a:rPr lang="en-US" dirty="0"/>
              <a:t> </a:t>
            </a:r>
            <a:r>
              <a:rPr lang="en-US" dirty="0" err="1"/>
              <a:t>condividono</a:t>
            </a:r>
            <a:r>
              <a:rPr lang="en-US" dirty="0"/>
              <a:t> </a:t>
            </a:r>
            <a:r>
              <a:rPr lang="en-US" dirty="0" err="1"/>
              <a:t>parti</a:t>
            </a:r>
            <a:r>
              <a:rPr lang="en-US" dirty="0"/>
              <a:t> </a:t>
            </a:r>
            <a:r>
              <a:rPr lang="en-US" dirty="0" err="1"/>
              <a:t>comuni</a:t>
            </a:r>
            <a:r>
              <a:rPr lang="en-US" dirty="0"/>
              <a:t>. </a:t>
            </a:r>
          </a:p>
          <a:p>
            <a:r>
              <a:rPr lang="en-US" dirty="0" err="1"/>
              <a:t>Nel</a:t>
            </a:r>
            <a:r>
              <a:rPr lang="en-US" dirty="0"/>
              <a:t> </a:t>
            </a:r>
            <a:r>
              <a:rPr lang="en-US" dirty="0" err="1"/>
              <a:t>complesso</a:t>
            </a:r>
            <a:r>
              <a:rPr lang="en-US" dirty="0"/>
              <a:t> </a:t>
            </a:r>
            <a:r>
              <a:rPr lang="en-US" dirty="0" err="1"/>
              <a:t>supportano</a:t>
            </a:r>
            <a:r>
              <a:rPr lang="en-US" dirty="0"/>
              <a:t> la </a:t>
            </a:r>
            <a:r>
              <a:rPr lang="en-US" dirty="0" err="1"/>
              <a:t>nozione</a:t>
            </a:r>
            <a:r>
              <a:rPr lang="en-US" dirty="0"/>
              <a:t> </a:t>
            </a:r>
            <a:r>
              <a:rPr lang="en-US" dirty="0" err="1"/>
              <a:t>che</a:t>
            </a:r>
            <a:r>
              <a:rPr lang="en-US" dirty="0"/>
              <a:t> </a:t>
            </a:r>
            <a:r>
              <a:rPr lang="en-US" dirty="0" err="1"/>
              <a:t>l’attenzione</a:t>
            </a:r>
            <a:r>
              <a:rPr lang="en-US" dirty="0"/>
              <a:t> è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funzione</a:t>
            </a:r>
            <a:r>
              <a:rPr lang="en-US" dirty="0"/>
              <a:t> </a:t>
            </a:r>
            <a:r>
              <a:rPr lang="en-US" dirty="0" err="1"/>
              <a:t>cognitiva</a:t>
            </a:r>
            <a:r>
              <a:rPr lang="en-US" dirty="0"/>
              <a:t> </a:t>
            </a:r>
            <a:r>
              <a:rPr lang="en-US" dirty="0" err="1"/>
              <a:t>complessa</a:t>
            </a:r>
            <a:r>
              <a:rPr lang="en-US" dirty="0"/>
              <a:t>  </a:t>
            </a:r>
            <a:r>
              <a:rPr lang="en-US" dirty="0" err="1"/>
              <a:t>espletata</a:t>
            </a:r>
            <a:r>
              <a:rPr lang="en-US" dirty="0"/>
              <a:t> da </a:t>
            </a:r>
            <a:r>
              <a:rPr lang="en-US" dirty="0" err="1"/>
              <a:t>processi</a:t>
            </a:r>
            <a:r>
              <a:rPr lang="en-US" dirty="0"/>
              <a:t> </a:t>
            </a:r>
            <a:r>
              <a:rPr lang="en-US" dirty="0" err="1"/>
              <a:t>mentali</a:t>
            </a:r>
            <a:r>
              <a:rPr lang="en-US" dirty="0"/>
              <a:t> e </a:t>
            </a:r>
            <a:r>
              <a:rPr lang="en-US" dirty="0" err="1"/>
              <a:t>reti</a:t>
            </a:r>
            <a:r>
              <a:rPr lang="en-US" dirty="0"/>
              <a:t> </a:t>
            </a:r>
            <a:r>
              <a:rPr lang="en-US" dirty="0" err="1"/>
              <a:t>neurali</a:t>
            </a:r>
            <a:r>
              <a:rPr lang="en-US" dirty="0"/>
              <a:t> </a:t>
            </a:r>
            <a:r>
              <a:rPr lang="en-US" dirty="0" err="1"/>
              <a:t>distinte</a:t>
            </a:r>
            <a:r>
              <a:rPr lang="en-US" dirty="0"/>
              <a:t> ma </a:t>
            </a:r>
            <a:r>
              <a:rPr lang="en-US" dirty="0" err="1"/>
              <a:t>interagenti</a:t>
            </a:r>
            <a:r>
              <a:rPr lang="en-US" dirty="0"/>
              <a:t>.</a:t>
            </a: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7860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L’</a:t>
            </a:r>
            <a:r>
              <a:rPr lang="it-IT" dirty="0" err="1" smtClean="0"/>
              <a:t>Attention</a:t>
            </a:r>
            <a:r>
              <a:rPr lang="it-IT" dirty="0" smtClean="0"/>
              <a:t> Network Test (ANT) è una combinazione di due paradigmi  sperimentali consolidati:</a:t>
            </a:r>
          </a:p>
          <a:p>
            <a:endParaRPr lang="it-IT" dirty="0" smtClean="0"/>
          </a:p>
          <a:p>
            <a:r>
              <a:rPr lang="it-IT" dirty="0" smtClean="0"/>
              <a:t>il </a:t>
            </a:r>
            <a:r>
              <a:rPr lang="it-IT" dirty="0" err="1" smtClean="0"/>
              <a:t>cued</a:t>
            </a:r>
            <a:r>
              <a:rPr lang="it-IT" dirty="0" smtClean="0"/>
              <a:t> </a:t>
            </a:r>
            <a:r>
              <a:rPr lang="it-IT" dirty="0" err="1" smtClean="0"/>
              <a:t>reaction</a:t>
            </a:r>
            <a:r>
              <a:rPr lang="it-IT" dirty="0" smtClean="0"/>
              <a:t> time task (</a:t>
            </a:r>
            <a:r>
              <a:rPr lang="it-IT" dirty="0" err="1" smtClean="0"/>
              <a:t>Posner</a:t>
            </a:r>
            <a:r>
              <a:rPr lang="it-IT" dirty="0" smtClean="0"/>
              <a:t>, 1980)</a:t>
            </a:r>
          </a:p>
          <a:p>
            <a:endParaRPr lang="it-IT" dirty="0"/>
          </a:p>
          <a:p>
            <a:r>
              <a:rPr lang="it-IT" dirty="0" smtClean="0"/>
              <a:t>Il </a:t>
            </a:r>
            <a:r>
              <a:rPr lang="it-IT" dirty="0" err="1" smtClean="0"/>
              <a:t>flanker</a:t>
            </a:r>
            <a:r>
              <a:rPr lang="it-IT" dirty="0" smtClean="0"/>
              <a:t> task (</a:t>
            </a:r>
            <a:r>
              <a:rPr lang="it-IT" dirty="0" err="1" smtClean="0"/>
              <a:t>Eriksen</a:t>
            </a:r>
            <a:r>
              <a:rPr lang="it-IT" dirty="0" smtClean="0"/>
              <a:t> e </a:t>
            </a:r>
            <a:r>
              <a:rPr lang="it-IT" dirty="0" err="1" smtClean="0"/>
              <a:t>Eriksen</a:t>
            </a:r>
            <a:r>
              <a:rPr lang="it-IT" dirty="0" smtClean="0"/>
              <a:t>, 1974)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76989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-18786"/>
            <a:ext cx="5256584" cy="6904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88912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L’efficienza delle tre reti </a:t>
            </a:r>
            <a:r>
              <a:rPr lang="it-IT" dirty="0" err="1" smtClean="0"/>
              <a:t>attenzionali</a:t>
            </a:r>
            <a:r>
              <a:rPr lang="it-IT" dirty="0" smtClean="0"/>
              <a:t> viene stabilita misurando come i tempi di risposta sono influenzati dai </a:t>
            </a:r>
            <a:r>
              <a:rPr lang="it-IT" dirty="0" err="1" smtClean="0"/>
              <a:t>cue</a:t>
            </a:r>
            <a:r>
              <a:rPr lang="it-IT" dirty="0" smtClean="0"/>
              <a:t> </a:t>
            </a:r>
            <a:r>
              <a:rPr lang="it-IT" dirty="0" err="1" smtClean="0"/>
              <a:t>cue</a:t>
            </a:r>
            <a:r>
              <a:rPr lang="it-IT" dirty="0" smtClean="0"/>
              <a:t> di allerta, dai </a:t>
            </a:r>
            <a:r>
              <a:rPr lang="it-IT" dirty="0" err="1" smtClean="0"/>
              <a:t>cue</a:t>
            </a:r>
            <a:r>
              <a:rPr lang="it-IT" dirty="0" smtClean="0"/>
              <a:t> spaziali e dai </a:t>
            </a:r>
            <a:r>
              <a:rPr lang="it-IT" dirty="0" err="1" smtClean="0"/>
              <a:t>flanker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992363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I risultati presentati riguardano 40 partecipanti (23 femmine e 17 maschi) di età compresa tra i 20 e i 44 anni che sono stati sottoposti a due sessioni di test della durata di circa 30 minuti con un intervallo di circa 15 minuti tra una e l’altra.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4239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850</TotalTime>
  <Words>1649</Words>
  <Application>Microsoft Office PowerPoint</Application>
  <PresentationFormat>Presentazione su schermo (4:3)</PresentationFormat>
  <Paragraphs>159</Paragraphs>
  <Slides>58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Titoli diapositive</vt:lpstr>
      </vt:variant>
      <vt:variant>
        <vt:i4>58</vt:i4>
      </vt:variant>
    </vt:vector>
  </HeadingPairs>
  <TitlesOfParts>
    <vt:vector size="60" baseType="lpstr">
      <vt:lpstr>Tema di Office</vt:lpstr>
      <vt:lpstr>Struttura predefinita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Analisi correlazionali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ANOVA su RT</vt:lpstr>
      <vt:lpstr>Presentazione standard di PowerPoint</vt:lpstr>
      <vt:lpstr>ANOVA su % errore</vt:lpstr>
      <vt:lpstr>Reliability</vt:lpstr>
      <vt:lpstr>Indipendenza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La separazione delle reti attenzionali</vt:lpstr>
      <vt:lpstr>Presentazione standard di PowerPoint</vt:lpstr>
      <vt:lpstr>Presentazione standard di PowerPoint</vt:lpstr>
      <vt:lpstr>Presentazione standard di PowerPoint</vt:lpstr>
      <vt:lpstr>The revised attention network test (ANT-R)</vt:lpstr>
      <vt:lpstr>Presentazione standard di PowerPoint</vt:lpstr>
      <vt:lpstr> </vt:lpstr>
      <vt:lpstr>Presentazione standard di PowerPoint</vt:lpstr>
      <vt:lpstr>Alerting</vt:lpstr>
      <vt:lpstr>Orienting</vt:lpstr>
      <vt:lpstr> Conflict </vt:lpstr>
      <vt:lpstr>Interazioni (1)</vt:lpstr>
      <vt:lpstr>Interazioni (2)</vt:lpstr>
      <vt:lpstr>IOR</vt:lpstr>
      <vt:lpstr>Presentazione standard di PowerPoint</vt:lpstr>
      <vt:lpstr>Risultati (1)</vt:lpstr>
      <vt:lpstr>Risultati (2)</vt:lpstr>
      <vt:lpstr>Risultati (3)</vt:lpstr>
      <vt:lpstr>Risultati (4)-RT</vt:lpstr>
      <vt:lpstr>Risultati (5)-Accuratezza (%)</vt:lpstr>
      <vt:lpstr>Risultati (6)</vt:lpstr>
      <vt:lpstr>Presentazione standard di PowerPoint</vt:lpstr>
      <vt:lpstr>Alerting x flanker conflict</vt:lpstr>
      <vt:lpstr>Alerting x flanker conflict</vt:lpstr>
      <vt:lpstr>Orienting e validity x flanker conflict</vt:lpstr>
      <vt:lpstr>Presentazione standard di PowerPoint</vt:lpstr>
      <vt:lpstr>Analisi correlazionale</vt:lpstr>
      <vt:lpstr>Presentazione standard di PowerPoint</vt:lpstr>
      <vt:lpstr>Presentazione standard di PowerPoint</vt:lpstr>
      <vt:lpstr>Presentazione standard di PowerPoint</vt:lpstr>
    </vt:vector>
  </TitlesOfParts>
  <Company>Università degli Studi di Trieste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Corrado Cavallero</dc:creator>
  <cp:lastModifiedBy>Corrado Cavallero</cp:lastModifiedBy>
  <cp:revision>66</cp:revision>
  <dcterms:created xsi:type="dcterms:W3CDTF">2018-03-12T14:21:50Z</dcterms:created>
  <dcterms:modified xsi:type="dcterms:W3CDTF">2019-03-07T09:34:48Z</dcterms:modified>
</cp:coreProperties>
</file>