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handoutMasterIdLst>
    <p:handoutMasterId r:id="rId45"/>
  </p:handoutMasterIdLst>
  <p:sldIdLst>
    <p:sldId id="277" r:id="rId3"/>
    <p:sldId id="280" r:id="rId4"/>
    <p:sldId id="281" r:id="rId5"/>
    <p:sldId id="282" r:id="rId6"/>
    <p:sldId id="283"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 y="15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3/8/2019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3/8/2019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3/8/2019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tractionwatch.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jact.org/index.php/ijact"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pub.com/journal/AJMBR"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arjonline.org/uploads/articleInPress/2/70118ARJB2017005.pdf" TargetMode="External"/><Relationship Id="rId5" Type="http://schemas.openxmlformats.org/officeDocument/2006/relationships/hyperlink" Target="http://austinpublishinggroup.com/pharmacology-therapeutics/download.php?file=fulltext/ajpt-v5-id1094.pdf" TargetMode="External"/><Relationship Id="rId4" Type="http://schemas.openxmlformats.org/officeDocument/2006/relationships/hyperlink" Target="http://medcraveonline.com/IJMBOA/IJMBOA-02-00029.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aj.org/sponsors"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doaj.org/memb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APPROFONDIMENTO 1</a:t>
            </a:r>
            <a:br>
              <a:rPr lang="it-IT" sz="4800" dirty="0" smtClean="0"/>
            </a:br>
            <a:r>
              <a:rPr lang="it-IT" sz="4800" dirty="0" err="1" smtClean="0"/>
              <a:t>Publish</a:t>
            </a:r>
            <a:r>
              <a:rPr lang="it-IT" sz="4800" dirty="0" smtClean="0"/>
              <a:t> or </a:t>
            </a:r>
            <a:r>
              <a:rPr lang="it-IT" sz="4800" dirty="0" err="1" smtClean="0"/>
              <a:t>Perish</a:t>
            </a:r>
            <a:r>
              <a:rPr lang="it-IT" sz="4800" dirty="0" smtClean="0"/>
              <a:t/>
            </a:r>
            <a:br>
              <a:rPr lang="it-IT" sz="4800" dirty="0" smtClean="0"/>
            </a:br>
            <a:r>
              <a:rPr lang="it-IT" sz="4800" dirty="0" smtClean="0"/>
              <a:t>L’importanza dell’indicizzazione e degli indici </a:t>
            </a:r>
            <a:r>
              <a:rPr lang="it-IT" sz="4800" dirty="0" err="1" smtClean="0"/>
              <a:t>bibliometrici</a:t>
            </a:r>
            <a:r>
              <a:rPr lang="it-IT" sz="4800" dirty="0" smtClean="0"/>
              <a:t> dal punto di vista di un ricercatore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SELF-CITATION E MANIPOLAZIONE DELLE CITAZIONI</a:t>
            </a:r>
          </a:p>
          <a:p>
            <a:pPr marL="45720" indent="0" algn="just">
              <a:buNone/>
            </a:pPr>
            <a:endParaRPr lang="it-IT" sz="2400" dirty="0" smtClean="0"/>
          </a:p>
          <a:p>
            <a:pPr marL="45720" indent="0" algn="just">
              <a:buNone/>
            </a:pPr>
            <a:r>
              <a:rPr lang="it-IT" dirty="0" smtClean="0"/>
              <a:t>A volte i metodi per garantirsi un incremento del numero di citazioni diventano davvero subdoli…</a:t>
            </a:r>
          </a:p>
          <a:p>
            <a:pPr marL="45720" indent="0" algn="just">
              <a:buNone/>
            </a:pPr>
            <a:endParaRPr lang="it-IT" sz="2400" dirty="0"/>
          </a:p>
          <a:p>
            <a:pPr marL="45720" indent="0" algn="just">
              <a:buNone/>
            </a:pPr>
            <a:endParaRPr lang="it-IT" sz="2400" dirty="0" smtClean="0"/>
          </a:p>
          <a:p>
            <a:pPr marL="45720" indent="0" algn="just">
              <a:buNone/>
            </a:pPr>
            <a:r>
              <a:rPr lang="it-IT" sz="1800" i="1" dirty="0" smtClean="0"/>
              <a:t>«</a:t>
            </a:r>
            <a:r>
              <a:rPr lang="en-US" sz="1800" i="1" dirty="0"/>
              <a:t>A case was recently brought to the journal’s attention regarding a reviewer who had requested a large number of citations to their own papers as part of their review. After investigation of their most recent reviews, we found that in every review this reviewer requested an average of 35 citations be added, approximately 90% of which were to their own papers and the remainder to papers that both cited them extensively and mentioned them by name in the title. The reviewer’s phrasing strongly suggested that inclusion of these citations would influence their recommendation to the editor to accept or reject the paper. The reviewer was unable to provide a satisfactory justification for these requests and Bioinformatics has therefore banned them as a reviewer. Our investigation also suggests that the reviewer has behaved similarly in reviewing for other journals..”</a:t>
            </a:r>
            <a:endParaRPr lang="it-IT" sz="1800" i="1"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255" y="1927861"/>
            <a:ext cx="4512158" cy="1371137"/>
          </a:xfrm>
          <a:prstGeom prst="rect">
            <a:avLst/>
          </a:prstGeom>
        </p:spPr>
      </p:pic>
    </p:spTree>
    <p:extLst>
      <p:ext uri="{BB962C8B-B14F-4D97-AF65-F5344CB8AC3E}">
        <p14:creationId xmlns:p14="http://schemas.microsoft.com/office/powerpoint/2010/main" val="15112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H-INDEX… SIAMO SICURI SIA UNA METRICA ADATTA???</a:t>
            </a:r>
          </a:p>
          <a:p>
            <a:pPr marL="45720" indent="0" algn="just">
              <a:buNone/>
            </a:pPr>
            <a:r>
              <a:rPr lang="it-IT" sz="2400" dirty="0" smtClean="0"/>
              <a:t>Un esempio: </a:t>
            </a:r>
            <a:r>
              <a:rPr lang="it-IT" sz="2400" dirty="0" err="1" smtClean="0"/>
              <a:t>Luc</a:t>
            </a:r>
            <a:r>
              <a:rPr lang="it-IT" sz="2400" dirty="0" smtClean="0"/>
              <a:t> Montagnier, premio Nobel per la medicina 2008 per la scoperta del virus dell’HIV</a:t>
            </a:r>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r>
              <a:rPr lang="it-IT" sz="2400" dirty="0" smtClean="0"/>
              <a:t>H-</a:t>
            </a:r>
            <a:r>
              <a:rPr lang="it-IT" sz="2400" dirty="0" err="1" smtClean="0"/>
              <a:t>index</a:t>
            </a:r>
            <a:r>
              <a:rPr lang="it-IT" sz="2400" dirty="0" smtClean="0"/>
              <a:t> stratosferico (70), alto numero di </a:t>
            </a:r>
            <a:r>
              <a:rPr lang="it-IT" sz="2400" dirty="0" err="1" smtClean="0"/>
              <a:t>paper</a:t>
            </a:r>
            <a:r>
              <a:rPr lang="it-IT" sz="2400" dirty="0" smtClean="0"/>
              <a:t> pubblicati (385), &gt;23mila citazioni ricevute, ma…</a:t>
            </a:r>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91" y="2185537"/>
            <a:ext cx="7855358" cy="242850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317" y="1811172"/>
            <a:ext cx="1844565" cy="2666235"/>
          </a:xfrm>
          <a:prstGeom prst="rect">
            <a:avLst/>
          </a:prstGeom>
        </p:spPr>
      </p:pic>
    </p:spTree>
    <p:extLst>
      <p:ext uri="{BB962C8B-B14F-4D97-AF65-F5344CB8AC3E}">
        <p14:creationId xmlns:p14="http://schemas.microsoft.com/office/powerpoint/2010/main" val="191216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0690" y="347615"/>
            <a:ext cx="5549462" cy="3267944"/>
          </a:xfrm>
        </p:spPr>
        <p:txBody>
          <a:bodyPr>
            <a:noAutofit/>
          </a:bodyPr>
          <a:lstStyle/>
          <a:p>
            <a:pPr marL="45720" indent="0" algn="just">
              <a:buNone/>
            </a:pPr>
            <a:r>
              <a:rPr lang="it-IT" dirty="0" smtClean="0"/>
              <a:t>Non pubblica articoli su riviste </a:t>
            </a:r>
            <a:r>
              <a:rPr lang="it-IT" dirty="0" err="1" smtClean="0"/>
              <a:t>peer-reviewed</a:t>
            </a:r>
            <a:r>
              <a:rPr lang="it-IT" dirty="0" smtClean="0"/>
              <a:t> da anni</a:t>
            </a:r>
          </a:p>
          <a:p>
            <a:pPr marL="45720" indent="0" algn="just">
              <a:buNone/>
            </a:pPr>
            <a:r>
              <a:rPr lang="it-IT" dirty="0" smtClean="0"/>
              <a:t>Il declino inizia con una serie di pubblicazioni in cui inizia a sostenere che: </a:t>
            </a:r>
            <a:r>
              <a:rPr lang="it-IT" i="1" dirty="0" smtClean="0"/>
              <a:t>«</a:t>
            </a:r>
            <a:r>
              <a:rPr lang="en-US" i="1" dirty="0"/>
              <a:t>diluted DNA from pathogenic bacterial and viral species is able to emit specific radio waves" </a:t>
            </a:r>
            <a:r>
              <a:rPr lang="en-US" dirty="0" smtClean="0"/>
              <a:t>e </a:t>
            </a:r>
            <a:r>
              <a:rPr lang="en-US" dirty="0" err="1" smtClean="0"/>
              <a:t>che</a:t>
            </a:r>
            <a:r>
              <a:rPr lang="en-US" dirty="0" smtClean="0"/>
              <a:t> </a:t>
            </a:r>
            <a:r>
              <a:rPr lang="en-US" i="1" dirty="0" smtClean="0"/>
              <a:t>"these </a:t>
            </a:r>
            <a:r>
              <a:rPr lang="en-US" i="1" dirty="0"/>
              <a:t>radio waves [are] associated with ‘nanostructures’ in the solution that might be able to recreate the pathogen"</a:t>
            </a:r>
            <a:endParaRPr lang="it-IT" i="1" dirty="0" smtClean="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26" y="244453"/>
            <a:ext cx="5225542" cy="3591823"/>
          </a:xfrm>
          <a:prstGeom prst="rect">
            <a:avLst/>
          </a:prstGeom>
        </p:spPr>
      </p:pic>
      <p:sp>
        <p:nvSpPr>
          <p:cNvPr id="6" name="CasellaDiTesto 5"/>
          <p:cNvSpPr txBox="1"/>
          <p:nvPr/>
        </p:nvSpPr>
        <p:spPr>
          <a:xfrm>
            <a:off x="420414" y="4393324"/>
            <a:ext cx="6495393" cy="1754326"/>
          </a:xfrm>
          <a:prstGeom prst="rect">
            <a:avLst/>
          </a:prstGeom>
          <a:noFill/>
        </p:spPr>
        <p:txBody>
          <a:bodyPr wrap="square" rtlCol="0">
            <a:spAutoFit/>
          </a:bodyPr>
          <a:lstStyle/>
          <a:p>
            <a:r>
              <a:rPr lang="it-IT" dirty="0" smtClean="0"/>
              <a:t>Acceso sostenitore della memoria dell’acqua</a:t>
            </a:r>
          </a:p>
          <a:p>
            <a:endParaRPr lang="it-IT" dirty="0"/>
          </a:p>
          <a:p>
            <a:r>
              <a:rPr lang="it-IT" dirty="0" smtClean="0"/>
              <a:t>Idolo dei movimenti no-</a:t>
            </a:r>
            <a:r>
              <a:rPr lang="it-IT" dirty="0" err="1" smtClean="0"/>
              <a:t>vax</a:t>
            </a:r>
            <a:endParaRPr lang="it-IT" dirty="0" smtClean="0"/>
          </a:p>
          <a:p>
            <a:endParaRPr lang="it-IT" dirty="0"/>
          </a:p>
          <a:p>
            <a:r>
              <a:rPr lang="it-IT" dirty="0" smtClean="0"/>
              <a:t>Lo troverete in numerosi post SCRITTI IN MAIUSCOLO CON SVARIATI ERORI GRAMATICALI!!1!1!</a:t>
            </a: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453" y="3393763"/>
            <a:ext cx="4002699" cy="3173165"/>
          </a:xfrm>
          <a:prstGeom prst="rect">
            <a:avLst/>
          </a:prstGeom>
        </p:spPr>
      </p:pic>
    </p:spTree>
    <p:extLst>
      <p:ext uri="{BB962C8B-B14F-4D97-AF65-F5344CB8AC3E}">
        <p14:creationId xmlns:p14="http://schemas.microsoft.com/office/powerpoint/2010/main" val="1164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8033988" cy="4343400"/>
          </a:xfrm>
        </p:spPr>
        <p:txBody>
          <a:bodyPr>
            <a:noAutofit/>
          </a:bodyPr>
          <a:lstStyle/>
          <a:p>
            <a:pPr marL="45720" indent="0" algn="just">
              <a:buNone/>
            </a:pPr>
            <a:r>
              <a:rPr lang="it-IT" sz="2400" dirty="0" smtClean="0"/>
              <a:t>In fin dei conti nemmeno i premi Nobel sono infallibili e l’età avanza per tutti, tanto che si parla di «</a:t>
            </a:r>
            <a:r>
              <a:rPr lang="it-IT" sz="2400" b="1" dirty="0" smtClean="0"/>
              <a:t>Nobel </a:t>
            </a:r>
            <a:r>
              <a:rPr lang="it-IT" sz="2400" b="1" dirty="0" err="1" smtClean="0"/>
              <a:t>disease</a:t>
            </a:r>
            <a:r>
              <a:rPr lang="it-IT" sz="2400" dirty="0" smtClean="0"/>
              <a:t>»</a:t>
            </a:r>
          </a:p>
          <a:p>
            <a:pPr marL="45720" indent="0" algn="just">
              <a:buNone/>
            </a:pPr>
            <a:endParaRPr lang="it-IT" sz="1000" dirty="0"/>
          </a:p>
          <a:p>
            <a:pPr marL="45720" indent="0" algn="just">
              <a:buNone/>
            </a:pPr>
            <a:r>
              <a:rPr lang="it-IT" dirty="0" smtClean="0"/>
              <a:t>Un esempio: </a:t>
            </a:r>
            <a:r>
              <a:rPr lang="it-IT" dirty="0" err="1" smtClean="0"/>
              <a:t>Kary</a:t>
            </a:r>
            <a:r>
              <a:rPr lang="it-IT" dirty="0" smtClean="0"/>
              <a:t> </a:t>
            </a:r>
            <a:r>
              <a:rPr lang="it-IT" dirty="0" err="1" smtClean="0"/>
              <a:t>Mullis</a:t>
            </a:r>
            <a:r>
              <a:rPr lang="it-IT" dirty="0" smtClean="0"/>
              <a:t>, biochimico inventore della PCR</a:t>
            </a:r>
          </a:p>
          <a:p>
            <a:pPr marL="45720" indent="0" algn="just">
              <a:buNone/>
            </a:pPr>
            <a:r>
              <a:rPr lang="it-IT" dirty="0" smtClean="0"/>
              <a:t>Premio Nobel per la chimica 1993</a:t>
            </a:r>
          </a:p>
          <a:p>
            <a:pPr algn="just"/>
            <a:r>
              <a:rPr lang="it-IT" dirty="0" smtClean="0"/>
              <a:t>Crede nell’astrologia e nelle esperienze extracorporee</a:t>
            </a:r>
          </a:p>
          <a:p>
            <a:pPr algn="just"/>
            <a:r>
              <a:rPr lang="it-IT" dirty="0" smtClean="0"/>
              <a:t>Pensa che l’AIDS sia una cospirazione del governo e delle case farmaceutiche</a:t>
            </a:r>
          </a:p>
          <a:p>
            <a:pPr algn="just"/>
            <a:r>
              <a:rPr lang="it-IT" dirty="0" smtClean="0"/>
              <a:t>Nega l’esistenza dei cambiamenti climatici, altra cospirazione del governo e degli ambientalisti</a:t>
            </a:r>
          </a:p>
          <a:p>
            <a:pPr marL="45720" indent="0" algn="just">
              <a:buNone/>
            </a:pPr>
            <a:endParaRPr lang="it-IT" sz="2400" dirty="0" smtClean="0"/>
          </a:p>
          <a:p>
            <a:pPr marL="45720" indent="0" algn="just">
              <a:buNone/>
            </a:pPr>
            <a:endParaRPr lang="it-IT" sz="2400"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4" name="Immagine 3"/>
          <p:cNvPicPr>
            <a:picLocks noChangeAspect="1"/>
          </p:cNvPicPr>
          <p:nvPr/>
        </p:nvPicPr>
        <p:blipFill>
          <a:blip r:embed="rId2"/>
          <a:stretch>
            <a:fillRect/>
          </a:stretch>
        </p:blipFill>
        <p:spPr>
          <a:xfrm>
            <a:off x="9220857" y="552943"/>
            <a:ext cx="2095500" cy="3629025"/>
          </a:xfrm>
          <a:prstGeom prst="rect">
            <a:avLst/>
          </a:prstGeom>
        </p:spPr>
      </p:pic>
      <p:sp>
        <p:nvSpPr>
          <p:cNvPr id="6" name="CasellaDiTesto 5"/>
          <p:cNvSpPr txBox="1"/>
          <p:nvPr/>
        </p:nvSpPr>
        <p:spPr>
          <a:xfrm>
            <a:off x="1088991" y="5097517"/>
            <a:ext cx="9726154" cy="923330"/>
          </a:xfrm>
          <a:prstGeom prst="rect">
            <a:avLst/>
          </a:prstGeom>
          <a:noFill/>
        </p:spPr>
        <p:txBody>
          <a:bodyPr wrap="square" rtlCol="0">
            <a:spAutoFit/>
          </a:bodyPr>
          <a:lstStyle/>
          <a:p>
            <a:r>
              <a:rPr lang="en-US" i="1" dirty="0" smtClean="0"/>
              <a:t>“Back </a:t>
            </a:r>
            <a:r>
              <a:rPr lang="en-US" i="1" dirty="0"/>
              <a:t>in the 1960s and early '70s I took plenty of </a:t>
            </a:r>
            <a:r>
              <a:rPr lang="en-US" i="1" dirty="0" smtClean="0"/>
              <a:t>LSD. </a:t>
            </a:r>
            <a:r>
              <a:rPr lang="en-US" i="1" dirty="0"/>
              <a:t>A lot of people were doing that in Berkeley back then. And I found it to be a mind-opening experience. It was certainly much more important than any courses I ever </a:t>
            </a:r>
            <a:r>
              <a:rPr lang="en-US" i="1" dirty="0" smtClean="0"/>
              <a:t>took”</a:t>
            </a:r>
            <a:endParaRPr lang="en-US" i="1" dirty="0"/>
          </a:p>
        </p:txBody>
      </p:sp>
    </p:spTree>
    <p:extLst>
      <p:ext uri="{BB962C8B-B14F-4D97-AF65-F5344CB8AC3E}">
        <p14:creationId xmlns:p14="http://schemas.microsoft.com/office/powerpoint/2010/main" val="4373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7038" y="433130"/>
            <a:ext cx="9509760" cy="5494703"/>
          </a:xfrm>
        </p:spPr>
        <p:txBody>
          <a:bodyPr>
            <a:normAutofit fontScale="92500" lnSpcReduction="10000"/>
          </a:bodyPr>
          <a:lstStyle/>
          <a:p>
            <a:pPr marL="45720" indent="0">
              <a:buNone/>
            </a:pPr>
            <a:r>
              <a:rPr lang="it-IT" dirty="0" smtClean="0"/>
              <a:t>La morale della favola è che bisogna fare molta attenzione e non fidarsi ciecamente di queste metriche, perché gli esseri umani non sono perfetti, nessuno è immune dalla pazzia e a volte la tentazione di fama, successo e denaro portano le persone ad agire in modo scientificamente –e moralmente- poco corretto -&gt; </a:t>
            </a:r>
            <a:r>
              <a:rPr lang="it-IT" b="1" dirty="0" err="1" smtClean="0"/>
              <a:t>scientific</a:t>
            </a:r>
            <a:r>
              <a:rPr lang="it-IT" b="1" dirty="0" smtClean="0"/>
              <a:t> </a:t>
            </a:r>
            <a:r>
              <a:rPr lang="it-IT" b="1" dirty="0" err="1" smtClean="0"/>
              <a:t>misconduct</a:t>
            </a:r>
            <a:endParaRPr lang="it-IT" b="1" dirty="0" smtClean="0"/>
          </a:p>
          <a:p>
            <a:pPr marL="45720" indent="0">
              <a:buNone/>
            </a:pPr>
            <a:endParaRPr lang="it-IT" b="1" dirty="0"/>
          </a:p>
          <a:p>
            <a:pPr marL="45720" indent="0">
              <a:buNone/>
            </a:pPr>
            <a:r>
              <a:rPr lang="it-IT" b="1" dirty="0" smtClean="0"/>
              <a:t>Queste pratiche scorrette includono spesso anche altre cose, quali:</a:t>
            </a:r>
          </a:p>
          <a:p>
            <a:pPr marL="45720" indent="0">
              <a:buNone/>
            </a:pPr>
            <a:r>
              <a:rPr lang="it-IT" b="1" dirty="0" smtClean="0"/>
              <a:t>-falsificazione di immagini</a:t>
            </a:r>
          </a:p>
          <a:p>
            <a:pPr marL="45720" indent="0">
              <a:buNone/>
            </a:pPr>
            <a:r>
              <a:rPr lang="it-IT" b="1" dirty="0" smtClean="0"/>
              <a:t>-fabbricazione di dati fasulli</a:t>
            </a:r>
          </a:p>
          <a:p>
            <a:pPr marL="45720" indent="0">
              <a:buNone/>
            </a:pPr>
            <a:r>
              <a:rPr lang="it-IT" b="1" dirty="0" smtClean="0"/>
              <a:t>-manipolazione del processo di </a:t>
            </a:r>
            <a:r>
              <a:rPr lang="it-IT" b="1" dirty="0" err="1" smtClean="0"/>
              <a:t>peer-review</a:t>
            </a:r>
            <a:endParaRPr lang="it-IT" b="1" dirty="0" smtClean="0"/>
          </a:p>
          <a:p>
            <a:pPr marL="45720" indent="0">
              <a:buNone/>
            </a:pPr>
            <a:endParaRPr lang="it-IT" b="1" dirty="0" smtClean="0"/>
          </a:p>
          <a:p>
            <a:pPr marL="45720" indent="0">
              <a:buNone/>
            </a:pPr>
            <a:r>
              <a:rPr lang="it-IT" dirty="0" smtClean="0"/>
              <a:t>Fortunatamente la comunità scientifica offre un valido controllo, ed esistono strumenti come </a:t>
            </a:r>
            <a:r>
              <a:rPr lang="it-IT" dirty="0" err="1" smtClean="0"/>
              <a:t>PubPeer</a:t>
            </a:r>
            <a:r>
              <a:rPr lang="it-IT" dirty="0" smtClean="0"/>
              <a:t> che offrono la possibilità di mettere in luce problemi sfuggiti al processo di </a:t>
            </a:r>
            <a:r>
              <a:rPr lang="it-IT" dirty="0" err="1" smtClean="0"/>
              <a:t>peer-review</a:t>
            </a:r>
            <a:r>
              <a:rPr lang="it-IT" dirty="0" smtClean="0"/>
              <a:t> in modo anonimo</a:t>
            </a:r>
          </a:p>
          <a:p>
            <a:pPr marL="45720" indent="0">
              <a:buNone/>
            </a:pPr>
            <a:r>
              <a:rPr lang="it-IT" b="1" dirty="0">
                <a:hlinkClick r:id="rId2"/>
              </a:rPr>
              <a:t>https://</a:t>
            </a:r>
            <a:r>
              <a:rPr lang="it-IT" b="1" dirty="0" smtClean="0">
                <a:hlinkClick r:id="rId2"/>
              </a:rPr>
              <a:t>retractionwatch.com</a:t>
            </a:r>
            <a:r>
              <a:rPr lang="it-IT" b="1" dirty="0" smtClean="0"/>
              <a:t> </a:t>
            </a:r>
            <a:r>
              <a:rPr lang="it-IT" dirty="0" smtClean="0"/>
              <a:t>-&gt; blog che raccoglie parecchi di questi casi</a:t>
            </a:r>
          </a:p>
          <a:p>
            <a:pPr marL="45720" indent="0">
              <a:buNone/>
            </a:pPr>
            <a:endParaRPr lang="en-US" dirty="0"/>
          </a:p>
        </p:txBody>
      </p:sp>
    </p:spTree>
    <p:extLst>
      <p:ext uri="{BB962C8B-B14F-4D97-AF65-F5344CB8AC3E}">
        <p14:creationId xmlns:p14="http://schemas.microsoft.com/office/powerpoint/2010/main" val="288541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494703"/>
          </a:xfrm>
        </p:spPr>
        <p:txBody>
          <a:bodyPr>
            <a:normAutofit/>
          </a:bodyPr>
          <a:lstStyle/>
          <a:p>
            <a:pPr marL="45720" indent="0">
              <a:buNone/>
            </a:pPr>
            <a:r>
              <a:rPr lang="it-IT" dirty="0" smtClean="0"/>
              <a:t>Quando un caso di </a:t>
            </a:r>
            <a:r>
              <a:rPr lang="it-IT" dirty="0" err="1" smtClean="0"/>
              <a:t>scientific</a:t>
            </a:r>
            <a:r>
              <a:rPr lang="it-IT" dirty="0" smtClean="0"/>
              <a:t> </a:t>
            </a:r>
            <a:r>
              <a:rPr lang="it-IT" dirty="0" err="1" smtClean="0"/>
              <a:t>misconduct</a:t>
            </a:r>
            <a:r>
              <a:rPr lang="it-IT" dirty="0" smtClean="0"/>
              <a:t> viene evidenziato, i risvolti possono essere molto pesanti e su vari livelli, scientifico, professionale ma anche penale</a:t>
            </a:r>
          </a:p>
          <a:p>
            <a:pPr marL="45720" indent="0">
              <a:buNone/>
            </a:pPr>
            <a:r>
              <a:rPr lang="it-IT" dirty="0" smtClean="0"/>
              <a:t>Di solito gli articoli con questi problemi vanno incontro ad una correzione (per problemi minori) o addirittura alla cosiddetta </a:t>
            </a:r>
            <a:r>
              <a:rPr lang="it-IT" b="1" u="sng" dirty="0" err="1" smtClean="0"/>
              <a:t>retraction</a:t>
            </a:r>
            <a:endParaRPr lang="it-IT" b="1" u="sng" dirty="0" smtClean="0"/>
          </a:p>
          <a:p>
            <a:pPr marL="45720" indent="0">
              <a:buNone/>
            </a:pPr>
            <a:r>
              <a:rPr lang="it-IT" dirty="0" smtClean="0"/>
              <a:t>I singoli enti di appartenenza possono prendere dei provvedimenti, fino ad arrivare al licenziamento</a:t>
            </a:r>
          </a:p>
          <a:p>
            <a:pPr marL="45720" indent="0">
              <a:buNone/>
            </a:pPr>
            <a:r>
              <a:rPr lang="it-IT" dirty="0" smtClean="0"/>
              <a:t>La reputazione di un ricercatore naturalmente, nella migliore delle ipotesi, ne risente</a:t>
            </a:r>
          </a:p>
          <a:p>
            <a:pPr marL="45720" indent="0">
              <a:buNone/>
            </a:pPr>
            <a:endParaRPr lang="en-US" dirty="0"/>
          </a:p>
        </p:txBody>
      </p:sp>
      <p:pic>
        <p:nvPicPr>
          <p:cNvPr id="2" name="Immagine 1"/>
          <p:cNvPicPr>
            <a:picLocks noChangeAspect="1"/>
          </p:cNvPicPr>
          <p:nvPr/>
        </p:nvPicPr>
        <p:blipFill>
          <a:blip r:embed="rId2"/>
          <a:stretch>
            <a:fillRect/>
          </a:stretch>
        </p:blipFill>
        <p:spPr>
          <a:xfrm>
            <a:off x="7606953" y="186757"/>
            <a:ext cx="4112081" cy="624557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240" y="4474766"/>
            <a:ext cx="3173909" cy="2176830"/>
          </a:xfrm>
          <a:prstGeom prst="rect">
            <a:avLst/>
          </a:prstGeom>
        </p:spPr>
      </p:pic>
    </p:spTree>
    <p:extLst>
      <p:ext uri="{BB962C8B-B14F-4D97-AF65-F5344CB8AC3E}">
        <p14:creationId xmlns:p14="http://schemas.microsoft.com/office/powerpoint/2010/main" val="35334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fontScale="85000" lnSpcReduction="10000"/>
          </a:bodyPr>
          <a:lstStyle/>
          <a:p>
            <a:pPr marL="45720" indent="0">
              <a:buNone/>
            </a:pPr>
            <a:r>
              <a:rPr lang="it-IT" dirty="0" smtClean="0"/>
              <a:t>Se non ci si può fidare delle singole persone, allora forse ci si può fidare delle riviste e del lori sistema di controllo interno (gli </a:t>
            </a:r>
            <a:r>
              <a:rPr lang="it-IT" b="1" dirty="0" smtClean="0"/>
              <a:t>editor</a:t>
            </a:r>
            <a:r>
              <a:rPr lang="it-IT" dirty="0" smtClean="0"/>
              <a:t> ed i </a:t>
            </a:r>
            <a:r>
              <a:rPr lang="it-IT" b="1" dirty="0" err="1" smtClean="0"/>
              <a:t>reviewers</a:t>
            </a:r>
            <a:r>
              <a:rPr lang="it-IT" dirty="0" smtClean="0"/>
              <a:t>, con il processo di </a:t>
            </a:r>
            <a:r>
              <a:rPr lang="it-IT" b="1" dirty="0" err="1" smtClean="0"/>
              <a:t>peer</a:t>
            </a:r>
            <a:r>
              <a:rPr lang="it-IT" b="1" dirty="0" smtClean="0"/>
              <a:t> </a:t>
            </a:r>
            <a:r>
              <a:rPr lang="it-IT" b="1" dirty="0" err="1" smtClean="0"/>
              <a:t>review</a:t>
            </a:r>
            <a:r>
              <a:rPr lang="it-IT" dirty="0" smtClean="0"/>
              <a:t>) ed il sistema di controllo post-</a:t>
            </a:r>
            <a:r>
              <a:rPr lang="it-IT" dirty="0" err="1" smtClean="0"/>
              <a:t>review</a:t>
            </a:r>
            <a:r>
              <a:rPr lang="it-IT" dirty="0" smtClean="0"/>
              <a:t> dato dalla comunità scientifica stessa, che dovrebbe essere in grado di smascherare almeno i casi più eclatanti.</a:t>
            </a:r>
          </a:p>
          <a:p>
            <a:pPr marL="45720" indent="0">
              <a:buNone/>
            </a:pPr>
            <a:r>
              <a:rPr lang="it-IT" dirty="0" smtClean="0"/>
              <a:t>Complessivamente, quest</a:t>
            </a:r>
            <a:r>
              <a:rPr lang="it-IT" dirty="0" smtClean="0"/>
              <a:t>o processo dovrebbe garantire che tutto ciò che viene pubblicato abbia un determinato livello di qualità</a:t>
            </a:r>
          </a:p>
          <a:p>
            <a:pPr marL="45720" indent="0">
              <a:buNone/>
            </a:pPr>
            <a:r>
              <a:rPr lang="it-IT" dirty="0" smtClean="0"/>
              <a:t>Cioè che:</a:t>
            </a:r>
          </a:p>
          <a:p>
            <a:pPr marL="45720" indent="0">
              <a:buNone/>
            </a:pPr>
            <a:r>
              <a:rPr lang="it-IT" dirty="0" smtClean="0"/>
              <a:t>-sia scritto in un inglese decente</a:t>
            </a:r>
          </a:p>
          <a:p>
            <a:pPr marL="45720" indent="0">
              <a:buNone/>
            </a:pPr>
            <a:r>
              <a:rPr lang="it-IT" dirty="0" smtClean="0"/>
              <a:t>-contenga tutti i dati necessari «in chiaro», ovvero che permetta potenzialmente a chiunque di replicare il lavoro</a:t>
            </a:r>
          </a:p>
          <a:p>
            <a:pPr marL="45720" indent="0">
              <a:buNone/>
            </a:pPr>
            <a:r>
              <a:rPr lang="it-IT" dirty="0" smtClean="0"/>
              <a:t>-Che utilizzi metodi e disegno sperimentale </a:t>
            </a:r>
            <a:r>
              <a:rPr lang="it-IT" u="sng" dirty="0" smtClean="0"/>
              <a:t>«</a:t>
            </a:r>
            <a:r>
              <a:rPr lang="it-IT" u="sng" dirty="0" err="1" smtClean="0"/>
              <a:t>technically</a:t>
            </a:r>
            <a:r>
              <a:rPr lang="it-IT" u="sng" dirty="0" smtClean="0"/>
              <a:t> sound»</a:t>
            </a:r>
          </a:p>
          <a:p>
            <a:pPr marL="45720" indent="0">
              <a:buNone/>
            </a:pPr>
            <a:r>
              <a:rPr lang="it-IT" dirty="0" smtClean="0"/>
              <a:t>-Che eventuali conflitti di interesse e finanziamenti siano sempre dichiarati</a:t>
            </a:r>
          </a:p>
          <a:p>
            <a:pPr marL="45720" indent="0">
              <a:buNone/>
            </a:pPr>
            <a:r>
              <a:rPr lang="it-IT" dirty="0" smtClean="0"/>
              <a:t>-Che la discussione dei risultati sia in linea con quanto mostrato, ovvero che l’articolo sia </a:t>
            </a:r>
            <a:r>
              <a:rPr lang="it-IT" u="sng" dirty="0" smtClean="0"/>
              <a:t>«</a:t>
            </a:r>
            <a:r>
              <a:rPr lang="it-IT" u="sng" dirty="0" err="1" smtClean="0"/>
              <a:t>scientifically</a:t>
            </a:r>
            <a:r>
              <a:rPr lang="it-IT" u="sng" dirty="0" smtClean="0"/>
              <a:t> sound»</a:t>
            </a:r>
            <a:endParaRPr lang="it-IT" u="sng" dirty="0" smtClean="0"/>
          </a:p>
          <a:p>
            <a:pPr marL="45720" indent="0">
              <a:buNone/>
            </a:pPr>
            <a:endParaRPr lang="en-US" dirty="0"/>
          </a:p>
        </p:txBody>
      </p:sp>
      <p:pic>
        <p:nvPicPr>
          <p:cNvPr id="5" name="Immagine 4"/>
          <p:cNvPicPr>
            <a:picLocks noChangeAspect="1"/>
          </p:cNvPicPr>
          <p:nvPr/>
        </p:nvPicPr>
        <p:blipFill>
          <a:blip r:embed="rId2"/>
          <a:stretch>
            <a:fillRect/>
          </a:stretch>
        </p:blipFill>
        <p:spPr>
          <a:xfrm>
            <a:off x="7126014" y="706399"/>
            <a:ext cx="5000625" cy="4648200"/>
          </a:xfrm>
          <a:prstGeom prst="rect">
            <a:avLst/>
          </a:prstGeom>
        </p:spPr>
      </p:pic>
    </p:spTree>
    <p:extLst>
      <p:ext uri="{BB962C8B-B14F-4D97-AF65-F5344CB8AC3E}">
        <p14:creationId xmlns:p14="http://schemas.microsoft.com/office/powerpoint/2010/main" val="16454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lnSpcReduction="10000"/>
          </a:bodyPr>
          <a:lstStyle/>
          <a:p>
            <a:pPr marL="45720" indent="0">
              <a:buNone/>
            </a:pPr>
            <a:r>
              <a:rPr lang="it-IT" dirty="0" smtClean="0"/>
              <a:t>MA COME SI VALUTA LA QUALITA’ DI UNA RIVISTA?</a:t>
            </a:r>
          </a:p>
          <a:p>
            <a:r>
              <a:rPr lang="it-IT" dirty="0" smtClean="0"/>
              <a:t>La misura internazionalmente utilizzata è detta </a:t>
            </a:r>
            <a:r>
              <a:rPr lang="it-IT" b="1" dirty="0" smtClean="0"/>
              <a:t>Impact </a:t>
            </a:r>
            <a:r>
              <a:rPr lang="it-IT" b="1" dirty="0" err="1" smtClean="0"/>
              <a:t>factor</a:t>
            </a:r>
            <a:endParaRPr lang="it-IT" b="1" dirty="0" smtClean="0"/>
          </a:p>
          <a:p>
            <a:r>
              <a:rPr lang="it-IT" dirty="0" smtClean="0"/>
              <a:t>Si tratta di un indice numerico che esprime il </a:t>
            </a:r>
            <a:r>
              <a:rPr lang="it-IT" u="sng" dirty="0" smtClean="0"/>
              <a:t>numero medio di citazioni ricevuto da ciascun articolo pubblicato in un giornale nell’arco di due anni</a:t>
            </a:r>
            <a:r>
              <a:rPr lang="it-IT" dirty="0" smtClean="0"/>
              <a:t> (successivi alla pubblicazione)</a:t>
            </a:r>
          </a:p>
          <a:p>
            <a:r>
              <a:rPr lang="it-IT" dirty="0" smtClean="0"/>
              <a:t>Più alto è l’impact </a:t>
            </a:r>
            <a:r>
              <a:rPr lang="it-IT" dirty="0" err="1" smtClean="0"/>
              <a:t>factor</a:t>
            </a:r>
            <a:r>
              <a:rPr lang="it-IT" dirty="0" smtClean="0"/>
              <a:t>, maggiore è il prestigio della rivista</a:t>
            </a:r>
          </a:p>
          <a:p>
            <a:r>
              <a:rPr lang="it-IT" dirty="0" smtClean="0"/>
              <a:t>Come gli indici </a:t>
            </a:r>
            <a:r>
              <a:rPr lang="it-IT" dirty="0" err="1" smtClean="0"/>
              <a:t>bibliometrici</a:t>
            </a:r>
            <a:r>
              <a:rPr lang="it-IT" dirty="0"/>
              <a:t> </a:t>
            </a:r>
            <a:r>
              <a:rPr lang="it-IT" dirty="0" smtClean="0"/>
              <a:t>legati ai singoli autori, anche l’impact </a:t>
            </a:r>
            <a:r>
              <a:rPr lang="it-IT" dirty="0" err="1" smtClean="0"/>
              <a:t>factor</a:t>
            </a:r>
            <a:r>
              <a:rPr lang="it-IT" dirty="0" smtClean="0"/>
              <a:t> soffre di distorsioni legate al fatto che alcuni campi di ricerca sono più «floridi» di altri</a:t>
            </a:r>
          </a:p>
          <a:p>
            <a:r>
              <a:rPr lang="it-IT" dirty="0" smtClean="0"/>
              <a:t>Riviste «generaliste» che pubblicano articoli su molti argomenti o riviste che si occupano di medicina, oncologia, ecc. tenderanno ad avere un IF maggiore di riviste di alta qualità ma estremamente specializzate su argomenti di nicchia</a:t>
            </a:r>
            <a:endParaRPr lang="it-IT" dirty="0" smtClean="0"/>
          </a:p>
          <a:p>
            <a:pPr marL="45720" indent="0">
              <a:buNone/>
            </a:pPr>
            <a:endParaRPr lang="en-US" dirty="0"/>
          </a:p>
        </p:txBody>
      </p:sp>
      <p:pic>
        <p:nvPicPr>
          <p:cNvPr id="2" name="Immagine 1"/>
          <p:cNvPicPr>
            <a:picLocks noChangeAspect="1"/>
          </p:cNvPicPr>
          <p:nvPr/>
        </p:nvPicPr>
        <p:blipFill>
          <a:blip r:embed="rId2"/>
          <a:stretch>
            <a:fillRect/>
          </a:stretch>
        </p:blipFill>
        <p:spPr>
          <a:xfrm>
            <a:off x="7462345" y="225575"/>
            <a:ext cx="4162096" cy="3038990"/>
          </a:xfrm>
          <a:prstGeom prst="rect">
            <a:avLst/>
          </a:prstGeom>
        </p:spPr>
      </p:pic>
      <p:sp>
        <p:nvSpPr>
          <p:cNvPr id="4" name="CasellaDiTesto 3"/>
          <p:cNvSpPr txBox="1"/>
          <p:nvPr/>
        </p:nvSpPr>
        <p:spPr>
          <a:xfrm>
            <a:off x="7630510" y="3573518"/>
            <a:ext cx="3825766" cy="1754326"/>
          </a:xfrm>
          <a:prstGeom prst="rect">
            <a:avLst/>
          </a:prstGeom>
          <a:noFill/>
        </p:spPr>
        <p:txBody>
          <a:bodyPr wrap="square" rtlCol="0">
            <a:spAutoFit/>
          </a:bodyPr>
          <a:lstStyle/>
          <a:p>
            <a:pPr algn="ctr"/>
            <a:r>
              <a:rPr lang="it-IT" dirty="0" smtClean="0"/>
              <a:t>L’impact </a:t>
            </a:r>
            <a:r>
              <a:rPr lang="it-IT" dirty="0" err="1" smtClean="0"/>
              <a:t>factor</a:t>
            </a:r>
            <a:r>
              <a:rPr lang="it-IT" dirty="0" smtClean="0"/>
              <a:t> è calcolato ed assegnato da un ente certificatore privato ed esterno, la </a:t>
            </a:r>
            <a:r>
              <a:rPr lang="it-IT" dirty="0" err="1" smtClean="0"/>
              <a:t>Clarivate</a:t>
            </a:r>
            <a:r>
              <a:rPr lang="it-IT" dirty="0" smtClean="0"/>
              <a:t> Analytics (in precedenza dalla Thomson Reuters)</a:t>
            </a:r>
            <a:endParaRPr lang="en-US" dirty="0"/>
          </a:p>
        </p:txBody>
      </p:sp>
      <p:pic>
        <p:nvPicPr>
          <p:cNvPr id="6" name="Immagine 5"/>
          <p:cNvPicPr>
            <a:picLocks noChangeAspect="1"/>
          </p:cNvPicPr>
          <p:nvPr/>
        </p:nvPicPr>
        <p:blipFill>
          <a:blip r:embed="rId3"/>
          <a:stretch>
            <a:fillRect/>
          </a:stretch>
        </p:blipFill>
        <p:spPr>
          <a:xfrm>
            <a:off x="7630510" y="5327844"/>
            <a:ext cx="3657600" cy="1247775"/>
          </a:xfrm>
          <a:prstGeom prst="rect">
            <a:avLst/>
          </a:prstGeom>
        </p:spPr>
      </p:pic>
    </p:spTree>
    <p:extLst>
      <p:ext uri="{BB962C8B-B14F-4D97-AF65-F5344CB8AC3E}">
        <p14:creationId xmlns:p14="http://schemas.microsoft.com/office/powerpoint/2010/main" val="346444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541638" cy="5915118"/>
          </a:xfrm>
        </p:spPr>
        <p:txBody>
          <a:bodyPr>
            <a:normAutofit/>
          </a:bodyPr>
          <a:lstStyle/>
          <a:p>
            <a:pPr marL="45720" indent="0">
              <a:buNone/>
            </a:pPr>
            <a:r>
              <a:rPr lang="it-IT" dirty="0" smtClean="0"/>
              <a:t>CRITICHE ALL’IMPACT FACTOR</a:t>
            </a:r>
          </a:p>
          <a:p>
            <a:pPr marL="45720" indent="0">
              <a:buNone/>
            </a:pP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4" y="788277"/>
            <a:ext cx="3921297" cy="1366344"/>
          </a:xfrm>
          <a:prstGeom prst="rect">
            <a:avLst/>
          </a:prstGeom>
        </p:spPr>
      </p:pic>
      <p:pic>
        <p:nvPicPr>
          <p:cNvPr id="7" name="Immagine 6"/>
          <p:cNvPicPr>
            <a:picLocks noChangeAspect="1"/>
          </p:cNvPicPr>
          <p:nvPr/>
        </p:nvPicPr>
        <p:blipFill>
          <a:blip r:embed="rId3"/>
          <a:stretch>
            <a:fillRect/>
          </a:stretch>
        </p:blipFill>
        <p:spPr>
          <a:xfrm>
            <a:off x="9070429" y="-1"/>
            <a:ext cx="3028330" cy="6825759"/>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673" y="788277"/>
            <a:ext cx="4205391" cy="1438516"/>
          </a:xfrm>
          <a:prstGeom prst="rect">
            <a:avLst/>
          </a:prstGeom>
        </p:spPr>
      </p:pic>
      <p:sp>
        <p:nvSpPr>
          <p:cNvPr id="9" name="CasellaDiTesto 8"/>
          <p:cNvSpPr txBox="1"/>
          <p:nvPr/>
        </p:nvSpPr>
        <p:spPr>
          <a:xfrm>
            <a:off x="4811099" y="2459421"/>
            <a:ext cx="3594537" cy="1077218"/>
          </a:xfrm>
          <a:prstGeom prst="rect">
            <a:avLst/>
          </a:prstGeom>
          <a:noFill/>
        </p:spPr>
        <p:txBody>
          <a:bodyPr wrap="square" rtlCol="0">
            <a:spAutoFit/>
          </a:bodyPr>
          <a:lstStyle/>
          <a:p>
            <a:pPr algn="ctr"/>
            <a:r>
              <a:rPr lang="en-US" sz="1600" i="1" dirty="0"/>
              <a:t>“Impact factors don’t tell us as much as some people think about the quality of the science that journals are publishing.”</a:t>
            </a:r>
            <a:endParaRPr lang="en-US" sz="1600" dirty="0"/>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14" y="2559370"/>
            <a:ext cx="4486901" cy="1629002"/>
          </a:xfrm>
          <a:prstGeom prst="rect">
            <a:avLst/>
          </a:prstGeom>
        </p:spPr>
      </p:pic>
      <p:sp>
        <p:nvSpPr>
          <p:cNvPr id="11" name="CasellaDiTesto 10"/>
          <p:cNvSpPr txBox="1"/>
          <p:nvPr/>
        </p:nvSpPr>
        <p:spPr>
          <a:xfrm>
            <a:off x="272265" y="4146428"/>
            <a:ext cx="4352288" cy="2062103"/>
          </a:xfrm>
          <a:prstGeom prst="rect">
            <a:avLst/>
          </a:prstGeom>
          <a:noFill/>
        </p:spPr>
        <p:txBody>
          <a:bodyPr wrap="square" rtlCol="0">
            <a:spAutoFit/>
          </a:bodyPr>
          <a:lstStyle/>
          <a:p>
            <a:pPr algn="ctr"/>
            <a:r>
              <a:rPr lang="it-IT" sz="1600" i="1" dirty="0" smtClean="0"/>
              <a:t>«</a:t>
            </a:r>
            <a:r>
              <a:rPr lang="en-US" sz="1600" i="1" dirty="0"/>
              <a:t>The impact factor became a major detrimental factor of quality, creating huge pressures on authors, editors, stakeholders and funders. More tragically, in some countries the number of publications in journals with “high impact factors” condition the allocation of government funding for entire </a:t>
            </a:r>
            <a:r>
              <a:rPr lang="en-US" sz="1600" i="1" dirty="0" smtClean="0"/>
              <a:t>institutions”</a:t>
            </a:r>
            <a:endParaRPr lang="en-US" sz="1600" i="1" dirty="0"/>
          </a:p>
        </p:txBody>
      </p:sp>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5673" y="4188372"/>
            <a:ext cx="4570649" cy="1502961"/>
          </a:xfrm>
          <a:prstGeom prst="rect">
            <a:avLst/>
          </a:prstGeom>
        </p:spPr>
      </p:pic>
    </p:spTree>
    <p:extLst>
      <p:ext uri="{BB962C8B-B14F-4D97-AF65-F5344CB8AC3E}">
        <p14:creationId xmlns:p14="http://schemas.microsoft.com/office/powerpoint/2010/main" val="11030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10199238" cy="5915118"/>
          </a:xfrm>
        </p:spPr>
        <p:txBody>
          <a:bodyPr>
            <a:normAutofit lnSpcReduction="10000"/>
          </a:bodyPr>
          <a:lstStyle/>
          <a:p>
            <a:pPr marL="45720" indent="0">
              <a:buNone/>
            </a:pPr>
            <a:r>
              <a:rPr lang="it-IT" dirty="0" smtClean="0"/>
              <a:t>DICHIARAZIONE DELLA EASE (</a:t>
            </a:r>
            <a:r>
              <a:rPr lang="en-US" dirty="0"/>
              <a:t>European Association of Science </a:t>
            </a:r>
            <a:r>
              <a:rPr lang="en-US" dirty="0" smtClean="0"/>
              <a:t>Editors) SULL’IMPACT FACTOR</a:t>
            </a:r>
            <a:endParaRPr lang="it-IT" dirty="0" smtClean="0"/>
          </a:p>
          <a:p>
            <a:pPr marL="45720" indent="0">
              <a:buNone/>
            </a:pPr>
            <a:endParaRPr lang="it-IT" dirty="0"/>
          </a:p>
          <a:p>
            <a:pPr marL="45720" indent="0" algn="just">
              <a:buNone/>
            </a:pPr>
            <a:r>
              <a:rPr lang="en-US" i="1" dirty="0"/>
              <a:t>The journal impact factor was developed as a means to measure the impact of scientific </a:t>
            </a:r>
            <a:r>
              <a:rPr lang="en-US" i="1" dirty="0" smtClean="0"/>
              <a:t>journals.</a:t>
            </a:r>
            <a:r>
              <a:rPr lang="en-US" i="1" dirty="0"/>
              <a:t> </a:t>
            </a:r>
            <a:r>
              <a:rPr lang="en-US" b="1" i="1" u="sng" dirty="0" smtClean="0"/>
              <a:t>Over </a:t>
            </a:r>
            <a:r>
              <a:rPr lang="en-US" b="1" i="1" u="sng" dirty="0"/>
              <a:t>time, its use has been extended to measuring the quality of scientific journals, the quality </a:t>
            </a:r>
            <a:r>
              <a:rPr lang="en-US" b="1" i="1" u="sng" dirty="0" smtClean="0"/>
              <a:t>of individual </a:t>
            </a:r>
            <a:r>
              <a:rPr lang="en-US" b="1" i="1" u="sng" dirty="0"/>
              <a:t>articles and the productivity of individual </a:t>
            </a:r>
            <a:r>
              <a:rPr lang="en-US" b="1" i="1" u="sng" dirty="0" smtClean="0"/>
              <a:t>researchers</a:t>
            </a:r>
            <a:r>
              <a:rPr lang="en-US" i="1" dirty="0" smtClean="0"/>
              <a:t>. </a:t>
            </a:r>
            <a:r>
              <a:rPr lang="en-US" i="1" dirty="0"/>
              <a:t>Impact factors are </a:t>
            </a:r>
            <a:r>
              <a:rPr lang="en-US" i="1" dirty="0" smtClean="0"/>
              <a:t>nowadays even </a:t>
            </a:r>
            <a:r>
              <a:rPr lang="en-US" i="1" dirty="0"/>
              <a:t>used in academic appointments, to evaluate grant applications and to allocate other </a:t>
            </a:r>
            <a:r>
              <a:rPr lang="en-US" i="1" dirty="0" smtClean="0"/>
              <a:t>financial support </a:t>
            </a:r>
            <a:r>
              <a:rPr lang="en-US" i="1" dirty="0"/>
              <a:t>for research </a:t>
            </a:r>
            <a:r>
              <a:rPr lang="en-US" i="1" dirty="0" err="1" smtClean="0"/>
              <a:t>programmes</a:t>
            </a:r>
            <a:r>
              <a:rPr lang="en-US" i="1" dirty="0" smtClean="0"/>
              <a:t>.</a:t>
            </a:r>
            <a:r>
              <a:rPr lang="en-US" i="1" dirty="0"/>
              <a:t> </a:t>
            </a:r>
            <a:r>
              <a:rPr lang="en-US" b="1" i="1" u="sng" dirty="0" smtClean="0"/>
              <a:t>The </a:t>
            </a:r>
            <a:r>
              <a:rPr lang="en-US" b="1" i="1" u="sng" dirty="0"/>
              <a:t>impact factor, however, is not always a reliable instrument for measuring the quality of </a:t>
            </a:r>
            <a:r>
              <a:rPr lang="en-US" b="1" i="1" u="sng" dirty="0" smtClean="0"/>
              <a:t>journals. </a:t>
            </a:r>
            <a:r>
              <a:rPr lang="en-US" b="1" i="1" u="sng" dirty="0"/>
              <a:t>Its use for purposes for which it was not intended, causes even greater </a:t>
            </a:r>
            <a:r>
              <a:rPr lang="en-US" b="1" i="1" u="sng" dirty="0" smtClean="0"/>
              <a:t>unfairness</a:t>
            </a:r>
            <a:r>
              <a:rPr lang="en-US" i="1" dirty="0" smtClean="0"/>
              <a:t>.</a:t>
            </a:r>
            <a:endParaRPr lang="en-US" i="1" dirty="0"/>
          </a:p>
          <a:p>
            <a:pPr marL="45720" indent="0" algn="just">
              <a:buNone/>
            </a:pPr>
            <a:r>
              <a:rPr lang="en-US" i="1" dirty="0"/>
              <a:t>Therefore the European Association of Science Editors recommends that </a:t>
            </a:r>
            <a:r>
              <a:rPr lang="en-US" b="1" i="1" u="sng" dirty="0"/>
              <a:t>journal impact factors </a:t>
            </a:r>
            <a:r>
              <a:rPr lang="en-US" b="1" i="1" u="sng" dirty="0" smtClean="0"/>
              <a:t>are used </a:t>
            </a:r>
            <a:r>
              <a:rPr lang="en-US" b="1" i="1" u="sng" dirty="0"/>
              <a:t>only – and cautiously – for measuring and comparing the influence of entire journals, but not </a:t>
            </a:r>
            <a:r>
              <a:rPr lang="en-US" b="1" i="1" u="sng" dirty="0" smtClean="0"/>
              <a:t>for the </a:t>
            </a:r>
            <a:r>
              <a:rPr lang="en-US" b="1" i="1" u="sng" dirty="0"/>
              <a:t>assessment of single papers, and certainly not for the assessment of researchers or </a:t>
            </a:r>
            <a:r>
              <a:rPr lang="en-US" b="1" i="1" u="sng" dirty="0" smtClean="0"/>
              <a:t>research </a:t>
            </a:r>
            <a:r>
              <a:rPr lang="en-US" b="1" i="1" u="sng" dirty="0" err="1" smtClean="0"/>
              <a:t>programmes</a:t>
            </a:r>
            <a:r>
              <a:rPr lang="en-US" b="1" i="1" u="sng" dirty="0" smtClean="0"/>
              <a:t> </a:t>
            </a:r>
            <a:r>
              <a:rPr lang="en-US" b="1" i="1" u="sng" dirty="0"/>
              <a:t>either directly or as a surrogate</a:t>
            </a:r>
            <a:r>
              <a:rPr lang="en-US" i="1" dirty="0" smtClean="0"/>
              <a:t>.</a:t>
            </a:r>
          </a:p>
          <a:p>
            <a:pPr marL="45720" indent="0" algn="just">
              <a:buNone/>
            </a:pPr>
            <a:endParaRPr lang="it-IT" i="1" dirty="0"/>
          </a:p>
          <a:p>
            <a:pPr marL="45720" indent="0" algn="just">
              <a:buNone/>
            </a:pPr>
            <a:r>
              <a:rPr lang="it-IT" dirty="0" smtClean="0"/>
              <a:t>Testo completo su </a:t>
            </a:r>
            <a:r>
              <a:rPr lang="it-IT" dirty="0" err="1"/>
              <a:t>M</a:t>
            </a:r>
            <a:r>
              <a:rPr lang="it-IT" dirty="0" err="1" smtClean="0"/>
              <a:t>oodle</a:t>
            </a:r>
            <a:endParaRPr lang="it-IT" dirty="0" smtClean="0"/>
          </a:p>
          <a:p>
            <a:pPr marL="45720" indent="0">
              <a:buNone/>
            </a:pPr>
            <a:endParaRPr lang="en-US" dirty="0"/>
          </a:p>
        </p:txBody>
      </p:sp>
    </p:spTree>
    <p:extLst>
      <p:ext uri="{BB962C8B-B14F-4D97-AF65-F5344CB8AC3E}">
        <p14:creationId xmlns:p14="http://schemas.microsoft.com/office/powerpoint/2010/main" val="22547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smtClean="0"/>
              <a:t>Nel 2019 la valutazione della qualità della ricerca di un ricercatore si basa essenzialmente su parametri </a:t>
            </a:r>
            <a:r>
              <a:rPr lang="it-IT" sz="2400" dirty="0" err="1" smtClean="0"/>
              <a:t>bibliometrici</a:t>
            </a:r>
            <a:r>
              <a:rPr lang="it-IT" sz="2400" dirty="0" smtClean="0"/>
              <a:t>, ovvero su quanto pubblica e dove pubblica</a:t>
            </a:r>
          </a:p>
          <a:p>
            <a:pPr algn="just"/>
            <a:r>
              <a:rPr lang="it-IT" sz="2400" b="1" dirty="0" smtClean="0"/>
              <a:t>Questa, che a prima vista potrebbe sembrare una «buona idea», in realtà comporta una serie di problematiche etiche non di poco conto</a:t>
            </a:r>
            <a:endParaRPr lang="it-IT" sz="2400" b="1"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37" y="3834026"/>
            <a:ext cx="4408666" cy="197985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609" y="3934999"/>
            <a:ext cx="6031588" cy="1777906"/>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7" y="307006"/>
            <a:ext cx="5889996" cy="5915118"/>
          </a:xfrm>
        </p:spPr>
        <p:txBody>
          <a:bodyPr>
            <a:normAutofit lnSpcReduction="10000"/>
          </a:bodyPr>
          <a:lstStyle/>
          <a:p>
            <a:r>
              <a:rPr lang="it-IT" dirty="0" smtClean="0"/>
              <a:t>Spesso una misura più obiettiva di valutare il peso di una rivista è quello di osservare in quale </a:t>
            </a:r>
            <a:r>
              <a:rPr lang="it-IT" b="1" dirty="0" smtClean="0"/>
              <a:t>quartile</a:t>
            </a:r>
            <a:r>
              <a:rPr lang="it-IT" dirty="0" smtClean="0"/>
              <a:t> essa è situata</a:t>
            </a:r>
          </a:p>
          <a:p>
            <a:r>
              <a:rPr lang="it-IT" dirty="0" smtClean="0"/>
              <a:t>Ovvero i giornali vengono suddivisi in grosse aree tematiche (Genetics, </a:t>
            </a:r>
            <a:r>
              <a:rPr lang="it-IT" dirty="0" err="1" smtClean="0"/>
              <a:t>neuroscience</a:t>
            </a:r>
            <a:r>
              <a:rPr lang="it-IT" dirty="0" smtClean="0"/>
              <a:t>, </a:t>
            </a:r>
            <a:r>
              <a:rPr lang="it-IT" dirty="0" err="1" smtClean="0"/>
              <a:t>biochemistry</a:t>
            </a:r>
            <a:r>
              <a:rPr lang="it-IT" dirty="0" smtClean="0"/>
              <a:t>, </a:t>
            </a:r>
            <a:r>
              <a:rPr lang="it-IT" dirty="0" err="1" smtClean="0"/>
              <a:t>botanics</a:t>
            </a:r>
            <a:r>
              <a:rPr lang="it-IT" dirty="0" smtClean="0"/>
              <a:t>, </a:t>
            </a:r>
            <a:r>
              <a:rPr lang="it-IT" dirty="0" err="1" smtClean="0"/>
              <a:t>ecology</a:t>
            </a:r>
            <a:r>
              <a:rPr lang="it-IT" dirty="0" smtClean="0"/>
              <a:t>, etc.), in modo da poter avere IF comparabili tra loro</a:t>
            </a:r>
          </a:p>
          <a:p>
            <a:r>
              <a:rPr lang="it-IT" dirty="0" smtClean="0"/>
              <a:t>Se esistono 100 riviste appartenenti ad una determinata categoria, le 25 con IF più elevato vengono definite </a:t>
            </a:r>
            <a:r>
              <a:rPr lang="it-IT" b="1" dirty="0" smtClean="0"/>
              <a:t>riviste Q1</a:t>
            </a:r>
            <a:r>
              <a:rPr lang="it-IT" dirty="0" smtClean="0"/>
              <a:t>, quelle dal 26° al 50° posto riviste Q2, quelle dal 51° al 75° posto riviste Q3 e le altre riviste Q4</a:t>
            </a:r>
          </a:p>
          <a:p>
            <a:r>
              <a:rPr lang="it-IT" dirty="0" smtClean="0"/>
              <a:t>In realtà però i quartili sono calcolati in modo leggermente diverso: il metodo </a:t>
            </a:r>
            <a:r>
              <a:rPr lang="it-IT" b="1" u="sng" dirty="0" smtClean="0"/>
              <a:t>SJR (</a:t>
            </a:r>
            <a:r>
              <a:rPr lang="it-IT" b="1" u="sng" dirty="0" err="1" smtClean="0"/>
              <a:t>scientific</a:t>
            </a:r>
            <a:r>
              <a:rPr lang="it-IT" b="1" u="sng" dirty="0" smtClean="0"/>
              <a:t> journal ranking), </a:t>
            </a:r>
            <a:r>
              <a:rPr lang="it-IT" dirty="0" smtClean="0"/>
              <a:t>mutuato da </a:t>
            </a:r>
            <a:r>
              <a:rPr lang="it-IT" dirty="0" err="1" smtClean="0"/>
              <a:t>Scopus</a:t>
            </a:r>
            <a:r>
              <a:rPr lang="it-IT" dirty="0" smtClean="0"/>
              <a:t>, non conta tutte le citazioni in modo uguale, ma «pesa» ogni citazione a seconda del prestigio del giornale da cui queste arrivano</a:t>
            </a:r>
            <a:endParaRPr lang="it-IT" dirty="0" smtClean="0"/>
          </a:p>
          <a:p>
            <a:pPr marL="45720" indent="0">
              <a:buNone/>
            </a:pPr>
            <a:endParaRPr lang="it-IT" dirty="0" smtClean="0"/>
          </a:p>
          <a:p>
            <a:pPr marL="45720" indent="0">
              <a:buNone/>
            </a:pPr>
            <a:endParaRPr lang="it-IT" dirty="0"/>
          </a:p>
          <a:p>
            <a:pPr marL="45720" indent="0">
              <a:buNone/>
            </a:pP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298" y="758952"/>
            <a:ext cx="5172797" cy="4601217"/>
          </a:xfrm>
          <a:prstGeom prst="rect">
            <a:avLst/>
          </a:prstGeom>
        </p:spPr>
      </p:pic>
    </p:spTree>
    <p:extLst>
      <p:ext uri="{BB962C8B-B14F-4D97-AF65-F5344CB8AC3E}">
        <p14:creationId xmlns:p14="http://schemas.microsoft.com/office/powerpoint/2010/main" val="28264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10314851" cy="5915118"/>
          </a:xfrm>
        </p:spPr>
        <p:txBody>
          <a:bodyPr>
            <a:normAutofit lnSpcReduction="10000"/>
          </a:bodyPr>
          <a:lstStyle/>
          <a:p>
            <a:pPr marL="45720" indent="0">
              <a:buNone/>
            </a:pPr>
            <a:r>
              <a:rPr lang="it-IT" dirty="0" smtClean="0"/>
              <a:t>IL PUNTO DI VISTA DI CHI DEVE PUBBLICARE UN LAVORO</a:t>
            </a:r>
          </a:p>
          <a:p>
            <a:r>
              <a:rPr lang="it-IT" dirty="0" smtClean="0"/>
              <a:t>Resiste la tentazione di guardare solo </a:t>
            </a:r>
            <a:r>
              <a:rPr lang="it-IT" b="1" dirty="0" smtClean="0"/>
              <a:t>all’impact </a:t>
            </a:r>
            <a:r>
              <a:rPr lang="it-IT" b="1" dirty="0" err="1" smtClean="0"/>
              <a:t>factor</a:t>
            </a:r>
            <a:r>
              <a:rPr lang="it-IT" dirty="0" smtClean="0"/>
              <a:t>. Di certo aiuta a «fare carrier</a:t>
            </a:r>
            <a:r>
              <a:rPr lang="it-IT" dirty="0" smtClean="0"/>
              <a:t>a», magari anche a ricevere fondi</a:t>
            </a:r>
            <a:endParaRPr lang="it-IT" dirty="0" smtClean="0"/>
          </a:p>
          <a:p>
            <a:r>
              <a:rPr lang="it-IT" dirty="0" smtClean="0"/>
              <a:t>Scelta basata sul </a:t>
            </a:r>
            <a:r>
              <a:rPr lang="it-IT" b="1" dirty="0" smtClean="0"/>
              <a:t>prestigio della rivista</a:t>
            </a:r>
            <a:r>
              <a:rPr lang="it-IT" dirty="0" smtClean="0"/>
              <a:t>?</a:t>
            </a:r>
          </a:p>
          <a:p>
            <a:r>
              <a:rPr lang="it-IT" dirty="0" smtClean="0"/>
              <a:t>Scelta basata sul </a:t>
            </a:r>
            <a:r>
              <a:rPr lang="it-IT" b="1" dirty="0" smtClean="0"/>
              <a:t>tema</a:t>
            </a:r>
            <a:r>
              <a:rPr lang="it-IT" dirty="0" smtClean="0"/>
              <a:t> di cui si occupa la rivista e sul tipo di </a:t>
            </a:r>
            <a:r>
              <a:rPr lang="it-IT" b="1" dirty="0" smtClean="0"/>
              <a:t>readership</a:t>
            </a:r>
            <a:r>
              <a:rPr lang="it-IT" dirty="0" smtClean="0"/>
              <a:t>? Utile per «farsi conoscere» in un determinato campo. Allo stesso tempo è utile sapere quale è la </a:t>
            </a:r>
            <a:r>
              <a:rPr lang="it-IT" b="1" u="sng" dirty="0" smtClean="0"/>
              <a:t>visibilità di una pubblicazione</a:t>
            </a:r>
            <a:r>
              <a:rPr lang="it-IT" dirty="0" smtClean="0"/>
              <a:t> (la rivista è indicizzata su </a:t>
            </a:r>
            <a:r>
              <a:rPr lang="it-IT" dirty="0" err="1" smtClean="0"/>
              <a:t>Pubmed</a:t>
            </a:r>
            <a:r>
              <a:rPr lang="it-IT" dirty="0" smtClean="0"/>
              <a:t> o </a:t>
            </a:r>
            <a:r>
              <a:rPr lang="it-IT" dirty="0" err="1" smtClean="0"/>
              <a:t>Scopus</a:t>
            </a:r>
            <a:r>
              <a:rPr lang="it-IT" dirty="0" smtClean="0"/>
              <a:t>?)</a:t>
            </a:r>
          </a:p>
          <a:p>
            <a:r>
              <a:rPr lang="it-IT" dirty="0" smtClean="0"/>
              <a:t>Scelta basata sul </a:t>
            </a:r>
            <a:r>
              <a:rPr lang="it-IT" b="1" u="sng" dirty="0" smtClean="0"/>
              <a:t>costo di pubblicazione</a:t>
            </a:r>
            <a:r>
              <a:rPr lang="it-IT" dirty="0" smtClean="0"/>
              <a:t>? Alcune riviste permettono pubblicazione senza costi, altre hanno una </a:t>
            </a:r>
            <a:r>
              <a:rPr lang="it-IT" i="1" dirty="0" err="1" smtClean="0"/>
              <a:t>publication</a:t>
            </a:r>
            <a:r>
              <a:rPr lang="it-IT" i="1" dirty="0" smtClean="0"/>
              <a:t> </a:t>
            </a:r>
            <a:r>
              <a:rPr lang="it-IT" i="1" dirty="0" err="1" smtClean="0"/>
              <a:t>fee</a:t>
            </a:r>
            <a:r>
              <a:rPr lang="it-IT" dirty="0" smtClean="0"/>
              <a:t>, di solito per garantire l’</a:t>
            </a:r>
            <a:r>
              <a:rPr lang="it-IT" b="1" dirty="0" smtClean="0"/>
              <a:t>open </a:t>
            </a:r>
            <a:r>
              <a:rPr lang="it-IT" b="1" dirty="0" err="1" smtClean="0"/>
              <a:t>access</a:t>
            </a:r>
            <a:r>
              <a:rPr lang="it-IT" b="1" dirty="0" smtClean="0"/>
              <a:t> </a:t>
            </a:r>
            <a:r>
              <a:rPr lang="it-IT" dirty="0" smtClean="0"/>
              <a:t>(=disponibilità a tutti del testo completo, senza restrizioni)</a:t>
            </a:r>
          </a:p>
          <a:p>
            <a:r>
              <a:rPr lang="it-IT" dirty="0" smtClean="0"/>
              <a:t>Scelta basata sulla </a:t>
            </a:r>
            <a:r>
              <a:rPr lang="it-IT" b="1" u="sng" dirty="0" smtClean="0"/>
              <a:t>facilità di pubblicazione</a:t>
            </a:r>
            <a:r>
              <a:rPr lang="it-IT" dirty="0" smtClean="0"/>
              <a:t>? Quanto è difficile il processo di </a:t>
            </a:r>
            <a:r>
              <a:rPr lang="it-IT" dirty="0" err="1" smtClean="0"/>
              <a:t>peer-review</a:t>
            </a:r>
            <a:r>
              <a:rPr lang="it-IT" dirty="0" smtClean="0"/>
              <a:t>? Il mio articolo è solido? Sono pronto/ho fondi/tempo per condurre nuovi esperimenti se verranno richiesti?</a:t>
            </a:r>
          </a:p>
          <a:p>
            <a:r>
              <a:rPr lang="it-IT" dirty="0" smtClean="0"/>
              <a:t>Scelta basata sulla </a:t>
            </a:r>
            <a:r>
              <a:rPr lang="it-IT" b="1" u="sng" dirty="0" smtClean="0"/>
              <a:t>velocità</a:t>
            </a:r>
            <a:r>
              <a:rPr lang="it-IT" dirty="0" smtClean="0"/>
              <a:t>? Quanto è veloce la rivista nel processo di </a:t>
            </a:r>
            <a:r>
              <a:rPr lang="it-IT" dirty="0" err="1" smtClean="0"/>
              <a:t>peer-review</a:t>
            </a:r>
            <a:r>
              <a:rPr lang="it-IT" dirty="0" smtClean="0"/>
              <a:t>? Devo dottorarmi? Trovare un nuovo lavoro? Applicare per ricevere fondi? In sostanza ho fretta o no?</a:t>
            </a:r>
          </a:p>
          <a:p>
            <a:pPr marL="45720" indent="0">
              <a:buNone/>
            </a:pPr>
            <a:endParaRPr lang="it-IT" dirty="0"/>
          </a:p>
          <a:p>
            <a:pPr marL="45720" indent="0">
              <a:buNone/>
            </a:pPr>
            <a:endParaRPr lang="en-US" dirty="0"/>
          </a:p>
        </p:txBody>
      </p:sp>
    </p:spTree>
    <p:extLst>
      <p:ext uri="{BB962C8B-B14F-4D97-AF65-F5344CB8AC3E}">
        <p14:creationId xmlns:p14="http://schemas.microsoft.com/office/powerpoint/2010/main" val="23253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376" y="307006"/>
            <a:ext cx="6687509" cy="5915118"/>
          </a:xfrm>
        </p:spPr>
        <p:txBody>
          <a:bodyPr>
            <a:normAutofit/>
          </a:bodyPr>
          <a:lstStyle/>
          <a:p>
            <a:pPr marL="45720" indent="0">
              <a:buNone/>
            </a:pPr>
            <a:r>
              <a:rPr lang="it-IT" dirty="0" smtClean="0"/>
              <a:t>IL PROBLEMA DEI PREDATORY PUBLISHERS</a:t>
            </a:r>
          </a:p>
          <a:p>
            <a:r>
              <a:rPr lang="it-IT" dirty="0" smtClean="0"/>
              <a:t>Riviste online nascono come funghi e promettono un processo di </a:t>
            </a:r>
            <a:r>
              <a:rPr lang="it-IT" dirty="0" err="1" smtClean="0"/>
              <a:t>peer-review</a:t>
            </a:r>
            <a:r>
              <a:rPr lang="it-IT" dirty="0" smtClean="0"/>
              <a:t> velocissimo, offrendo la possibilità di pubblicare velocemente ed open </a:t>
            </a:r>
            <a:r>
              <a:rPr lang="it-IT" dirty="0" err="1" smtClean="0"/>
              <a:t>access</a:t>
            </a:r>
            <a:r>
              <a:rPr lang="it-IT" dirty="0" smtClean="0"/>
              <a:t> per poche centinaia di dollari</a:t>
            </a:r>
          </a:p>
          <a:p>
            <a:r>
              <a:rPr lang="it-IT" dirty="0" smtClean="0"/>
              <a:t>Sembra una manna dal cielo per molti ricercatori che tentano di pubblicare un lavoro da mesi o che si sentono sotto forte pressione</a:t>
            </a:r>
            <a:endParaRPr lang="it-IT" dirty="0"/>
          </a:p>
          <a:p>
            <a:pPr marL="45720" indent="0">
              <a:buNone/>
            </a:pPr>
            <a:endParaRPr lang="en-US" dirty="0"/>
          </a:p>
        </p:txBody>
      </p:sp>
      <p:pic>
        <p:nvPicPr>
          <p:cNvPr id="2" name="Immagine 1"/>
          <p:cNvPicPr>
            <a:picLocks noChangeAspect="1"/>
          </p:cNvPicPr>
          <p:nvPr/>
        </p:nvPicPr>
        <p:blipFill>
          <a:blip r:embed="rId2"/>
          <a:stretch>
            <a:fillRect/>
          </a:stretch>
        </p:blipFill>
        <p:spPr>
          <a:xfrm>
            <a:off x="7734124" y="197284"/>
            <a:ext cx="4137370" cy="4810895"/>
          </a:xfrm>
          <a:prstGeom prst="rect">
            <a:avLst/>
          </a:prstGeom>
        </p:spPr>
      </p:pic>
      <p:pic>
        <p:nvPicPr>
          <p:cNvPr id="4" name="Immagine 3"/>
          <p:cNvPicPr>
            <a:picLocks noChangeAspect="1"/>
          </p:cNvPicPr>
          <p:nvPr/>
        </p:nvPicPr>
        <p:blipFill>
          <a:blip r:embed="rId3"/>
          <a:stretch>
            <a:fillRect/>
          </a:stretch>
        </p:blipFill>
        <p:spPr>
          <a:xfrm>
            <a:off x="388419" y="3299158"/>
            <a:ext cx="3679083" cy="3080619"/>
          </a:xfrm>
          <a:prstGeom prst="rect">
            <a:avLst/>
          </a:prstGeom>
        </p:spPr>
      </p:pic>
      <p:sp>
        <p:nvSpPr>
          <p:cNvPr id="5" name="CasellaDiTesto 4"/>
          <p:cNvSpPr txBox="1"/>
          <p:nvPr/>
        </p:nvSpPr>
        <p:spPr>
          <a:xfrm>
            <a:off x="4263458" y="3669462"/>
            <a:ext cx="7108735" cy="2585323"/>
          </a:xfrm>
          <a:prstGeom prst="rect">
            <a:avLst/>
          </a:prstGeom>
          <a:noFill/>
        </p:spPr>
        <p:txBody>
          <a:bodyPr wrap="square" rtlCol="0">
            <a:spAutoFit/>
          </a:bodyPr>
          <a:lstStyle/>
          <a:p>
            <a:r>
              <a:rPr lang="it-IT" u="sng" dirty="0" smtClean="0"/>
              <a:t>DOVE STA LA FREGATURA?</a:t>
            </a:r>
          </a:p>
          <a:p>
            <a:pPr marL="285750" indent="-285750">
              <a:buFont typeface="Arial" panose="020B0604020202020204" pitchFamily="34" charset="0"/>
              <a:buChar char="•"/>
            </a:pPr>
            <a:r>
              <a:rPr lang="it-IT" dirty="0" smtClean="0"/>
              <a:t>No impact </a:t>
            </a:r>
            <a:r>
              <a:rPr lang="it-IT" dirty="0" err="1" smtClean="0"/>
              <a:t>factor</a:t>
            </a:r>
            <a:endParaRPr lang="it-IT" dirty="0" smtClean="0"/>
          </a:p>
          <a:p>
            <a:pPr marL="285750" indent="-285750">
              <a:buFont typeface="Arial" panose="020B0604020202020204" pitchFamily="34" charset="0"/>
              <a:buChar char="•"/>
            </a:pPr>
            <a:r>
              <a:rPr lang="it-IT" dirty="0" smtClean="0"/>
              <a:t>Peer </a:t>
            </a:r>
            <a:r>
              <a:rPr lang="it-IT" dirty="0" err="1" smtClean="0"/>
              <a:t>review</a:t>
            </a:r>
            <a:r>
              <a:rPr lang="it-IT" dirty="0" smtClean="0"/>
              <a:t> inesistente</a:t>
            </a:r>
          </a:p>
          <a:p>
            <a:pPr marL="285750" indent="-285750">
              <a:buFont typeface="Arial" panose="020B0604020202020204" pitchFamily="34" charset="0"/>
              <a:buChar char="•"/>
            </a:pPr>
            <a:r>
              <a:rPr lang="it-IT" dirty="0" smtClean="0"/>
              <a:t>Nessuna indicizzazione</a:t>
            </a:r>
          </a:p>
          <a:p>
            <a:pPr marL="285750" indent="-285750">
              <a:buFont typeface="Arial" panose="020B0604020202020204" pitchFamily="34" charset="0"/>
              <a:buChar char="•"/>
            </a:pPr>
            <a:r>
              <a:rPr lang="it-IT" dirty="0" smtClean="0"/>
              <a:t>Nessun editing sul testo</a:t>
            </a:r>
          </a:p>
          <a:p>
            <a:pPr marL="285750" indent="-285750">
              <a:buFont typeface="Arial" panose="020B0604020202020204" pitchFamily="34" charset="0"/>
              <a:buChar char="•"/>
            </a:pPr>
            <a:r>
              <a:rPr lang="it-IT" dirty="0" smtClean="0"/>
              <a:t>Solleciti aggressivi di pagamenti di </a:t>
            </a:r>
            <a:r>
              <a:rPr lang="it-IT" dirty="0" err="1" smtClean="0"/>
              <a:t>fees</a:t>
            </a:r>
            <a:r>
              <a:rPr lang="it-IT" dirty="0" smtClean="0"/>
              <a:t> nascoste</a:t>
            </a:r>
          </a:p>
          <a:p>
            <a:pPr marL="285750" indent="-285750">
              <a:buFont typeface="Arial" panose="020B0604020202020204" pitchFamily="34" charset="0"/>
              <a:buChar char="•"/>
            </a:pPr>
            <a:r>
              <a:rPr lang="it-IT" dirty="0" smtClean="0"/>
              <a:t>Pubblicazione di un </a:t>
            </a:r>
            <a:r>
              <a:rPr lang="it-IT" dirty="0" err="1" smtClean="0"/>
              <a:t>paper</a:t>
            </a:r>
            <a:r>
              <a:rPr lang="it-IT" dirty="0" smtClean="0"/>
              <a:t> magari anche valido assieme a pura spazzatura pseudoscientifica</a:t>
            </a:r>
          </a:p>
          <a:p>
            <a:pPr marL="285750" indent="-285750">
              <a:buFont typeface="Arial" panose="020B0604020202020204" pitchFamily="34" charset="0"/>
              <a:buChar char="•"/>
            </a:pPr>
            <a:r>
              <a:rPr lang="it-IT" dirty="0" smtClean="0"/>
              <a:t>Danno alla reputazione di un ricercatore + fondi buttati</a:t>
            </a:r>
            <a:endParaRPr lang="en-US" dirty="0"/>
          </a:p>
        </p:txBody>
      </p:sp>
    </p:spTree>
    <p:extLst>
      <p:ext uri="{BB962C8B-B14F-4D97-AF65-F5344CB8AC3E}">
        <p14:creationId xmlns:p14="http://schemas.microsoft.com/office/powerpoint/2010/main" val="300769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4" name="Immagine 3"/>
          <p:cNvPicPr>
            <a:picLocks noChangeAspect="1"/>
          </p:cNvPicPr>
          <p:nvPr/>
        </p:nvPicPr>
        <p:blipFill>
          <a:blip r:embed="rId2"/>
          <a:stretch>
            <a:fillRect/>
          </a:stretch>
        </p:blipFill>
        <p:spPr>
          <a:xfrm>
            <a:off x="1328508" y="84358"/>
            <a:ext cx="9522372" cy="6654458"/>
          </a:xfrm>
          <a:prstGeom prst="rect">
            <a:avLst/>
          </a:prstGeom>
        </p:spPr>
      </p:pic>
    </p:spTree>
    <p:extLst>
      <p:ext uri="{BB962C8B-B14F-4D97-AF65-F5344CB8AC3E}">
        <p14:creationId xmlns:p14="http://schemas.microsoft.com/office/powerpoint/2010/main" val="411468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3" name="Segnaposto contenuto 2"/>
          <p:cNvSpPr>
            <a:spLocks noGrp="1"/>
          </p:cNvSpPr>
          <p:nvPr>
            <p:ph idx="1"/>
          </p:nvPr>
        </p:nvSpPr>
        <p:spPr>
          <a:xfrm>
            <a:off x="1341120" y="1158346"/>
            <a:ext cx="9509760" cy="4343400"/>
          </a:xfrm>
        </p:spPr>
        <p:txBody>
          <a:bodyPr/>
          <a:lstStyle/>
          <a:p>
            <a:r>
              <a:rPr lang="it-IT" dirty="0" smtClean="0"/>
              <a:t>Indizio #1 -&gt; Mail di invito con elementi sospetti</a:t>
            </a:r>
          </a:p>
          <a:p>
            <a:r>
              <a:rPr lang="it-IT" dirty="0" smtClean="0"/>
              <a:t>Esempio reale di mail da me ricevuta. Notate qualcosa di strano?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55" y="2042934"/>
            <a:ext cx="8496717" cy="4721337"/>
          </a:xfrm>
          <a:prstGeom prst="rect">
            <a:avLst/>
          </a:prstGeom>
        </p:spPr>
      </p:pic>
    </p:spTree>
    <p:extLst>
      <p:ext uri="{BB962C8B-B14F-4D97-AF65-F5344CB8AC3E}">
        <p14:creationId xmlns:p14="http://schemas.microsoft.com/office/powerpoint/2010/main" val="31628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55" y="2042934"/>
            <a:ext cx="8496717" cy="4721337"/>
          </a:xfrm>
          <a:prstGeom prst="rect">
            <a:avLst/>
          </a:prstGeom>
        </p:spPr>
      </p:pic>
      <p:sp>
        <p:nvSpPr>
          <p:cNvPr id="6" name="Ovale 5"/>
          <p:cNvSpPr/>
          <p:nvPr/>
        </p:nvSpPr>
        <p:spPr>
          <a:xfrm>
            <a:off x="3720662" y="1891862"/>
            <a:ext cx="4908331"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CasellaDiTesto 6"/>
          <p:cNvSpPr txBox="1"/>
          <p:nvPr/>
        </p:nvSpPr>
        <p:spPr>
          <a:xfrm>
            <a:off x="4019734" y="1130356"/>
            <a:ext cx="4496744" cy="369332"/>
          </a:xfrm>
          <a:prstGeom prst="rect">
            <a:avLst/>
          </a:prstGeom>
          <a:noFill/>
        </p:spPr>
        <p:txBody>
          <a:bodyPr wrap="none" rtlCol="0">
            <a:spAutoFit/>
          </a:bodyPr>
          <a:lstStyle/>
          <a:p>
            <a:r>
              <a:rPr lang="it-IT" b="1" dirty="0" smtClean="0">
                <a:solidFill>
                  <a:srgbClr val="FF0000"/>
                </a:solidFill>
              </a:rPr>
              <a:t>NON MI PARE DI ESSERE GINECOLOGO</a:t>
            </a:r>
            <a:endParaRPr lang="en-US" b="1" dirty="0">
              <a:solidFill>
                <a:srgbClr val="FF0000"/>
              </a:solidFill>
            </a:endParaRPr>
          </a:p>
        </p:txBody>
      </p:sp>
      <p:sp>
        <p:nvSpPr>
          <p:cNvPr id="8" name="Ovale 7"/>
          <p:cNvSpPr/>
          <p:nvPr/>
        </p:nvSpPr>
        <p:spPr>
          <a:xfrm>
            <a:off x="1635254" y="2659117"/>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CasellaDiTesto 8"/>
          <p:cNvSpPr txBox="1"/>
          <p:nvPr/>
        </p:nvSpPr>
        <p:spPr>
          <a:xfrm>
            <a:off x="528145" y="1198586"/>
            <a:ext cx="3379075" cy="830997"/>
          </a:xfrm>
          <a:prstGeom prst="rect">
            <a:avLst/>
          </a:prstGeom>
          <a:noFill/>
        </p:spPr>
        <p:txBody>
          <a:bodyPr wrap="square" rtlCol="0">
            <a:spAutoFit/>
          </a:bodyPr>
          <a:lstStyle/>
          <a:p>
            <a:pPr algn="ctr"/>
            <a:r>
              <a:rPr lang="it-IT" sz="1600" b="1" dirty="0" smtClean="0">
                <a:solidFill>
                  <a:srgbClr val="FF0000"/>
                </a:solidFill>
              </a:rPr>
              <a:t>SCRIVERE IL MIO NOME AVREBBE CAUSATO TROPPA STANCHEZZA ALLE FALANGI</a:t>
            </a:r>
            <a:endParaRPr lang="en-US" sz="1600" b="1" dirty="0">
              <a:solidFill>
                <a:srgbClr val="FF0000"/>
              </a:solidFill>
            </a:endParaRPr>
          </a:p>
        </p:txBody>
      </p:sp>
      <p:sp>
        <p:nvSpPr>
          <p:cNvPr id="10" name="Freccia in giù 9"/>
          <p:cNvSpPr/>
          <p:nvPr/>
        </p:nvSpPr>
        <p:spPr>
          <a:xfrm rot="20051181">
            <a:off x="2074995" y="211798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p:cNvSpPr/>
          <p:nvPr/>
        </p:nvSpPr>
        <p:spPr>
          <a:xfrm>
            <a:off x="5883613" y="1493643"/>
            <a:ext cx="523301" cy="549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1741970" y="3260639"/>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CasellaDiTesto 13"/>
          <p:cNvSpPr txBox="1"/>
          <p:nvPr/>
        </p:nvSpPr>
        <p:spPr>
          <a:xfrm>
            <a:off x="9859044" y="1817374"/>
            <a:ext cx="1983671" cy="830997"/>
          </a:xfrm>
          <a:prstGeom prst="rect">
            <a:avLst/>
          </a:prstGeom>
          <a:noFill/>
        </p:spPr>
        <p:txBody>
          <a:bodyPr wrap="square" rtlCol="0">
            <a:spAutoFit/>
          </a:bodyPr>
          <a:lstStyle/>
          <a:p>
            <a:pPr algn="ctr"/>
            <a:r>
              <a:rPr lang="it-IT" sz="1600" b="1" dirty="0" smtClean="0">
                <a:solidFill>
                  <a:srgbClr val="FF0000"/>
                </a:solidFill>
              </a:rPr>
              <a:t>USO DEL MAIUSCOLO INGIUSTIFICATO</a:t>
            </a:r>
            <a:endParaRPr lang="en-US" sz="1600" b="1" dirty="0">
              <a:solidFill>
                <a:srgbClr val="FF0000"/>
              </a:solidFill>
            </a:endParaRPr>
          </a:p>
        </p:txBody>
      </p:sp>
      <p:sp>
        <p:nvSpPr>
          <p:cNvPr id="15" name="Ovale 14"/>
          <p:cNvSpPr/>
          <p:nvPr/>
        </p:nvSpPr>
        <p:spPr>
          <a:xfrm>
            <a:off x="9293928" y="3007732"/>
            <a:ext cx="973101"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Freccia in giù 15"/>
          <p:cNvSpPr/>
          <p:nvPr/>
        </p:nvSpPr>
        <p:spPr>
          <a:xfrm rot="2993516">
            <a:off x="10302585" y="264088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40295" y="3170194"/>
            <a:ext cx="1237778" cy="584775"/>
          </a:xfrm>
          <a:prstGeom prst="rect">
            <a:avLst/>
          </a:prstGeom>
          <a:noFill/>
        </p:spPr>
        <p:txBody>
          <a:bodyPr wrap="square" rtlCol="0">
            <a:spAutoFit/>
          </a:bodyPr>
          <a:lstStyle/>
          <a:p>
            <a:pPr algn="ctr"/>
            <a:r>
              <a:rPr lang="it-IT" sz="1600" b="1" dirty="0" smtClean="0">
                <a:solidFill>
                  <a:srgbClr val="FF0000"/>
                </a:solidFill>
              </a:rPr>
              <a:t>SCONTI?</a:t>
            </a:r>
          </a:p>
          <a:p>
            <a:pPr algn="ctr"/>
            <a:r>
              <a:rPr lang="it-IT" sz="1600" b="1" dirty="0" smtClean="0">
                <a:solidFill>
                  <a:srgbClr val="FF0000"/>
                </a:solidFill>
              </a:rPr>
              <a:t>WOW</a:t>
            </a:r>
            <a:endParaRPr lang="en-US" sz="1600" b="1" dirty="0">
              <a:solidFill>
                <a:srgbClr val="FF0000"/>
              </a:solidFill>
            </a:endParaRPr>
          </a:p>
        </p:txBody>
      </p:sp>
      <p:sp>
        <p:nvSpPr>
          <p:cNvPr id="18" name="Freccia in giù 17"/>
          <p:cNvSpPr/>
          <p:nvPr/>
        </p:nvSpPr>
        <p:spPr>
          <a:xfrm rot="16200000">
            <a:off x="1215416" y="324934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p:cNvSpPr/>
          <p:nvPr/>
        </p:nvSpPr>
        <p:spPr>
          <a:xfrm>
            <a:off x="1741970" y="4585259"/>
            <a:ext cx="2165250"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CasellaDiTesto 19"/>
          <p:cNvSpPr txBox="1"/>
          <p:nvPr/>
        </p:nvSpPr>
        <p:spPr>
          <a:xfrm>
            <a:off x="7729" y="5179531"/>
            <a:ext cx="1585291" cy="830997"/>
          </a:xfrm>
          <a:prstGeom prst="rect">
            <a:avLst/>
          </a:prstGeom>
          <a:noFill/>
        </p:spPr>
        <p:txBody>
          <a:bodyPr wrap="square" rtlCol="0">
            <a:spAutoFit/>
          </a:bodyPr>
          <a:lstStyle/>
          <a:p>
            <a:pPr algn="ctr"/>
            <a:r>
              <a:rPr lang="it-IT" sz="1600" b="1" dirty="0" smtClean="0">
                <a:solidFill>
                  <a:srgbClr val="FF0000"/>
                </a:solidFill>
              </a:rPr>
              <a:t>ERRORE</a:t>
            </a:r>
          </a:p>
          <a:p>
            <a:pPr algn="ctr"/>
            <a:r>
              <a:rPr lang="it-IT" sz="1600" b="1" dirty="0" smtClean="0">
                <a:solidFill>
                  <a:srgbClr val="FF0000"/>
                </a:solidFill>
              </a:rPr>
              <a:t>GRAMMATICALE</a:t>
            </a:r>
            <a:endParaRPr lang="en-US" sz="1600" b="1" dirty="0">
              <a:solidFill>
                <a:srgbClr val="FF0000"/>
              </a:solidFill>
            </a:endParaRPr>
          </a:p>
        </p:txBody>
      </p:sp>
      <p:sp>
        <p:nvSpPr>
          <p:cNvPr id="21" name="Freccia in giù 20"/>
          <p:cNvSpPr/>
          <p:nvPr/>
        </p:nvSpPr>
        <p:spPr>
          <a:xfrm rot="13944795">
            <a:off x="1339113" y="483326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4276041" y="4585259"/>
            <a:ext cx="973101"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3" name="CasellaDiTesto 22"/>
          <p:cNvSpPr txBox="1"/>
          <p:nvPr/>
        </p:nvSpPr>
        <p:spPr>
          <a:xfrm>
            <a:off x="5990284" y="4545779"/>
            <a:ext cx="4479587" cy="584775"/>
          </a:xfrm>
          <a:prstGeom prst="rect">
            <a:avLst/>
          </a:prstGeom>
          <a:noFill/>
        </p:spPr>
        <p:txBody>
          <a:bodyPr wrap="square" rtlCol="0">
            <a:spAutoFit/>
          </a:bodyPr>
          <a:lstStyle/>
          <a:p>
            <a:pPr algn="ctr"/>
            <a:r>
              <a:rPr lang="it-IT" sz="1600" b="1" dirty="0" smtClean="0">
                <a:solidFill>
                  <a:srgbClr val="FF0000"/>
                </a:solidFill>
              </a:rPr>
              <a:t>7 GIORNI PER TUTTO IL PROCESSO DI PEER-REVIEW? TROPPO BELLO PER ESSERE VERO</a:t>
            </a:r>
            <a:endParaRPr lang="en-US" sz="1600" b="1" dirty="0">
              <a:solidFill>
                <a:srgbClr val="FF0000"/>
              </a:solidFill>
            </a:endParaRPr>
          </a:p>
        </p:txBody>
      </p:sp>
      <p:sp>
        <p:nvSpPr>
          <p:cNvPr id="24" name="Freccia in giù 23"/>
          <p:cNvSpPr/>
          <p:nvPr/>
        </p:nvSpPr>
        <p:spPr>
          <a:xfrm rot="5400000">
            <a:off x="5543649" y="4567027"/>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1593020" y="6238308"/>
            <a:ext cx="1612443" cy="614943"/>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Freccia in giù 25"/>
          <p:cNvSpPr/>
          <p:nvPr/>
        </p:nvSpPr>
        <p:spPr>
          <a:xfrm rot="4533983">
            <a:off x="3420496" y="6216206"/>
            <a:ext cx="380553" cy="512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sellaDiTesto 26"/>
          <p:cNvSpPr txBox="1"/>
          <p:nvPr/>
        </p:nvSpPr>
        <p:spPr>
          <a:xfrm>
            <a:off x="3750491" y="5822809"/>
            <a:ext cx="4479587" cy="830997"/>
          </a:xfrm>
          <a:prstGeom prst="rect">
            <a:avLst/>
          </a:prstGeom>
          <a:noFill/>
        </p:spPr>
        <p:txBody>
          <a:bodyPr wrap="square" rtlCol="0">
            <a:spAutoFit/>
          </a:bodyPr>
          <a:lstStyle/>
          <a:p>
            <a:pPr algn="ctr"/>
            <a:r>
              <a:rPr lang="it-IT" sz="1600" b="1" dirty="0" smtClean="0">
                <a:solidFill>
                  <a:srgbClr val="FF0000"/>
                </a:solidFill>
              </a:rPr>
              <a:t>STRANAMENTE TUTTI GLI EDITOR DI QUESTI GIORNALI HANNO GENERICISSIMI NOMI INGLESI, TIPO JOHN SMITH</a:t>
            </a:r>
            <a:endParaRPr lang="en-US" sz="1600" b="1" dirty="0">
              <a:solidFill>
                <a:srgbClr val="FF0000"/>
              </a:solidFill>
            </a:endParaRPr>
          </a:p>
        </p:txBody>
      </p:sp>
      <p:sp>
        <p:nvSpPr>
          <p:cNvPr id="28" name="Ovale 27"/>
          <p:cNvSpPr/>
          <p:nvPr/>
        </p:nvSpPr>
        <p:spPr>
          <a:xfrm>
            <a:off x="5206400" y="3224453"/>
            <a:ext cx="1930598"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9" name="Freccia in giù 28"/>
          <p:cNvSpPr/>
          <p:nvPr/>
        </p:nvSpPr>
        <p:spPr>
          <a:xfrm rot="6151015">
            <a:off x="7555329" y="3124020"/>
            <a:ext cx="380553" cy="1214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7998893" y="3717439"/>
            <a:ext cx="4479587" cy="584775"/>
          </a:xfrm>
          <a:prstGeom prst="rect">
            <a:avLst/>
          </a:prstGeom>
          <a:noFill/>
        </p:spPr>
        <p:txBody>
          <a:bodyPr wrap="square" rtlCol="0">
            <a:spAutoFit/>
          </a:bodyPr>
          <a:lstStyle/>
          <a:p>
            <a:pPr algn="ctr"/>
            <a:r>
              <a:rPr lang="it-IT" sz="1600" b="1" dirty="0" smtClean="0">
                <a:solidFill>
                  <a:srgbClr val="FF0000"/>
                </a:solidFill>
              </a:rPr>
              <a:t>SIAMO IL 7 MARZO… 13 GIORNI PER SCRIVERE UN PAPER? MAGARI!</a:t>
            </a:r>
            <a:endParaRPr lang="en-US" sz="1600" b="1" dirty="0">
              <a:solidFill>
                <a:srgbClr val="FF0000"/>
              </a:solidFill>
            </a:endParaRPr>
          </a:p>
        </p:txBody>
      </p:sp>
    </p:spTree>
    <p:extLst>
      <p:ext uri="{BB962C8B-B14F-4D97-AF65-F5344CB8AC3E}">
        <p14:creationId xmlns:p14="http://schemas.microsoft.com/office/powerpoint/2010/main" val="30027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93" y="1116197"/>
            <a:ext cx="10058400" cy="2785690"/>
          </a:xfrm>
          <a:prstGeom prst="rect">
            <a:avLst/>
          </a:prstGeom>
        </p:spPr>
      </p:pic>
      <p:sp>
        <p:nvSpPr>
          <p:cNvPr id="7" name="Ovale 6"/>
          <p:cNvSpPr/>
          <p:nvPr/>
        </p:nvSpPr>
        <p:spPr>
          <a:xfrm>
            <a:off x="3169172" y="1947704"/>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Ovale 8"/>
          <p:cNvSpPr/>
          <p:nvPr/>
        </p:nvSpPr>
        <p:spPr>
          <a:xfrm>
            <a:off x="1124607" y="1530625"/>
            <a:ext cx="1612443"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Ovale 9"/>
          <p:cNvSpPr/>
          <p:nvPr/>
        </p:nvSpPr>
        <p:spPr>
          <a:xfrm>
            <a:off x="2287052" y="3373821"/>
            <a:ext cx="629570" cy="357902"/>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Ovale 10"/>
          <p:cNvSpPr/>
          <p:nvPr/>
        </p:nvSpPr>
        <p:spPr>
          <a:xfrm>
            <a:off x="4972445" y="3373821"/>
            <a:ext cx="629570" cy="357902"/>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Ovale 11"/>
          <p:cNvSpPr/>
          <p:nvPr/>
        </p:nvSpPr>
        <p:spPr>
          <a:xfrm>
            <a:off x="1480830" y="3552772"/>
            <a:ext cx="3616687" cy="476256"/>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CasellaDiTesto 13"/>
          <p:cNvSpPr txBox="1"/>
          <p:nvPr/>
        </p:nvSpPr>
        <p:spPr>
          <a:xfrm>
            <a:off x="1124607" y="4400451"/>
            <a:ext cx="10310648" cy="2308324"/>
          </a:xfrm>
          <a:prstGeom prst="rect">
            <a:avLst/>
          </a:prstGeom>
          <a:noFill/>
        </p:spPr>
        <p:txBody>
          <a:bodyPr wrap="square" rtlCol="0">
            <a:spAutoFit/>
          </a:bodyPr>
          <a:lstStyle/>
          <a:p>
            <a:r>
              <a:rPr lang="it-IT" dirty="0" smtClean="0"/>
              <a:t>Questo è un altro esempio di una mail realmente ricevuta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10.1 è un impact </a:t>
            </a:r>
            <a:r>
              <a:rPr lang="it-IT" dirty="0" err="1" smtClean="0"/>
              <a:t>factor</a:t>
            </a:r>
            <a:r>
              <a:rPr lang="it-IT" dirty="0" smtClean="0"/>
              <a:t> altissimo… sarà poi vero?</a:t>
            </a:r>
          </a:p>
          <a:p>
            <a:pPr marL="285750" indent="-285750">
              <a:buFont typeface="Arial" panose="020B0604020202020204" pitchFamily="34" charset="0"/>
              <a:buChar char="•"/>
            </a:pPr>
            <a:r>
              <a:rPr lang="it-IT" dirty="0" smtClean="0"/>
              <a:t>Cosa vorrà mai dire «</a:t>
            </a:r>
            <a:r>
              <a:rPr lang="it-IT" dirty="0" err="1" smtClean="0"/>
              <a:t>worldwide</a:t>
            </a:r>
            <a:r>
              <a:rPr lang="it-IT" dirty="0" smtClean="0"/>
              <a:t> </a:t>
            </a:r>
            <a:r>
              <a:rPr lang="it-IT" dirty="0" err="1" smtClean="0"/>
              <a:t>indexing</a:t>
            </a:r>
            <a:r>
              <a:rPr lang="it-IT" dirty="0" smtClean="0"/>
              <a:t>»? Spoiler: niente.</a:t>
            </a:r>
          </a:p>
          <a:p>
            <a:pPr marL="285750" indent="-285750">
              <a:buFont typeface="Arial" panose="020B0604020202020204" pitchFamily="34" charset="0"/>
              <a:buChar char="•"/>
            </a:pPr>
            <a:r>
              <a:rPr lang="it-IT" dirty="0" smtClean="0"/>
              <a:t>C’è uno degli immancabili errori grammaticali</a:t>
            </a:r>
          </a:p>
          <a:p>
            <a:pPr marL="285750" indent="-285750">
              <a:buFont typeface="Arial" panose="020B0604020202020204" pitchFamily="34" charset="0"/>
              <a:buChar char="•"/>
            </a:pPr>
            <a:r>
              <a:rPr lang="it-IT" dirty="0" smtClean="0"/>
              <a:t>Lo scopo di questo giornale sembra essere incredibilmente vasto e generico -&gt; più articoli ricevuti -&gt; più guadagni</a:t>
            </a:r>
          </a:p>
          <a:p>
            <a:endParaRPr lang="en-US" dirty="0"/>
          </a:p>
        </p:txBody>
      </p:sp>
    </p:spTree>
    <p:extLst>
      <p:ext uri="{BB962C8B-B14F-4D97-AF65-F5344CB8AC3E}">
        <p14:creationId xmlns:p14="http://schemas.microsoft.com/office/powerpoint/2010/main" val="818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24607" y="4400451"/>
            <a:ext cx="9869788" cy="203132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10 giorni da quando invio il </a:t>
            </a:r>
            <a:r>
              <a:rPr lang="it-IT" dirty="0" err="1" smtClean="0"/>
              <a:t>paper</a:t>
            </a:r>
            <a:r>
              <a:rPr lang="it-IT" dirty="0" smtClean="0"/>
              <a:t> alla rivista alla sua pubblicazione online? Impossibile. I </a:t>
            </a:r>
            <a:r>
              <a:rPr lang="it-IT" dirty="0" err="1" smtClean="0"/>
              <a:t>peer-reviewer</a:t>
            </a:r>
            <a:r>
              <a:rPr lang="it-IT" dirty="0" smtClean="0"/>
              <a:t> non sono pagati per fornire i loro report, spesso ci vogliono settimane per identificarne di disponibili</a:t>
            </a:r>
          </a:p>
          <a:p>
            <a:pPr marL="285750" indent="-285750">
              <a:buFont typeface="Arial" panose="020B0604020202020204" pitchFamily="34" charset="0"/>
              <a:buChar char="•"/>
            </a:pPr>
            <a:r>
              <a:rPr lang="it-IT" dirty="0" smtClean="0"/>
              <a:t>5 giorni per l’indicizzazione online? Impossibile. Non è il giornale a decidere se e quando un articolo viene indicizzato</a:t>
            </a:r>
          </a:p>
          <a:p>
            <a:pPr marL="285750" indent="-285750">
              <a:buFont typeface="Arial" panose="020B0604020202020204" pitchFamily="34" charset="0"/>
              <a:buChar char="•"/>
            </a:pPr>
            <a:r>
              <a:rPr lang="it-IT" dirty="0" smtClean="0"/>
              <a:t>Editor-In-</a:t>
            </a:r>
            <a:r>
              <a:rPr lang="it-IT" dirty="0" err="1" smtClean="0"/>
              <a:t>Chief</a:t>
            </a:r>
            <a:r>
              <a:rPr lang="it-IT" dirty="0" smtClean="0"/>
              <a:t> non si firma… sarà mica che fa così perché non esiste?</a:t>
            </a:r>
          </a:p>
          <a:p>
            <a:pPr marL="285750" indent="-285750">
              <a:buFont typeface="Arial" panose="020B0604020202020204" pitchFamily="34" charset="0"/>
              <a:buChar char="•"/>
            </a:pPr>
            <a:r>
              <a:rPr lang="it-IT" dirty="0"/>
              <a:t>Lunga lista di servizi di indicizzazione? Esaminiamola</a:t>
            </a:r>
            <a:r>
              <a:rPr lang="it-IT" dirty="0" smtClean="0"/>
              <a:t>…</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95" y="1135565"/>
            <a:ext cx="10058400" cy="2858322"/>
          </a:xfrm>
          <a:prstGeom prst="rect">
            <a:avLst/>
          </a:prstGeom>
        </p:spPr>
      </p:pic>
    </p:spTree>
    <p:extLst>
      <p:ext uri="{BB962C8B-B14F-4D97-AF65-F5344CB8AC3E}">
        <p14:creationId xmlns:p14="http://schemas.microsoft.com/office/powerpoint/2010/main" val="28680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9" y="1215816"/>
            <a:ext cx="6516414" cy="4801314"/>
          </a:xfrm>
          <a:prstGeom prst="rect">
            <a:avLst/>
          </a:prstGeom>
          <a:noFill/>
        </p:spPr>
        <p:txBody>
          <a:bodyPr wrap="square" rtlCol="0">
            <a:spAutoFit/>
          </a:bodyPr>
          <a:lstStyle/>
          <a:p>
            <a:r>
              <a:rPr lang="it-IT" dirty="0" smtClean="0"/>
              <a:t>ESAMINIAMO I FATTI…</a:t>
            </a:r>
          </a:p>
          <a:p>
            <a:endParaRPr lang="it-IT" dirty="0"/>
          </a:p>
          <a:p>
            <a:pPr marL="342900" indent="-342900">
              <a:buAutoNum type="arabicParenR"/>
            </a:pPr>
            <a:r>
              <a:rPr lang="it-IT" b="1" dirty="0" smtClean="0"/>
              <a:t>Impact </a:t>
            </a:r>
            <a:r>
              <a:rPr lang="it-IT" b="1" dirty="0" err="1" smtClean="0"/>
              <a:t>Factor</a:t>
            </a:r>
            <a:r>
              <a:rPr lang="it-IT" b="1" dirty="0" smtClean="0"/>
              <a:t> inesistente</a:t>
            </a:r>
            <a:r>
              <a:rPr lang="it-IT" dirty="0" smtClean="0"/>
              <a:t>. Il giornale non è incluso nel Journal </a:t>
            </a:r>
            <a:r>
              <a:rPr lang="it-IT" dirty="0" err="1" smtClean="0"/>
              <a:t>Citation</a:t>
            </a:r>
            <a:r>
              <a:rPr lang="it-IT" dirty="0" smtClean="0"/>
              <a:t> Reports… quel 10.1 era molto sospetto, ora ne abbiamo conferma</a:t>
            </a:r>
            <a:endParaRPr lang="it-IT" dirty="0"/>
          </a:p>
          <a:p>
            <a:pPr marL="342900" indent="-342900">
              <a:buAutoNum type="arabicParenR"/>
            </a:pPr>
            <a:r>
              <a:rPr lang="it-IT" b="1" dirty="0" smtClean="0"/>
              <a:t>I tempi dichiarati per il processo di </a:t>
            </a:r>
            <a:r>
              <a:rPr lang="it-IT" b="1" dirty="0" err="1" smtClean="0"/>
              <a:t>peer-review</a:t>
            </a:r>
            <a:r>
              <a:rPr lang="it-IT" b="1" dirty="0" smtClean="0"/>
              <a:t> sono troppo corti</a:t>
            </a:r>
            <a:r>
              <a:rPr lang="it-IT" dirty="0" smtClean="0"/>
              <a:t>… l’editor deve leggere il </a:t>
            </a:r>
            <a:r>
              <a:rPr lang="it-IT" dirty="0" err="1" smtClean="0"/>
              <a:t>paper</a:t>
            </a:r>
            <a:r>
              <a:rPr lang="it-IT" dirty="0" smtClean="0"/>
              <a:t>, invitare e trovare almeno 2/3 </a:t>
            </a:r>
            <a:r>
              <a:rPr lang="it-IT" dirty="0" err="1" smtClean="0"/>
              <a:t>reviewers</a:t>
            </a:r>
            <a:r>
              <a:rPr lang="it-IT" dirty="0" smtClean="0"/>
              <a:t> disponibili, che sicuramente hanno altre cose da fare. Di solito il processo richiede circa un mese, spesso molto di più</a:t>
            </a:r>
          </a:p>
          <a:p>
            <a:pPr marL="342900" indent="-342900">
              <a:buAutoNum type="arabicParenR"/>
            </a:pPr>
            <a:r>
              <a:rPr lang="it-IT" dirty="0" smtClean="0"/>
              <a:t>E’ truffaldino dichiarare che in 10 giorni il </a:t>
            </a:r>
            <a:r>
              <a:rPr lang="it-IT" dirty="0" err="1" smtClean="0"/>
              <a:t>paper</a:t>
            </a:r>
            <a:r>
              <a:rPr lang="it-IT" dirty="0" smtClean="0"/>
              <a:t> sarà online. E le correzioni da fare? E gli esperimenti in più che potrebbero essere richiesti? E la possibilità che il </a:t>
            </a:r>
            <a:r>
              <a:rPr lang="it-IT" dirty="0" err="1" smtClean="0"/>
              <a:t>paper</a:t>
            </a:r>
            <a:r>
              <a:rPr lang="it-IT" dirty="0" smtClean="0"/>
              <a:t> sia rigettato? Si tratta chiaramente di un giornale che applica la cosiddetta </a:t>
            </a:r>
            <a:r>
              <a:rPr lang="it-IT" b="1" dirty="0" err="1" smtClean="0"/>
              <a:t>fake</a:t>
            </a:r>
            <a:r>
              <a:rPr lang="it-IT" b="1" dirty="0" smtClean="0"/>
              <a:t> </a:t>
            </a:r>
            <a:r>
              <a:rPr lang="it-IT" b="1" dirty="0" err="1" smtClean="0"/>
              <a:t>peer</a:t>
            </a:r>
            <a:r>
              <a:rPr lang="it-IT" b="1" dirty="0" smtClean="0"/>
              <a:t> </a:t>
            </a:r>
            <a:r>
              <a:rPr lang="it-IT" b="1" dirty="0" err="1" smtClean="0"/>
              <a:t>review</a:t>
            </a:r>
            <a:endParaRPr lang="it-IT" b="1" dirty="0" smtClean="0"/>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634" y="2196662"/>
            <a:ext cx="3930322" cy="2800197"/>
          </a:xfrm>
          <a:prstGeom prst="rect">
            <a:avLst/>
          </a:prstGeom>
        </p:spPr>
      </p:pic>
    </p:spTree>
    <p:extLst>
      <p:ext uri="{BB962C8B-B14F-4D97-AF65-F5344CB8AC3E}">
        <p14:creationId xmlns:p14="http://schemas.microsoft.com/office/powerpoint/2010/main" val="17497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5355312"/>
          </a:xfrm>
          <a:prstGeom prst="rect">
            <a:avLst/>
          </a:prstGeom>
          <a:noFill/>
        </p:spPr>
        <p:txBody>
          <a:bodyPr wrap="square" rtlCol="0">
            <a:spAutoFit/>
          </a:bodyPr>
          <a:lstStyle/>
          <a:p>
            <a:r>
              <a:rPr lang="it-IT" dirty="0" smtClean="0"/>
              <a:t>ESAMINIAMO I FATTI…</a:t>
            </a:r>
          </a:p>
          <a:p>
            <a:endParaRPr lang="it-IT" dirty="0" smtClean="0"/>
          </a:p>
          <a:p>
            <a:r>
              <a:rPr lang="it-IT" dirty="0" smtClean="0"/>
              <a:t>4) </a:t>
            </a:r>
            <a:r>
              <a:rPr lang="it-IT" b="1" dirty="0" smtClean="0"/>
              <a:t>I database di indicizzazione indicati sono attendibili e garanzia di qualità</a:t>
            </a:r>
            <a:r>
              <a:rPr lang="it-IT" dirty="0" smtClean="0"/>
              <a:t>?</a:t>
            </a:r>
          </a:p>
          <a:p>
            <a:endParaRPr lang="it-IT" dirty="0" smtClean="0"/>
          </a:p>
          <a:p>
            <a:r>
              <a:rPr lang="it-IT" dirty="0" smtClean="0"/>
              <a:t>-</a:t>
            </a:r>
            <a:r>
              <a:rPr lang="it-IT" u="sng" dirty="0" smtClean="0"/>
              <a:t>Google </a:t>
            </a:r>
            <a:r>
              <a:rPr lang="it-IT" u="sng" dirty="0" err="1" smtClean="0"/>
              <a:t>Scholar</a:t>
            </a:r>
            <a:r>
              <a:rPr lang="it-IT" dirty="0" smtClean="0"/>
              <a:t>: non applica nessun filtro di qualità, per quanto sia uno strumento legittimo per cercare facilmente articoli e anche per tracciare le citazioni… ma spesso include anche blog, tesi ed altri documenti mai andati incontro a </a:t>
            </a:r>
            <a:r>
              <a:rPr lang="it-IT" dirty="0" err="1" smtClean="0"/>
              <a:t>peer</a:t>
            </a:r>
            <a:r>
              <a:rPr lang="it-IT" dirty="0" smtClean="0"/>
              <a:t> </a:t>
            </a:r>
            <a:r>
              <a:rPr lang="it-IT" dirty="0" err="1" smtClean="0"/>
              <a:t>review</a:t>
            </a:r>
            <a:r>
              <a:rPr lang="it-IT" dirty="0" smtClean="0"/>
              <a:t>. Non può essere considerato come una garanzia di qualità</a:t>
            </a:r>
          </a:p>
          <a:p>
            <a:endParaRPr lang="it-IT" dirty="0"/>
          </a:p>
          <a:p>
            <a:r>
              <a:rPr lang="it-IT" dirty="0" smtClean="0"/>
              <a:t>-</a:t>
            </a:r>
            <a:r>
              <a:rPr lang="it-IT" u="sng" dirty="0" err="1" smtClean="0"/>
              <a:t>Issue</a:t>
            </a:r>
            <a:r>
              <a:rPr lang="it-IT" u="sng" dirty="0" smtClean="0"/>
              <a:t>, </a:t>
            </a:r>
            <a:r>
              <a:rPr lang="it-IT" u="sng" dirty="0" err="1" smtClean="0"/>
              <a:t>Jurnal</a:t>
            </a:r>
            <a:r>
              <a:rPr lang="it-IT" u="sng" dirty="0" smtClean="0"/>
              <a:t> Info, ANED, ESCI World</a:t>
            </a:r>
            <a:r>
              <a:rPr lang="it-IT" dirty="0" smtClean="0"/>
              <a:t>: mai sentiti, probabilmente inventati</a:t>
            </a:r>
          </a:p>
          <a:p>
            <a:endParaRPr lang="it-IT" dirty="0"/>
          </a:p>
          <a:p>
            <a:r>
              <a:rPr lang="it-IT" dirty="0" smtClean="0"/>
              <a:t>-</a:t>
            </a:r>
            <a:r>
              <a:rPr lang="it-IT" u="sng" dirty="0" smtClean="0"/>
              <a:t>Index </a:t>
            </a:r>
            <a:r>
              <a:rPr lang="it-IT" u="sng" dirty="0" err="1" smtClean="0"/>
              <a:t>Copernicus</a:t>
            </a:r>
            <a:r>
              <a:rPr lang="it-IT" dirty="0" smtClean="0"/>
              <a:t>: con sede in Polonia, noto come sistema di indicizzazione «</a:t>
            </a:r>
            <a:r>
              <a:rPr lang="it-IT" dirty="0" err="1" smtClean="0"/>
              <a:t>bogus</a:t>
            </a:r>
            <a:r>
              <a:rPr lang="it-IT" dirty="0" smtClean="0"/>
              <a:t>» (fasullo), ad uso e consumo dei </a:t>
            </a:r>
            <a:r>
              <a:rPr lang="it-IT" dirty="0" err="1" smtClean="0"/>
              <a:t>predatory</a:t>
            </a:r>
            <a:r>
              <a:rPr lang="it-IT" dirty="0" smtClean="0"/>
              <a:t> </a:t>
            </a:r>
            <a:r>
              <a:rPr lang="it-IT" dirty="0" err="1" smtClean="0"/>
              <a:t>publishers</a:t>
            </a:r>
            <a:endParaRPr lang="it-IT" dirty="0" smtClean="0"/>
          </a:p>
          <a:p>
            <a:endParaRPr lang="it-IT" dirty="0"/>
          </a:p>
          <a:p>
            <a:r>
              <a:rPr lang="it-IT" dirty="0" smtClean="0"/>
              <a:t>-</a:t>
            </a:r>
            <a:r>
              <a:rPr lang="it-IT" u="sng" dirty="0" smtClean="0"/>
              <a:t>Academia, </a:t>
            </a:r>
            <a:r>
              <a:rPr lang="it-IT" u="sng" dirty="0" err="1" smtClean="0"/>
              <a:t>ResearchGate</a:t>
            </a:r>
            <a:r>
              <a:rPr lang="it-IT" dirty="0" smtClean="0"/>
              <a:t>: piattaforme social, non hanno nulla a che vedere con l’indicizzazione</a:t>
            </a:r>
          </a:p>
          <a:p>
            <a:endParaRPr lang="it-IT" dirty="0"/>
          </a:p>
          <a:p>
            <a:endParaRPr lang="it-IT" dirty="0"/>
          </a:p>
          <a:p>
            <a:endParaRPr lang="en-US" dirty="0"/>
          </a:p>
        </p:txBody>
      </p:sp>
    </p:spTree>
    <p:extLst>
      <p:ext uri="{BB962C8B-B14F-4D97-AF65-F5344CB8AC3E}">
        <p14:creationId xmlns:p14="http://schemas.microsoft.com/office/powerpoint/2010/main" val="27326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it-IT" sz="2400" i="1" dirty="0" smtClean="0"/>
              <a:t>«</a:t>
            </a:r>
            <a:r>
              <a:rPr lang="en-US" sz="2400" i="1" dirty="0"/>
              <a:t>The growing competition and “publish or perish” culture in academia might conflict with the objectivity and integrity of research, because it forces scientists to produce “publishable” results at all costs</a:t>
            </a:r>
            <a:r>
              <a:rPr lang="en-US" sz="2400" i="1" dirty="0" smtClean="0"/>
              <a:t>.” - </a:t>
            </a:r>
            <a:r>
              <a:rPr lang="it-IT" sz="2400" dirty="0" smtClean="0"/>
              <a:t>Fanelli, 2010</a:t>
            </a:r>
          </a:p>
          <a:p>
            <a:pPr marL="45720" indent="0" algn="just">
              <a:buNone/>
            </a:pPr>
            <a:endParaRPr lang="it-IT" sz="2400" dirty="0"/>
          </a:p>
          <a:p>
            <a:pPr algn="just"/>
            <a:r>
              <a:rPr lang="it-IT" sz="2400" dirty="0" smtClean="0"/>
              <a:t>Pubblicare pochi articoli di qualità o molti di scarsa qualità?</a:t>
            </a:r>
          </a:p>
          <a:p>
            <a:pPr algn="just"/>
            <a:r>
              <a:rPr lang="it-IT" sz="2400" dirty="0" smtClean="0"/>
              <a:t>Purtroppo i sistemi di valutazione utilizzati da molti paesi (specialmente i paesi in forte sviluppo) non tengono in considerazione criteri di qualità, ma si basano semplicemente sulla quantità</a:t>
            </a:r>
          </a:p>
          <a:p>
            <a:pPr algn="just"/>
            <a:r>
              <a:rPr lang="it-IT" sz="2400" dirty="0" smtClean="0"/>
              <a:t>Ne deriva un problema di </a:t>
            </a:r>
            <a:r>
              <a:rPr lang="it-IT" sz="2400" b="1" u="sng" dirty="0" smtClean="0"/>
              <a:t>integrità scientifica</a:t>
            </a:r>
            <a:endParaRPr lang="it-IT" sz="2400" b="1" u="sng" dirty="0"/>
          </a:p>
        </p:txBody>
      </p:sp>
    </p:spTree>
    <p:extLst>
      <p:ext uri="{BB962C8B-B14F-4D97-AF65-F5344CB8AC3E}">
        <p14:creationId xmlns:p14="http://schemas.microsoft.com/office/powerpoint/2010/main" val="392683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1200329"/>
          </a:xfrm>
          <a:prstGeom prst="rect">
            <a:avLst/>
          </a:prstGeom>
          <a:noFill/>
        </p:spPr>
        <p:txBody>
          <a:bodyPr wrap="square" rtlCol="0">
            <a:spAutoFit/>
          </a:bodyPr>
          <a:lstStyle/>
          <a:p>
            <a:r>
              <a:rPr lang="it-IT" dirty="0" smtClean="0"/>
              <a:t>VEDIAMO IL LORO SITO WEB…</a:t>
            </a:r>
          </a:p>
          <a:p>
            <a:endParaRPr lang="it-IT" dirty="0"/>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38" y="1815980"/>
            <a:ext cx="7985279" cy="4061835"/>
          </a:xfrm>
          <a:prstGeom prst="rect">
            <a:avLst/>
          </a:prstGeom>
        </p:spPr>
      </p:pic>
      <p:sp>
        <p:nvSpPr>
          <p:cNvPr id="5" name="Ovale 4"/>
          <p:cNvSpPr/>
          <p:nvPr/>
        </p:nvSpPr>
        <p:spPr>
          <a:xfrm>
            <a:off x="919654" y="5034455"/>
            <a:ext cx="4908331"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asellaDiTesto 3"/>
          <p:cNvSpPr txBox="1"/>
          <p:nvPr/>
        </p:nvSpPr>
        <p:spPr>
          <a:xfrm>
            <a:off x="919654" y="5877815"/>
            <a:ext cx="4203395" cy="369332"/>
          </a:xfrm>
          <a:prstGeom prst="rect">
            <a:avLst/>
          </a:prstGeom>
          <a:noFill/>
        </p:spPr>
        <p:txBody>
          <a:bodyPr wrap="none" rtlCol="0">
            <a:spAutoFit/>
          </a:bodyPr>
          <a:lstStyle/>
          <a:p>
            <a:r>
              <a:rPr lang="it-IT" dirty="0" smtClean="0"/>
              <a:t>Impact </a:t>
            </a:r>
            <a:r>
              <a:rPr lang="it-IT" dirty="0" err="1" smtClean="0"/>
              <a:t>factor</a:t>
            </a:r>
            <a:r>
              <a:rPr lang="it-IT" dirty="0" smtClean="0"/>
              <a:t> fasullo in bella mostra</a:t>
            </a:r>
            <a:endParaRPr lang="en-US" dirty="0"/>
          </a:p>
        </p:txBody>
      </p:sp>
      <p:sp>
        <p:nvSpPr>
          <p:cNvPr id="6" name="CasellaDiTesto 5"/>
          <p:cNvSpPr txBox="1"/>
          <p:nvPr/>
        </p:nvSpPr>
        <p:spPr>
          <a:xfrm>
            <a:off x="9238591" y="1745879"/>
            <a:ext cx="2522483" cy="4524315"/>
          </a:xfrm>
          <a:prstGeom prst="rect">
            <a:avLst/>
          </a:prstGeom>
          <a:noFill/>
        </p:spPr>
        <p:txBody>
          <a:bodyPr wrap="square" rtlCol="0">
            <a:spAutoFit/>
          </a:bodyPr>
          <a:lstStyle/>
          <a:p>
            <a:r>
              <a:rPr lang="it-IT" dirty="0" smtClean="0"/>
              <a:t>Generica stock image presa da Google immagini con dito che preme tasto, che fa sempre molta scienza, numeri in evanescenza che fanno anch’essi molta </a:t>
            </a:r>
            <a:r>
              <a:rPr lang="it-IT" dirty="0" err="1" smtClean="0"/>
              <a:t>sciena</a:t>
            </a:r>
            <a:r>
              <a:rPr lang="it-IT" dirty="0" smtClean="0"/>
              <a:t>, ed un mappamondo con zone cerchiate a caso cerchiate e linee che le connettono altrettanto a caso</a:t>
            </a:r>
            <a:endParaRPr lang="en-US" dirty="0"/>
          </a:p>
        </p:txBody>
      </p:sp>
    </p:spTree>
    <p:extLst>
      <p:ext uri="{BB962C8B-B14F-4D97-AF65-F5344CB8AC3E}">
        <p14:creationId xmlns:p14="http://schemas.microsoft.com/office/powerpoint/2010/main" val="174206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14" name="CasellaDiTesto 13"/>
          <p:cNvSpPr txBox="1"/>
          <p:nvPr/>
        </p:nvSpPr>
        <p:spPr>
          <a:xfrm>
            <a:off x="1156138" y="1215816"/>
            <a:ext cx="9343695" cy="1200329"/>
          </a:xfrm>
          <a:prstGeom prst="rect">
            <a:avLst/>
          </a:prstGeom>
          <a:noFill/>
        </p:spPr>
        <p:txBody>
          <a:bodyPr wrap="square" rtlCol="0">
            <a:spAutoFit/>
          </a:bodyPr>
          <a:lstStyle/>
          <a:p>
            <a:r>
              <a:rPr lang="it-IT" dirty="0" smtClean="0"/>
              <a:t>VEDIAMO IL LORO SITO WEB…</a:t>
            </a:r>
          </a:p>
          <a:p>
            <a:endParaRPr lang="it-IT" dirty="0"/>
          </a:p>
          <a:p>
            <a:endParaRPr lang="it-IT" dirty="0"/>
          </a:p>
          <a:p>
            <a:endParaRPr lang="en-US" dirty="0"/>
          </a:p>
        </p:txBody>
      </p:sp>
      <p:sp>
        <p:nvSpPr>
          <p:cNvPr id="4" name="CasellaDiTesto 3"/>
          <p:cNvSpPr txBox="1"/>
          <p:nvPr/>
        </p:nvSpPr>
        <p:spPr>
          <a:xfrm>
            <a:off x="4855194" y="1155223"/>
            <a:ext cx="5739234" cy="369332"/>
          </a:xfrm>
          <a:prstGeom prst="rect">
            <a:avLst/>
          </a:prstGeom>
          <a:noFill/>
        </p:spPr>
        <p:txBody>
          <a:bodyPr wrap="square" rtlCol="0">
            <a:spAutoFit/>
          </a:bodyPr>
          <a:lstStyle/>
          <a:p>
            <a:r>
              <a:rPr lang="it-IT" dirty="0" smtClean="0"/>
              <a:t>Altri errori di grammatica in bella evidenza</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85" y="1654242"/>
            <a:ext cx="5893092" cy="1086135"/>
          </a:xfrm>
          <a:prstGeom prst="rect">
            <a:avLst/>
          </a:prstGeom>
        </p:spPr>
      </p:pic>
      <p:sp>
        <p:nvSpPr>
          <p:cNvPr id="5" name="Ovale 4"/>
          <p:cNvSpPr/>
          <p:nvPr/>
        </p:nvSpPr>
        <p:spPr>
          <a:xfrm>
            <a:off x="283779" y="1890012"/>
            <a:ext cx="5192112" cy="767255"/>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006" y="1585148"/>
            <a:ext cx="5198624" cy="2349939"/>
          </a:xfrm>
          <a:prstGeom prst="rect">
            <a:avLst/>
          </a:prstGeom>
        </p:spPr>
      </p:pic>
      <p:sp>
        <p:nvSpPr>
          <p:cNvPr id="10" name="CasellaDiTesto 9"/>
          <p:cNvSpPr txBox="1"/>
          <p:nvPr/>
        </p:nvSpPr>
        <p:spPr>
          <a:xfrm>
            <a:off x="388379" y="2976147"/>
            <a:ext cx="5854766" cy="1477328"/>
          </a:xfrm>
          <a:prstGeom prst="rect">
            <a:avLst/>
          </a:prstGeom>
          <a:noFill/>
        </p:spPr>
        <p:txBody>
          <a:bodyPr wrap="square" rtlCol="0">
            <a:spAutoFit/>
          </a:bodyPr>
          <a:lstStyle/>
          <a:p>
            <a:r>
              <a:rPr lang="it-IT" dirty="0" smtClean="0"/>
              <a:t>Grafica da </a:t>
            </a:r>
            <a:r>
              <a:rPr lang="it-IT" dirty="0"/>
              <a:t>P</a:t>
            </a:r>
            <a:r>
              <a:rPr lang="it-IT" dirty="0" smtClean="0"/>
              <a:t>aint, articoli senza </a:t>
            </a:r>
            <a:r>
              <a:rPr lang="it-IT" dirty="0" err="1" smtClean="0"/>
              <a:t>doi</a:t>
            </a:r>
            <a:r>
              <a:rPr lang="it-IT" dirty="0" smtClean="0"/>
              <a:t>, solo link a questi fantomatici servizi ANED ed ESCI World</a:t>
            </a:r>
          </a:p>
          <a:p>
            <a:endParaRPr lang="it-IT" dirty="0"/>
          </a:p>
          <a:p>
            <a:r>
              <a:rPr lang="it-IT" dirty="0" smtClean="0"/>
              <a:t>Autori esclusivamente da Cina, India, Arabia Saudita, Nigeria, ecc.</a:t>
            </a:r>
            <a:endParaRPr lang="en-US" dirty="0"/>
          </a:p>
        </p:txBody>
      </p:sp>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35" y="4596818"/>
            <a:ext cx="4544059" cy="2057687"/>
          </a:xfrm>
          <a:prstGeom prst="rect">
            <a:avLst/>
          </a:prstGeom>
        </p:spPr>
      </p:pic>
      <p:sp>
        <p:nvSpPr>
          <p:cNvPr id="13" name="Ovale 12"/>
          <p:cNvSpPr/>
          <p:nvPr/>
        </p:nvSpPr>
        <p:spPr>
          <a:xfrm>
            <a:off x="1986455" y="6011917"/>
            <a:ext cx="1587062"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Freccia in giù 11"/>
          <p:cNvSpPr/>
          <p:nvPr/>
        </p:nvSpPr>
        <p:spPr>
          <a:xfrm rot="4174559">
            <a:off x="4620405" y="4827566"/>
            <a:ext cx="388883" cy="2132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6096001" y="4876800"/>
            <a:ext cx="5713630" cy="1754326"/>
          </a:xfrm>
          <a:prstGeom prst="rect">
            <a:avLst/>
          </a:prstGeom>
          <a:noFill/>
        </p:spPr>
        <p:txBody>
          <a:bodyPr wrap="square" rtlCol="0">
            <a:spAutoFit/>
          </a:bodyPr>
          <a:lstStyle/>
          <a:p>
            <a:pPr algn="just"/>
            <a:r>
              <a:rPr lang="it-IT" dirty="0" smtClean="0"/>
              <a:t>Ah, ma allora l’impact </a:t>
            </a:r>
            <a:r>
              <a:rPr lang="it-IT" dirty="0" err="1" smtClean="0"/>
              <a:t>factor</a:t>
            </a:r>
            <a:r>
              <a:rPr lang="it-IT" dirty="0" smtClean="0"/>
              <a:t> citato non è quello «ufficiale» della </a:t>
            </a:r>
            <a:r>
              <a:rPr lang="it-IT" dirty="0" err="1" smtClean="0"/>
              <a:t>Claryvate</a:t>
            </a:r>
            <a:r>
              <a:rPr lang="it-IT" dirty="0" smtClean="0"/>
              <a:t> Analytics!</a:t>
            </a:r>
          </a:p>
          <a:p>
            <a:pPr algn="just"/>
            <a:r>
              <a:rPr lang="it-IT" dirty="0" smtClean="0"/>
              <a:t>Vabbè ma di AQCJ ci si potrà fidare, sarà sicuramente una costola di qualche grande centro di certificazione. E la corona dorata sembra rassicurante…</a:t>
            </a:r>
            <a:endParaRPr lang="en-US" dirty="0"/>
          </a:p>
        </p:txBody>
      </p:sp>
    </p:spTree>
    <p:extLst>
      <p:ext uri="{BB962C8B-B14F-4D97-AF65-F5344CB8AC3E}">
        <p14:creationId xmlns:p14="http://schemas.microsoft.com/office/powerpoint/2010/main" val="27295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1127250"/>
            <a:ext cx="10058400" cy="4006311"/>
          </a:xfrm>
          <a:prstGeom prst="rect">
            <a:avLst/>
          </a:prstGeom>
        </p:spPr>
      </p:pic>
      <p:sp>
        <p:nvSpPr>
          <p:cNvPr id="6" name="CasellaDiTesto 5"/>
          <p:cNvSpPr txBox="1"/>
          <p:nvPr/>
        </p:nvSpPr>
        <p:spPr>
          <a:xfrm>
            <a:off x="792480" y="5517931"/>
            <a:ext cx="10531365" cy="923330"/>
          </a:xfrm>
          <a:prstGeom prst="rect">
            <a:avLst/>
          </a:prstGeom>
          <a:noFill/>
        </p:spPr>
        <p:txBody>
          <a:bodyPr wrap="square" rtlCol="0">
            <a:spAutoFit/>
          </a:bodyPr>
          <a:lstStyle/>
          <a:p>
            <a:r>
              <a:rPr lang="it-IT" dirty="0" smtClean="0"/>
              <a:t>Giornali che non possono avere un vero Impact </a:t>
            </a:r>
            <a:r>
              <a:rPr lang="it-IT" dirty="0" err="1" smtClean="0"/>
              <a:t>Factor</a:t>
            </a:r>
            <a:r>
              <a:rPr lang="it-IT" dirty="0" smtClean="0"/>
              <a:t> (e mai lo avranno) pagano 100 dollari a  falsi enti certificatori come questi per farsi assegnare un Impact </a:t>
            </a:r>
            <a:r>
              <a:rPr lang="it-IT" dirty="0" err="1" smtClean="0"/>
              <a:t>Factor</a:t>
            </a:r>
            <a:r>
              <a:rPr lang="it-IT" dirty="0" smtClean="0"/>
              <a:t> fasullo, che può poi essere facilmente utilizzato per ingannare ricercatori sprovveduti o alle prime armi</a:t>
            </a:r>
            <a:endParaRPr lang="en-US" dirty="0"/>
          </a:p>
        </p:txBody>
      </p:sp>
    </p:spTree>
    <p:extLst>
      <p:ext uri="{BB962C8B-B14F-4D97-AF65-F5344CB8AC3E}">
        <p14:creationId xmlns:p14="http://schemas.microsoft.com/office/powerpoint/2010/main" val="72683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INIDIZIO</a:t>
            </a:r>
            <a:endParaRPr lang="en-US" dirty="0"/>
          </a:p>
        </p:txBody>
      </p:sp>
      <p:sp>
        <p:nvSpPr>
          <p:cNvPr id="6" name="CasellaDiTesto 5"/>
          <p:cNvSpPr txBox="1"/>
          <p:nvPr/>
        </p:nvSpPr>
        <p:spPr>
          <a:xfrm>
            <a:off x="603293" y="1208690"/>
            <a:ext cx="10531365" cy="646331"/>
          </a:xfrm>
          <a:prstGeom prst="rect">
            <a:avLst/>
          </a:prstGeom>
          <a:noFill/>
        </p:spPr>
        <p:txBody>
          <a:bodyPr wrap="square" rtlCol="0">
            <a:spAutoFit/>
          </a:bodyPr>
          <a:lstStyle/>
          <a:p>
            <a:r>
              <a:rPr lang="it-IT" dirty="0" smtClean="0"/>
              <a:t>Andiamo a controllare l’</a:t>
            </a:r>
            <a:r>
              <a:rPr lang="it-IT" b="1" u="sng" dirty="0" err="1" smtClean="0"/>
              <a:t>editorial</a:t>
            </a:r>
            <a:r>
              <a:rPr lang="it-IT" b="1" u="sng" dirty="0" smtClean="0"/>
              <a:t> </a:t>
            </a:r>
            <a:r>
              <a:rPr lang="it-IT" b="1" u="sng" dirty="0" err="1" smtClean="0"/>
              <a:t>board</a:t>
            </a:r>
            <a:r>
              <a:rPr lang="it-IT" dirty="0" smtClean="0"/>
              <a:t>… Chi sono gli editor? Sono realmente esistenti? Soprattutto, quelli realmente esistenti sono consapevoli di fare parte dell’</a:t>
            </a:r>
            <a:r>
              <a:rPr lang="it-IT" dirty="0" err="1" smtClean="0"/>
              <a:t>editorial</a:t>
            </a:r>
            <a:r>
              <a:rPr lang="it-IT" dirty="0" smtClean="0"/>
              <a:t> </a:t>
            </a:r>
            <a:r>
              <a:rPr lang="it-IT" dirty="0" err="1" smtClean="0"/>
              <a:t>board</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763" y="1996186"/>
            <a:ext cx="9516803" cy="4105848"/>
          </a:xfrm>
          <a:prstGeom prst="rect">
            <a:avLst/>
          </a:prstGeom>
        </p:spPr>
      </p:pic>
      <p:sp>
        <p:nvSpPr>
          <p:cNvPr id="7" name="Ovale 6"/>
          <p:cNvSpPr/>
          <p:nvPr/>
        </p:nvSpPr>
        <p:spPr>
          <a:xfrm>
            <a:off x="6095999" y="4235668"/>
            <a:ext cx="241737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92" y="3337894"/>
            <a:ext cx="3465823" cy="1795547"/>
          </a:xfrm>
          <a:prstGeom prst="rect">
            <a:avLst/>
          </a:prstGeom>
        </p:spPr>
      </p:pic>
      <p:sp>
        <p:nvSpPr>
          <p:cNvPr id="8" name="Freccia in giù 7"/>
          <p:cNvSpPr/>
          <p:nvPr/>
        </p:nvSpPr>
        <p:spPr>
          <a:xfrm rot="3803706">
            <a:off x="8458535" y="3792803"/>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6211611" y="5599293"/>
            <a:ext cx="241737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CasellaDiTesto 9"/>
          <p:cNvSpPr txBox="1"/>
          <p:nvPr/>
        </p:nvSpPr>
        <p:spPr>
          <a:xfrm>
            <a:off x="8429297" y="6369269"/>
            <a:ext cx="3280065" cy="338554"/>
          </a:xfrm>
          <a:prstGeom prst="rect">
            <a:avLst/>
          </a:prstGeom>
          <a:noFill/>
        </p:spPr>
        <p:txBody>
          <a:bodyPr wrap="none" rtlCol="0">
            <a:spAutoFit/>
          </a:bodyPr>
          <a:lstStyle/>
          <a:p>
            <a:r>
              <a:rPr lang="it-IT" sz="1600" dirty="0" smtClean="0"/>
              <a:t>Non ha un nome di battesimo?</a:t>
            </a:r>
            <a:endParaRPr lang="en-US" sz="1600" dirty="0"/>
          </a:p>
        </p:txBody>
      </p:sp>
      <p:sp>
        <p:nvSpPr>
          <p:cNvPr id="11" name="Freccia in giù 10"/>
          <p:cNvSpPr/>
          <p:nvPr/>
        </p:nvSpPr>
        <p:spPr>
          <a:xfrm rot="7037982">
            <a:off x="8684441" y="5850898"/>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1424149" y="5594202"/>
            <a:ext cx="3040815"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CasellaDiTesto 12"/>
          <p:cNvSpPr txBox="1"/>
          <p:nvPr/>
        </p:nvSpPr>
        <p:spPr>
          <a:xfrm>
            <a:off x="351900" y="6336006"/>
            <a:ext cx="4870244" cy="338554"/>
          </a:xfrm>
          <a:prstGeom prst="rect">
            <a:avLst/>
          </a:prstGeom>
          <a:noFill/>
        </p:spPr>
        <p:txBody>
          <a:bodyPr wrap="none" rtlCol="0">
            <a:spAutoFit/>
          </a:bodyPr>
          <a:lstStyle/>
          <a:p>
            <a:r>
              <a:rPr lang="it-IT" sz="1600" dirty="0" smtClean="0"/>
              <a:t>Non esiste, al massimo si chiamerebbe </a:t>
            </a:r>
            <a:r>
              <a:rPr lang="it-IT" sz="1600" dirty="0" err="1" smtClean="0"/>
              <a:t>Zachary</a:t>
            </a:r>
            <a:endParaRPr lang="en-US" sz="1600" dirty="0"/>
          </a:p>
        </p:txBody>
      </p:sp>
      <p:sp>
        <p:nvSpPr>
          <p:cNvPr id="14" name="Freccia in giù 13"/>
          <p:cNvSpPr/>
          <p:nvPr/>
        </p:nvSpPr>
        <p:spPr>
          <a:xfrm rot="18736735">
            <a:off x="1115160" y="3787359"/>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1496201" y="4201437"/>
            <a:ext cx="277099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CasellaDiTesto 15"/>
          <p:cNvSpPr txBox="1"/>
          <p:nvPr/>
        </p:nvSpPr>
        <p:spPr>
          <a:xfrm>
            <a:off x="36519" y="3426297"/>
            <a:ext cx="3286477" cy="338554"/>
          </a:xfrm>
          <a:prstGeom prst="rect">
            <a:avLst/>
          </a:prstGeom>
          <a:noFill/>
        </p:spPr>
        <p:txBody>
          <a:bodyPr wrap="none" rtlCol="0">
            <a:spAutoFit/>
          </a:bodyPr>
          <a:lstStyle/>
          <a:p>
            <a:r>
              <a:rPr lang="it-IT" sz="1600" dirty="0" smtClean="0"/>
              <a:t>3 omonimi, nessuno australiano</a:t>
            </a:r>
            <a:endParaRPr lang="en-US" sz="1600" dirty="0"/>
          </a:p>
        </p:txBody>
      </p:sp>
      <p:sp>
        <p:nvSpPr>
          <p:cNvPr id="17" name="Freccia in giù 16"/>
          <p:cNvSpPr/>
          <p:nvPr/>
        </p:nvSpPr>
        <p:spPr>
          <a:xfrm rot="15089530">
            <a:off x="1033710" y="5883624"/>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in giù 17"/>
          <p:cNvSpPr/>
          <p:nvPr/>
        </p:nvSpPr>
        <p:spPr>
          <a:xfrm rot="3803706">
            <a:off x="3955611" y="4954186"/>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giù 18"/>
          <p:cNvSpPr/>
          <p:nvPr/>
        </p:nvSpPr>
        <p:spPr>
          <a:xfrm rot="17606833">
            <a:off x="5732211" y="5011493"/>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rot="5400000">
            <a:off x="3896057" y="4552094"/>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in giù 20"/>
          <p:cNvSpPr/>
          <p:nvPr/>
        </p:nvSpPr>
        <p:spPr>
          <a:xfrm rot="16200000">
            <a:off x="5715287" y="4568977"/>
            <a:ext cx="420414" cy="641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p:cNvSpPr txBox="1"/>
          <p:nvPr/>
        </p:nvSpPr>
        <p:spPr>
          <a:xfrm>
            <a:off x="4469676" y="4847403"/>
            <a:ext cx="1152880" cy="369332"/>
          </a:xfrm>
          <a:prstGeom prst="rect">
            <a:avLst/>
          </a:prstGeom>
          <a:noFill/>
        </p:spPr>
        <p:txBody>
          <a:bodyPr wrap="none" rtlCol="0">
            <a:spAutoFit/>
          </a:bodyPr>
          <a:lstStyle/>
          <a:p>
            <a:r>
              <a:rPr lang="it-IT" dirty="0" smtClean="0"/>
              <a:t>inventati</a:t>
            </a:r>
            <a:endParaRPr lang="en-US" dirty="0"/>
          </a:p>
        </p:txBody>
      </p:sp>
    </p:spTree>
    <p:extLst>
      <p:ext uri="{BB962C8B-B14F-4D97-AF65-F5344CB8AC3E}">
        <p14:creationId xmlns:p14="http://schemas.microsoft.com/office/powerpoint/2010/main" val="42862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animBg="1"/>
      <p:bldP spid="13" grpId="0"/>
      <p:bldP spid="14" grpId="0" animBg="1"/>
      <p:bldP spid="15" grpId="0" animBg="1"/>
      <p:bldP spid="16" grpId="0"/>
      <p:bldP spid="17" grpId="0" animBg="1"/>
      <p:bldP spid="18" grpId="0" animBg="1"/>
      <p:bldP spid="19" grpId="0" animBg="1"/>
      <p:bldP spid="20" grpId="0" animBg="1"/>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81257"/>
            <a:ext cx="9509760" cy="675185"/>
          </a:xfrm>
        </p:spPr>
        <p:txBody>
          <a:bodyPr/>
          <a:lstStyle/>
          <a:p>
            <a:r>
              <a:rPr lang="it-IT" dirty="0" smtClean="0"/>
              <a:t>PREDATORY PUBLISHING – QUALCHE INDIZIO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91" y="1428067"/>
            <a:ext cx="6694744" cy="4808803"/>
          </a:xfrm>
          <a:prstGeom prst="rect">
            <a:avLst/>
          </a:prstGeom>
        </p:spPr>
      </p:pic>
      <p:sp>
        <p:nvSpPr>
          <p:cNvPr id="23" name="CasellaDiTesto 22"/>
          <p:cNvSpPr txBox="1"/>
          <p:nvPr/>
        </p:nvSpPr>
        <p:spPr>
          <a:xfrm>
            <a:off x="7535917" y="1639614"/>
            <a:ext cx="4512000" cy="2862322"/>
          </a:xfrm>
          <a:prstGeom prst="rect">
            <a:avLst/>
          </a:prstGeom>
          <a:noFill/>
        </p:spPr>
        <p:txBody>
          <a:bodyPr wrap="square" rtlCol="0">
            <a:spAutoFit/>
          </a:bodyPr>
          <a:lstStyle/>
          <a:p>
            <a:r>
              <a:rPr lang="it-IT" dirty="0" smtClean="0"/>
              <a:t>Per toglierci ogni dubbio, gli stessi, identici nomi inventati sono editor di un’altra fantomatica rivista…</a:t>
            </a:r>
          </a:p>
          <a:p>
            <a:endParaRPr lang="it-IT" dirty="0"/>
          </a:p>
          <a:p>
            <a:r>
              <a:rPr lang="it-IT" dirty="0" smtClean="0"/>
              <a:t>L’International Journal of </a:t>
            </a:r>
            <a:r>
              <a:rPr lang="it-IT" dirty="0" err="1" smtClean="0"/>
              <a:t>Latest</a:t>
            </a:r>
            <a:r>
              <a:rPr lang="it-IT" dirty="0" smtClean="0"/>
              <a:t> Technology in </a:t>
            </a:r>
            <a:r>
              <a:rPr lang="it-IT" dirty="0" err="1" smtClean="0"/>
              <a:t>Engineering</a:t>
            </a:r>
            <a:r>
              <a:rPr lang="it-IT" dirty="0" smtClean="0"/>
              <a:t> &amp; Management</a:t>
            </a:r>
          </a:p>
          <a:p>
            <a:endParaRPr lang="it-IT" dirty="0"/>
          </a:p>
          <a:p>
            <a:r>
              <a:rPr lang="it-IT" dirty="0" smtClean="0"/>
              <a:t>Ma almeno il nome dell’Editor-In-</a:t>
            </a:r>
            <a:r>
              <a:rPr lang="it-IT" dirty="0" err="1" smtClean="0"/>
              <a:t>Chief</a:t>
            </a:r>
            <a:r>
              <a:rPr lang="it-IT" dirty="0" smtClean="0"/>
              <a:t> sarà vero???</a:t>
            </a:r>
            <a:endParaRPr lang="en-US" dirty="0"/>
          </a:p>
        </p:txBody>
      </p:sp>
      <p:sp>
        <p:nvSpPr>
          <p:cNvPr id="24" name="Ovale 23"/>
          <p:cNvSpPr/>
          <p:nvPr/>
        </p:nvSpPr>
        <p:spPr>
          <a:xfrm>
            <a:off x="539760" y="4359092"/>
            <a:ext cx="2770999" cy="486881"/>
          </a:xfrm>
          <a:prstGeom prst="ellipse">
            <a:avLst/>
          </a:prstGeom>
          <a:no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5" name="Immagin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262" y="4391327"/>
            <a:ext cx="2479614" cy="2201238"/>
          </a:xfrm>
          <a:prstGeom prst="rect">
            <a:avLst/>
          </a:prstGeom>
        </p:spPr>
      </p:pic>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096" y="4414693"/>
            <a:ext cx="1833568" cy="2177872"/>
          </a:xfrm>
          <a:prstGeom prst="rect">
            <a:avLst/>
          </a:prstGeom>
        </p:spPr>
      </p:pic>
      <p:sp>
        <p:nvSpPr>
          <p:cNvPr id="27" name="CasellaDiTesto 26"/>
          <p:cNvSpPr txBox="1"/>
          <p:nvPr/>
        </p:nvSpPr>
        <p:spPr>
          <a:xfrm>
            <a:off x="7659483" y="4602532"/>
            <a:ext cx="2072357" cy="2031325"/>
          </a:xfrm>
          <a:prstGeom prst="rect">
            <a:avLst/>
          </a:prstGeom>
          <a:noFill/>
        </p:spPr>
        <p:txBody>
          <a:bodyPr wrap="square" rtlCol="0">
            <a:spAutoFit/>
          </a:bodyPr>
          <a:lstStyle/>
          <a:p>
            <a:pPr algn="ctr"/>
            <a:r>
              <a:rPr lang="it-IT" dirty="0" smtClean="0"/>
              <a:t>Sì, è una persona realmente esistente</a:t>
            </a:r>
          </a:p>
          <a:p>
            <a:pPr algn="ctr"/>
            <a:r>
              <a:rPr lang="it-IT" dirty="0" smtClean="0"/>
              <a:t>Ma è un giocatore di cricket!</a:t>
            </a:r>
            <a:endParaRPr lang="en-US" dirty="0"/>
          </a:p>
        </p:txBody>
      </p:sp>
    </p:spTree>
    <p:extLst>
      <p:ext uri="{BB962C8B-B14F-4D97-AF65-F5344CB8AC3E}">
        <p14:creationId xmlns:p14="http://schemas.microsoft.com/office/powerpoint/2010/main" val="41301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780288"/>
          </a:xfrm>
        </p:spPr>
        <p:txBody>
          <a:bodyPr>
            <a:normAutofit fontScale="90000"/>
          </a:bodyPr>
          <a:lstStyle/>
          <a:p>
            <a:r>
              <a:rPr lang="it-IT" sz="2800" dirty="0" smtClean="0"/>
              <a:t>CONSEGUENZE DELLE PUBBLICAZIONE PREDATORIE SULLA QUALITA’ DELLA RICERCA SCIENTIFICA</a:t>
            </a:r>
            <a:endParaRPr lang="en-US" sz="2800" dirty="0"/>
          </a:p>
        </p:txBody>
      </p:sp>
      <p:sp>
        <p:nvSpPr>
          <p:cNvPr id="3" name="Segnaposto contenuto 2"/>
          <p:cNvSpPr>
            <a:spLocks noGrp="1"/>
          </p:cNvSpPr>
          <p:nvPr>
            <p:ph idx="1"/>
          </p:nvPr>
        </p:nvSpPr>
        <p:spPr>
          <a:xfrm>
            <a:off x="1341120" y="1673351"/>
            <a:ext cx="9509760" cy="4643365"/>
          </a:xfrm>
        </p:spPr>
        <p:txBody>
          <a:bodyPr>
            <a:normAutofit fontScale="92500" lnSpcReduction="10000"/>
          </a:bodyPr>
          <a:lstStyle/>
          <a:p>
            <a:r>
              <a:rPr lang="it-IT" dirty="0" smtClean="0"/>
              <a:t>Il costo di pubblicazione è basso, magari questa strategia può aiutare i paesi in via di sviluppo ad entrare nel mondo della ricerca?</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Questo forse potrebbe essere giustificato se i </a:t>
            </a:r>
            <a:r>
              <a:rPr lang="it-IT" dirty="0" err="1" smtClean="0"/>
              <a:t>paper</a:t>
            </a:r>
            <a:r>
              <a:rPr lang="it-IT" dirty="0" smtClean="0"/>
              <a:t> andassero incontro al normale processo di </a:t>
            </a:r>
            <a:r>
              <a:rPr lang="it-IT" dirty="0" err="1" smtClean="0"/>
              <a:t>peer-review</a:t>
            </a:r>
            <a:r>
              <a:rPr lang="it-IT" dirty="0" smtClean="0"/>
              <a:t>, se ci fosse un servizio di correzione della grammatica, un team dedicato all’impaginazione, un servizio di indicizzazione in </a:t>
            </a:r>
            <a:r>
              <a:rPr lang="it-IT" dirty="0" err="1" smtClean="0"/>
              <a:t>Scopus</a:t>
            </a:r>
            <a:r>
              <a:rPr lang="it-IT" dirty="0" smtClean="0"/>
              <a:t>. Ma tutto questo non c’è!</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9" y="2383542"/>
            <a:ext cx="6631169" cy="2521411"/>
          </a:xfrm>
          <a:prstGeom prst="rect">
            <a:avLst/>
          </a:prstGeom>
        </p:spPr>
      </p:pic>
      <p:sp>
        <p:nvSpPr>
          <p:cNvPr id="5" name="CasellaDiTesto 4"/>
          <p:cNvSpPr txBox="1"/>
          <p:nvPr/>
        </p:nvSpPr>
        <p:spPr>
          <a:xfrm>
            <a:off x="7115502" y="2596629"/>
            <a:ext cx="4739309" cy="2308324"/>
          </a:xfrm>
          <a:prstGeom prst="rect">
            <a:avLst/>
          </a:prstGeom>
          <a:noFill/>
        </p:spPr>
        <p:txBody>
          <a:bodyPr wrap="square" rtlCol="0">
            <a:spAutoFit/>
          </a:bodyPr>
          <a:lstStyle/>
          <a:p>
            <a:r>
              <a:rPr lang="it-IT" dirty="0" smtClean="0"/>
              <a:t>Ad esempio pubblicare un articolo in modalità </a:t>
            </a:r>
            <a:r>
              <a:rPr lang="it-IT" b="1" dirty="0" smtClean="0"/>
              <a:t>open </a:t>
            </a:r>
            <a:r>
              <a:rPr lang="it-IT" b="1" dirty="0" err="1" smtClean="0"/>
              <a:t>access</a:t>
            </a:r>
            <a:r>
              <a:rPr lang="it-IT" b="1" dirty="0" smtClean="0"/>
              <a:t> </a:t>
            </a:r>
            <a:r>
              <a:rPr lang="it-IT" dirty="0" smtClean="0"/>
              <a:t>su una buona rivista può costare 1000-2000 euro</a:t>
            </a:r>
          </a:p>
          <a:p>
            <a:endParaRPr lang="it-IT" dirty="0"/>
          </a:p>
          <a:p>
            <a:r>
              <a:rPr lang="it-IT" dirty="0" smtClean="0"/>
              <a:t>Come abbiamo già visto, l’opzione alternativa è una pubblicazione senza costi, ma senza open </a:t>
            </a:r>
            <a:r>
              <a:rPr lang="it-IT" dirty="0" err="1" smtClean="0"/>
              <a:t>access</a:t>
            </a:r>
            <a:r>
              <a:rPr lang="it-IT" dirty="0" smtClean="0"/>
              <a:t>, cioè con minore visibilità </a:t>
            </a:r>
            <a:endParaRPr lang="en-US" dirty="0"/>
          </a:p>
        </p:txBody>
      </p:sp>
    </p:spTree>
    <p:extLst>
      <p:ext uri="{BB962C8B-B14F-4D97-AF65-F5344CB8AC3E}">
        <p14:creationId xmlns:p14="http://schemas.microsoft.com/office/powerpoint/2010/main" val="23738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395" y="1602703"/>
            <a:ext cx="3958949" cy="5181177"/>
          </a:xfrm>
        </p:spPr>
      </p:pic>
      <p:sp>
        <p:nvSpPr>
          <p:cNvPr id="5" name="CasellaDiTesto 4"/>
          <p:cNvSpPr txBox="1"/>
          <p:nvPr/>
        </p:nvSpPr>
        <p:spPr>
          <a:xfrm>
            <a:off x="4597225" y="1133703"/>
            <a:ext cx="6180083" cy="2862322"/>
          </a:xfrm>
          <a:prstGeom prst="rect">
            <a:avLst/>
          </a:prstGeom>
          <a:noFill/>
        </p:spPr>
        <p:txBody>
          <a:bodyPr wrap="square" rtlCol="0">
            <a:spAutoFit/>
          </a:bodyPr>
          <a:lstStyle/>
          <a:p>
            <a:r>
              <a:rPr lang="it-IT" dirty="0" smtClean="0"/>
              <a:t>Quello che vedete a fianco è il vero testo di un articolo mandato per scherzo a diversi giornali nel 2005 da un autore bombardato da spam</a:t>
            </a:r>
          </a:p>
          <a:p>
            <a:endParaRPr lang="it-IT" dirty="0"/>
          </a:p>
          <a:p>
            <a:r>
              <a:rPr lang="it-IT" dirty="0" smtClean="0"/>
              <a:t>L’articolo è stato accettato da un giornale chiamato «</a:t>
            </a:r>
            <a:r>
              <a:rPr lang="en-US" dirty="0"/>
              <a:t>International Journal of Advanced Computer Technology”, </a:t>
            </a:r>
            <a:r>
              <a:rPr lang="en-US" dirty="0">
                <a:hlinkClick r:id="rId3"/>
              </a:rPr>
              <a:t>http://</a:t>
            </a:r>
            <a:r>
              <a:rPr lang="en-US" dirty="0" smtClean="0">
                <a:hlinkClick r:id="rId3"/>
              </a:rPr>
              <a:t>www.ijact.org/index.php/ijact</a:t>
            </a:r>
            <a:r>
              <a:rPr lang="en-US" dirty="0" smtClean="0"/>
              <a:t> </a:t>
            </a:r>
          </a:p>
          <a:p>
            <a:endParaRPr lang="it-IT" dirty="0"/>
          </a:p>
          <a:p>
            <a:r>
              <a:rPr lang="it-IT" dirty="0" smtClean="0"/>
              <a:t>E’ evidente che nessuno ha nemmeno pensato di leggere il documento prima di accettarlo</a:t>
            </a:r>
            <a:endParaRPr lang="en-US" dirty="0"/>
          </a:p>
        </p:txBody>
      </p:sp>
      <p:pic>
        <p:nvPicPr>
          <p:cNvPr id="6" name="Immagine 5"/>
          <p:cNvPicPr>
            <a:picLocks noChangeAspect="1"/>
          </p:cNvPicPr>
          <p:nvPr/>
        </p:nvPicPr>
        <p:blipFill>
          <a:blip r:embed="rId4"/>
          <a:stretch>
            <a:fillRect/>
          </a:stretch>
        </p:blipFill>
        <p:spPr>
          <a:xfrm>
            <a:off x="8409533" y="3989651"/>
            <a:ext cx="2868067" cy="2615553"/>
          </a:xfrm>
          <a:prstGeom prst="rect">
            <a:avLst/>
          </a:prstGeom>
        </p:spPr>
      </p:pic>
      <p:pic>
        <p:nvPicPr>
          <p:cNvPr id="7" name="Immagine 6"/>
          <p:cNvPicPr>
            <a:picLocks noChangeAspect="1"/>
          </p:cNvPicPr>
          <p:nvPr/>
        </p:nvPicPr>
        <p:blipFill>
          <a:blip r:embed="rId5"/>
          <a:stretch>
            <a:fillRect/>
          </a:stretch>
        </p:blipFill>
        <p:spPr>
          <a:xfrm>
            <a:off x="4670797" y="4046483"/>
            <a:ext cx="3482283" cy="2558721"/>
          </a:xfrm>
          <a:prstGeom prst="rect">
            <a:avLst/>
          </a:prstGeom>
        </p:spPr>
      </p:pic>
    </p:spTree>
    <p:extLst>
      <p:ext uri="{BB962C8B-B14F-4D97-AF65-F5344CB8AC3E}">
        <p14:creationId xmlns:p14="http://schemas.microsoft.com/office/powerpoint/2010/main" val="31611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sp>
        <p:nvSpPr>
          <p:cNvPr id="5" name="CasellaDiTesto 4"/>
          <p:cNvSpPr txBox="1"/>
          <p:nvPr/>
        </p:nvSpPr>
        <p:spPr>
          <a:xfrm>
            <a:off x="336331" y="1133703"/>
            <a:ext cx="11014841" cy="923330"/>
          </a:xfrm>
          <a:prstGeom prst="rect">
            <a:avLst/>
          </a:prstGeom>
          <a:noFill/>
        </p:spPr>
        <p:txBody>
          <a:bodyPr wrap="square" rtlCol="0">
            <a:spAutoFit/>
          </a:bodyPr>
          <a:lstStyle/>
          <a:p>
            <a:r>
              <a:rPr lang="it-IT" dirty="0" smtClean="0"/>
              <a:t>Operazioni simili sono state lanciate più su larga scala, anche grazie all’aiuto di uno studio condotto da Science (trovate l’articolo completo su </a:t>
            </a:r>
            <a:r>
              <a:rPr lang="it-IT" dirty="0" err="1" smtClean="0"/>
              <a:t>Moodle</a:t>
            </a:r>
            <a:r>
              <a:rPr lang="it-IT" dirty="0" smtClean="0"/>
              <a:t>, nel file «sting_operation.pdf»)</a:t>
            </a:r>
          </a:p>
          <a:p>
            <a:r>
              <a:rPr lang="it-IT" dirty="0" smtClean="0"/>
              <a:t> </a:t>
            </a:r>
            <a:endParaRPr lang="en-US" dirty="0"/>
          </a:p>
        </p:txBody>
      </p:sp>
      <p:pic>
        <p:nvPicPr>
          <p:cNvPr id="8" name="Immagine 7"/>
          <p:cNvPicPr>
            <a:picLocks noChangeAspect="1"/>
          </p:cNvPicPr>
          <p:nvPr/>
        </p:nvPicPr>
        <p:blipFill>
          <a:blip r:embed="rId2"/>
          <a:stretch>
            <a:fillRect/>
          </a:stretch>
        </p:blipFill>
        <p:spPr>
          <a:xfrm>
            <a:off x="336330" y="2057034"/>
            <a:ext cx="7523459" cy="4543464"/>
          </a:xfrm>
          <a:prstGeom prst="rect">
            <a:avLst/>
          </a:prstGeom>
        </p:spPr>
      </p:pic>
      <p:sp>
        <p:nvSpPr>
          <p:cNvPr id="9" name="CasellaDiTesto 8"/>
          <p:cNvSpPr txBox="1"/>
          <p:nvPr/>
        </p:nvSpPr>
        <p:spPr>
          <a:xfrm>
            <a:off x="8019392" y="2396359"/>
            <a:ext cx="3573517" cy="3416320"/>
          </a:xfrm>
          <a:prstGeom prst="rect">
            <a:avLst/>
          </a:prstGeom>
          <a:noFill/>
        </p:spPr>
        <p:txBody>
          <a:bodyPr wrap="square" rtlCol="0">
            <a:spAutoFit/>
          </a:bodyPr>
          <a:lstStyle/>
          <a:p>
            <a:r>
              <a:rPr lang="it-IT" dirty="0" err="1" smtClean="0"/>
              <a:t>Paper</a:t>
            </a:r>
            <a:r>
              <a:rPr lang="it-IT" dirty="0" smtClean="0"/>
              <a:t> completamente inventato sulle miracolose proprietà curative di un lichene</a:t>
            </a:r>
          </a:p>
          <a:p>
            <a:endParaRPr lang="it-IT" dirty="0"/>
          </a:p>
          <a:p>
            <a:r>
              <a:rPr lang="it-IT" dirty="0" smtClean="0"/>
              <a:t>Accettato dal 60% dei giornali a cui era stato mandato, spesso senza </a:t>
            </a:r>
            <a:r>
              <a:rPr lang="it-IT" dirty="0" err="1" smtClean="0"/>
              <a:t>peer-review</a:t>
            </a:r>
            <a:endParaRPr lang="it-IT" dirty="0" smtClean="0"/>
          </a:p>
          <a:p>
            <a:endParaRPr lang="it-IT" dirty="0"/>
          </a:p>
          <a:p>
            <a:r>
              <a:rPr lang="it-IT" dirty="0" smtClean="0"/>
              <a:t>Localizzati in modo sproporzionato in India e Nigeria</a:t>
            </a:r>
            <a:endParaRPr lang="en-US" dirty="0"/>
          </a:p>
        </p:txBody>
      </p:sp>
    </p:spTree>
    <p:extLst>
      <p:ext uri="{BB962C8B-B14F-4D97-AF65-F5344CB8AC3E}">
        <p14:creationId xmlns:p14="http://schemas.microsoft.com/office/powerpoint/2010/main" val="118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SMASCHERARE I PREDATORY PUBLISHERS  -STING OPERATIONS</a:t>
            </a:r>
            <a:endParaRPr lang="en-US" sz="2800" dirty="0"/>
          </a:p>
        </p:txBody>
      </p:sp>
      <p:sp>
        <p:nvSpPr>
          <p:cNvPr id="9" name="CasellaDiTesto 8"/>
          <p:cNvSpPr txBox="1"/>
          <p:nvPr/>
        </p:nvSpPr>
        <p:spPr>
          <a:xfrm>
            <a:off x="7882759" y="1156138"/>
            <a:ext cx="3573517" cy="5355312"/>
          </a:xfrm>
          <a:prstGeom prst="rect">
            <a:avLst/>
          </a:prstGeom>
          <a:noFill/>
        </p:spPr>
        <p:txBody>
          <a:bodyPr wrap="square" rtlCol="0">
            <a:spAutoFit/>
          </a:bodyPr>
          <a:lstStyle/>
          <a:p>
            <a:pPr algn="just"/>
            <a:r>
              <a:rPr lang="en-US" i="1" dirty="0" smtClean="0"/>
              <a:t>“</a:t>
            </a:r>
            <a:r>
              <a:rPr lang="en-US" i="1" dirty="0"/>
              <a:t>Beyond supplying cellular energy, </a:t>
            </a:r>
            <a:r>
              <a:rPr lang="en-US" i="1" dirty="0" err="1"/>
              <a:t>midichloria</a:t>
            </a:r>
            <a:r>
              <a:rPr lang="en-US" i="1" dirty="0"/>
              <a:t> perform functions such as Force sensitivity…”</a:t>
            </a:r>
            <a:endParaRPr lang="it-IT" i="1" dirty="0" smtClean="0"/>
          </a:p>
          <a:p>
            <a:pPr algn="just"/>
            <a:endParaRPr lang="it-IT" i="1" dirty="0"/>
          </a:p>
          <a:p>
            <a:pPr algn="just"/>
            <a:r>
              <a:rPr lang="en-US" i="1" dirty="0"/>
              <a:t>“Involved in ATP production is the citric acid cycle, also referred to as the </a:t>
            </a:r>
            <a:r>
              <a:rPr lang="en-US" i="1" dirty="0" err="1"/>
              <a:t>Kyloren</a:t>
            </a:r>
            <a:r>
              <a:rPr lang="en-US" i="1" dirty="0"/>
              <a:t> cycle after its discoverer</a:t>
            </a:r>
            <a:r>
              <a:rPr lang="en-US" i="1" dirty="0" smtClean="0"/>
              <a:t>”</a:t>
            </a:r>
          </a:p>
          <a:p>
            <a:pPr algn="just"/>
            <a:endParaRPr lang="it-IT" i="1" dirty="0"/>
          </a:p>
          <a:p>
            <a:pPr algn="just"/>
            <a:r>
              <a:rPr lang="en-US" i="1" dirty="0"/>
              <a:t>“Midi-</a:t>
            </a:r>
            <a:r>
              <a:rPr lang="en-US" i="1" dirty="0" err="1"/>
              <a:t>chlorians</a:t>
            </a:r>
            <a:r>
              <a:rPr lang="en-US" i="1" dirty="0"/>
              <a:t> are microscopic life-forms that reside in all living cells – without the midi-</a:t>
            </a:r>
            <a:r>
              <a:rPr lang="en-US" i="1" dirty="0" err="1"/>
              <a:t>chlorians</a:t>
            </a:r>
            <a:r>
              <a:rPr lang="en-US" i="1" dirty="0"/>
              <a:t>, life couldn’t exist, and we’d have no knowledge of the force. </a:t>
            </a:r>
            <a:r>
              <a:rPr lang="en-US" i="1" dirty="0" err="1"/>
              <a:t>Midichlorial</a:t>
            </a:r>
            <a:r>
              <a:rPr lang="en-US" i="1" dirty="0"/>
              <a:t> disorders often erupt as brain diseases, such as autism.”</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12" y="1247737"/>
            <a:ext cx="7130888" cy="2743633"/>
          </a:xfrm>
          <a:prstGeom prst="rect">
            <a:avLst/>
          </a:prstGeom>
        </p:spPr>
      </p:pic>
      <p:sp>
        <p:nvSpPr>
          <p:cNvPr id="4" name="CasellaDiTesto 3"/>
          <p:cNvSpPr txBox="1"/>
          <p:nvPr/>
        </p:nvSpPr>
        <p:spPr>
          <a:xfrm>
            <a:off x="210208" y="4293176"/>
            <a:ext cx="7291992" cy="2062103"/>
          </a:xfrm>
          <a:prstGeom prst="rect">
            <a:avLst/>
          </a:prstGeom>
          <a:noFill/>
        </p:spPr>
        <p:txBody>
          <a:bodyPr wrap="square" rtlCol="0">
            <a:spAutoFit/>
          </a:bodyPr>
          <a:lstStyle/>
          <a:p>
            <a:pPr algn="just"/>
            <a:r>
              <a:rPr lang="en-US" sz="1600" i="1" dirty="0"/>
              <a:t>The </a:t>
            </a:r>
            <a:r>
              <a:rPr lang="en-US" sz="1600" i="1" dirty="0">
                <a:hlinkClick r:id="rId3"/>
              </a:rPr>
              <a:t>American Journal of Medical and Biological Research</a:t>
            </a:r>
            <a:r>
              <a:rPr lang="en-US" sz="1600" i="1" dirty="0"/>
              <a:t> (</a:t>
            </a:r>
            <a:r>
              <a:rPr lang="en-US" sz="1600" i="1" dirty="0" err="1"/>
              <a:t>SciEP</a:t>
            </a:r>
            <a:r>
              <a:rPr lang="en-US" sz="1600" i="1" dirty="0"/>
              <a:t>) accepted the paper, but asked for a $360 fee, which I didn’t pay. Amazingly, three other journals not only accepted but actually published the spoof. Here’s the paper from the </a:t>
            </a:r>
            <a:r>
              <a:rPr lang="en-US" sz="1600" i="1" dirty="0">
                <a:hlinkClick r:id="rId4"/>
              </a:rPr>
              <a:t>International Journal of Molecular Biology: Open Access</a:t>
            </a:r>
            <a:r>
              <a:rPr lang="en-US" sz="1600" i="1" dirty="0"/>
              <a:t> (</a:t>
            </a:r>
            <a:r>
              <a:rPr lang="en-US" sz="1600" i="1" dirty="0" err="1"/>
              <a:t>MedCrave</a:t>
            </a:r>
            <a:r>
              <a:rPr lang="en-US" sz="1600" i="1" dirty="0"/>
              <a:t>), </a:t>
            </a:r>
            <a:r>
              <a:rPr lang="en-US" sz="1600" i="1" dirty="0">
                <a:hlinkClick r:id="rId5"/>
              </a:rPr>
              <a:t>Austin Journal of Pharmacology and Therapeutics</a:t>
            </a:r>
            <a:r>
              <a:rPr lang="en-US" sz="1600" i="1" dirty="0"/>
              <a:t> (Austin) and </a:t>
            </a:r>
            <a:r>
              <a:rPr lang="en-US" sz="1600" i="1" dirty="0">
                <a:hlinkClick r:id="rId6"/>
              </a:rPr>
              <a:t>American Research Journal of Biosciences</a:t>
            </a:r>
            <a:r>
              <a:rPr lang="en-US" sz="1600" i="1" dirty="0"/>
              <a:t> (ARJ) I hadn’t expected this, as all those journals charge publication fees, but I never paid them a penny.</a:t>
            </a:r>
            <a:endParaRPr lang="en-US" sz="1600" i="1" dirty="0"/>
          </a:p>
        </p:txBody>
      </p:sp>
    </p:spTree>
    <p:extLst>
      <p:ext uri="{BB962C8B-B14F-4D97-AF65-F5344CB8AC3E}">
        <p14:creationId xmlns:p14="http://schemas.microsoft.com/office/powerpoint/2010/main" val="424295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sp>
        <p:nvSpPr>
          <p:cNvPr id="9" name="CasellaDiTesto 8"/>
          <p:cNvSpPr txBox="1"/>
          <p:nvPr/>
        </p:nvSpPr>
        <p:spPr>
          <a:xfrm>
            <a:off x="536029" y="1156138"/>
            <a:ext cx="10920248" cy="5355312"/>
          </a:xfrm>
          <a:prstGeom prst="rect">
            <a:avLst/>
          </a:prstGeom>
          <a:noFill/>
        </p:spPr>
        <p:txBody>
          <a:bodyPr wrap="square" rtlCol="0">
            <a:spAutoFit/>
          </a:bodyPr>
          <a:lstStyle/>
          <a:p>
            <a:pPr marL="285750" indent="-285750">
              <a:buFont typeface="Arial" panose="020B0604020202020204" pitchFamily="34" charset="0"/>
              <a:buChar char="•"/>
            </a:pPr>
            <a:r>
              <a:rPr lang="it-IT" dirty="0" smtClean="0"/>
              <a:t>Con tutti i suoi limiti, l’</a:t>
            </a:r>
            <a:r>
              <a:rPr lang="it-IT" b="1" dirty="0" smtClean="0"/>
              <a:t>Impact </a:t>
            </a:r>
            <a:r>
              <a:rPr lang="it-IT" b="1" dirty="0" err="1" smtClean="0"/>
              <a:t>Factor</a:t>
            </a:r>
            <a:r>
              <a:rPr lang="it-IT" b="1" dirty="0" smtClean="0"/>
              <a:t> </a:t>
            </a:r>
            <a:r>
              <a:rPr lang="it-IT" dirty="0" smtClean="0"/>
              <a:t>può comunque aiutarci a capire se un giornale è scientificamente affidabile o meno, perlomeno perché il processo per ricevere un «vero» impact </a:t>
            </a:r>
            <a:r>
              <a:rPr lang="it-IT" dirty="0" err="1" smtClean="0"/>
              <a:t>factor</a:t>
            </a:r>
            <a:r>
              <a:rPr lang="it-IT" dirty="0" smtClean="0"/>
              <a:t> è lungo e richiede una attenta valutazione</a:t>
            </a:r>
            <a:r>
              <a:rPr lang="en-US" dirty="0" smtClean="0"/>
              <a:t>. </a:t>
            </a:r>
            <a:r>
              <a:rPr lang="it-IT" dirty="0" smtClean="0"/>
              <a:t>Attenzione però perché ottime riviste, ma giovani, ancora non ne sono dotate.</a:t>
            </a:r>
          </a:p>
          <a:p>
            <a:pPr marL="285750" indent="-285750">
              <a:buFont typeface="Arial" panose="020B0604020202020204" pitchFamily="34" charset="0"/>
              <a:buChar char="•"/>
            </a:pPr>
            <a:r>
              <a:rPr lang="it-IT" dirty="0" smtClean="0"/>
              <a:t>Controllare l’effettiva </a:t>
            </a:r>
            <a:r>
              <a:rPr lang="it-IT" b="1" dirty="0" smtClean="0"/>
              <a:t>indicizzazione delle riviste</a:t>
            </a:r>
            <a:r>
              <a:rPr lang="it-IT" dirty="0" smtClean="0"/>
              <a:t> in </a:t>
            </a:r>
            <a:r>
              <a:rPr lang="it-IT" dirty="0" err="1" smtClean="0"/>
              <a:t>Scopus</a:t>
            </a:r>
            <a:r>
              <a:rPr lang="it-IT" dirty="0" smtClean="0"/>
              <a:t>, ISI-Web of Knowledge (gestita dalla </a:t>
            </a:r>
            <a:r>
              <a:rPr lang="it-IT" dirty="0" err="1" smtClean="0"/>
              <a:t>Claryvate</a:t>
            </a:r>
            <a:r>
              <a:rPr lang="it-IT" dirty="0" smtClean="0"/>
              <a:t> Analytics), o </a:t>
            </a:r>
            <a:r>
              <a:rPr lang="it-IT" dirty="0" err="1" smtClean="0"/>
              <a:t>Pubmed</a:t>
            </a:r>
            <a:r>
              <a:rPr lang="it-IT" dirty="0" smtClean="0"/>
              <a:t> (anche se non sempre queste indicizzazioni sono garanzia di qualità)</a:t>
            </a:r>
          </a:p>
          <a:p>
            <a:pPr marL="285750" indent="-285750">
              <a:buFont typeface="Arial" panose="020B0604020202020204" pitchFamily="34" charset="0"/>
              <a:buChar char="•"/>
            </a:pPr>
            <a:r>
              <a:rPr lang="it-IT" dirty="0" smtClean="0"/>
              <a:t>Utilizzare un po’ di «common </a:t>
            </a:r>
            <a:r>
              <a:rPr lang="it-IT" dirty="0" err="1" smtClean="0"/>
              <a:t>sense</a:t>
            </a:r>
            <a:r>
              <a:rPr lang="it-IT" dirty="0" smtClean="0"/>
              <a:t>» resta un criterio piuttosto valido, chiedere consiglio a chi ha più esperienza di noi è una cosa altrettanto utile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Sono tuttavia state sviluppate delle «</a:t>
            </a:r>
            <a:r>
              <a:rPr lang="it-IT" b="1" dirty="0" err="1" smtClean="0"/>
              <a:t>black</a:t>
            </a:r>
            <a:r>
              <a:rPr lang="it-IT" b="1" dirty="0" smtClean="0"/>
              <a:t> list</a:t>
            </a:r>
            <a:r>
              <a:rPr lang="it-IT" dirty="0" smtClean="0"/>
              <a:t>» e delle «</a:t>
            </a:r>
            <a:r>
              <a:rPr lang="it-IT" b="1" dirty="0" err="1" smtClean="0"/>
              <a:t>white</a:t>
            </a:r>
            <a:r>
              <a:rPr lang="it-IT" b="1" dirty="0" smtClean="0"/>
              <a:t> list</a:t>
            </a:r>
            <a:r>
              <a:rPr lang="it-IT" dirty="0" smtClean="0"/>
              <a:t>» di riviste di cui ci si può fidare e di riviste da evitare, proprio sotto l’impulso della comunità scientifica</a:t>
            </a:r>
          </a:p>
          <a:p>
            <a:pPr marL="285750" indent="-285750">
              <a:buFont typeface="Arial" panose="020B0604020202020204" pitchFamily="34" charset="0"/>
              <a:buChar char="•"/>
            </a:pPr>
            <a:r>
              <a:rPr lang="it-IT" dirty="0" smtClean="0"/>
              <a:t>Va tenuto in considerazione il fatto che, per quanto riguarda le riviste, questo problema riguarda esclusivamente le riviste </a:t>
            </a:r>
            <a:r>
              <a:rPr lang="it-IT" b="1" dirty="0" smtClean="0"/>
              <a:t>open </a:t>
            </a:r>
            <a:r>
              <a:rPr lang="it-IT" b="1" dirty="0" err="1" smtClean="0"/>
              <a:t>access</a:t>
            </a:r>
            <a:r>
              <a:rPr lang="it-IT" dirty="0" smtClean="0"/>
              <a:t>, che sono le uniche che hanno mezzi diretti per raggirare i ricercatori tramite un pagamento, che apparentemente sembrerebbe giustificato dal rendere pubblico a tutti lo studio stesso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Un mondo altrettanto pericoloso, che non approfondiremo in questa sede, è quello degli </a:t>
            </a:r>
            <a:r>
              <a:rPr lang="it-IT" b="1" dirty="0" smtClean="0"/>
              <a:t>inviti a fantomatici congressi internazionali</a:t>
            </a:r>
          </a:p>
        </p:txBody>
      </p:sp>
    </p:spTree>
    <p:extLst>
      <p:ext uri="{BB962C8B-B14F-4D97-AF65-F5344CB8AC3E}">
        <p14:creationId xmlns:p14="http://schemas.microsoft.com/office/powerpoint/2010/main" val="31973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136" y="263532"/>
            <a:ext cx="7319285" cy="4343400"/>
          </a:xfrm>
        </p:spPr>
        <p:txBody>
          <a:bodyPr>
            <a:noAutofit/>
          </a:bodyPr>
          <a:lstStyle/>
          <a:p>
            <a:pPr marL="45720" indent="0" algn="just">
              <a:buNone/>
            </a:pPr>
            <a:r>
              <a:rPr lang="it-IT" sz="2400" dirty="0" smtClean="0"/>
              <a:t>«</a:t>
            </a:r>
            <a:r>
              <a:rPr lang="en-US" sz="2400" dirty="0"/>
              <a:t>Scientific </a:t>
            </a:r>
            <a:r>
              <a:rPr lang="en-US" sz="2400" i="1" dirty="0"/>
              <a:t>publishing in China is in a quandary. Many articles in the country's 5,000-plus science and technology journals go unread and uncited, calling into question the value of the research. It also raises doubts over the effectiveness of China's scientific publishing — which, after all, is to disseminate details of research for others around the world to build on. One Chinese scientist has referred to the majority of China's publications as “pollution</a:t>
            </a:r>
            <a:r>
              <a:rPr lang="en-US" sz="2400" i="1" dirty="0" smtClean="0"/>
              <a:t>” – </a:t>
            </a:r>
            <a:r>
              <a:rPr lang="en-US" sz="2400" dirty="0" err="1" smtClean="0"/>
              <a:t>editoriale</a:t>
            </a:r>
            <a:r>
              <a:rPr lang="en-US" sz="2400" dirty="0" smtClean="0"/>
              <a:t> di Nature, 2010</a:t>
            </a: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58" y="4022171"/>
            <a:ext cx="8221222" cy="242921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80" y="0"/>
            <a:ext cx="3357135" cy="4217939"/>
          </a:xfrm>
          <a:prstGeom prst="rect">
            <a:avLst/>
          </a:prstGeom>
        </p:spPr>
      </p:pic>
      <p:sp>
        <p:nvSpPr>
          <p:cNvPr id="5" name="CasellaDiTesto 4"/>
          <p:cNvSpPr txBox="1"/>
          <p:nvPr/>
        </p:nvSpPr>
        <p:spPr>
          <a:xfrm>
            <a:off x="9046319" y="4420060"/>
            <a:ext cx="2900855" cy="2031325"/>
          </a:xfrm>
          <a:prstGeom prst="rect">
            <a:avLst/>
          </a:prstGeom>
          <a:noFill/>
        </p:spPr>
        <p:txBody>
          <a:bodyPr wrap="square" rtlCol="0">
            <a:spAutoFit/>
          </a:bodyPr>
          <a:lstStyle/>
          <a:p>
            <a:r>
              <a:rPr lang="it-IT" dirty="0" smtClean="0"/>
              <a:t>Nei grafici: numero di articoli pubblicati da istituti cinesi dal 1996 ad oggi e, sopra, % rispetto al totale della produzione scientifica asiatica e mondiale</a:t>
            </a:r>
            <a:endParaRPr lang="en-US" dirty="0"/>
          </a:p>
        </p:txBody>
      </p:sp>
    </p:spTree>
    <p:extLst>
      <p:ext uri="{BB962C8B-B14F-4D97-AF65-F5344CB8AC3E}">
        <p14:creationId xmlns:p14="http://schemas.microsoft.com/office/powerpoint/2010/main" val="14859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69" y="1299391"/>
            <a:ext cx="7746124" cy="3013690"/>
          </a:xfrm>
          <a:prstGeom prst="rect">
            <a:avLst/>
          </a:prstGeom>
        </p:spPr>
      </p:pic>
      <p:sp>
        <p:nvSpPr>
          <p:cNvPr id="4" name="CasellaDiTesto 3"/>
          <p:cNvSpPr txBox="1"/>
          <p:nvPr/>
        </p:nvSpPr>
        <p:spPr>
          <a:xfrm>
            <a:off x="578069" y="4782207"/>
            <a:ext cx="10878207" cy="1477328"/>
          </a:xfrm>
          <a:prstGeom prst="rect">
            <a:avLst/>
          </a:prstGeom>
          <a:noFill/>
        </p:spPr>
        <p:txBody>
          <a:bodyPr wrap="square" rtlCol="0">
            <a:spAutoFit/>
          </a:bodyPr>
          <a:lstStyle/>
          <a:p>
            <a:pPr algn="just"/>
            <a:r>
              <a:rPr lang="en-US" i="1" dirty="0" smtClean="0"/>
              <a:t>“COPE </a:t>
            </a:r>
            <a:r>
              <a:rPr lang="en-US" i="1" dirty="0"/>
              <a:t>is committed to educate and support editors, publishers and those involved in publication ethics with the aim of moving the culture of publishing towards one where ethical practices becomes the norm, part of the publishing culture. Our approach is firmly in the direction of influencing through education, resources and support of our members alongside the fostering of professional debate in the wider community</a:t>
            </a:r>
            <a:r>
              <a:rPr lang="en-US" i="1" dirty="0" smtClean="0"/>
              <a:t>.”</a:t>
            </a:r>
            <a:endParaRPr lang="en-US" i="1" dirty="0"/>
          </a:p>
        </p:txBody>
      </p:sp>
      <p:sp>
        <p:nvSpPr>
          <p:cNvPr id="5" name="CasellaDiTesto 4"/>
          <p:cNvSpPr txBox="1"/>
          <p:nvPr/>
        </p:nvSpPr>
        <p:spPr>
          <a:xfrm>
            <a:off x="8628995" y="1098076"/>
            <a:ext cx="3016468" cy="3416320"/>
          </a:xfrm>
          <a:prstGeom prst="rect">
            <a:avLst/>
          </a:prstGeom>
          <a:noFill/>
        </p:spPr>
        <p:txBody>
          <a:bodyPr wrap="square" rtlCol="0">
            <a:spAutoFit/>
          </a:bodyPr>
          <a:lstStyle/>
          <a:p>
            <a:r>
              <a:rPr lang="it-IT" dirty="0" smtClean="0"/>
              <a:t>Un esempio: </a:t>
            </a:r>
            <a:r>
              <a:rPr lang="it-IT" b="1" dirty="0" smtClean="0"/>
              <a:t>COPE</a:t>
            </a:r>
          </a:p>
          <a:p>
            <a:r>
              <a:rPr lang="en-US" b="1" dirty="0" smtClean="0"/>
              <a:t>(Committee </a:t>
            </a:r>
            <a:r>
              <a:rPr lang="en-US" b="1" dirty="0"/>
              <a:t>on Publication </a:t>
            </a:r>
            <a:r>
              <a:rPr lang="en-US" b="1" dirty="0" smtClean="0"/>
              <a:t>Ethics)</a:t>
            </a:r>
          </a:p>
          <a:p>
            <a:endParaRPr lang="it-IT" b="1" dirty="0"/>
          </a:p>
          <a:p>
            <a:r>
              <a:rPr lang="it-IT" b="1" dirty="0" smtClean="0"/>
              <a:t>Assistenza ad autori ed editori in tutte le fasi del processo di pubblicazione</a:t>
            </a:r>
          </a:p>
          <a:p>
            <a:endParaRPr lang="it-IT" b="1" dirty="0"/>
          </a:p>
          <a:p>
            <a:r>
              <a:rPr lang="it-IT" dirty="0" smtClean="0"/>
              <a:t>Dettagli su un pdf di approfondimento su </a:t>
            </a:r>
            <a:r>
              <a:rPr lang="it-IT" dirty="0" err="1" smtClean="0"/>
              <a:t>Moodle</a:t>
            </a:r>
            <a:endParaRPr lang="en-US" dirty="0"/>
          </a:p>
        </p:txBody>
      </p:sp>
    </p:spTree>
    <p:extLst>
      <p:ext uri="{BB962C8B-B14F-4D97-AF65-F5344CB8AC3E}">
        <p14:creationId xmlns:p14="http://schemas.microsoft.com/office/powerpoint/2010/main" val="12890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395" y="438912"/>
            <a:ext cx="11000881" cy="507019"/>
          </a:xfrm>
        </p:spPr>
        <p:txBody>
          <a:bodyPr>
            <a:normAutofit/>
          </a:bodyPr>
          <a:lstStyle/>
          <a:p>
            <a:r>
              <a:rPr lang="it-IT" sz="2800" dirty="0" smtClean="0"/>
              <a:t>IN SOSTANZA COME FARE AD ORIENTARSI?</a:t>
            </a:r>
            <a:endParaRPr lang="en-US" sz="2800" dirty="0"/>
          </a:p>
        </p:txBody>
      </p:sp>
      <p:pic>
        <p:nvPicPr>
          <p:cNvPr id="4" name="Immagine 3"/>
          <p:cNvPicPr>
            <a:picLocks noChangeAspect="1"/>
          </p:cNvPicPr>
          <p:nvPr/>
        </p:nvPicPr>
        <p:blipFill>
          <a:blip r:embed="rId2"/>
          <a:stretch>
            <a:fillRect/>
          </a:stretch>
        </p:blipFill>
        <p:spPr>
          <a:xfrm>
            <a:off x="1067620" y="1755345"/>
            <a:ext cx="3267075" cy="600075"/>
          </a:xfrm>
          <a:prstGeom prst="rect">
            <a:avLst/>
          </a:prstGeom>
        </p:spPr>
      </p:pic>
      <p:sp>
        <p:nvSpPr>
          <p:cNvPr id="5" name="CasellaDiTesto 4"/>
          <p:cNvSpPr txBox="1"/>
          <p:nvPr/>
        </p:nvSpPr>
        <p:spPr>
          <a:xfrm>
            <a:off x="688735" y="3297198"/>
            <a:ext cx="10925195" cy="2031325"/>
          </a:xfrm>
          <a:prstGeom prst="rect">
            <a:avLst/>
          </a:prstGeom>
          <a:noFill/>
        </p:spPr>
        <p:txBody>
          <a:bodyPr wrap="square" rtlCol="0">
            <a:spAutoFit/>
          </a:bodyPr>
          <a:lstStyle/>
          <a:p>
            <a:pPr algn="just"/>
            <a:r>
              <a:rPr lang="en-US" i="1" dirty="0" smtClean="0"/>
              <a:t>“DOAJ </a:t>
            </a:r>
            <a:r>
              <a:rPr lang="en-US" i="1" dirty="0"/>
              <a:t>is a community-curated online directory that indexes and provides access to high quality, open access, peer-reviewed journals. DOAJ is independent. All funding is via donations, 40% of which comes from </a:t>
            </a:r>
            <a:r>
              <a:rPr lang="en-US" i="1" dirty="0">
                <a:hlinkClick r:id="rId3"/>
              </a:rPr>
              <a:t>sponsors</a:t>
            </a:r>
            <a:r>
              <a:rPr lang="en-US" i="1" dirty="0"/>
              <a:t> and 60% from </a:t>
            </a:r>
            <a:r>
              <a:rPr lang="en-US" i="1" dirty="0">
                <a:hlinkClick r:id="rId4"/>
              </a:rPr>
              <a:t>members and publisher members</a:t>
            </a:r>
            <a:r>
              <a:rPr lang="en-US" i="1" dirty="0"/>
              <a:t>. All DOAJ services are free of charge including being indexed in DOAJ. All data is freely available.</a:t>
            </a:r>
          </a:p>
          <a:p>
            <a:pPr algn="just"/>
            <a:r>
              <a:rPr lang="en-US" i="1" dirty="0"/>
              <a:t>DOAJ operates an education and outreach program across the globe, </a:t>
            </a:r>
            <a:r>
              <a:rPr lang="en-US" i="1" dirty="0" err="1"/>
              <a:t>focussing</a:t>
            </a:r>
            <a:r>
              <a:rPr lang="en-US" i="1" dirty="0"/>
              <a:t> on improving the quality of applications submitted</a:t>
            </a:r>
            <a:r>
              <a:rPr lang="en-US" i="1" dirty="0" smtClean="0"/>
              <a:t>.”</a:t>
            </a:r>
            <a:endParaRPr lang="en-US" i="1" dirty="0"/>
          </a:p>
          <a:p>
            <a:endParaRPr lang="en-US" dirty="0"/>
          </a:p>
        </p:txBody>
      </p:sp>
      <p:sp>
        <p:nvSpPr>
          <p:cNvPr id="6" name="CasellaDiTesto 5"/>
          <p:cNvSpPr txBox="1"/>
          <p:nvPr/>
        </p:nvSpPr>
        <p:spPr>
          <a:xfrm>
            <a:off x="5065988" y="1390783"/>
            <a:ext cx="6053958" cy="1477328"/>
          </a:xfrm>
          <a:prstGeom prst="rect">
            <a:avLst/>
          </a:prstGeom>
          <a:noFill/>
        </p:spPr>
        <p:txBody>
          <a:bodyPr wrap="square" rtlCol="0">
            <a:spAutoFit/>
          </a:bodyPr>
          <a:lstStyle/>
          <a:p>
            <a:r>
              <a:rPr lang="it-IT" b="1" dirty="0" smtClean="0"/>
              <a:t>DOAJ – Directory of Open Access </a:t>
            </a:r>
            <a:r>
              <a:rPr lang="it-IT" b="1" dirty="0" err="1" smtClean="0"/>
              <a:t>Journals</a:t>
            </a:r>
            <a:endParaRPr lang="it-IT" b="1" dirty="0" smtClean="0"/>
          </a:p>
          <a:p>
            <a:r>
              <a:rPr lang="it-IT" dirty="0" smtClean="0"/>
              <a:t>Lo scopo è quello di fornire una </a:t>
            </a:r>
            <a:r>
              <a:rPr lang="it-IT" dirty="0" err="1" smtClean="0"/>
              <a:t>white</a:t>
            </a:r>
            <a:r>
              <a:rPr lang="it-IT" dirty="0" smtClean="0"/>
              <a:t> list di riviste e case editrici «fidate», che seguono tutte le procedure etiche di un corretto percorso di pubblicazione</a:t>
            </a:r>
            <a:endParaRPr lang="en-US" dirty="0"/>
          </a:p>
        </p:txBody>
      </p:sp>
    </p:spTree>
    <p:extLst>
      <p:ext uri="{BB962C8B-B14F-4D97-AF65-F5344CB8AC3E}">
        <p14:creationId xmlns:p14="http://schemas.microsoft.com/office/powerpoint/2010/main" val="3219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smtClean="0"/>
              <a:t>Quale è la scelta giusta da fare in un sistema che ti porta a «vendere l’anima al diavolo»?</a:t>
            </a:r>
          </a:p>
          <a:p>
            <a:pPr algn="just"/>
            <a:r>
              <a:rPr lang="it-IT" sz="2400" dirty="0" smtClean="0"/>
              <a:t>Come fare ad orientarsi in un ambiente sempre più «malato» ed ingarbugliato, di difficile comprensione per un novizio del sistema?</a:t>
            </a:r>
          </a:p>
          <a:p>
            <a:pPr algn="just"/>
            <a:r>
              <a:rPr lang="it-IT" sz="2400" dirty="0" smtClean="0"/>
              <a:t>Esiste un sistema valido per valutare la carriera scientifica di una persona o di un gruppo di ricerca?</a:t>
            </a:r>
          </a:p>
          <a:p>
            <a:pPr algn="just"/>
            <a:r>
              <a:rPr lang="it-IT" sz="2400" dirty="0" smtClean="0"/>
              <a:t>Come si può riconoscere la «buona ricerca» dalla «ricerca spazzatura»?</a:t>
            </a:r>
            <a:endParaRPr lang="it-IT" sz="2400" dirty="0"/>
          </a:p>
        </p:txBody>
      </p:sp>
    </p:spTree>
    <p:extLst>
      <p:ext uri="{BB962C8B-B14F-4D97-AF65-F5344CB8AC3E}">
        <p14:creationId xmlns:p14="http://schemas.microsoft.com/office/powerpoint/2010/main" val="6743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219" y="610374"/>
            <a:ext cx="9509760" cy="4343400"/>
          </a:xfrm>
        </p:spPr>
        <p:txBody>
          <a:bodyPr>
            <a:noAutofit/>
          </a:bodyPr>
          <a:lstStyle/>
          <a:p>
            <a:pPr marL="45720" indent="0" algn="just">
              <a:buNone/>
            </a:pPr>
            <a:r>
              <a:rPr lang="it-IT" sz="2800" b="1" dirty="0" smtClean="0"/>
              <a:t>PRINCIPALI INDICI BIBLIOMETRICI</a:t>
            </a:r>
          </a:p>
          <a:p>
            <a:pPr marL="45720" indent="0" algn="just">
              <a:buNone/>
            </a:pPr>
            <a:endParaRPr lang="it-IT" sz="2400" dirty="0"/>
          </a:p>
          <a:p>
            <a:pPr marL="502920" indent="-457200" algn="just">
              <a:buAutoNum type="arabicParenR"/>
            </a:pPr>
            <a:r>
              <a:rPr lang="it-IT" sz="2400" b="1" u="sng" dirty="0" smtClean="0"/>
              <a:t>Numero di pubblicazioni</a:t>
            </a:r>
            <a:r>
              <a:rPr lang="it-IT" sz="2400" dirty="0" smtClean="0"/>
              <a:t>: intuitivo, solitamente riferito ad un determinato lasso di tempo (ad esempio 5 o 10 anni)</a:t>
            </a:r>
          </a:p>
          <a:p>
            <a:pPr marL="502920" indent="-457200" algn="just">
              <a:buAutoNum type="arabicParenR"/>
            </a:pPr>
            <a:r>
              <a:rPr lang="it-IT" sz="2400" b="1" u="sng" dirty="0" smtClean="0"/>
              <a:t>Numero di citazioni ricevute</a:t>
            </a:r>
            <a:r>
              <a:rPr lang="it-IT" sz="2400" dirty="0" smtClean="0"/>
              <a:t>: anche questo intuitivo, e forse più indicativo. Lavori di qualità di solito vengono citati di più</a:t>
            </a:r>
          </a:p>
          <a:p>
            <a:pPr marL="502920" indent="-457200" algn="just">
              <a:buAutoNum type="arabicParenR"/>
            </a:pPr>
            <a:r>
              <a:rPr lang="it-IT" sz="2400" b="1" u="sng" dirty="0" smtClean="0"/>
              <a:t>H-</a:t>
            </a:r>
            <a:r>
              <a:rPr lang="it-IT" sz="2400" b="1" u="sng" dirty="0" err="1" smtClean="0"/>
              <a:t>index</a:t>
            </a:r>
            <a:r>
              <a:rPr lang="it-IT" sz="2400" b="1" u="sng" dirty="0" smtClean="0"/>
              <a:t> (</a:t>
            </a:r>
            <a:r>
              <a:rPr lang="it-IT" sz="2400" b="1" u="sng" dirty="0" err="1" smtClean="0"/>
              <a:t>Hirsch</a:t>
            </a:r>
            <a:r>
              <a:rPr lang="it-IT" sz="2400" b="1" u="sng" dirty="0" smtClean="0"/>
              <a:t> </a:t>
            </a:r>
            <a:r>
              <a:rPr lang="it-IT" sz="2400" b="1" u="sng" dirty="0" err="1" smtClean="0"/>
              <a:t>index</a:t>
            </a:r>
            <a:r>
              <a:rPr lang="it-IT" sz="2400" b="1" u="sng" dirty="0" smtClean="0"/>
              <a:t>)</a:t>
            </a:r>
            <a:r>
              <a:rPr lang="it-IT" sz="2400" dirty="0" smtClean="0"/>
              <a:t>: valore numerico più complesso, che indica il numero N di articoli pubblicati da un autore che sono stati citati almeno N volte. Questo valore è abbastanza indicativo della «caratura scientifica» di un ricercatore. Chi ha un H-</a:t>
            </a:r>
            <a:r>
              <a:rPr lang="it-IT" sz="2400" dirty="0" err="1" smtClean="0"/>
              <a:t>index</a:t>
            </a:r>
            <a:r>
              <a:rPr lang="it-IT" sz="2400" dirty="0" smtClean="0"/>
              <a:t> alto avrà molti articoli molto citati. Un autore che ha pubblicato un solo articolo di successo avrà un H-</a:t>
            </a:r>
            <a:r>
              <a:rPr lang="it-IT" sz="2400" dirty="0" err="1" smtClean="0"/>
              <a:t>index</a:t>
            </a:r>
            <a:r>
              <a:rPr lang="it-IT" sz="2400" dirty="0" smtClean="0"/>
              <a:t> basso. Cresce molto lentamente nel tempo.</a:t>
            </a:r>
            <a:endParaRPr lang="it-IT" sz="2400" dirty="0"/>
          </a:p>
        </p:txBody>
      </p:sp>
    </p:spTree>
    <p:extLst>
      <p:ext uri="{BB962C8B-B14F-4D97-AF65-F5344CB8AC3E}">
        <p14:creationId xmlns:p14="http://schemas.microsoft.com/office/powerpoint/2010/main" val="38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05" y="631395"/>
            <a:ext cx="6488967" cy="4343400"/>
          </a:xfrm>
        </p:spPr>
        <p:txBody>
          <a:bodyPr>
            <a:noAutofit/>
          </a:bodyPr>
          <a:lstStyle/>
          <a:p>
            <a:pPr marL="45720" indent="0" algn="just">
              <a:buNone/>
            </a:pPr>
            <a:r>
              <a:rPr lang="it-IT" sz="2800" b="1" dirty="0" smtClean="0"/>
              <a:t>H-</a:t>
            </a:r>
            <a:r>
              <a:rPr lang="it-IT" sz="2800" b="1" dirty="0" err="1" smtClean="0"/>
              <a:t>index</a:t>
            </a:r>
            <a:r>
              <a:rPr lang="it-IT" sz="2800" b="1" dirty="0" smtClean="0"/>
              <a:t>, un esempio</a:t>
            </a:r>
          </a:p>
          <a:p>
            <a:pPr marL="45720" indent="0" algn="just">
              <a:buNone/>
            </a:pPr>
            <a:r>
              <a:rPr lang="it-IT" sz="2400" dirty="0" smtClean="0"/>
              <a:t>1) Le pubblicazioni di tutta la carriera vengono ordinate, indipendentemente dalla data, dalla più citata alla meno citata</a:t>
            </a:r>
          </a:p>
          <a:p>
            <a:pPr marL="45720" indent="0" algn="just">
              <a:buNone/>
            </a:pPr>
            <a:r>
              <a:rPr lang="it-IT" sz="2400" dirty="0" smtClean="0"/>
              <a:t>2) Viene creata una tabella simile a quella che vedete a fianco</a:t>
            </a:r>
          </a:p>
          <a:p>
            <a:pPr marL="45720" indent="0" algn="just">
              <a:buNone/>
            </a:pPr>
            <a:r>
              <a:rPr lang="it-IT" sz="2400" dirty="0" smtClean="0"/>
              <a:t>3) Si scorre la tabella fino a quando il numero di citazioni ricevute è maggiore o uguale alla numerazione dell’articolo</a:t>
            </a:r>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311" y="973685"/>
            <a:ext cx="3705225" cy="4448175"/>
          </a:xfrm>
          <a:prstGeom prst="rect">
            <a:avLst/>
          </a:prstGeom>
        </p:spPr>
      </p:pic>
      <p:sp>
        <p:nvSpPr>
          <p:cNvPr id="4" name="CasellaDiTesto 3"/>
          <p:cNvSpPr txBox="1"/>
          <p:nvPr/>
        </p:nvSpPr>
        <p:spPr>
          <a:xfrm>
            <a:off x="693683" y="5654566"/>
            <a:ext cx="10583917" cy="646331"/>
          </a:xfrm>
          <a:prstGeom prst="rect">
            <a:avLst/>
          </a:prstGeom>
          <a:noFill/>
        </p:spPr>
        <p:txBody>
          <a:bodyPr wrap="square" rtlCol="0">
            <a:spAutoFit/>
          </a:bodyPr>
          <a:lstStyle/>
          <a:p>
            <a:r>
              <a:rPr lang="it-IT" dirty="0" smtClean="0"/>
              <a:t>Un autore ha un H-</a:t>
            </a:r>
            <a:r>
              <a:rPr lang="it-IT" dirty="0" err="1" smtClean="0"/>
              <a:t>index</a:t>
            </a:r>
            <a:r>
              <a:rPr lang="it-IT" dirty="0" smtClean="0"/>
              <a:t> 20 se ha pubblicato almeno 20 articoli che sono stati tutti citati venti o più volte. Nell’esempio in tabella, l’H-</a:t>
            </a:r>
            <a:r>
              <a:rPr lang="it-IT" dirty="0" err="1" smtClean="0"/>
              <a:t>index</a:t>
            </a:r>
            <a:r>
              <a:rPr lang="it-IT" dirty="0" smtClean="0"/>
              <a:t> dell’autore è 8</a:t>
            </a:r>
            <a:endParaRPr lang="en-US" dirty="0"/>
          </a:p>
        </p:txBody>
      </p:sp>
    </p:spTree>
    <p:extLst>
      <p:ext uri="{BB962C8B-B14F-4D97-AF65-F5344CB8AC3E}">
        <p14:creationId xmlns:p14="http://schemas.microsoft.com/office/powerpoint/2010/main" val="1875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PROBLEMATICHE</a:t>
            </a:r>
          </a:p>
          <a:p>
            <a:pPr marL="45720" indent="0" algn="just">
              <a:buNone/>
            </a:pPr>
            <a:endParaRPr lang="it-IT" sz="2400" dirty="0"/>
          </a:p>
          <a:p>
            <a:pPr marL="502920" indent="-457200" algn="just">
              <a:buAutoNum type="arabicParenR"/>
            </a:pPr>
            <a:r>
              <a:rPr lang="it-IT" sz="2400" b="1" u="sng" dirty="0" smtClean="0"/>
              <a:t>Numero di pubblicazioni</a:t>
            </a:r>
            <a:r>
              <a:rPr lang="it-IT" sz="2400" dirty="0" smtClean="0"/>
              <a:t>: non tutti i giornali sono uguali. Nature e Science non hanno lo stesso peso del giornalino della scuola!</a:t>
            </a:r>
          </a:p>
          <a:p>
            <a:pPr marL="502920" indent="-457200" algn="just">
              <a:buAutoNum type="arabicParenR"/>
            </a:pPr>
            <a:r>
              <a:rPr lang="it-IT" sz="2400" b="1" u="sng" dirty="0" smtClean="0"/>
              <a:t>Numero di citazioni ricevute</a:t>
            </a:r>
            <a:r>
              <a:rPr lang="it-IT" sz="2400" dirty="0" smtClean="0"/>
              <a:t>: un autore può auto-citarsi in modo artificioso, «gonfiando» questo numero. Disparità tra gli ambiti di ricerca… chi lavora in ambito biomedico avrà molte più opportunità di essere citato anche pubblicando uno studio di media qualità rispetto a chi è un «guru» di un argomento di nicchia ecologico o botanico</a:t>
            </a:r>
          </a:p>
          <a:p>
            <a:pPr marL="502920" indent="-457200" algn="just">
              <a:buAutoNum type="arabicParenR"/>
            </a:pPr>
            <a:r>
              <a:rPr lang="it-IT" sz="2400" b="1" u="sng" dirty="0" smtClean="0"/>
              <a:t>H-</a:t>
            </a:r>
            <a:r>
              <a:rPr lang="it-IT" sz="2400" b="1" u="sng" dirty="0" err="1" smtClean="0"/>
              <a:t>index</a:t>
            </a:r>
            <a:r>
              <a:rPr lang="it-IT" sz="2400" b="1" u="sng" dirty="0" smtClean="0"/>
              <a:t> (</a:t>
            </a:r>
            <a:r>
              <a:rPr lang="it-IT" sz="2400" b="1" u="sng" dirty="0" err="1" smtClean="0"/>
              <a:t>Hirsch</a:t>
            </a:r>
            <a:r>
              <a:rPr lang="it-IT" sz="2400" b="1" u="sng" dirty="0" smtClean="0"/>
              <a:t> </a:t>
            </a:r>
            <a:r>
              <a:rPr lang="it-IT" sz="2400" b="1" u="sng" dirty="0" err="1" smtClean="0"/>
              <a:t>index</a:t>
            </a:r>
            <a:r>
              <a:rPr lang="it-IT" sz="2400" b="1" u="sng" dirty="0" smtClean="0"/>
              <a:t>)</a:t>
            </a:r>
            <a:r>
              <a:rPr lang="it-IT" sz="2400" dirty="0" smtClean="0"/>
              <a:t>: essendo derivato dai due parametri precedenti soffre degli stessi problemi. Ricercatori mediocri di certi ambiti avranno comunque H-</a:t>
            </a:r>
            <a:r>
              <a:rPr lang="it-IT" sz="2400" dirty="0" err="1" smtClean="0"/>
              <a:t>index</a:t>
            </a:r>
            <a:r>
              <a:rPr lang="it-IT" sz="2400" dirty="0" smtClean="0"/>
              <a:t> «migliori» di ottimi ricercatori che lavorano in altri ambiti</a:t>
            </a:r>
            <a:endParaRPr lang="it-IT" sz="2400" dirty="0"/>
          </a:p>
        </p:txBody>
      </p:sp>
    </p:spTree>
    <p:extLst>
      <p:ext uri="{BB962C8B-B14F-4D97-AF65-F5344CB8AC3E}">
        <p14:creationId xmlns:p14="http://schemas.microsoft.com/office/powerpoint/2010/main" val="399141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991" y="347615"/>
            <a:ext cx="9509760" cy="4343400"/>
          </a:xfrm>
        </p:spPr>
        <p:txBody>
          <a:bodyPr>
            <a:noAutofit/>
          </a:bodyPr>
          <a:lstStyle/>
          <a:p>
            <a:pPr marL="45720" indent="0" algn="just">
              <a:buNone/>
            </a:pPr>
            <a:r>
              <a:rPr lang="it-IT" sz="2800" b="1" dirty="0" smtClean="0"/>
              <a:t>SELF-CITATION E MANIPOLAZIONE DELLE CITAZIONI</a:t>
            </a:r>
          </a:p>
          <a:p>
            <a:pPr marL="45720" indent="0" algn="just">
              <a:buNone/>
            </a:pPr>
            <a:endParaRPr lang="it-IT" sz="2400" dirty="0" smtClean="0"/>
          </a:p>
          <a:p>
            <a:pPr marL="45720" indent="0" algn="just">
              <a:buNone/>
            </a:pPr>
            <a:r>
              <a:rPr lang="it-IT" dirty="0" smtClean="0"/>
              <a:t>Naturalmente auto-citarsi è, in molte occasioni lecito e necessario, ma in alcuni casi questa pratica può essere abusata</a:t>
            </a:r>
          </a:p>
          <a:p>
            <a:pPr marL="45720" indent="0" algn="just">
              <a:buNone/>
            </a:pPr>
            <a:r>
              <a:rPr lang="it-IT" dirty="0" smtClean="0"/>
              <a:t>A volte il numero di citazioni ricevute può essere manipolato facilmente quando si è i una «posizione di potere». Un esempio:</a:t>
            </a:r>
          </a:p>
          <a:p>
            <a:pPr marL="45720" indent="0" algn="just">
              <a:buNone/>
            </a:pPr>
            <a:endParaRPr lang="it-IT" sz="2400" dirty="0"/>
          </a:p>
          <a:p>
            <a:pPr marL="45720" indent="0" algn="just">
              <a:buNone/>
            </a:pPr>
            <a:endParaRPr lang="it-IT" sz="2400" dirty="0" smtClean="0"/>
          </a:p>
          <a:p>
            <a:pPr marL="45720" indent="0" algn="just">
              <a:buNone/>
            </a:pPr>
            <a:r>
              <a:rPr lang="it-IT" sz="1800" i="1" dirty="0" smtClean="0"/>
              <a:t>«</a:t>
            </a:r>
            <a:r>
              <a:rPr lang="en-US" sz="1800" i="1" dirty="0"/>
              <a:t>An engineering journal has retracted three 2016 papers. The reason: They had been cited too </a:t>
            </a:r>
            <a:r>
              <a:rPr lang="en-US" sz="1800" i="1" dirty="0" smtClean="0"/>
              <a:t>often. Although </a:t>
            </a:r>
            <a:r>
              <a:rPr lang="en-US" sz="1800" i="1" dirty="0"/>
              <a:t>the reason for the retractions may sound odd, the editor, </a:t>
            </a:r>
            <a:r>
              <a:rPr lang="en-US" sz="1800" i="1" dirty="0" err="1"/>
              <a:t>Minvydas</a:t>
            </a:r>
            <a:r>
              <a:rPr lang="en-US" sz="1800" i="1" dirty="0"/>
              <a:t> </a:t>
            </a:r>
            <a:r>
              <a:rPr lang="en-US" sz="1800" i="1" dirty="0" err="1"/>
              <a:t>Ragulskis</a:t>
            </a:r>
            <a:r>
              <a:rPr lang="en-US" sz="1800" i="1" dirty="0"/>
              <a:t>, told Retraction Watch he was concerned an author had engaged in citation manipulation. Specifically, </a:t>
            </a:r>
            <a:r>
              <a:rPr lang="en-US" sz="1800" i="1" dirty="0" err="1"/>
              <a:t>Ragulskis</a:t>
            </a:r>
            <a:r>
              <a:rPr lang="en-US" sz="1800" i="1" dirty="0"/>
              <a:t> explained that the majority of the citations came from papers at a 2017 conference on which one of the authors, </a:t>
            </a:r>
            <a:r>
              <a:rPr lang="en-US" sz="1800" i="1" dirty="0" err="1"/>
              <a:t>Magd</a:t>
            </a:r>
            <a:r>
              <a:rPr lang="en-US" sz="1800" i="1" dirty="0"/>
              <a:t> Abdel </a:t>
            </a:r>
            <a:r>
              <a:rPr lang="en-US" sz="1800" i="1" dirty="0" err="1"/>
              <a:t>Wahab</a:t>
            </a:r>
            <a:r>
              <a:rPr lang="en-US" sz="1800" i="1" dirty="0"/>
              <a:t>, was chair—raising suspicion that he had asked conference presenters to cite his work</a:t>
            </a:r>
            <a:r>
              <a:rPr lang="en-US" sz="1800" i="1" dirty="0" smtClean="0"/>
              <a:t>.”</a:t>
            </a:r>
            <a:endParaRPr lang="it-IT" sz="1800" i="1" dirty="0" smtClean="0"/>
          </a:p>
          <a:p>
            <a:pPr marL="45720" indent="0" algn="just">
              <a:buNone/>
            </a:pPr>
            <a:endParaRPr lang="it-IT" sz="2400" dirty="0"/>
          </a:p>
          <a:p>
            <a:pPr marL="45720" indent="0" algn="just">
              <a:buNone/>
            </a:pPr>
            <a:endParaRPr lang="it-IT" sz="2400" dirty="0" smtClean="0"/>
          </a:p>
          <a:p>
            <a:pPr marL="45720" indent="0" algn="just">
              <a:buNone/>
            </a:pPr>
            <a:endParaRPr lang="it-IT" sz="2400" dirty="0"/>
          </a:p>
          <a:p>
            <a:pPr marL="45720" indent="0" algn="just">
              <a:buNone/>
            </a:pP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218" y="3070422"/>
            <a:ext cx="5601482" cy="1095528"/>
          </a:xfrm>
          <a:prstGeom prst="rect">
            <a:avLst/>
          </a:prstGeom>
        </p:spPr>
      </p:pic>
    </p:spTree>
    <p:extLst>
      <p:ext uri="{BB962C8B-B14F-4D97-AF65-F5344CB8AC3E}">
        <p14:creationId xmlns:p14="http://schemas.microsoft.com/office/powerpoint/2010/main" val="34867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3996</Words>
  <Application>Microsoft Office PowerPoint</Application>
  <PresentationFormat>Widescreen</PresentationFormat>
  <Paragraphs>269</Paragraphs>
  <Slides>41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41</vt:i4>
      </vt:variant>
    </vt:vector>
  </HeadingPairs>
  <TitlesOfParts>
    <vt:vector size="44" baseType="lpstr">
      <vt:lpstr>Arial</vt:lpstr>
      <vt:lpstr>Century Gothic</vt:lpstr>
      <vt:lpstr>Sheer Green 16x9</vt:lpstr>
      <vt:lpstr>APPROFONDIMENTO 1 Publish or Perish L’importanza dell’indicizzazione e degli indici bibliometrici dal punto di vista di un ricercatore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INIDIZIO</vt:lpstr>
      <vt:lpstr>PREDATORY PUBLISHING – QUALCHE INDIZIO</vt:lpstr>
      <vt:lpstr>CONSEGUENZE DELLE PUBBLICAZIONE PREDATORIE SULLA QUALITA’ DELLA RICERCA SCIENTIFICA</vt:lpstr>
      <vt:lpstr>SMASCHERARE I PREDATORY PUBLISHERS  -STING OPERATIONS</vt:lpstr>
      <vt:lpstr>SMASCHERARE I PREDATORY PUBLISHERS  -STING OPERATIONS</vt:lpstr>
      <vt:lpstr>SMASCHERARE I PREDATORY PUBLISHERS  -STING OPERATIONS</vt:lpstr>
      <vt:lpstr>IN SOSTANZA COME FARE AD ORIENTARSI?</vt:lpstr>
      <vt:lpstr>IN SOSTANZA COME FARE AD ORIENTARSI?</vt:lpstr>
      <vt:lpstr>IN SOSTANZA COME FARE AD ORIENTARSI?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2019-03-10T19:23:40Z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