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mp4" ContentType="video/mp4"/>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 id="2147483649" r:id="rId2"/>
    <p:sldMasterId id="2147483650" r:id="rId3"/>
  </p:sldMasterIdLst>
  <p:notesMasterIdLst>
    <p:notesMasterId r:id="rId72"/>
  </p:notesMasterIdLst>
  <p:sldIdLst>
    <p:sldId id="439" r:id="rId4"/>
    <p:sldId id="811" r:id="rId5"/>
    <p:sldId id="807" r:id="rId6"/>
    <p:sldId id="808" r:id="rId7"/>
    <p:sldId id="812" r:id="rId8"/>
    <p:sldId id="849" r:id="rId9"/>
    <p:sldId id="850" r:id="rId10"/>
    <p:sldId id="852" r:id="rId11"/>
    <p:sldId id="823" r:id="rId12"/>
    <p:sldId id="853" r:id="rId13"/>
    <p:sldId id="864" r:id="rId14"/>
    <p:sldId id="854" r:id="rId15"/>
    <p:sldId id="824" r:id="rId16"/>
    <p:sldId id="855" r:id="rId17"/>
    <p:sldId id="865" r:id="rId18"/>
    <p:sldId id="856" r:id="rId19"/>
    <p:sldId id="825" r:id="rId20"/>
    <p:sldId id="857" r:id="rId21"/>
    <p:sldId id="866" r:id="rId22"/>
    <p:sldId id="858" r:id="rId23"/>
    <p:sldId id="826" r:id="rId24"/>
    <p:sldId id="859" r:id="rId25"/>
    <p:sldId id="867" r:id="rId26"/>
    <p:sldId id="860" r:id="rId27"/>
    <p:sldId id="827" r:id="rId28"/>
    <p:sldId id="861" r:id="rId29"/>
    <p:sldId id="868" r:id="rId30"/>
    <p:sldId id="869" r:id="rId31"/>
    <p:sldId id="870" r:id="rId32"/>
    <p:sldId id="871" r:id="rId33"/>
    <p:sldId id="872" r:id="rId34"/>
    <p:sldId id="862" r:id="rId35"/>
    <p:sldId id="828" r:id="rId36"/>
    <p:sldId id="851" r:id="rId37"/>
    <p:sldId id="842" r:id="rId38"/>
    <p:sldId id="814" r:id="rId39"/>
    <p:sldId id="815" r:id="rId40"/>
    <p:sldId id="863" r:id="rId41"/>
    <p:sldId id="816" r:id="rId42"/>
    <p:sldId id="818" r:id="rId43"/>
    <p:sldId id="819" r:id="rId44"/>
    <p:sldId id="820" r:id="rId45"/>
    <p:sldId id="821" r:id="rId46"/>
    <p:sldId id="409" r:id="rId47"/>
    <p:sldId id="408" r:id="rId48"/>
    <p:sldId id="373" r:id="rId49"/>
    <p:sldId id="478" r:id="rId50"/>
    <p:sldId id="810" r:id="rId51"/>
    <p:sldId id="466" r:id="rId52"/>
    <p:sldId id="497" r:id="rId53"/>
    <p:sldId id="498" r:id="rId54"/>
    <p:sldId id="499" r:id="rId55"/>
    <p:sldId id="678" r:id="rId56"/>
    <p:sldId id="803" r:id="rId57"/>
    <p:sldId id="500" r:id="rId58"/>
    <p:sldId id="501" r:id="rId59"/>
    <p:sldId id="743" r:id="rId60"/>
    <p:sldId id="502" r:id="rId61"/>
    <p:sldId id="809" r:id="rId62"/>
    <p:sldId id="653" r:id="rId63"/>
    <p:sldId id="503" r:id="rId64"/>
    <p:sldId id="805" r:id="rId65"/>
    <p:sldId id="806" r:id="rId66"/>
    <p:sldId id="504" r:id="rId67"/>
    <p:sldId id="506" r:id="rId68"/>
    <p:sldId id="507" r:id="rId69"/>
    <p:sldId id="512" r:id="rId70"/>
    <p:sldId id="510" r:id="rId71"/>
  </p:sldIdLst>
  <p:sldSz cx="9144000" cy="6858000" type="screen4x3"/>
  <p:notesSz cx="6858000" cy="9144000"/>
  <p:defaultTextStyle>
    <a:defPPr>
      <a:defRPr lang="it-IT"/>
    </a:defPPr>
    <a:lvl1pPr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MS PGothic" panose="020B0600070205080204" pitchFamily="34" charset="-128"/>
        <a:cs typeface="+mn-cs"/>
      </a:defRPr>
    </a:lvl5pPr>
    <a:lvl6pPr marL="22860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6pPr>
    <a:lvl7pPr marL="27432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7pPr>
    <a:lvl8pPr marL="32004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8pPr>
    <a:lvl9pPr marL="3657600" algn="l" defTabSz="914400" rtl="0" eaLnBrk="1" latinLnBrk="0" hangingPunct="1">
      <a:defRPr sz="2400" kern="1200">
        <a:solidFill>
          <a:schemeClr val="tx1"/>
        </a:solidFill>
        <a:latin typeface="Times" panose="02020603050405020304" pitchFamily="18" charset="0"/>
        <a:ea typeface="MS PGothic" panose="020B0600070205080204" pitchFamily="34" charset="-128"/>
        <a:cs typeface="+mn-cs"/>
      </a:defRPr>
    </a:lvl9pPr>
  </p:defaultTextStyle>
  <p:extLst>
    <p:ext uri="{EFAFB233-063F-42B5-8137-9DF3F51BA10A}">
      <p15:sldGuideLst xmlns:p15="http://schemas.microsoft.com/office/powerpoint/2012/main">
        <p15:guide id="1" orient="horz" pos="2273">
          <p15:clr>
            <a:srgbClr val="A4A3A4"/>
          </p15:clr>
        </p15:guide>
        <p15:guide id="2" pos="46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srgbClr val="FF0000"/>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FF9900"/>
    <a:srgbClr val="59CBEF"/>
    <a:srgbClr val="1A9846"/>
    <a:srgbClr val="33CC33"/>
    <a:srgbClr val="888888"/>
    <a:srgbClr val="858585"/>
    <a:srgbClr val="8B8B8B"/>
    <a:srgbClr val="828282"/>
    <a:srgbClr val="000099"/>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505E3EF-67EA-436B-97B2-0124C06EBD24}" styleName="Medium Style 4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solidFill>
            <a:schemeClr val="accent3">
              <a:tint val="20000"/>
            </a:schemeClr>
          </a:solidFill>
        </a:fill>
      </a:tcStyle>
    </a:wholeTbl>
    <a:band1H>
      <a:tcStyle>
        <a:tcBdr/>
        <a:fill>
          <a:solidFill>
            <a:schemeClr val="accent3">
              <a:tint val="40000"/>
            </a:schemeClr>
          </a:solidFill>
        </a:fill>
      </a:tcStyle>
    </a:band1H>
    <a:band1V>
      <a:tcStyle>
        <a:tcBdr/>
        <a:fill>
          <a:solidFill>
            <a:schemeClr val="accent3">
              <a:tint val="40000"/>
            </a:schemeClr>
          </a:solidFill>
        </a:fill>
      </a:tcStyle>
    </a:band1V>
    <a:lastCol>
      <a:tcTxStyle b="on"/>
      <a:tcStyle>
        <a:tcBdr/>
      </a:tcStyle>
    </a:lastCol>
    <a:firstCol>
      <a:tcTxStyle b="on"/>
      <a:tcStyle>
        <a:tcBdr/>
      </a:tcStyle>
    </a:firstCol>
    <a:lastRow>
      <a:tcTxStyle b="on"/>
      <a:tcStyle>
        <a:tcBdr>
          <a:top>
            <a:ln w="25400" cmpd="sng">
              <a:solidFill>
                <a:schemeClr val="accent3"/>
              </a:solidFill>
            </a:ln>
          </a:top>
        </a:tcBdr>
        <a:fill>
          <a:solidFill>
            <a:schemeClr val="accent3">
              <a:tint val="20000"/>
            </a:schemeClr>
          </a:solidFill>
        </a:fill>
      </a:tcStyle>
    </a:lastRow>
    <a:firstRow>
      <a:tcTxStyle b="on"/>
      <a:tcStyle>
        <a:tcBdr/>
        <a:fill>
          <a:solidFill>
            <a:schemeClr val="accent3">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1FECB4D8-DB02-4DC6-A0A2-4F2EBAE1DC90}" styleName="Medium Style 1 - Accent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9528" autoAdjust="0"/>
    <p:restoredTop sz="69956" autoAdjust="0"/>
  </p:normalViewPr>
  <p:slideViewPr>
    <p:cSldViewPr snapToGrid="0">
      <p:cViewPr varScale="1">
        <p:scale>
          <a:sx n="61" d="100"/>
          <a:sy n="61" d="100"/>
        </p:scale>
        <p:origin x="1638" y="42"/>
      </p:cViewPr>
      <p:guideLst>
        <p:guide orient="horz" pos="2273"/>
        <p:guide pos="46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33" d="100"/>
        <a:sy n="33" d="100"/>
      </p:scale>
      <p:origin x="0" y="7902"/>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slide" Target="slides/slide60.xml"/><Relationship Id="rId68" Type="http://schemas.openxmlformats.org/officeDocument/2006/relationships/slide" Target="slides/slide65.xml"/><Relationship Id="rId7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66" Type="http://schemas.openxmlformats.org/officeDocument/2006/relationships/slide" Target="slides/slide63.xml"/><Relationship Id="rId74" Type="http://schemas.openxmlformats.org/officeDocument/2006/relationships/viewProps" Target="viewProps.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61" Type="http://schemas.openxmlformats.org/officeDocument/2006/relationships/slide" Target="slides/slide58.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slide" Target="slides/slide61.xml"/><Relationship Id="rId69" Type="http://schemas.openxmlformats.org/officeDocument/2006/relationships/slide" Target="slides/slide66.xml"/><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355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23555" name="Rectangle 3"/>
          <p:cNvSpPr>
            <a:spLocks noGrp="1" noChangeArrowheads="1"/>
          </p:cNvSpPr>
          <p:nvPr>
            <p:ph type="dt" idx="1"/>
          </p:nvPr>
        </p:nvSpPr>
        <p:spPr bwMode="auto">
          <a:xfrm>
            <a:off x="388620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atin typeface="Times" charset="0"/>
                <a:ea typeface="+mn-ea"/>
                <a:cs typeface="+mn-cs"/>
              </a:defRPr>
            </a:lvl1pPr>
          </a:lstStyle>
          <a:p>
            <a:pPr>
              <a:defRPr/>
            </a:pPr>
            <a:endParaRPr lang="en-US"/>
          </a:p>
        </p:txBody>
      </p:sp>
      <p:sp>
        <p:nvSpPr>
          <p:cNvPr id="410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7" name="Rectangle 5"/>
          <p:cNvSpPr>
            <a:spLocks noGrp="1" noChangeArrowheads="1"/>
          </p:cNvSpPr>
          <p:nvPr>
            <p:ph type="body" sz="quarter" idx="3"/>
          </p:nvPr>
        </p:nvSpPr>
        <p:spPr bwMode="auto">
          <a:xfrm>
            <a:off x="914400" y="4343400"/>
            <a:ext cx="5029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23558" name="Rectangle 6"/>
          <p:cNvSpPr>
            <a:spLocks noGrp="1" noChangeArrowheads="1"/>
          </p:cNvSpPr>
          <p:nvPr>
            <p:ph type="ftr" sz="quarter" idx="4"/>
          </p:nvPr>
        </p:nvSpPr>
        <p:spPr bwMode="auto">
          <a:xfrm>
            <a:off x="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atin typeface="Times" charset="0"/>
                <a:ea typeface="+mn-ea"/>
                <a:cs typeface="+mn-cs"/>
              </a:defRPr>
            </a:lvl1pPr>
          </a:lstStyle>
          <a:p>
            <a:pPr>
              <a:defRPr/>
            </a:pPr>
            <a:endParaRPr lang="en-US"/>
          </a:p>
        </p:txBody>
      </p:sp>
      <p:sp>
        <p:nvSpPr>
          <p:cNvPr id="23559" name="Rectangle 7"/>
          <p:cNvSpPr>
            <a:spLocks noGrp="1" noChangeArrowheads="1"/>
          </p:cNvSpPr>
          <p:nvPr>
            <p:ph type="sldNum" sz="quarter" idx="5"/>
          </p:nvPr>
        </p:nvSpPr>
        <p:spPr bwMode="auto">
          <a:xfrm>
            <a:off x="3886200" y="8686800"/>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smtClean="0">
                <a:cs typeface="Arial" panose="020B0604020202020204" pitchFamily="34" charset="0"/>
              </a:defRPr>
            </a:lvl1pPr>
          </a:lstStyle>
          <a:p>
            <a:pPr>
              <a:defRPr/>
            </a:pPr>
            <a:fld id="{04452BA1-9AEF-4E58-A89D-DDBDC3365852}" type="slidenum">
              <a:rPr lang="en-US" altLang="it-IT"/>
              <a:pPr>
                <a:defRPr/>
              </a:pPr>
              <a:t>‹#›</a:t>
            </a:fld>
            <a:endParaRPr lang="en-US" altLang="it-IT"/>
          </a:p>
        </p:txBody>
      </p:sp>
    </p:spTree>
    <p:extLst>
      <p:ext uri="{BB962C8B-B14F-4D97-AF65-F5344CB8AC3E}">
        <p14:creationId xmlns:p14="http://schemas.microsoft.com/office/powerpoint/2010/main" val="3060804882"/>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2pPr>
    <a:lvl3pPr marL="9144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3pPr>
    <a:lvl4pPr marL="13716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4pPr>
    <a:lvl5pPr marL="1828800" algn="l" rtl="0" eaLnBrk="0" fontAlgn="base" hangingPunct="0">
      <a:spcBef>
        <a:spcPct val="30000"/>
      </a:spcBef>
      <a:spcAft>
        <a:spcPct val="0"/>
      </a:spcAft>
      <a:defRPr sz="1200" kern="1200">
        <a:solidFill>
          <a:schemeClr val="tx1"/>
        </a:solidFill>
        <a:latin typeface="Times" charset="0"/>
        <a:ea typeface="MS PGothic" panose="020B0600070205080204" pitchFamily="34" charset="-128"/>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it.wikipedia.org/wiki/Frigidit%C3%A0" TargetMode="External"/><Relationship Id="rId2" Type="http://schemas.openxmlformats.org/officeDocument/2006/relationships/slide" Target="../slides/slide48.xml"/><Relationship Id="rId1" Type="http://schemas.openxmlformats.org/officeDocument/2006/relationships/notesMaster" Target="../notesMasters/notesMaster1.xml"/><Relationship Id="rId6" Type="http://schemas.openxmlformats.org/officeDocument/2006/relationships/hyperlink" Target="https://it.wikipedia.org/wiki/Rapporto_sessuale" TargetMode="External"/><Relationship Id="rId5" Type="http://schemas.openxmlformats.org/officeDocument/2006/relationships/hyperlink" Target="https://it.wikipedia.org/wiki/Baltimora" TargetMode="External"/><Relationship Id="rId4" Type="http://schemas.openxmlformats.org/officeDocument/2006/relationships/hyperlink" Target="https://it.wikipedia.org/wiki/Meretricio" TargetMode="Externa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Rot="1" noChangeAspect="1" noChangeArrowheads="1" noTextEdit="1"/>
          </p:cNvSpPr>
          <p:nvPr>
            <p:ph type="sldImg"/>
          </p:nvPr>
        </p:nvSpPr>
        <p:spPr>
          <a:ln/>
        </p:spPr>
      </p:sp>
      <p:sp>
        <p:nvSpPr>
          <p:cNvPr id="614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8298680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105</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29</a:t>
            </a:fld>
            <a:endParaRPr lang="en-US" altLang="it-IT"/>
          </a:p>
        </p:txBody>
      </p:sp>
    </p:spTree>
    <p:extLst>
      <p:ext uri="{BB962C8B-B14F-4D97-AF65-F5344CB8AC3E}">
        <p14:creationId xmlns:p14="http://schemas.microsoft.com/office/powerpoint/2010/main" val="36410233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95</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33</a:t>
            </a:fld>
            <a:endParaRPr lang="en-US" altLang="it-IT"/>
          </a:p>
        </p:txBody>
      </p:sp>
    </p:spTree>
    <p:extLst>
      <p:ext uri="{BB962C8B-B14F-4D97-AF65-F5344CB8AC3E}">
        <p14:creationId xmlns:p14="http://schemas.microsoft.com/office/powerpoint/2010/main" val="28409257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Solo il 20% di voi ha alzato la mano.</a:t>
            </a:r>
            <a:r>
              <a:rPr lang="it-IT" baseline="0" dirty="0" smtClean="0"/>
              <a:t> In linea con i risultati sperimentali</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34</a:t>
            </a:fld>
            <a:endParaRPr lang="en-US" altLang="it-IT"/>
          </a:p>
        </p:txBody>
      </p:sp>
    </p:spTree>
    <p:extLst>
      <p:ext uri="{BB962C8B-B14F-4D97-AF65-F5344CB8AC3E}">
        <p14:creationId xmlns:p14="http://schemas.microsoft.com/office/powerpoint/2010/main" val="15331974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Cecità al cambiamento</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36</a:t>
            </a:fld>
            <a:endParaRPr lang="en-US" altLang="it-IT"/>
          </a:p>
        </p:txBody>
      </p:sp>
    </p:spTree>
    <p:extLst>
      <p:ext uri="{BB962C8B-B14F-4D97-AF65-F5344CB8AC3E}">
        <p14:creationId xmlns:p14="http://schemas.microsoft.com/office/powerpoint/2010/main" val="375275403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37</a:t>
            </a:fld>
            <a:endParaRPr lang="en-US" altLang="it-IT"/>
          </a:p>
        </p:txBody>
      </p:sp>
    </p:spTree>
    <p:extLst>
      <p:ext uri="{BB962C8B-B14F-4D97-AF65-F5344CB8AC3E}">
        <p14:creationId xmlns:p14="http://schemas.microsoft.com/office/powerpoint/2010/main" val="148057217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38</a:t>
            </a:fld>
            <a:endParaRPr lang="en-US" altLang="it-IT"/>
          </a:p>
        </p:txBody>
      </p:sp>
    </p:spTree>
    <p:extLst>
      <p:ext uri="{BB962C8B-B14F-4D97-AF65-F5344CB8AC3E}">
        <p14:creationId xmlns:p14="http://schemas.microsoft.com/office/powerpoint/2010/main" val="42173698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smtClean="0"/>
              <a:t>Due tipi di Cecità: Change Blidness – cecità al cambiamento e Inatentional Blidness – Cecità in assenza di attenzione Endogena per un oggetto inatteso</a:t>
            </a:r>
          </a:p>
          <a:p>
            <a:pPr marL="0" marR="0" lvl="0" indent="0" algn="l" defTabSz="914400" rtl="0" eaLnBrk="0" fontAlgn="base" latinLnBrk="0" hangingPunct="0">
              <a:lnSpc>
                <a:spcPct val="100000"/>
              </a:lnSpc>
              <a:spcBef>
                <a:spcPct val="30000"/>
              </a:spcBef>
              <a:spcAft>
                <a:spcPct val="0"/>
              </a:spcAft>
              <a:buClrTx/>
              <a:buSzTx/>
              <a:buFontTx/>
              <a:buNone/>
              <a:tabLst/>
              <a:defRPr/>
            </a:pPr>
            <a:r>
              <a:rPr lang="it-IT" dirty="0" smtClean="0"/>
              <a:t>Se</a:t>
            </a:r>
            <a:r>
              <a:rPr lang="it-IT" baseline="0" dirty="0" smtClean="0"/>
              <a:t> qualcuno ci stà guardando questo non significa che ci vede</a:t>
            </a:r>
            <a:r>
              <a:rPr lang="it-IT" dirty="0" smtClean="0"/>
              <a:t> </a:t>
            </a:r>
          </a:p>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39</a:t>
            </a:fld>
            <a:endParaRPr lang="en-US" altLang="it-IT"/>
          </a:p>
        </p:txBody>
      </p:sp>
    </p:spTree>
    <p:extLst>
      <p:ext uri="{BB962C8B-B14F-4D97-AF65-F5344CB8AC3E}">
        <p14:creationId xmlns:p14="http://schemas.microsoft.com/office/powerpoint/2010/main" val="399716421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n-US" altLang="it-IT" dirty="0" err="1" smtClean="0">
                <a:latin typeface="Arial" panose="020B0604020202020204" pitchFamily="34" charset="0"/>
                <a:cs typeface="Arial" panose="020B0604020202020204" pitchFamily="34" charset="0"/>
              </a:rPr>
              <a:t>strisce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pedonali</a:t>
            </a:r>
            <a:r>
              <a:rPr lang="en-US" altLang="it-IT" dirty="0" smtClean="0">
                <a:latin typeface="Arial" panose="020B0604020202020204" pitchFamily="34" charset="0"/>
                <a:cs typeface="Arial" panose="020B0604020202020204" pitchFamily="34" charset="0"/>
              </a:rPr>
              <a:t> 3D per </a:t>
            </a:r>
            <a:r>
              <a:rPr lang="en-US" altLang="it-IT" dirty="0" err="1" smtClean="0">
                <a:latin typeface="Arial" panose="020B0604020202020204" pitchFamily="34" charset="0"/>
                <a:cs typeface="Arial" panose="020B0604020202020204" pitchFamily="34" charset="0"/>
              </a:rPr>
              <a:t>obbligare</a:t>
            </a:r>
            <a:r>
              <a:rPr lang="en-US" altLang="it-IT" dirty="0" smtClean="0">
                <a:latin typeface="Arial" panose="020B0604020202020204" pitchFamily="34" charset="0"/>
                <a:cs typeface="Arial" panose="020B0604020202020204" pitchFamily="34" charset="0"/>
              </a:rPr>
              <a:t> a “</a:t>
            </a:r>
            <a:r>
              <a:rPr lang="en-US" altLang="it-IT" dirty="0" err="1" smtClean="0">
                <a:latin typeface="Arial" panose="020B0604020202020204" pitchFamily="34" charset="0"/>
                <a:cs typeface="Arial" panose="020B0604020202020204" pitchFamily="34" charset="0"/>
              </a:rPr>
              <a:t>vedere</a:t>
            </a:r>
            <a:r>
              <a:rPr lang="en-US" altLang="it-IT" dirty="0" smtClean="0">
                <a:latin typeface="Arial" panose="020B0604020202020204" pitchFamily="34" charset="0"/>
                <a:cs typeface="Arial" panose="020B0604020202020204" pitchFamily="34" charset="0"/>
              </a:rPr>
              <a:t>” </a:t>
            </a:r>
          </a:p>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40</a:t>
            </a:fld>
            <a:endParaRPr lang="en-US" altLang="it-IT"/>
          </a:p>
        </p:txBody>
      </p:sp>
    </p:spTree>
    <p:extLst>
      <p:ext uri="{BB962C8B-B14F-4D97-AF65-F5344CB8AC3E}">
        <p14:creationId xmlns:p14="http://schemas.microsoft.com/office/powerpoint/2010/main" val="17230234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42</a:t>
            </a:fld>
            <a:endParaRPr lang="en-US" altLang="it-IT"/>
          </a:p>
        </p:txBody>
      </p:sp>
    </p:spTree>
    <p:extLst>
      <p:ext uri="{BB962C8B-B14F-4D97-AF65-F5344CB8AC3E}">
        <p14:creationId xmlns:p14="http://schemas.microsoft.com/office/powerpoint/2010/main" val="402066800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Dependent measures.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Four parameters associated with the participant’s</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reaction to the braking pace car were examined. </a:t>
            </a:r>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Brake-onset time</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was defined as the interval between the onset of the illumination of the</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pace car’s brake lights and the onset of the participant’s brake pedal</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depression. </a:t>
            </a:r>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Brake-offset time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was defined as the interval between brake</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onset and the time that participants released their foot from the brake pedal.</a:t>
            </a:r>
          </a:p>
          <a:p>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Time to reach minimum speed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was defined as the time at which the</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participant’s vehicle stopped decelerating and began to return to normal</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highway speed. </a:t>
            </a:r>
            <a:r>
              <a:rPr lang="en-US" sz="1200" b="0" i="1" u="none" strike="noStrike" kern="1200" baseline="0" dirty="0" smtClean="0">
                <a:solidFill>
                  <a:schemeClr val="tx1"/>
                </a:solidFill>
                <a:latin typeface="Times" charset="0"/>
                <a:ea typeface="MS PGothic" panose="020B0600070205080204" pitchFamily="34" charset="-128"/>
                <a:cs typeface="ＭＳ Ｐゴシック" charset="-128"/>
              </a:rPr>
              <a:t>Following distance </a:t>
            </a:r>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was the distance in meters between the</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pace car and the participant’s car. Finally, whether participants were</a:t>
            </a:r>
          </a:p>
          <a:p>
            <a:r>
              <a:rPr lang="en-US" sz="1200" b="0" i="0" u="none" strike="noStrike" kern="1200" baseline="0" dirty="0" smtClean="0">
                <a:solidFill>
                  <a:schemeClr val="tx1"/>
                </a:solidFill>
                <a:latin typeface="Times" charset="0"/>
                <a:ea typeface="MS PGothic" panose="020B0600070205080204" pitchFamily="34" charset="-128"/>
                <a:cs typeface="ＭＳ Ｐゴシック" charset="-128"/>
              </a:rPr>
              <a:t>involved in any collisions during the study was also monitored</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43</a:t>
            </a:fld>
            <a:endParaRPr lang="en-US" altLang="it-IT"/>
          </a:p>
        </p:txBody>
      </p:sp>
    </p:spTree>
    <p:extLst>
      <p:ext uri="{BB962C8B-B14F-4D97-AF65-F5344CB8AC3E}">
        <p14:creationId xmlns:p14="http://schemas.microsoft.com/office/powerpoint/2010/main" val="8469015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Quindi …. Quelli che non hanno</a:t>
            </a:r>
            <a:r>
              <a:rPr lang="it-IT" baseline="0" dirty="0" smtClean="0"/>
              <a:t> visto il gorilla hanno maggiori capacità di focalizzare la loro attenzione sul compito e quindi seguiranno meglio la lezione</a:t>
            </a:r>
          </a:p>
          <a:p>
            <a:endParaRPr lang="it-IT" baseline="0" dirty="0" smtClean="0"/>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kern="1200" dirty="0" smtClean="0">
                <a:solidFill>
                  <a:schemeClr val="tx1"/>
                </a:solidFill>
                <a:effectLst/>
                <a:latin typeface="Times" charset="0"/>
                <a:ea typeface="MS PGothic" panose="020B0600070205080204" pitchFamily="34" charset="-128"/>
                <a:cs typeface="ＭＳ Ｐゴシック" charset="-128"/>
              </a:rPr>
              <a:t>percezione di eventi o oggetti inattesi all' interno di una situazione non è tanto dovuta alla locazione spazio-visiva in cui viene presentato l'oggetto, bensì alla difficoltà del compito di attenzione a cui è sottoposto il soggetto e alla similarità tra l'oggetto inatteso e gli altri oggetti presenti nell'ambiente. </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it-IT" sz="1200" kern="1200" dirty="0" smtClean="0">
              <a:solidFill>
                <a:schemeClr val="tx1"/>
              </a:solidFill>
              <a:effectLst/>
              <a:latin typeface="Times" charset="0"/>
              <a:ea typeface="MS PGothic" panose="020B0600070205080204" pitchFamily="34" charset="-128"/>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it-IT" sz="1200" kern="1200" dirty="0" smtClean="0">
                <a:solidFill>
                  <a:schemeClr val="tx1"/>
                </a:solidFill>
                <a:effectLst/>
                <a:latin typeface="Times" charset="0"/>
                <a:ea typeface="MS PGothic" panose="020B0600070205080204" pitchFamily="34" charset="-128"/>
              </a:rPr>
              <a:t>Effetto Classico di Neisser,</a:t>
            </a:r>
            <a:r>
              <a:rPr lang="it-IT" sz="1200" kern="1200" baseline="0" dirty="0" smtClean="0">
                <a:solidFill>
                  <a:schemeClr val="tx1"/>
                </a:solidFill>
                <a:effectLst/>
                <a:latin typeface="Times" charset="0"/>
                <a:ea typeface="MS PGothic" panose="020B0600070205080204" pitchFamily="34" charset="-128"/>
              </a:rPr>
              <a:t> riscoperto da Simons and Chabris in tempi più recenti dopo gli studi su change blindness and inattentional blindness di Mack e Rock</a:t>
            </a:r>
            <a:endParaRPr lang="it-IT" dirty="0" smtClean="0"/>
          </a:p>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4</a:t>
            </a:fld>
            <a:endParaRPr lang="en-US" altLang="it-IT"/>
          </a:p>
        </p:txBody>
      </p:sp>
    </p:spTree>
    <p:extLst>
      <p:ext uri="{BB962C8B-B14F-4D97-AF65-F5344CB8AC3E}">
        <p14:creationId xmlns:p14="http://schemas.microsoft.com/office/powerpoint/2010/main" val="199855423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52667F3E-595D-4733-9E76-6932001E6B0C}" type="slidenum">
              <a:rPr lang="en-US" altLang="it-IT"/>
              <a:pPr>
                <a:spcBef>
                  <a:spcPct val="0"/>
                </a:spcBef>
              </a:pPr>
              <a:t>44</a:t>
            </a:fld>
            <a:endParaRPr lang="en-US" altLang="it-IT"/>
          </a:p>
        </p:txBody>
      </p:sp>
      <p:sp>
        <p:nvSpPr>
          <p:cNvPr id="10243" name="Rectangle 2"/>
          <p:cNvSpPr>
            <a:spLocks noGrp="1" noRot="1" noChangeAspect="1" noChangeArrowheads="1" noTextEdit="1"/>
          </p:cNvSpPr>
          <p:nvPr>
            <p:ph type="sldImg"/>
          </p:nvPr>
        </p:nvSpPr>
        <p:spPr>
          <a:ln/>
        </p:spPr>
      </p:sp>
      <p:sp>
        <p:nvSpPr>
          <p:cNvPr id="1024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dirty="0" err="1" smtClean="0">
                <a:latin typeface="Times" panose="02020603050405020304" pitchFamily="18" charset="0"/>
              </a:rPr>
              <a:t>Assenza</a:t>
            </a:r>
            <a:r>
              <a:rPr lang="en-GB" altLang="it-IT" dirty="0" smtClean="0">
                <a:latin typeface="Times" panose="02020603050405020304" pitchFamily="18" charset="0"/>
              </a:rPr>
              <a:t> di </a:t>
            </a:r>
            <a:r>
              <a:rPr lang="en-GB" altLang="it-IT" dirty="0" err="1" smtClean="0">
                <a:latin typeface="Times" panose="02020603050405020304" pitchFamily="18" charset="0"/>
              </a:rPr>
              <a:t>Esperienza</a:t>
            </a:r>
            <a:r>
              <a:rPr lang="en-GB" altLang="it-IT" dirty="0" smtClean="0">
                <a:latin typeface="Times" panose="02020603050405020304" pitchFamily="18" charset="0"/>
              </a:rPr>
              <a:t> </a:t>
            </a:r>
            <a:r>
              <a:rPr lang="en-GB" altLang="it-IT" dirty="0" err="1" smtClean="0">
                <a:latin typeface="Times" panose="02020603050405020304" pitchFamily="18" charset="0"/>
              </a:rPr>
              <a:t>diretta</a:t>
            </a:r>
            <a:r>
              <a:rPr lang="en-GB" altLang="it-IT" dirty="0" smtClean="0">
                <a:latin typeface="Times" panose="02020603050405020304" pitchFamily="18" charset="0"/>
              </a:rPr>
              <a:t> </a:t>
            </a:r>
            <a:r>
              <a:rPr lang="en-GB" altLang="it-IT" dirty="0" err="1" smtClean="0">
                <a:latin typeface="Times" panose="02020603050405020304" pitchFamily="18" charset="0"/>
              </a:rPr>
              <a:t>seppur</a:t>
            </a:r>
            <a:r>
              <a:rPr lang="en-GB" altLang="it-IT" dirty="0" smtClean="0">
                <a:latin typeface="Times" panose="02020603050405020304" pitchFamily="18" charset="0"/>
              </a:rPr>
              <a:t> </a:t>
            </a:r>
            <a:r>
              <a:rPr lang="en-GB" altLang="it-IT" dirty="0" err="1" smtClean="0">
                <a:latin typeface="Times" panose="02020603050405020304" pitchFamily="18" charset="0"/>
              </a:rPr>
              <a:t>guardando</a:t>
            </a:r>
            <a:r>
              <a:rPr lang="en-GB" altLang="it-IT" dirty="0" smtClean="0">
                <a:latin typeface="Times" panose="02020603050405020304" pitchFamily="18" charset="0"/>
              </a:rPr>
              <a:t> come </a:t>
            </a:r>
            <a:r>
              <a:rPr lang="en-GB" altLang="it-IT" dirty="0" err="1" smtClean="0">
                <a:latin typeface="Times" panose="02020603050405020304" pitchFamily="18" charset="0"/>
              </a:rPr>
              <a:t>nei</a:t>
            </a:r>
            <a:r>
              <a:rPr lang="en-GB" altLang="it-IT" dirty="0" smtClean="0">
                <a:latin typeface="Times" panose="02020603050405020304" pitchFamily="18" charset="0"/>
              </a:rPr>
              <a:t> </a:t>
            </a:r>
            <a:r>
              <a:rPr lang="en-GB" altLang="it-IT" dirty="0" err="1" smtClean="0">
                <a:latin typeface="Times" panose="02020603050405020304" pitchFamily="18" charset="0"/>
              </a:rPr>
              <a:t>casi</a:t>
            </a:r>
            <a:r>
              <a:rPr lang="en-GB" altLang="it-IT" dirty="0" smtClean="0">
                <a:latin typeface="Times" panose="02020603050405020304" pitchFamily="18" charset="0"/>
              </a:rPr>
              <a:t> di </a:t>
            </a:r>
            <a:r>
              <a:rPr lang="en-GB" altLang="it-IT" dirty="0" err="1" smtClean="0">
                <a:latin typeface="Times" panose="02020603050405020304" pitchFamily="18" charset="0"/>
              </a:rPr>
              <a:t>cecità</a:t>
            </a:r>
            <a:r>
              <a:rPr lang="en-GB" altLang="it-IT" dirty="0" smtClean="0">
                <a:latin typeface="Times" panose="02020603050405020304" pitchFamily="18" charset="0"/>
              </a:rPr>
              <a:t> da </a:t>
            </a:r>
            <a:r>
              <a:rPr lang="en-GB" altLang="it-IT" dirty="0" err="1" smtClean="0">
                <a:latin typeface="Times" panose="02020603050405020304" pitchFamily="18" charset="0"/>
              </a:rPr>
              <a:t>disattenzione</a:t>
            </a:r>
            <a:r>
              <a:rPr lang="en-GB" altLang="it-IT" dirty="0" smtClean="0">
                <a:latin typeface="Times" panose="02020603050405020304" pitchFamily="18" charset="0"/>
              </a:rPr>
              <a:t> o al </a:t>
            </a:r>
            <a:r>
              <a:rPr lang="en-GB" altLang="it-IT" dirty="0" err="1" smtClean="0">
                <a:latin typeface="Times" panose="02020603050405020304" pitchFamily="18" charset="0"/>
              </a:rPr>
              <a:t>cambiamento</a:t>
            </a:r>
            <a:r>
              <a:rPr lang="en-GB" altLang="it-IT" dirty="0" smtClean="0">
                <a:latin typeface="Times" panose="02020603050405020304" pitchFamily="18" charset="0"/>
              </a:rPr>
              <a:t> (come </a:t>
            </a:r>
            <a:r>
              <a:rPr lang="en-GB" altLang="it-IT" dirty="0" err="1" smtClean="0">
                <a:latin typeface="Times" panose="02020603050405020304" pitchFamily="18" charset="0"/>
              </a:rPr>
              <a:t>quando</a:t>
            </a:r>
            <a:r>
              <a:rPr lang="en-GB" altLang="it-IT" dirty="0" smtClean="0">
                <a:latin typeface="Times" panose="02020603050405020304" pitchFamily="18" charset="0"/>
              </a:rPr>
              <a:t> </a:t>
            </a:r>
            <a:r>
              <a:rPr lang="en-GB" altLang="it-IT" dirty="0" err="1" smtClean="0">
                <a:latin typeface="Times" panose="02020603050405020304" pitchFamily="18" charset="0"/>
              </a:rPr>
              <a:t>siamo</a:t>
            </a:r>
            <a:r>
              <a:rPr lang="en-GB" altLang="it-IT" dirty="0" smtClean="0">
                <a:latin typeface="Times" panose="02020603050405020304" pitchFamily="18" charset="0"/>
              </a:rPr>
              <a:t> </a:t>
            </a:r>
            <a:r>
              <a:rPr lang="en-GB" altLang="it-IT" dirty="0" err="1" smtClean="0">
                <a:latin typeface="Times" panose="02020603050405020304" pitchFamily="18" charset="0"/>
              </a:rPr>
              <a:t>assorti</a:t>
            </a:r>
            <a:r>
              <a:rPr lang="en-GB" altLang="it-IT" dirty="0" smtClean="0">
                <a:latin typeface="Times" panose="02020603050405020304" pitchFamily="18" charset="0"/>
              </a:rPr>
              <a:t> e </a:t>
            </a:r>
            <a:r>
              <a:rPr lang="en-GB" altLang="it-IT" dirty="0" err="1" smtClean="0">
                <a:latin typeface="Times" panose="02020603050405020304" pitchFamily="18" charset="0"/>
              </a:rPr>
              <a:t>il</a:t>
            </a:r>
            <a:r>
              <a:rPr lang="en-GB" altLang="it-IT" dirty="0" smtClean="0">
                <a:latin typeface="Times" panose="02020603050405020304" pitchFamily="18" charset="0"/>
              </a:rPr>
              <a:t> </a:t>
            </a:r>
            <a:r>
              <a:rPr lang="en-GB" altLang="it-IT" dirty="0" err="1" smtClean="0">
                <a:latin typeface="Times" panose="02020603050405020304" pitchFamily="18" charset="0"/>
              </a:rPr>
              <a:t>mondo</a:t>
            </a:r>
            <a:r>
              <a:rPr lang="en-GB" altLang="it-IT" dirty="0" smtClean="0">
                <a:latin typeface="Times" panose="02020603050405020304" pitchFamily="18" charset="0"/>
              </a:rPr>
              <a:t> ci </a:t>
            </a:r>
            <a:r>
              <a:rPr lang="en-GB" altLang="it-IT" dirty="0" err="1" smtClean="0">
                <a:latin typeface="Times" panose="02020603050405020304" pitchFamily="18" charset="0"/>
              </a:rPr>
              <a:t>passa</a:t>
            </a:r>
            <a:r>
              <a:rPr lang="en-GB" altLang="it-IT" dirty="0" smtClean="0">
                <a:latin typeface="Times" panose="02020603050405020304" pitchFamily="18" charset="0"/>
              </a:rPr>
              <a:t> </a:t>
            </a:r>
            <a:r>
              <a:rPr lang="en-GB" altLang="it-IT" dirty="0" err="1" smtClean="0">
                <a:latin typeface="Times" panose="02020603050405020304" pitchFamily="18" charset="0"/>
              </a:rPr>
              <a:t>d’avanti</a:t>
            </a:r>
            <a:r>
              <a:rPr lang="en-GB" altLang="it-IT" dirty="0" smtClean="0">
                <a:latin typeface="Times" panose="02020603050405020304" pitchFamily="18" charset="0"/>
              </a:rPr>
              <a:t> </a:t>
            </a:r>
            <a:r>
              <a:rPr lang="en-GB" altLang="it-IT" dirty="0" err="1" smtClean="0">
                <a:latin typeface="Times" panose="02020603050405020304" pitchFamily="18" charset="0"/>
              </a:rPr>
              <a:t>senza</a:t>
            </a:r>
            <a:r>
              <a:rPr lang="en-GB" altLang="it-IT" dirty="0" smtClean="0">
                <a:latin typeface="Times" panose="02020603050405020304" pitchFamily="18" charset="0"/>
              </a:rPr>
              <a:t> </a:t>
            </a:r>
            <a:r>
              <a:rPr lang="en-GB" altLang="it-IT" dirty="0" err="1" smtClean="0">
                <a:latin typeface="Times" panose="02020603050405020304" pitchFamily="18" charset="0"/>
              </a:rPr>
              <a:t>che</a:t>
            </a:r>
            <a:r>
              <a:rPr lang="en-GB" altLang="it-IT" dirty="0" smtClean="0">
                <a:latin typeface="Times" panose="02020603050405020304" pitchFamily="18" charset="0"/>
              </a:rPr>
              <a:t> </a:t>
            </a:r>
            <a:r>
              <a:rPr lang="en-GB" altLang="it-IT" dirty="0" err="1" smtClean="0">
                <a:latin typeface="Times" panose="02020603050405020304" pitchFamily="18" charset="0"/>
              </a:rPr>
              <a:t>noi</a:t>
            </a:r>
            <a:r>
              <a:rPr lang="en-GB" altLang="it-IT" dirty="0" smtClean="0">
                <a:latin typeface="Times" panose="02020603050405020304" pitchFamily="18" charset="0"/>
              </a:rPr>
              <a:t> </a:t>
            </a:r>
            <a:r>
              <a:rPr lang="en-GB" altLang="it-IT" dirty="0" err="1" smtClean="0">
                <a:latin typeface="Times" panose="02020603050405020304" pitchFamily="18" charset="0"/>
              </a:rPr>
              <a:t>ce</a:t>
            </a:r>
            <a:r>
              <a:rPr lang="en-GB" altLang="it-IT" dirty="0" smtClean="0">
                <a:latin typeface="Times" panose="02020603050405020304" pitchFamily="18" charset="0"/>
              </a:rPr>
              <a:t> ne </a:t>
            </a:r>
            <a:r>
              <a:rPr lang="en-GB" altLang="it-IT" dirty="0" err="1" smtClean="0">
                <a:latin typeface="Times" panose="02020603050405020304" pitchFamily="18" charset="0"/>
              </a:rPr>
              <a:t>accorgiamo</a:t>
            </a:r>
            <a:r>
              <a:rPr lang="en-GB" altLang="it-IT" dirty="0" smtClean="0">
                <a:latin typeface="Times" panose="02020603050405020304" pitchFamily="18" charset="0"/>
              </a:rPr>
              <a:t>) ma </a:t>
            </a:r>
            <a:r>
              <a:rPr lang="en-GB" altLang="it-IT" dirty="0" err="1" smtClean="0">
                <a:latin typeface="Times" panose="02020603050405020304" pitchFamily="18" charset="0"/>
              </a:rPr>
              <a:t>attenzione</a:t>
            </a:r>
            <a:r>
              <a:rPr lang="en-GB" altLang="it-IT" dirty="0" smtClean="0">
                <a:latin typeface="Times" panose="02020603050405020304" pitchFamily="18" charset="0"/>
              </a:rPr>
              <a:t> è </a:t>
            </a:r>
            <a:r>
              <a:rPr lang="en-GB" altLang="it-IT" dirty="0" err="1" smtClean="0">
                <a:latin typeface="Times" panose="02020603050405020304" pitchFamily="18" charset="0"/>
              </a:rPr>
              <a:t>possibile</a:t>
            </a:r>
            <a:r>
              <a:rPr lang="en-GB" altLang="it-IT" dirty="0" smtClean="0">
                <a:latin typeface="Times" panose="02020603050405020304" pitchFamily="18" charset="0"/>
              </a:rPr>
              <a:t> </a:t>
            </a:r>
            <a:r>
              <a:rPr lang="en-GB" altLang="it-IT" dirty="0" err="1" smtClean="0">
                <a:latin typeface="Times" panose="02020603050405020304" pitchFamily="18" charset="0"/>
              </a:rPr>
              <a:t>anche</a:t>
            </a:r>
            <a:r>
              <a:rPr lang="en-GB" altLang="it-IT" dirty="0" smtClean="0">
                <a:latin typeface="Times" panose="02020603050405020304" pitchFamily="18" charset="0"/>
              </a:rPr>
              <a:t> </a:t>
            </a:r>
            <a:r>
              <a:rPr lang="en-GB" altLang="it-IT" dirty="0" err="1" smtClean="0">
                <a:latin typeface="Times" panose="02020603050405020304" pitchFamily="18" charset="0"/>
              </a:rPr>
              <a:t>una</a:t>
            </a:r>
            <a:r>
              <a:rPr lang="en-GB" altLang="it-IT" dirty="0" smtClean="0">
                <a:latin typeface="Times" panose="02020603050405020304" pitchFamily="18" charset="0"/>
              </a:rPr>
              <a:t> </a:t>
            </a:r>
            <a:r>
              <a:rPr lang="en-GB" altLang="it-IT" dirty="0" err="1" smtClean="0">
                <a:latin typeface="Times" panose="02020603050405020304" pitchFamily="18" charset="0"/>
              </a:rPr>
              <a:t>formazione</a:t>
            </a:r>
            <a:r>
              <a:rPr lang="en-GB" altLang="it-IT" dirty="0" smtClean="0">
                <a:latin typeface="Times" panose="02020603050405020304" pitchFamily="18" charset="0"/>
              </a:rPr>
              <a:t> di </a:t>
            </a:r>
            <a:r>
              <a:rPr lang="en-GB" altLang="it-IT" dirty="0" err="1" smtClean="0">
                <a:latin typeface="Times" panose="02020603050405020304" pitchFamily="18" charset="0"/>
              </a:rPr>
              <a:t>esperienze</a:t>
            </a:r>
            <a:r>
              <a:rPr lang="en-GB" altLang="it-IT" dirty="0" smtClean="0">
                <a:latin typeface="Times" panose="02020603050405020304" pitchFamily="18" charset="0"/>
              </a:rPr>
              <a:t> </a:t>
            </a:r>
            <a:r>
              <a:rPr lang="en-GB" altLang="it-IT" dirty="0" err="1" smtClean="0">
                <a:latin typeface="Times" panose="02020603050405020304" pitchFamily="18" charset="0"/>
              </a:rPr>
              <a:t>dirette</a:t>
            </a:r>
            <a:r>
              <a:rPr lang="en-GB" altLang="it-IT" dirty="0" smtClean="0">
                <a:latin typeface="Times" panose="02020603050405020304" pitchFamily="18" charset="0"/>
              </a:rPr>
              <a:t> in </a:t>
            </a:r>
            <a:r>
              <a:rPr lang="en-GB" altLang="it-IT" dirty="0" err="1" smtClean="0">
                <a:latin typeface="Times" panose="02020603050405020304" pitchFamily="18" charset="0"/>
              </a:rPr>
              <a:t>assenza</a:t>
            </a:r>
            <a:r>
              <a:rPr lang="en-GB" altLang="it-IT" dirty="0" smtClean="0">
                <a:latin typeface="Times" panose="02020603050405020304" pitchFamily="18" charset="0"/>
              </a:rPr>
              <a:t> di </a:t>
            </a:r>
            <a:r>
              <a:rPr lang="en-GB" altLang="it-IT" dirty="0" err="1" smtClean="0">
                <a:latin typeface="Times" panose="02020603050405020304" pitchFamily="18" charset="0"/>
              </a:rPr>
              <a:t>guardare</a:t>
            </a:r>
            <a:r>
              <a:rPr lang="en-GB" altLang="it-IT" dirty="0" smtClean="0">
                <a:latin typeface="Times" panose="02020603050405020304" pitchFamily="18" charset="0"/>
              </a:rPr>
              <a:t> (</a:t>
            </a:r>
            <a:r>
              <a:rPr lang="en-GB" altLang="it-IT" dirty="0" err="1" smtClean="0">
                <a:latin typeface="Times" panose="02020603050405020304" pitchFamily="18" charset="0"/>
              </a:rPr>
              <a:t>stimolazione</a:t>
            </a:r>
            <a:r>
              <a:rPr lang="en-GB" altLang="it-IT" dirty="0" smtClean="0">
                <a:latin typeface="Times" panose="02020603050405020304" pitchFamily="18" charset="0"/>
              </a:rPr>
              <a:t> </a:t>
            </a:r>
            <a:r>
              <a:rPr lang="en-GB" altLang="it-IT" dirty="0" err="1" smtClean="0">
                <a:latin typeface="Times" panose="02020603050405020304" pitchFamily="18" charset="0"/>
              </a:rPr>
              <a:t>sensoriale</a:t>
            </a:r>
            <a:r>
              <a:rPr lang="en-GB" altLang="it-IT" dirty="0" smtClean="0">
                <a:latin typeface="Times" panose="02020603050405020304" pitchFamily="18" charset="0"/>
              </a:rPr>
              <a:t>), </a:t>
            </a:r>
            <a:r>
              <a:rPr lang="en-GB" altLang="it-IT" dirty="0" err="1" smtClean="0">
                <a:latin typeface="Times" panose="02020603050405020304" pitchFamily="18" charset="0"/>
              </a:rPr>
              <a:t>quando</a:t>
            </a:r>
            <a:r>
              <a:rPr lang="en-GB" altLang="it-IT" dirty="0" smtClean="0">
                <a:latin typeface="Times" panose="02020603050405020304" pitchFamily="18" charset="0"/>
              </a:rPr>
              <a:t> </a:t>
            </a:r>
            <a:r>
              <a:rPr lang="en-GB" altLang="it-IT" dirty="0" err="1" smtClean="0">
                <a:latin typeface="Times" panose="02020603050405020304" pitchFamily="18" charset="0"/>
              </a:rPr>
              <a:t>abbiamo</a:t>
            </a:r>
            <a:r>
              <a:rPr lang="en-GB" altLang="it-IT" dirty="0" smtClean="0">
                <a:latin typeface="Times" panose="02020603050405020304" pitchFamily="18" charset="0"/>
              </a:rPr>
              <a:t> </a:t>
            </a:r>
            <a:r>
              <a:rPr lang="en-GB" altLang="it-IT" dirty="0" err="1" smtClean="0">
                <a:latin typeface="Times" panose="02020603050405020304" pitchFamily="18" charset="0"/>
              </a:rPr>
              <a:t>aspettative</a:t>
            </a:r>
            <a:r>
              <a:rPr lang="en-GB" altLang="it-IT" dirty="0" smtClean="0">
                <a:latin typeface="Times" panose="02020603050405020304" pitchFamily="18" charset="0"/>
              </a:rPr>
              <a:t> verso un </a:t>
            </a:r>
            <a:r>
              <a:rPr lang="en-GB" altLang="it-IT" dirty="0" err="1" smtClean="0">
                <a:latin typeface="Times" panose="02020603050405020304" pitchFamily="18" charset="0"/>
              </a:rPr>
              <a:t>evento</a:t>
            </a:r>
            <a:r>
              <a:rPr lang="en-GB" altLang="it-IT" dirty="0" smtClean="0">
                <a:latin typeface="Times" panose="02020603050405020304" pitchFamily="18" charset="0"/>
              </a:rPr>
              <a:t> e </a:t>
            </a:r>
            <a:r>
              <a:rPr lang="en-GB" altLang="it-IT" dirty="0" err="1" smtClean="0">
                <a:latin typeface="Times" panose="02020603050405020304" pitchFamily="18" charset="0"/>
              </a:rPr>
              <a:t>sentiamo</a:t>
            </a:r>
            <a:r>
              <a:rPr lang="en-GB" altLang="it-IT" dirty="0" smtClean="0">
                <a:latin typeface="Times" panose="02020603050405020304" pitchFamily="18" charset="0"/>
              </a:rPr>
              <a:t> </a:t>
            </a:r>
            <a:r>
              <a:rPr lang="en-GB" altLang="it-IT" dirty="0" err="1" smtClean="0">
                <a:latin typeface="Times" panose="02020603050405020304" pitchFamily="18" charset="0"/>
              </a:rPr>
              <a:t>udiamo</a:t>
            </a:r>
            <a:r>
              <a:rPr lang="en-GB" altLang="it-IT" dirty="0" smtClean="0">
                <a:latin typeface="Times" panose="02020603050405020304" pitchFamily="18" charset="0"/>
              </a:rPr>
              <a:t> o </a:t>
            </a:r>
            <a:r>
              <a:rPr lang="en-GB" altLang="it-IT" dirty="0" err="1" smtClean="0">
                <a:latin typeface="Times" panose="02020603050405020304" pitchFamily="18" charset="0"/>
              </a:rPr>
              <a:t>interpretiamo</a:t>
            </a:r>
            <a:r>
              <a:rPr lang="en-GB" altLang="it-IT" dirty="0" smtClean="0">
                <a:latin typeface="Times" panose="02020603050405020304" pitchFamily="18" charset="0"/>
              </a:rPr>
              <a:t> </a:t>
            </a:r>
            <a:r>
              <a:rPr lang="en-GB" altLang="it-IT" dirty="0" err="1" smtClean="0">
                <a:latin typeface="Times" panose="02020603050405020304" pitchFamily="18" charset="0"/>
              </a:rPr>
              <a:t>qualcosa</a:t>
            </a:r>
            <a:r>
              <a:rPr lang="en-GB" altLang="it-IT" dirty="0" smtClean="0">
                <a:latin typeface="Times" panose="02020603050405020304" pitchFamily="18" charset="0"/>
              </a:rPr>
              <a:t> come </a:t>
            </a:r>
            <a:r>
              <a:rPr lang="en-GB" altLang="it-IT" dirty="0" err="1" smtClean="0">
                <a:latin typeface="Times" panose="02020603050405020304" pitchFamily="18" charset="0"/>
              </a:rPr>
              <a:t>reali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stimolazioni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sensoriali</a:t>
            </a:r>
            <a:r>
              <a:rPr lang="en-GB" altLang="it-IT" baseline="0" dirty="0" smtClean="0">
                <a:latin typeface="Times" panose="02020603050405020304" pitchFamily="18" charset="0"/>
              </a:rPr>
              <a:t>…</a:t>
            </a:r>
            <a:r>
              <a:rPr lang="en-GB" altLang="it-IT" baseline="0" dirty="0" err="1" smtClean="0">
                <a:latin typeface="Times" panose="02020603050405020304" pitchFamily="18" charset="0"/>
              </a:rPr>
              <a:t>pensate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alle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allucinazioni</a:t>
            </a:r>
            <a:r>
              <a:rPr lang="en-GB" altLang="it-IT" baseline="0" dirty="0" smtClean="0">
                <a:latin typeface="Times" panose="02020603050405020304" pitchFamily="18" charset="0"/>
              </a:rPr>
              <a:t>”.</a:t>
            </a:r>
            <a:r>
              <a:rPr lang="en-GB" altLang="it-IT" dirty="0" smtClean="0">
                <a:latin typeface="Times" panose="02020603050405020304" pitchFamily="18" charset="0"/>
              </a:rPr>
              <a:t> </a:t>
            </a:r>
          </a:p>
        </p:txBody>
      </p:sp>
    </p:spTree>
    <p:extLst>
      <p:ext uri="{BB962C8B-B14F-4D97-AF65-F5344CB8AC3E}">
        <p14:creationId xmlns:p14="http://schemas.microsoft.com/office/powerpoint/2010/main" val="244503842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A6F87B0C-B471-4C5B-AFE7-001B04F43B24}" type="slidenum">
              <a:rPr lang="en-US" altLang="it-IT"/>
              <a:pPr>
                <a:spcBef>
                  <a:spcPct val="0"/>
                </a:spcBef>
              </a:pPr>
              <a:t>45</a:t>
            </a:fld>
            <a:endParaRPr lang="en-US" altLang="it-IT"/>
          </a:p>
        </p:txBody>
      </p:sp>
      <p:sp>
        <p:nvSpPr>
          <p:cNvPr id="8195" name="Rectangle 2"/>
          <p:cNvSpPr>
            <a:spLocks noGrp="1" noRot="1" noChangeAspect="1" noChangeArrowheads="1" noTextEdit="1"/>
          </p:cNvSpPr>
          <p:nvPr>
            <p:ph type="sldImg"/>
          </p:nvPr>
        </p:nvSpPr>
        <p:spPr>
          <a:ln/>
        </p:spPr>
      </p:sp>
      <p:sp>
        <p:nvSpPr>
          <p:cNvPr id="819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GB" altLang="it-IT" dirty="0" err="1" smtClean="0">
                <a:latin typeface="Times" panose="02020603050405020304" pitchFamily="18" charset="0"/>
              </a:rPr>
              <a:t>Capacità</a:t>
            </a:r>
            <a:r>
              <a:rPr lang="en-GB" altLang="it-IT" dirty="0" smtClean="0">
                <a:latin typeface="Times" panose="02020603050405020304" pitchFamily="18" charset="0"/>
              </a:rPr>
              <a:t> </a:t>
            </a:r>
            <a:r>
              <a:rPr lang="en-GB" altLang="it-IT" dirty="0" err="1" smtClean="0">
                <a:latin typeface="Times" panose="02020603050405020304" pitchFamily="18" charset="0"/>
              </a:rPr>
              <a:t>sensoriali</a:t>
            </a:r>
            <a:r>
              <a:rPr lang="en-GB" altLang="it-IT" dirty="0" smtClean="0">
                <a:latin typeface="Times" panose="02020603050405020304" pitchFamily="18" charset="0"/>
              </a:rPr>
              <a:t> </a:t>
            </a:r>
            <a:r>
              <a:rPr lang="en-GB" altLang="it-IT" dirty="0" err="1" smtClean="0">
                <a:latin typeface="Times" panose="02020603050405020304" pitchFamily="18" charset="0"/>
              </a:rPr>
              <a:t>quello</a:t>
            </a:r>
            <a:r>
              <a:rPr lang="en-GB" altLang="it-IT" dirty="0" smtClean="0">
                <a:latin typeface="Times" panose="02020603050405020304" pitchFamily="18" charset="0"/>
              </a:rPr>
              <a:t> </a:t>
            </a:r>
            <a:r>
              <a:rPr lang="en-GB" altLang="it-IT" dirty="0" err="1" smtClean="0">
                <a:latin typeface="Times" panose="02020603050405020304" pitchFamily="18" charset="0"/>
              </a:rPr>
              <a:t>che</a:t>
            </a:r>
            <a:r>
              <a:rPr lang="en-GB" altLang="it-IT" dirty="0" smtClean="0">
                <a:latin typeface="Times" panose="02020603050405020304" pitchFamily="18" charset="0"/>
              </a:rPr>
              <a:t> </a:t>
            </a:r>
            <a:r>
              <a:rPr lang="en-GB" altLang="it-IT" dirty="0" err="1" smtClean="0">
                <a:latin typeface="Times" panose="02020603050405020304" pitchFamily="18" charset="0"/>
              </a:rPr>
              <a:t>viene</a:t>
            </a:r>
            <a:r>
              <a:rPr lang="en-GB" altLang="it-IT" dirty="0" smtClean="0">
                <a:latin typeface="Times" panose="02020603050405020304" pitchFamily="18" charset="0"/>
              </a:rPr>
              <a:t> prima del </a:t>
            </a:r>
            <a:r>
              <a:rPr lang="en-GB" altLang="it-IT" dirty="0" err="1" smtClean="0">
                <a:latin typeface="Times" panose="02020603050405020304" pitchFamily="18" charset="0"/>
              </a:rPr>
              <a:t>percetto</a:t>
            </a:r>
            <a:r>
              <a:rPr lang="en-GB" altLang="it-IT" dirty="0" smtClean="0">
                <a:latin typeface="Times" panose="02020603050405020304" pitchFamily="18" charset="0"/>
              </a:rPr>
              <a:t> – </a:t>
            </a:r>
            <a:r>
              <a:rPr lang="en-GB" altLang="it-IT" dirty="0" err="1" smtClean="0">
                <a:latin typeface="Times" panose="02020603050405020304" pitchFamily="18" charset="0"/>
              </a:rPr>
              <a:t>sensazione</a:t>
            </a:r>
            <a:r>
              <a:rPr lang="en-GB" altLang="it-IT" dirty="0" smtClean="0">
                <a:latin typeface="Times" panose="02020603050405020304" pitchFamily="18" charset="0"/>
              </a:rPr>
              <a:t> </a:t>
            </a:r>
            <a:r>
              <a:rPr lang="en-GB" altLang="it-IT" dirty="0" err="1" smtClean="0">
                <a:latin typeface="Times" panose="02020603050405020304" pitchFamily="18" charset="0"/>
              </a:rPr>
              <a:t>che</a:t>
            </a:r>
            <a:r>
              <a:rPr lang="en-GB" altLang="it-IT" dirty="0" smtClean="0">
                <a:latin typeface="Times" panose="02020603050405020304" pitchFamily="18" charset="0"/>
              </a:rPr>
              <a:t> non </a:t>
            </a:r>
            <a:r>
              <a:rPr lang="en-GB" altLang="it-IT" dirty="0" err="1" smtClean="0">
                <a:latin typeface="Times" panose="02020603050405020304" pitchFamily="18" charset="0"/>
              </a:rPr>
              <a:t>necessariamente</a:t>
            </a:r>
            <a:r>
              <a:rPr lang="en-GB" altLang="it-IT" dirty="0" smtClean="0">
                <a:latin typeface="Times" panose="02020603050405020304" pitchFamily="18" charset="0"/>
              </a:rPr>
              <a:t> </a:t>
            </a:r>
            <a:r>
              <a:rPr lang="en-GB" altLang="it-IT" dirty="0" err="1" smtClean="0">
                <a:latin typeface="Times" panose="02020603050405020304" pitchFamily="18" charset="0"/>
              </a:rPr>
              <a:t>corrispondono</a:t>
            </a:r>
            <a:r>
              <a:rPr lang="en-GB" altLang="it-IT" dirty="0" smtClean="0">
                <a:latin typeface="Times" panose="02020603050405020304" pitchFamily="18" charset="0"/>
              </a:rPr>
              <a:t> </a:t>
            </a:r>
            <a:r>
              <a:rPr lang="en-GB" altLang="it-IT" dirty="0" err="1" smtClean="0">
                <a:latin typeface="Times" panose="02020603050405020304" pitchFamily="18" charset="0"/>
              </a:rPr>
              <a:t>uno</a:t>
            </a:r>
            <a:r>
              <a:rPr lang="en-GB" altLang="it-IT" dirty="0" smtClean="0">
                <a:latin typeface="Times" panose="02020603050405020304" pitchFamily="18" charset="0"/>
              </a:rPr>
              <a:t> a </a:t>
            </a:r>
            <a:r>
              <a:rPr lang="en-GB" altLang="it-IT" dirty="0" err="1" smtClean="0">
                <a:latin typeface="Times" panose="02020603050405020304" pitchFamily="18" charset="0"/>
              </a:rPr>
              <a:t>uno</a:t>
            </a:r>
            <a:r>
              <a:rPr lang="en-GB" altLang="it-IT" dirty="0" smtClean="0">
                <a:latin typeface="Times" panose="02020603050405020304" pitchFamily="18" charset="0"/>
              </a:rPr>
              <a:t> con </a:t>
            </a:r>
            <a:r>
              <a:rPr lang="en-GB" altLang="it-IT" dirty="0" err="1" smtClean="0">
                <a:latin typeface="Times" panose="02020603050405020304" pitchFamily="18" charset="0"/>
              </a:rPr>
              <a:t>ciò</a:t>
            </a:r>
            <a:r>
              <a:rPr lang="en-GB" altLang="it-IT" dirty="0" smtClean="0">
                <a:latin typeface="Times" panose="02020603050405020304" pitchFamily="18" charset="0"/>
              </a:rPr>
              <a:t> </a:t>
            </a:r>
            <a:r>
              <a:rPr lang="en-GB" altLang="it-IT" dirty="0" err="1" smtClean="0">
                <a:latin typeface="Times" panose="02020603050405020304" pitchFamily="18" charset="0"/>
              </a:rPr>
              <a:t>che</a:t>
            </a:r>
            <a:r>
              <a:rPr lang="en-GB" altLang="it-IT" dirty="0" smtClean="0">
                <a:latin typeface="Times" panose="02020603050405020304" pitchFamily="18" charset="0"/>
              </a:rPr>
              <a:t> </a:t>
            </a:r>
            <a:r>
              <a:rPr lang="en-GB" altLang="it-IT" dirty="0" err="1" smtClean="0">
                <a:latin typeface="Times" panose="02020603050405020304" pitchFamily="18" charset="0"/>
              </a:rPr>
              <a:t>percepiamo</a:t>
            </a:r>
            <a:r>
              <a:rPr lang="en-GB" altLang="it-IT" baseline="0" dirty="0" smtClean="0">
                <a:latin typeface="Times" panose="02020603050405020304" pitchFamily="18" charset="0"/>
              </a:rPr>
              <a:t> </a:t>
            </a:r>
            <a:r>
              <a:rPr lang="en-GB" altLang="it-IT" dirty="0" err="1" smtClean="0">
                <a:latin typeface="Times" panose="02020603050405020304" pitchFamily="18" charset="0"/>
              </a:rPr>
              <a:t>Percettive</a:t>
            </a:r>
            <a:r>
              <a:rPr lang="en-GB" altLang="it-IT" dirty="0" smtClean="0">
                <a:latin typeface="Times" panose="02020603050405020304" pitchFamily="18" charset="0"/>
              </a:rPr>
              <a:t> – elaborate a </a:t>
            </a:r>
            <a:r>
              <a:rPr lang="en-GB" altLang="it-IT" dirty="0" err="1" smtClean="0">
                <a:latin typeface="Times" panose="02020603050405020304" pitchFamily="18" charset="0"/>
              </a:rPr>
              <a:t>partire</a:t>
            </a:r>
            <a:r>
              <a:rPr lang="en-GB" altLang="it-IT" dirty="0" smtClean="0">
                <a:latin typeface="Times" panose="02020603050405020304" pitchFamily="18" charset="0"/>
              </a:rPr>
              <a:t> </a:t>
            </a:r>
            <a:r>
              <a:rPr lang="en-GB" altLang="it-IT" dirty="0" err="1" smtClean="0">
                <a:latin typeface="Times" panose="02020603050405020304" pitchFamily="18" charset="0"/>
              </a:rPr>
              <a:t>dalla</a:t>
            </a:r>
            <a:r>
              <a:rPr lang="en-GB" altLang="it-IT" dirty="0" smtClean="0">
                <a:latin typeface="Times" panose="02020603050405020304" pitchFamily="18" charset="0"/>
              </a:rPr>
              <a:t> </a:t>
            </a:r>
            <a:r>
              <a:rPr lang="en-GB" altLang="it-IT" dirty="0" err="1" smtClean="0">
                <a:latin typeface="Times" panose="02020603050405020304" pitchFamily="18" charset="0"/>
              </a:rPr>
              <a:t>stimolazione</a:t>
            </a:r>
            <a:r>
              <a:rPr lang="en-GB" altLang="it-IT" dirty="0" smtClean="0">
                <a:latin typeface="Times" panose="02020603050405020304" pitchFamily="18" charset="0"/>
              </a:rPr>
              <a:t> </a:t>
            </a:r>
            <a:r>
              <a:rPr lang="en-GB" altLang="it-IT" dirty="0" err="1" smtClean="0">
                <a:latin typeface="Times" panose="02020603050405020304" pitchFamily="18" charset="0"/>
              </a:rPr>
              <a:t>sensoriale</a:t>
            </a:r>
            <a:r>
              <a:rPr lang="en-GB" altLang="it-IT" dirty="0" smtClean="0">
                <a:latin typeface="Times" panose="02020603050405020304" pitchFamily="18" charset="0"/>
              </a:rPr>
              <a:t> –</a:t>
            </a:r>
          </a:p>
          <a:p>
            <a:endParaRPr lang="en-GB" altLang="it-IT" dirty="0" smtClean="0">
              <a:latin typeface="Times" panose="02020603050405020304" pitchFamily="18" charset="0"/>
            </a:endParaRPr>
          </a:p>
          <a:p>
            <a:r>
              <a:rPr lang="en-GB" altLang="it-IT" dirty="0" smtClean="0">
                <a:latin typeface="Times" panose="02020603050405020304" pitchFamily="18" charset="0"/>
              </a:rPr>
              <a:t>Ma la </a:t>
            </a:r>
            <a:r>
              <a:rPr lang="en-GB" altLang="it-IT" dirty="0" err="1" smtClean="0">
                <a:latin typeface="Times" panose="02020603050405020304" pitchFamily="18" charset="0"/>
              </a:rPr>
              <a:t>percezione</a:t>
            </a:r>
            <a:r>
              <a:rPr lang="en-GB" altLang="it-IT" dirty="0" smtClean="0">
                <a:latin typeface="Times" panose="02020603050405020304" pitchFamily="18" charset="0"/>
              </a:rPr>
              <a:t> è </a:t>
            </a:r>
            <a:r>
              <a:rPr lang="en-GB" altLang="it-IT" dirty="0" err="1" smtClean="0">
                <a:latin typeface="Times" panose="02020603050405020304" pitchFamily="18" charset="0"/>
              </a:rPr>
              <a:t>guidata</a:t>
            </a:r>
            <a:r>
              <a:rPr lang="en-GB" altLang="it-IT" dirty="0" smtClean="0">
                <a:latin typeface="Times" panose="02020603050405020304" pitchFamily="18" charset="0"/>
              </a:rPr>
              <a:t> da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fattori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endogeni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dipendenti</a:t>
            </a:r>
            <a:r>
              <a:rPr lang="en-GB" altLang="it-IT" baseline="0" dirty="0" smtClean="0">
                <a:latin typeface="Times" panose="02020603050405020304" pitchFamily="18" charset="0"/>
              </a:rPr>
              <a:t> dal </a:t>
            </a:r>
            <a:r>
              <a:rPr lang="en-GB" altLang="it-IT" baseline="0" dirty="0" err="1" smtClean="0">
                <a:latin typeface="Times" panose="02020603050405020304" pitchFamily="18" charset="0"/>
              </a:rPr>
              <a:t>compito</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esogeni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dipendenti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dallo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stimolo</a:t>
            </a:r>
            <a:r>
              <a:rPr lang="en-GB" altLang="it-IT" baseline="0" dirty="0" smtClean="0">
                <a:latin typeface="Times" panose="02020603050405020304" pitchFamily="18" charset="0"/>
              </a:rPr>
              <a:t>) – la nostra </a:t>
            </a:r>
            <a:r>
              <a:rPr lang="en-GB" altLang="it-IT" baseline="0" dirty="0" err="1" smtClean="0">
                <a:latin typeface="Times" panose="02020603050405020304" pitchFamily="18" charset="0"/>
              </a:rPr>
              <a:t>percezione</a:t>
            </a:r>
            <a:r>
              <a:rPr lang="en-GB" altLang="it-IT" baseline="0" dirty="0" smtClean="0">
                <a:latin typeface="Times" panose="02020603050405020304" pitchFamily="18" charset="0"/>
              </a:rPr>
              <a:t> è </a:t>
            </a:r>
            <a:r>
              <a:rPr lang="en-GB" altLang="it-IT" baseline="0" dirty="0" err="1" smtClean="0">
                <a:latin typeface="Times" panose="02020603050405020304" pitchFamily="18" charset="0"/>
              </a:rPr>
              <a:t>veicolata</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raggiunge</a:t>
            </a:r>
            <a:r>
              <a:rPr lang="en-GB" altLang="it-IT" baseline="0" dirty="0" smtClean="0">
                <a:latin typeface="Times" panose="02020603050405020304" pitchFamily="18" charset="0"/>
              </a:rPr>
              <a:t> solo </a:t>
            </a:r>
            <a:r>
              <a:rPr lang="en-GB" altLang="it-IT" baseline="0" dirty="0" err="1" smtClean="0">
                <a:latin typeface="Times" panose="02020603050405020304" pitchFamily="18" charset="0"/>
              </a:rPr>
              <a:t>informazioni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all’interno</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una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finestra</a:t>
            </a:r>
            <a:r>
              <a:rPr lang="en-GB" altLang="it-IT" baseline="0" dirty="0" smtClean="0">
                <a:latin typeface="Times" panose="02020603050405020304" pitchFamily="18" charset="0"/>
              </a:rPr>
              <a:t> attentive</a:t>
            </a:r>
          </a:p>
          <a:p>
            <a:endParaRPr lang="en-GB" altLang="it-IT" baseline="0" dirty="0" smtClean="0">
              <a:latin typeface="Times" panose="02020603050405020304" pitchFamily="18" charset="0"/>
            </a:endParaRPr>
          </a:p>
          <a:p>
            <a:r>
              <a:rPr lang="en-GB" altLang="it-IT" baseline="0" dirty="0" err="1" smtClean="0">
                <a:latin typeface="Times" panose="02020603050405020304" pitchFamily="18" charset="0"/>
              </a:rPr>
              <a:t>Percepire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però</a:t>
            </a:r>
            <a:r>
              <a:rPr lang="en-GB" altLang="it-IT" baseline="0" dirty="0" smtClean="0">
                <a:latin typeface="Times" panose="02020603050405020304" pitchFamily="18" charset="0"/>
              </a:rPr>
              <a:t> non </a:t>
            </a:r>
            <a:r>
              <a:rPr lang="en-GB" altLang="it-IT" baseline="0" dirty="0" err="1" smtClean="0">
                <a:latin typeface="Times" panose="02020603050405020304" pitchFamily="18" charset="0"/>
              </a:rPr>
              <a:t>basta</a:t>
            </a:r>
            <a:r>
              <a:rPr lang="en-GB" altLang="it-IT" baseline="0" dirty="0" smtClean="0">
                <a:latin typeface="Times" panose="02020603050405020304" pitchFamily="18" charset="0"/>
              </a:rPr>
              <a:t> – </a:t>
            </a:r>
            <a:r>
              <a:rPr lang="en-GB" altLang="it-IT" baseline="0" dirty="0" err="1" smtClean="0">
                <a:latin typeface="Times" panose="02020603050405020304" pitchFamily="18" charset="0"/>
              </a:rPr>
              <a:t>perchè</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alla</a:t>
            </a:r>
            <a:r>
              <a:rPr lang="en-GB" altLang="it-IT" baseline="0" dirty="0" smtClean="0">
                <a:latin typeface="Times" panose="02020603050405020304" pitchFamily="18" charset="0"/>
              </a:rPr>
              <a:t> fine del </a:t>
            </a:r>
            <a:r>
              <a:rPr lang="en-GB" altLang="it-IT" baseline="0" dirty="0" err="1" smtClean="0">
                <a:latin typeface="Times" panose="02020603050405020304" pitchFamily="18" charset="0"/>
              </a:rPr>
              <a:t>processo</a:t>
            </a:r>
            <a:r>
              <a:rPr lang="en-GB" altLang="it-IT" baseline="0" dirty="0" smtClean="0">
                <a:latin typeface="Times" panose="02020603050405020304" pitchFamily="18" charset="0"/>
              </a:rPr>
              <a:t> ci </a:t>
            </a:r>
            <a:r>
              <a:rPr lang="en-GB" altLang="it-IT" baseline="0" dirty="0" err="1" smtClean="0">
                <a:latin typeface="Times" panose="02020603050405020304" pitchFamily="18" charset="0"/>
              </a:rPr>
              <a:t>deve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essere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il</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riconoscimento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che</a:t>
            </a:r>
            <a:r>
              <a:rPr lang="en-GB" altLang="it-IT" baseline="0" dirty="0" smtClean="0">
                <a:latin typeface="Times" panose="02020603050405020304" pitchFamily="18" charset="0"/>
              </a:rPr>
              <a:t> è quell </a:t>
            </a:r>
            <a:r>
              <a:rPr lang="en-GB" altLang="it-IT" baseline="0" dirty="0" err="1" smtClean="0">
                <a:latin typeface="Times" panose="02020603050405020304" pitchFamily="18" charset="0"/>
              </a:rPr>
              <a:t>processo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che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lega</a:t>
            </a:r>
            <a:r>
              <a:rPr lang="en-GB" altLang="it-IT" baseline="0" dirty="0" smtClean="0">
                <a:latin typeface="Times" panose="02020603050405020304" pitchFamily="18" charset="0"/>
              </a:rPr>
              <a:t> la </a:t>
            </a:r>
            <a:r>
              <a:rPr lang="en-GB" altLang="it-IT" baseline="0" dirty="0" err="1" smtClean="0">
                <a:latin typeface="Times" panose="02020603050405020304" pitchFamily="18" charset="0"/>
              </a:rPr>
              <a:t>percezione</a:t>
            </a:r>
            <a:r>
              <a:rPr lang="en-GB" altLang="it-IT" baseline="0" dirty="0" smtClean="0">
                <a:latin typeface="Times" panose="02020603050405020304" pitchFamily="18" charset="0"/>
              </a:rPr>
              <a:t> con </a:t>
            </a:r>
            <a:r>
              <a:rPr lang="en-GB" altLang="it-IT" baseline="0" dirty="0" err="1" smtClean="0">
                <a:latin typeface="Times" panose="02020603050405020304" pitchFamily="18" charset="0"/>
              </a:rPr>
              <a:t>ciò</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che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abbiamo</a:t>
            </a:r>
            <a:r>
              <a:rPr lang="en-GB" altLang="it-IT" baseline="0" dirty="0" smtClean="0">
                <a:latin typeface="Times" panose="02020603050405020304" pitchFamily="18" charset="0"/>
              </a:rPr>
              <a:t> in </a:t>
            </a:r>
            <a:r>
              <a:rPr lang="en-GB" altLang="it-IT" baseline="0" dirty="0" err="1" smtClean="0">
                <a:latin typeface="Times" panose="02020603050405020304" pitchFamily="18" charset="0"/>
              </a:rPr>
              <a:t>memoria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che</a:t>
            </a:r>
            <a:r>
              <a:rPr lang="en-GB" altLang="it-IT" baseline="0" dirty="0" smtClean="0">
                <a:latin typeface="Times" panose="02020603050405020304" pitchFamily="18" charset="0"/>
              </a:rPr>
              <a:t> mi </a:t>
            </a:r>
            <a:r>
              <a:rPr lang="en-GB" altLang="it-IT" baseline="0" dirty="0" err="1" smtClean="0">
                <a:latin typeface="Times" panose="02020603050405020304" pitchFamily="18" charset="0"/>
              </a:rPr>
              <a:t>permette</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creare</a:t>
            </a:r>
            <a:r>
              <a:rPr lang="en-GB" altLang="it-IT" baseline="0" dirty="0" smtClean="0">
                <a:latin typeface="Times" panose="02020603050405020304" pitchFamily="18" charset="0"/>
              </a:rPr>
              <a:t> un </a:t>
            </a:r>
            <a:r>
              <a:rPr lang="en-GB" altLang="it-IT" baseline="0" dirty="0" err="1" smtClean="0">
                <a:latin typeface="Times" panose="02020603050405020304" pitchFamily="18" charset="0"/>
              </a:rPr>
              <a:t>legame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effettivo</a:t>
            </a:r>
            <a:r>
              <a:rPr lang="en-GB" altLang="it-IT" baseline="0" dirty="0" smtClean="0">
                <a:latin typeface="Times" panose="02020603050405020304" pitchFamily="18" charset="0"/>
              </a:rPr>
              <a:t> con </a:t>
            </a:r>
            <a:r>
              <a:rPr lang="en-GB" altLang="it-IT" baseline="0" dirty="0" err="1" smtClean="0">
                <a:latin typeface="Times" panose="02020603050405020304" pitchFamily="18" charset="0"/>
              </a:rPr>
              <a:t>il</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mondo</a:t>
            </a:r>
            <a:endParaRPr lang="en-GB" altLang="it-IT" dirty="0" smtClean="0">
              <a:latin typeface="Times" panose="02020603050405020304" pitchFamily="18" charset="0"/>
            </a:endParaRPr>
          </a:p>
          <a:p>
            <a:endParaRPr lang="en-GB" altLang="it-IT" dirty="0" smtClean="0">
              <a:latin typeface="Times" panose="02020603050405020304" pitchFamily="18" charset="0"/>
            </a:endParaRPr>
          </a:p>
        </p:txBody>
      </p:sp>
    </p:spTree>
    <p:extLst>
      <p:ext uri="{BB962C8B-B14F-4D97-AF65-F5344CB8AC3E}">
        <p14:creationId xmlns:p14="http://schemas.microsoft.com/office/powerpoint/2010/main" val="3464392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spcBef>
                <a:spcPct val="0"/>
              </a:spcBef>
            </a:pPr>
            <a:fld id="{58C53FF0-D00C-4B3F-90D8-46A71DE146DE}" type="slidenum">
              <a:rPr lang="en-US" altLang="it-IT"/>
              <a:pPr>
                <a:spcBef>
                  <a:spcPct val="0"/>
                </a:spcBef>
              </a:pPr>
              <a:t>46</a:t>
            </a:fld>
            <a:endParaRPr lang="en-US" altLang="it-IT"/>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45447683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lgn="r">
              <a:spcBef>
                <a:spcPct val="0"/>
              </a:spcBef>
            </a:pPr>
            <a:fld id="{1E6BC69F-1DAA-4227-8707-739E55EE071F}" type="slidenum">
              <a:rPr lang="en-US" altLang="it-IT">
                <a:cs typeface="Arial" panose="020B0604020202020204" pitchFamily="34" charset="0"/>
              </a:rPr>
              <a:pPr algn="r">
                <a:spcBef>
                  <a:spcPct val="0"/>
                </a:spcBef>
              </a:pPr>
              <a:t>47</a:t>
            </a:fld>
            <a:endParaRPr lang="en-US" altLang="it-IT">
              <a:cs typeface="Arial" panose="020B0604020202020204" pitchFamily="34" charset="0"/>
            </a:endParaRPr>
          </a:p>
        </p:txBody>
      </p:sp>
      <p:sp>
        <p:nvSpPr>
          <p:cNvPr id="14339" name="Rectangle 2"/>
          <p:cNvSpPr>
            <a:spLocks noGrp="1" noRot="1" noChangeAspect="1" noChangeArrowheads="1" noTextEdit="1"/>
          </p:cNvSpPr>
          <p:nvPr>
            <p:ph type="sldImg"/>
          </p:nvPr>
        </p:nvSpPr>
        <p:spPr>
          <a:ln/>
        </p:spPr>
      </p:sp>
      <p:sp>
        <p:nvSpPr>
          <p:cNvPr id="1434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dirty="0" smtClean="0"/>
              <a:t>Tanti presunti "misteri" ci appaiono tali solo perché è convinzione comune che il mondo sia proprio così come ci appare. Se vediamo un cavallo di una certa altezza, un'arancia di colore arancio o la luna bianca e splendente non ci facciamo troppe domande: significa che il cavallo è alto così, che l'arancia ha quel colore e che la luna è bianca. Ce lo dicono i nostri occhi, perché dubitarne? Il fatto è che i nostri occhi, così come gli altri nostri sensi, possono trarci in inganno. Non lo fanno per via di qualche "guasto" nel sistema percettivo (in genere, almeno), o per malizia, ma proprio per come sono costruiti. Il nostro cervello, insomma, non è una macchina che registra i fatti attraverso gli organi di senso e li conserva immutabili nel tempo. Il cervello, in realtà, </a:t>
            </a:r>
            <a:r>
              <a:rPr lang="it-IT" i="1" dirty="0" smtClean="0"/>
              <a:t>costruisce </a:t>
            </a:r>
            <a:r>
              <a:rPr lang="it-IT" dirty="0" smtClean="0"/>
              <a:t>il mondo che lo circonda. In presenza di una figura ambigua, per esempio, cerca un significato e sceglie quello più vicino alle nostre esperienze passate. Che non necessariamente è quello giusto. Davanti a una macchia su un muro, c'è chi vede solo un segno dell'umidità e chi, devoto fedele di Padre Pio, vedrà invece un ritratto perfetto del Santo di Pietralcina. </a:t>
            </a:r>
          </a:p>
          <a:p>
            <a:endParaRPr lang="it-IT" dirty="0" smtClean="0"/>
          </a:p>
          <a:p>
            <a:r>
              <a:rPr lang="it-IT" dirty="0" smtClean="0"/>
              <a:t>Per capire meglio come funziona la nostra percezione visiva si rivela particolarmente felice la lettura de </a:t>
            </a:r>
            <a:r>
              <a:rPr lang="it-IT" i="1" dirty="0" smtClean="0"/>
              <a:t>Il colore della luna</a:t>
            </a:r>
            <a:r>
              <a:rPr lang="it-IT" dirty="0" smtClean="0"/>
              <a:t>. Paola Bressan, ricercatrice all'Università di Padova e tante volte collaboratrice di verifiche e sperimentazioni per il CICAP, ha raccolto in questo volume tanta parte dei suoi studi e delle sue ricerche sulla visione. È tutt'altro che un libro specialistico, anzi. Scritto in maniera brillante e scorrevole, </a:t>
            </a:r>
            <a:r>
              <a:rPr lang="it-IT" i="1" dirty="0" smtClean="0"/>
              <a:t>Il colore della luna</a:t>
            </a:r>
            <a:r>
              <a:rPr lang="it-IT" dirty="0" smtClean="0"/>
              <a:t> scivola via trattando del sistema visivo, di che cos'è la luce, di come vediamo i colori e i grigi, di come percepiamo la profondità, gli oggetti e il movimento. Il tutto prendendo come spunto fatti di vita quotidiana, in apparenza banali, che troppo spesso diamo per scontati ma che, visti sotto una nuova ottica (è il caso di dirlo), si rivelano sorprendenti. Per darvi un'idea, sappiate che leggendo il libro di Paola Bressan scoprirete, tra altre mille cose, perché le donne usano il rossetto (non da cinquant'anni, ma da cinquemila), perché la frutta acerba è dello stesso colore delle foglie, perché a sei mesi di età eravate molto più bravi a distinguere fra loro le facce delle scimmie di quanto non lo siate ora, perché il mondo non si muove quando muoviamo gli occhi, perché nei film le ruote delle diligenze sembrano girare all'indietro, perché la luna ci appare bianca e luminosa pur essendo grigio scura e perchè il nostro cane non si interessa ai programmi televisivi. Perché non c'è niente di interessante da vedere direte voi? Forse non sbagliate</a:t>
            </a:r>
          </a:p>
          <a:p>
            <a:endParaRPr lang="en-GB" altLang="it-IT" dirty="0" smtClean="0">
              <a:latin typeface="Times" panose="02020603050405020304" pitchFamily="18" charset="0"/>
            </a:endParaRPr>
          </a:p>
          <a:p>
            <a:endParaRPr lang="en-GB" altLang="it-IT" dirty="0" smtClean="0">
              <a:latin typeface="Times" panose="02020603050405020304" pitchFamily="18" charset="0"/>
            </a:endParaRPr>
          </a:p>
          <a:p>
            <a:endParaRPr lang="en-GB" altLang="it-IT" dirty="0" smtClean="0">
              <a:latin typeface="Times" panose="02020603050405020304" pitchFamily="18" charset="0"/>
            </a:endParaRPr>
          </a:p>
          <a:p>
            <a:r>
              <a:rPr lang="en-GB" altLang="it-IT" dirty="0" smtClean="0">
                <a:latin typeface="Times" panose="02020603050405020304" pitchFamily="18" charset="0"/>
              </a:rPr>
              <a:t>Le </a:t>
            </a:r>
            <a:r>
              <a:rPr lang="en-GB" altLang="it-IT" dirty="0" err="1" smtClean="0">
                <a:latin typeface="Times" panose="02020603050405020304" pitchFamily="18" charset="0"/>
              </a:rPr>
              <a:t>applicazioni</a:t>
            </a:r>
            <a:r>
              <a:rPr lang="en-GB" altLang="it-IT" dirty="0" smtClean="0">
                <a:latin typeface="Times" panose="02020603050405020304" pitchFamily="18" charset="0"/>
              </a:rPr>
              <a:t> </a:t>
            </a:r>
            <a:r>
              <a:rPr lang="en-GB" altLang="it-IT" dirty="0" err="1" smtClean="0">
                <a:latin typeface="Times" panose="02020603050405020304" pitchFamily="18" charset="0"/>
              </a:rPr>
              <a:t>della</a:t>
            </a:r>
            <a:r>
              <a:rPr lang="en-GB" altLang="it-IT" dirty="0" smtClean="0">
                <a:latin typeface="Times" panose="02020603050405020304" pitchFamily="18" charset="0"/>
              </a:rPr>
              <a:t> </a:t>
            </a:r>
            <a:r>
              <a:rPr lang="en-GB" altLang="it-IT" dirty="0" err="1" smtClean="0">
                <a:latin typeface="Times" panose="02020603050405020304" pitchFamily="18" charset="0"/>
              </a:rPr>
              <a:t>percezioni</a:t>
            </a:r>
            <a:r>
              <a:rPr lang="en-GB" altLang="it-IT" dirty="0" smtClean="0">
                <a:latin typeface="Times" panose="02020603050405020304" pitchFamily="18" charset="0"/>
              </a:rPr>
              <a:t> </a:t>
            </a:r>
            <a:r>
              <a:rPr lang="en-GB" altLang="it-IT" dirty="0" err="1" smtClean="0">
                <a:latin typeface="Times" panose="02020603050405020304" pitchFamily="18" charset="0"/>
              </a:rPr>
              <a:t>sono</a:t>
            </a:r>
            <a:r>
              <a:rPr lang="en-GB" altLang="it-IT" dirty="0" smtClean="0">
                <a:latin typeface="Times" panose="02020603050405020304" pitchFamily="18" charset="0"/>
              </a:rPr>
              <a:t> le </a:t>
            </a:r>
            <a:r>
              <a:rPr lang="en-GB" altLang="it-IT" dirty="0" err="1" smtClean="0">
                <a:latin typeface="Times" panose="02020603050405020304" pitchFamily="18" charset="0"/>
              </a:rPr>
              <a:t>più</a:t>
            </a:r>
            <a:r>
              <a:rPr lang="en-GB" altLang="it-IT" dirty="0" smtClean="0">
                <a:latin typeface="Times" panose="02020603050405020304" pitchFamily="18" charset="0"/>
              </a:rPr>
              <a:t> </a:t>
            </a:r>
            <a:r>
              <a:rPr lang="en-GB" altLang="it-IT" dirty="0" err="1" smtClean="0">
                <a:latin typeface="Times" panose="02020603050405020304" pitchFamily="18" charset="0"/>
              </a:rPr>
              <a:t>inattese</a:t>
            </a:r>
            <a:r>
              <a:rPr lang="en-GB" altLang="it-IT" dirty="0" smtClean="0">
                <a:latin typeface="Times" panose="02020603050405020304" pitchFamily="18" charset="0"/>
              </a:rPr>
              <a:t>, ad </a:t>
            </a:r>
            <a:r>
              <a:rPr lang="en-GB" altLang="it-IT" dirty="0" err="1" smtClean="0">
                <a:latin typeface="Times" panose="02020603050405020304" pitchFamily="18" charset="0"/>
              </a:rPr>
              <a:t>esempio</a:t>
            </a:r>
            <a:r>
              <a:rPr lang="en-GB" altLang="it-IT" dirty="0" smtClean="0">
                <a:latin typeface="Times" panose="02020603050405020304" pitchFamily="18" charset="0"/>
              </a:rPr>
              <a:t> lo studio e le </a:t>
            </a:r>
            <a:r>
              <a:rPr lang="en-GB" altLang="it-IT" dirty="0" err="1" smtClean="0">
                <a:latin typeface="Times" panose="02020603050405020304" pitchFamily="18" charset="0"/>
              </a:rPr>
              <a:t>applicazioni</a:t>
            </a:r>
            <a:r>
              <a:rPr lang="en-GB" altLang="it-IT" dirty="0" smtClean="0">
                <a:latin typeface="Times" panose="02020603050405020304" pitchFamily="18" charset="0"/>
              </a:rPr>
              <a:t> </a:t>
            </a:r>
            <a:r>
              <a:rPr lang="en-GB" altLang="it-IT" dirty="0" err="1" smtClean="0">
                <a:latin typeface="Times" panose="02020603050405020304" pitchFamily="18" charset="0"/>
              </a:rPr>
              <a:t>della</a:t>
            </a:r>
            <a:r>
              <a:rPr lang="en-GB" altLang="it-IT" dirty="0" smtClean="0">
                <a:latin typeface="Times" panose="02020603050405020304" pitchFamily="18" charset="0"/>
              </a:rPr>
              <a:t> </a:t>
            </a:r>
            <a:r>
              <a:rPr lang="en-GB" altLang="it-IT" dirty="0" err="1" smtClean="0">
                <a:latin typeface="Times" panose="02020603050405020304" pitchFamily="18" charset="0"/>
              </a:rPr>
              <a:t>percezione</a:t>
            </a:r>
            <a:r>
              <a:rPr lang="en-GB" altLang="it-IT" dirty="0" smtClean="0">
                <a:latin typeface="Times" panose="02020603050405020304" pitchFamily="18" charset="0"/>
              </a:rPr>
              <a:t> del </a:t>
            </a:r>
            <a:r>
              <a:rPr lang="en-GB" altLang="it-IT" dirty="0" err="1" smtClean="0">
                <a:latin typeface="Times" panose="02020603050405020304" pitchFamily="18" charset="0"/>
              </a:rPr>
              <a:t>colore</a:t>
            </a:r>
            <a:r>
              <a:rPr lang="en-GB" altLang="it-IT" dirty="0" smtClean="0">
                <a:latin typeface="Times" panose="02020603050405020304" pitchFamily="18" charset="0"/>
              </a:rPr>
              <a:t> ci </a:t>
            </a:r>
            <a:r>
              <a:rPr lang="en-GB" altLang="it-IT" dirty="0" err="1" smtClean="0">
                <a:latin typeface="Times" panose="02020603050405020304" pitchFamily="18" charset="0"/>
              </a:rPr>
              <a:t>permetterà</a:t>
            </a:r>
            <a:r>
              <a:rPr lang="en-GB" altLang="it-IT" dirty="0" smtClean="0">
                <a:latin typeface="Times" panose="02020603050405020304" pitchFamily="18" charset="0"/>
              </a:rPr>
              <a:t> di </a:t>
            </a:r>
            <a:r>
              <a:rPr lang="en-GB" altLang="it-IT" dirty="0" err="1" smtClean="0">
                <a:latin typeface="Times" panose="02020603050405020304" pitchFamily="18" charset="0"/>
              </a:rPr>
              <a:t>comprendere</a:t>
            </a:r>
            <a:r>
              <a:rPr lang="en-GB" altLang="it-IT" dirty="0" smtClean="0">
                <a:latin typeface="Times" panose="02020603050405020304" pitchFamily="18" charset="0"/>
              </a:rPr>
              <a:t> </a:t>
            </a:r>
          </a:p>
          <a:p>
            <a:endParaRPr lang="en-GB" altLang="it-IT" dirty="0" smtClean="0">
              <a:latin typeface="Times" panose="02020603050405020304" pitchFamily="18" charset="0"/>
            </a:endParaRPr>
          </a:p>
          <a:p>
            <a:r>
              <a:rPr lang="en-GB" altLang="it-IT" dirty="0" smtClean="0">
                <a:latin typeface="Times" panose="02020603050405020304" pitchFamily="18" charset="0"/>
              </a:rPr>
              <a:t>1. </a:t>
            </a:r>
            <a:r>
              <a:rPr lang="en-GB" altLang="it-IT" dirty="0" err="1" smtClean="0">
                <a:latin typeface="Times" panose="02020603050405020304" pitchFamily="18" charset="0"/>
              </a:rPr>
              <a:t>perchè</a:t>
            </a:r>
            <a:r>
              <a:rPr lang="en-GB" altLang="it-IT" dirty="0" smtClean="0">
                <a:latin typeface="Times" panose="02020603050405020304" pitchFamily="18" charset="0"/>
              </a:rPr>
              <a:t> le </a:t>
            </a:r>
            <a:r>
              <a:rPr lang="en-GB" altLang="it-IT" dirty="0" err="1" smtClean="0">
                <a:latin typeface="Times" panose="02020603050405020304" pitchFamily="18" charset="0"/>
              </a:rPr>
              <a:t>donne</a:t>
            </a:r>
            <a:r>
              <a:rPr lang="en-GB" altLang="it-IT" dirty="0" smtClean="0">
                <a:latin typeface="Times" panose="02020603050405020304" pitchFamily="18" charset="0"/>
              </a:rPr>
              <a:t> </a:t>
            </a:r>
            <a:r>
              <a:rPr lang="en-GB" altLang="it-IT" dirty="0" err="1" smtClean="0">
                <a:latin typeface="Times" panose="02020603050405020304" pitchFamily="18" charset="0"/>
              </a:rPr>
              <a:t>tendono</a:t>
            </a:r>
            <a:r>
              <a:rPr lang="en-GB" altLang="it-IT" dirty="0" smtClean="0">
                <a:latin typeface="Times" panose="02020603050405020304" pitchFamily="18" charset="0"/>
              </a:rPr>
              <a:t> ad </a:t>
            </a:r>
            <a:r>
              <a:rPr lang="en-GB" altLang="it-IT" dirty="0" err="1" smtClean="0">
                <a:latin typeface="Times" panose="02020603050405020304" pitchFamily="18" charset="0"/>
              </a:rPr>
              <a:t>usare</a:t>
            </a:r>
            <a:r>
              <a:rPr lang="en-GB" altLang="it-IT" dirty="0" smtClean="0">
                <a:latin typeface="Times" panose="02020603050405020304" pitchFamily="18" charset="0"/>
              </a:rPr>
              <a:t> </a:t>
            </a:r>
            <a:r>
              <a:rPr lang="en-GB" altLang="it-IT" dirty="0" err="1" smtClean="0">
                <a:latin typeface="Times" panose="02020603050405020304" pitchFamily="18" charset="0"/>
              </a:rPr>
              <a:t>il</a:t>
            </a:r>
            <a:r>
              <a:rPr lang="en-GB" altLang="it-IT" dirty="0" smtClean="0">
                <a:latin typeface="Times" panose="02020603050405020304" pitchFamily="18" charset="0"/>
              </a:rPr>
              <a:t> </a:t>
            </a:r>
            <a:r>
              <a:rPr lang="en-GB" altLang="it-IT" dirty="0" err="1" smtClean="0">
                <a:latin typeface="Times" panose="02020603050405020304" pitchFamily="18" charset="0"/>
              </a:rPr>
              <a:t>rossetto</a:t>
            </a:r>
            <a:r>
              <a:rPr lang="en-GB" altLang="it-IT" dirty="0" smtClean="0">
                <a:latin typeface="Times" panose="02020603050405020304" pitchFamily="18" charset="0"/>
              </a:rPr>
              <a:t>.</a:t>
            </a:r>
            <a:r>
              <a:rPr lang="en-GB" altLang="it-IT" baseline="0" dirty="0" smtClean="0">
                <a:latin typeface="Times" panose="02020603050405020304" pitchFamily="18" charset="0"/>
              </a:rPr>
              <a:t> </a:t>
            </a:r>
          </a:p>
          <a:p>
            <a:endParaRPr lang="en-GB" altLang="it-IT" baseline="0" dirty="0" smtClean="0">
              <a:latin typeface="Times" panose="02020603050405020304" pitchFamily="18" charset="0"/>
            </a:endParaRPr>
          </a:p>
          <a:p>
            <a:r>
              <a:rPr lang="en-GB" altLang="it-IT" baseline="0" dirty="0" smtClean="0">
                <a:latin typeface="Times" panose="02020603050405020304" pitchFamily="18" charset="0"/>
              </a:rPr>
              <a:t>Il </a:t>
            </a:r>
            <a:r>
              <a:rPr lang="en-GB" altLang="it-IT" baseline="0" dirty="0" err="1" smtClean="0">
                <a:latin typeface="Times" panose="02020603050405020304" pitchFamily="18" charset="0"/>
              </a:rPr>
              <a:t>colore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della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pelle</a:t>
            </a:r>
            <a:r>
              <a:rPr lang="en-GB" altLang="it-IT" baseline="0" dirty="0" smtClean="0">
                <a:latin typeface="Times" panose="02020603050405020304" pitchFamily="18" charset="0"/>
              </a:rPr>
              <a:t> sotto </a:t>
            </a:r>
            <a:r>
              <a:rPr lang="en-GB" altLang="it-IT" baseline="0" dirty="0" err="1" smtClean="0">
                <a:latin typeface="Times" panose="02020603050405020304" pitchFamily="18" charset="0"/>
              </a:rPr>
              <a:t>illuminazone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naturale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tende</a:t>
            </a:r>
            <a:r>
              <a:rPr lang="en-GB" altLang="it-IT" baseline="0" dirty="0" smtClean="0">
                <a:latin typeface="Times" panose="02020603050405020304" pitchFamily="18" charset="0"/>
              </a:rPr>
              <a:t> ad </a:t>
            </a:r>
            <a:r>
              <a:rPr lang="en-GB" altLang="it-IT" baseline="0" dirty="0" err="1" smtClean="0">
                <a:latin typeface="Times" panose="02020603050405020304" pitchFamily="18" charset="0"/>
              </a:rPr>
              <a:t>uniformarsi</a:t>
            </a:r>
            <a:r>
              <a:rPr lang="en-GB" altLang="it-IT" baseline="0" dirty="0" smtClean="0">
                <a:latin typeface="Times" panose="02020603050405020304" pitchFamily="18" charset="0"/>
              </a:rPr>
              <a:t> e I </a:t>
            </a:r>
            <a:r>
              <a:rPr lang="en-GB" altLang="it-IT" baseline="0" dirty="0" err="1" smtClean="0">
                <a:latin typeface="Times" panose="02020603050405020304" pitchFamily="18" charset="0"/>
              </a:rPr>
              <a:t>tratti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espressivi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tendono</a:t>
            </a:r>
            <a:r>
              <a:rPr lang="en-GB" altLang="it-IT" baseline="0" dirty="0" smtClean="0">
                <a:latin typeface="Times" panose="02020603050405020304" pitchFamily="18" charset="0"/>
              </a:rPr>
              <a:t> a </a:t>
            </a:r>
            <a:r>
              <a:rPr lang="en-GB" altLang="it-IT" baseline="0" dirty="0" err="1" smtClean="0">
                <a:latin typeface="Times" panose="02020603050405020304" pitchFamily="18" charset="0"/>
              </a:rPr>
              <a:t>scomparire</a:t>
            </a:r>
            <a:r>
              <a:rPr lang="en-GB" altLang="it-IT" baseline="0" dirty="0" smtClean="0">
                <a:latin typeface="Times" panose="02020603050405020304" pitchFamily="18" charset="0"/>
              </a:rPr>
              <a:t>. Il </a:t>
            </a:r>
            <a:r>
              <a:rPr lang="en-GB" altLang="it-IT" baseline="0" dirty="0" err="1" smtClean="0">
                <a:latin typeface="Times" panose="02020603050405020304" pitchFamily="18" charset="0"/>
              </a:rPr>
              <a:t>rosso</a:t>
            </a:r>
            <a:r>
              <a:rPr lang="en-GB" altLang="it-IT" baseline="0" dirty="0" smtClean="0">
                <a:latin typeface="Times" panose="02020603050405020304" pitchFamily="18" charset="0"/>
              </a:rPr>
              <a:t> è </a:t>
            </a:r>
            <a:r>
              <a:rPr lang="en-GB" altLang="it-IT" baseline="0" dirty="0" err="1" smtClean="0">
                <a:latin typeface="Times" panose="02020603050405020304" pitchFamily="18" charset="0"/>
              </a:rPr>
              <a:t>il</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colore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che</a:t>
            </a:r>
            <a:r>
              <a:rPr lang="en-GB" altLang="it-IT" baseline="0" dirty="0" smtClean="0">
                <a:latin typeface="Times" panose="02020603050405020304" pitchFamily="18" charset="0"/>
              </a:rPr>
              <a:t> sotto </a:t>
            </a:r>
            <a:r>
              <a:rPr lang="en-GB" altLang="it-IT" baseline="0" dirty="0" err="1" smtClean="0">
                <a:latin typeface="Times" panose="02020603050405020304" pitchFamily="18" charset="0"/>
              </a:rPr>
              <a:t>una</a:t>
            </a:r>
            <a:r>
              <a:rPr lang="en-GB" altLang="it-IT" baseline="0" dirty="0" smtClean="0">
                <a:latin typeface="Times" panose="02020603050405020304" pitchFamily="18" charset="0"/>
              </a:rPr>
              <a:t> forte </a:t>
            </a:r>
            <a:r>
              <a:rPr lang="en-GB" altLang="it-IT" baseline="0" dirty="0" err="1" smtClean="0">
                <a:latin typeface="Times" panose="02020603050405020304" pitchFamily="18" charset="0"/>
              </a:rPr>
              <a:t>illuminazone</a:t>
            </a:r>
            <a:r>
              <a:rPr lang="en-GB" altLang="it-IT" baseline="0" dirty="0" smtClean="0">
                <a:latin typeface="Times" panose="02020603050405020304" pitchFamily="18" charset="0"/>
              </a:rPr>
              <a:t> – </a:t>
            </a:r>
            <a:r>
              <a:rPr lang="en-GB" altLang="it-IT" baseline="0" dirty="0" err="1" smtClean="0">
                <a:latin typeface="Times" panose="02020603050405020304" pitchFamily="18" charset="0"/>
              </a:rPr>
              <a:t>cosiddetta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visione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scotopica</a:t>
            </a:r>
            <a:r>
              <a:rPr lang="en-GB" altLang="it-IT" baseline="0" dirty="0" smtClean="0">
                <a:latin typeface="Times" panose="02020603050405020304" pitchFamily="18" charset="0"/>
              </a:rPr>
              <a:t> - </a:t>
            </a:r>
            <a:r>
              <a:rPr lang="en-GB" altLang="it-IT" baseline="0" dirty="0" err="1" smtClean="0">
                <a:latin typeface="Times" panose="02020603050405020304" pitchFamily="18" charset="0"/>
              </a:rPr>
              <a:t>risalta</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più</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rispetto</a:t>
            </a:r>
            <a:r>
              <a:rPr lang="en-GB" altLang="it-IT" baseline="0" dirty="0" smtClean="0">
                <a:latin typeface="Times" panose="02020603050405020304" pitchFamily="18" charset="0"/>
              </a:rPr>
              <a:t> a </a:t>
            </a:r>
            <a:r>
              <a:rPr lang="en-GB" altLang="it-IT" baseline="0" dirty="0" err="1" smtClean="0">
                <a:latin typeface="Times" panose="02020603050405020304" pitchFamily="18" charset="0"/>
              </a:rPr>
              <a:t>tutti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gli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altri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perchè</a:t>
            </a:r>
            <a:r>
              <a:rPr lang="en-GB" altLang="it-IT" baseline="0" dirty="0" smtClean="0">
                <a:latin typeface="Times" panose="02020603050405020304" pitchFamily="18" charset="0"/>
              </a:rPr>
              <a:t> I </a:t>
            </a:r>
            <a:r>
              <a:rPr lang="en-GB" altLang="it-IT" baseline="0" dirty="0" err="1" smtClean="0">
                <a:latin typeface="Times" panose="02020603050405020304" pitchFamily="18" charset="0"/>
              </a:rPr>
              <a:t>nostri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recettori</a:t>
            </a:r>
            <a:r>
              <a:rPr lang="en-GB" altLang="it-IT" baseline="0" dirty="0" smtClean="0">
                <a:latin typeface="Times" panose="02020603050405020304" pitchFamily="18" charset="0"/>
              </a:rPr>
              <a:t> (coni) </a:t>
            </a:r>
            <a:r>
              <a:rPr lang="en-GB" altLang="it-IT" baseline="0" dirty="0" err="1" smtClean="0">
                <a:latin typeface="Times" panose="02020603050405020304" pitchFamily="18" charset="0"/>
              </a:rPr>
              <a:t>hanno</a:t>
            </a:r>
            <a:r>
              <a:rPr lang="en-GB" altLang="it-IT" baseline="0" dirty="0" smtClean="0">
                <a:latin typeface="Times" panose="02020603050405020304" pitchFamily="18" charset="0"/>
              </a:rPr>
              <a:t> un </a:t>
            </a:r>
            <a:r>
              <a:rPr lang="en-GB" altLang="it-IT" baseline="0" dirty="0" err="1" smtClean="0">
                <a:latin typeface="Times" panose="02020603050405020304" pitchFamily="18" charset="0"/>
              </a:rPr>
              <a:t>picco</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sensibilità</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attorno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alle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lunghezze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d’onda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attorno</a:t>
            </a:r>
            <a:r>
              <a:rPr lang="en-GB" altLang="it-IT" baseline="0" dirty="0" smtClean="0">
                <a:latin typeface="Times" panose="02020603050405020304" pitchFamily="18" charset="0"/>
              </a:rPr>
              <a:t> al </a:t>
            </a:r>
            <a:r>
              <a:rPr lang="en-GB" altLang="it-IT" baseline="0" dirty="0" err="1" smtClean="0">
                <a:latin typeface="Times" panose="02020603050405020304" pitchFamily="18" charset="0"/>
              </a:rPr>
              <a:t>rosso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Questo</a:t>
            </a:r>
            <a:r>
              <a:rPr lang="en-GB" altLang="it-IT" baseline="0" dirty="0" smtClean="0">
                <a:latin typeface="Times" panose="02020603050405020304" pitchFamily="18" charset="0"/>
              </a:rPr>
              <a:t> è </a:t>
            </a:r>
            <a:r>
              <a:rPr lang="en-GB" altLang="it-IT" baseline="0" dirty="0" err="1" smtClean="0">
                <a:latin typeface="Times" panose="02020603050405020304" pitchFamily="18" charset="0"/>
              </a:rPr>
              <a:t>noto</a:t>
            </a:r>
            <a:r>
              <a:rPr lang="en-GB" altLang="it-IT" baseline="0" dirty="0" smtClean="0">
                <a:latin typeface="Times" panose="02020603050405020304" pitchFamily="18" charset="0"/>
              </a:rPr>
              <a:t> come </a:t>
            </a:r>
            <a:r>
              <a:rPr lang="en-GB" altLang="it-IT" baseline="0" dirty="0" err="1" smtClean="0">
                <a:latin typeface="Times" panose="02020603050405020304" pitchFamily="18" charset="0"/>
              </a:rPr>
              <a:t>fenomeno</a:t>
            </a:r>
            <a:r>
              <a:rPr lang="en-GB" altLang="it-IT" baseline="0" dirty="0" smtClean="0">
                <a:latin typeface="Times" panose="02020603050405020304" pitchFamily="18" charset="0"/>
              </a:rPr>
              <a:t> di Purkinje. Il </a:t>
            </a:r>
            <a:r>
              <a:rPr lang="en-GB" altLang="it-IT" baseline="0" dirty="0" err="1" smtClean="0">
                <a:latin typeface="Times" panose="02020603050405020304" pitchFamily="18" charset="0"/>
              </a:rPr>
              <a:t>rosso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appare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luminoso</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incandescente</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giorno</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scuro</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buio</a:t>
            </a:r>
            <a:r>
              <a:rPr lang="en-GB" altLang="it-IT" baseline="0" dirty="0" smtClean="0">
                <a:latin typeface="Times" panose="02020603050405020304" pitchFamily="18" charset="0"/>
              </a:rPr>
              <a:t> la </a:t>
            </a:r>
            <a:r>
              <a:rPr lang="en-GB" altLang="it-IT" baseline="0" dirty="0" err="1" smtClean="0">
                <a:latin typeface="Times" panose="02020603050405020304" pitchFamily="18" charset="0"/>
              </a:rPr>
              <a:t>notte</a:t>
            </a:r>
            <a:r>
              <a:rPr lang="en-GB" altLang="it-IT" baseline="0" dirty="0" smtClean="0">
                <a:latin typeface="Times" panose="02020603050405020304" pitchFamily="18" charset="0"/>
              </a:rPr>
              <a:t> in </a:t>
            </a:r>
            <a:r>
              <a:rPr lang="en-GB" altLang="it-IT" baseline="0" dirty="0" err="1" smtClean="0">
                <a:latin typeface="Times" panose="02020603050405020304" pitchFamily="18" charset="0"/>
              </a:rPr>
              <a:t>vione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mesopica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quando</a:t>
            </a:r>
            <a:r>
              <a:rPr lang="en-GB" altLang="it-IT" baseline="0" dirty="0" smtClean="0">
                <a:latin typeface="Times" panose="02020603050405020304" pitchFamily="18" charset="0"/>
              </a:rPr>
              <a:t> la nostra vision è mediate </a:t>
            </a:r>
            <a:r>
              <a:rPr lang="en-GB" altLang="it-IT" baseline="0" dirty="0" err="1" smtClean="0">
                <a:latin typeface="Times" panose="02020603050405020304" pitchFamily="18" charset="0"/>
              </a:rPr>
              <a:t>dai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bastoncelli</a:t>
            </a:r>
            <a:r>
              <a:rPr lang="en-GB" altLang="it-IT" baseline="0" dirty="0" smtClean="0">
                <a:latin typeface="Times" panose="02020603050405020304" pitchFamily="18" charset="0"/>
              </a:rPr>
              <a:t>: la </a:t>
            </a:r>
            <a:r>
              <a:rPr lang="en-GB" altLang="it-IT" baseline="0" dirty="0" err="1" smtClean="0">
                <a:latin typeface="Times" panose="02020603050405020304" pitchFamily="18" charset="0"/>
              </a:rPr>
              <a:t>curva</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sensibilità</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della</a:t>
            </a:r>
            <a:r>
              <a:rPr lang="en-GB" altLang="it-IT" baseline="0" dirty="0" smtClean="0">
                <a:latin typeface="Times" panose="02020603050405020304" pitchFamily="18" charset="0"/>
              </a:rPr>
              <a:t> nostra </a:t>
            </a:r>
            <a:r>
              <a:rPr lang="en-GB" altLang="it-IT" baseline="0" dirty="0" err="1" smtClean="0">
                <a:latin typeface="Times" panose="02020603050405020304" pitchFamily="18" charset="0"/>
              </a:rPr>
              <a:t>visione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mesopica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bastoncelli</a:t>
            </a:r>
            <a:r>
              <a:rPr lang="en-GB" altLang="it-IT" baseline="0" dirty="0" smtClean="0">
                <a:latin typeface="Times" panose="02020603050405020304" pitchFamily="18" charset="0"/>
              </a:rPr>
              <a:t>) ha un </a:t>
            </a:r>
            <a:r>
              <a:rPr lang="en-GB" altLang="it-IT" baseline="0" dirty="0" err="1" smtClean="0">
                <a:latin typeface="Times" panose="02020603050405020304" pitchFamily="18" charset="0"/>
              </a:rPr>
              <a:t>picco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attorno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alle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lunghezze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d’onda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blu</a:t>
            </a:r>
            <a:r>
              <a:rPr lang="en-GB" altLang="it-IT" baseline="0" dirty="0" smtClean="0">
                <a:latin typeface="Times" panose="02020603050405020304" pitchFamily="18" charset="0"/>
              </a:rPr>
              <a:t>/</a:t>
            </a:r>
            <a:r>
              <a:rPr lang="en-GB" altLang="it-IT" baseline="0" dirty="0" err="1" smtClean="0">
                <a:latin typeface="Times" panose="02020603050405020304" pitchFamily="18" charset="0"/>
              </a:rPr>
              <a:t>verdi</a:t>
            </a:r>
            <a:r>
              <a:rPr lang="en-GB" altLang="it-IT" baseline="0" dirty="0" smtClean="0">
                <a:latin typeface="Times" panose="02020603050405020304" pitchFamily="18" charset="0"/>
              </a:rPr>
              <a:t> e decade </a:t>
            </a:r>
            <a:r>
              <a:rPr lang="en-GB" altLang="it-IT" baseline="0" dirty="0" err="1" smtClean="0">
                <a:latin typeface="Times" panose="02020603050405020304" pitchFamily="18" charset="0"/>
              </a:rPr>
              <a:t>attorno</a:t>
            </a:r>
            <a:r>
              <a:rPr lang="en-GB" altLang="it-IT" baseline="0" dirty="0" smtClean="0">
                <a:latin typeface="Times" panose="02020603050405020304" pitchFamily="18" charset="0"/>
              </a:rPr>
              <a:t> al </a:t>
            </a:r>
            <a:r>
              <a:rPr lang="en-GB" altLang="it-IT" baseline="0" dirty="0" err="1" smtClean="0">
                <a:latin typeface="Times" panose="02020603050405020304" pitchFamily="18" charset="0"/>
              </a:rPr>
              <a:t>rosso</a:t>
            </a:r>
            <a:r>
              <a:rPr lang="en-GB" altLang="it-IT" baseline="0" dirty="0" smtClean="0">
                <a:latin typeface="Times" panose="02020603050405020304" pitchFamily="18" charset="0"/>
              </a:rPr>
              <a:t>.</a:t>
            </a:r>
          </a:p>
          <a:p>
            <a:endParaRPr lang="en-GB" altLang="it-IT" baseline="0" dirty="0" smtClean="0">
              <a:latin typeface="Times" panose="02020603050405020304" pitchFamily="18" charset="0"/>
            </a:endParaRPr>
          </a:p>
          <a:p>
            <a:r>
              <a:rPr lang="en-GB" altLang="it-IT" baseline="0" dirty="0" smtClean="0">
                <a:latin typeface="Times" panose="02020603050405020304" pitchFamily="18" charset="0"/>
              </a:rPr>
              <a:t>2. </a:t>
            </a:r>
            <a:r>
              <a:rPr lang="en-GB" altLang="it-IT" baseline="0" dirty="0" err="1" smtClean="0">
                <a:latin typeface="Times" panose="02020603050405020304" pitchFamily="18" charset="0"/>
              </a:rPr>
              <a:t>Perchè</a:t>
            </a:r>
            <a:r>
              <a:rPr lang="en-GB" altLang="it-IT" baseline="0" dirty="0" smtClean="0">
                <a:latin typeface="Times" panose="02020603050405020304" pitchFamily="18" charset="0"/>
              </a:rPr>
              <a:t> le </a:t>
            </a:r>
            <a:r>
              <a:rPr lang="en-GB" altLang="it-IT" baseline="0" dirty="0" err="1" smtClean="0">
                <a:latin typeface="Times" panose="02020603050405020304" pitchFamily="18" charset="0"/>
              </a:rPr>
              <a:t>foglie</a:t>
            </a:r>
            <a:r>
              <a:rPr lang="en-GB" altLang="it-IT" baseline="0" dirty="0" smtClean="0">
                <a:latin typeface="Times" panose="02020603050405020304" pitchFamily="18" charset="0"/>
              </a:rPr>
              <a:t> tendon al </a:t>
            </a:r>
            <a:r>
              <a:rPr lang="en-GB" altLang="it-IT" baseline="0" dirty="0" err="1" smtClean="0">
                <a:latin typeface="Times" panose="02020603050405020304" pitchFamily="18" charset="0"/>
              </a:rPr>
              <a:t>colore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giallo</a:t>
            </a:r>
            <a:r>
              <a:rPr lang="en-GB" altLang="it-IT" baseline="0" dirty="0" smtClean="0">
                <a:latin typeface="Times" panose="02020603050405020304" pitchFamily="18" charset="0"/>
              </a:rPr>
              <a:t>.</a:t>
            </a:r>
          </a:p>
          <a:p>
            <a:endParaRPr lang="en-GB" altLang="it-IT" baseline="0" dirty="0" smtClean="0">
              <a:latin typeface="Times" panose="02020603050405020304" pitchFamily="18" charset="0"/>
            </a:endParaRPr>
          </a:p>
          <a:p>
            <a:pPr marL="0" marR="0" lvl="0" indent="0" algn="l" defTabSz="914400" rtl="0" eaLnBrk="0" fontAlgn="base" latinLnBrk="0" hangingPunct="0">
              <a:lnSpc>
                <a:spcPct val="100000"/>
              </a:lnSpc>
              <a:spcBef>
                <a:spcPct val="30000"/>
              </a:spcBef>
              <a:spcAft>
                <a:spcPct val="0"/>
              </a:spcAft>
              <a:buClrTx/>
              <a:buSzTx/>
              <a:buFontTx/>
              <a:buNone/>
              <a:tabLst/>
              <a:defRPr/>
            </a:pPr>
            <a:r>
              <a:rPr lang="en-GB" altLang="it-IT" baseline="0" dirty="0" err="1" smtClean="0">
                <a:latin typeface="Times" panose="02020603050405020304" pitchFamily="18" charset="0"/>
              </a:rPr>
              <a:t>Probabilmente</a:t>
            </a:r>
            <a:r>
              <a:rPr lang="en-GB" altLang="it-IT" baseline="0" dirty="0" smtClean="0">
                <a:latin typeface="Times" panose="02020603050405020304" pitchFamily="18" charset="0"/>
              </a:rPr>
              <a:t> le </a:t>
            </a:r>
            <a:r>
              <a:rPr lang="en-GB" altLang="it-IT" baseline="0" dirty="0" err="1" smtClean="0">
                <a:latin typeface="Times" panose="02020603050405020304" pitchFamily="18" charset="0"/>
              </a:rPr>
              <a:t>foglie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tendono</a:t>
            </a:r>
            <a:r>
              <a:rPr lang="en-GB" altLang="it-IT" baseline="0" dirty="0" smtClean="0">
                <a:latin typeface="Times" panose="02020603050405020304" pitchFamily="18" charset="0"/>
              </a:rPr>
              <a:t> al </a:t>
            </a:r>
            <a:r>
              <a:rPr lang="en-GB" altLang="it-IT" baseline="0" dirty="0" err="1" smtClean="0">
                <a:latin typeface="Times" panose="02020603050405020304" pitchFamily="18" charset="0"/>
              </a:rPr>
              <a:t>giallo</a:t>
            </a:r>
            <a:r>
              <a:rPr lang="en-GB" altLang="it-IT" baseline="0" dirty="0" smtClean="0">
                <a:latin typeface="Times" panose="02020603050405020304" pitchFamily="18" charset="0"/>
              </a:rPr>
              <a:t> come </a:t>
            </a:r>
            <a:r>
              <a:rPr lang="en-GB" altLang="it-IT" baseline="0" dirty="0" err="1" smtClean="0">
                <a:latin typeface="Times" panose="02020603050405020304" pitchFamily="18" charset="0"/>
              </a:rPr>
              <a:t>segnale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della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pianta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della</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capacità</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produrre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tossine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antiparassitarie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Gli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afidi</a:t>
            </a:r>
            <a:r>
              <a:rPr lang="en-GB" altLang="it-IT" baseline="0" dirty="0" smtClean="0">
                <a:latin typeface="Times" panose="02020603050405020304" pitchFamily="18" charset="0"/>
              </a:rPr>
              <a:t> (a </a:t>
            </a:r>
            <a:r>
              <a:rPr lang="en-GB" altLang="it-IT" baseline="0" dirty="0" err="1" smtClean="0">
                <a:latin typeface="Times" panose="02020603050405020304" pitchFamily="18" charset="0"/>
              </a:rPr>
              <a:t>differenza</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altri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insetti</a:t>
            </a:r>
            <a:r>
              <a:rPr lang="en-GB" altLang="it-IT" baseline="0" dirty="0" smtClean="0">
                <a:latin typeface="Times" panose="02020603050405020304" pitchFamily="18" charset="0"/>
              </a:rPr>
              <a:t>), I </a:t>
            </a:r>
            <a:r>
              <a:rPr lang="en-GB" altLang="it-IT" baseline="0" dirty="0" err="1" smtClean="0">
                <a:latin typeface="Times" panose="02020603050405020304" pitchFamily="18" charset="0"/>
              </a:rPr>
              <a:t>parassiti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delle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piante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infatti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hanno</a:t>
            </a:r>
            <a:r>
              <a:rPr lang="en-GB" altLang="it-IT" baseline="0" dirty="0" smtClean="0">
                <a:latin typeface="Times" panose="02020603050405020304" pitchFamily="18" charset="0"/>
              </a:rPr>
              <a:t> la vision </a:t>
            </a:r>
            <a:r>
              <a:rPr lang="en-GB" altLang="it-IT" baseline="0" dirty="0" err="1" smtClean="0">
                <a:latin typeface="Times" panose="02020603050405020304" pitchFamily="18" charset="0"/>
              </a:rPr>
              <a:t>cromatica</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sono</a:t>
            </a:r>
            <a:r>
              <a:rPr lang="en-GB" altLang="it-IT" baseline="0" dirty="0" smtClean="0">
                <a:latin typeface="Times" panose="02020603050405020304" pitchFamily="18" charset="0"/>
              </a:rPr>
              <a:t> in </a:t>
            </a:r>
            <a:r>
              <a:rPr lang="en-GB" altLang="it-IT" baseline="0" dirty="0" err="1" smtClean="0">
                <a:latin typeface="Times" panose="02020603050405020304" pitchFamily="18" charset="0"/>
              </a:rPr>
              <a:t>grado</a:t>
            </a:r>
            <a:r>
              <a:rPr lang="en-GB" altLang="it-IT" baseline="0" dirty="0" smtClean="0">
                <a:latin typeface="Times" panose="02020603050405020304" pitchFamily="18" charset="0"/>
              </a:rPr>
              <a:t> di </a:t>
            </a:r>
            <a:r>
              <a:rPr lang="en-GB" altLang="it-IT" baseline="0" dirty="0" err="1" smtClean="0">
                <a:latin typeface="Times" panose="02020603050405020304" pitchFamily="18" charset="0"/>
              </a:rPr>
              <a:t>recepire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il</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segnale</a:t>
            </a:r>
            <a:r>
              <a:rPr lang="en-GB" altLang="it-IT" baseline="0" dirty="0" smtClean="0">
                <a:latin typeface="Times" panose="02020603050405020304" pitchFamily="18" charset="0"/>
              </a:rPr>
              <a:t> del </a:t>
            </a:r>
            <a:r>
              <a:rPr lang="en-GB" altLang="it-IT" baseline="0" dirty="0" err="1" smtClean="0">
                <a:latin typeface="Times" panose="02020603050405020304" pitchFamily="18" charset="0"/>
              </a:rPr>
              <a:t>giallo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discriminando</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giallo</a:t>
            </a:r>
            <a:r>
              <a:rPr lang="en-GB" altLang="it-IT" baseline="0" dirty="0" smtClean="0">
                <a:latin typeface="Times" panose="02020603050405020304" pitchFamily="18" charset="0"/>
              </a:rPr>
              <a:t> da </a:t>
            </a:r>
            <a:r>
              <a:rPr lang="en-GB" altLang="it-IT" baseline="0" dirty="0" err="1" smtClean="0">
                <a:latin typeface="Times" panose="02020603050405020304" pitchFamily="18" charset="0"/>
              </a:rPr>
              <a:t>verde</a:t>
            </a:r>
            <a:r>
              <a:rPr lang="en-GB" altLang="it-IT" baseline="0" dirty="0" smtClean="0">
                <a:latin typeface="Times" panose="02020603050405020304" pitchFamily="18" charset="0"/>
              </a:rPr>
              <a:t>) e </a:t>
            </a:r>
            <a:r>
              <a:rPr lang="en-GB" altLang="it-IT" baseline="0" dirty="0" err="1" smtClean="0">
                <a:latin typeface="Times" panose="02020603050405020304" pitchFamily="18" charset="0"/>
              </a:rPr>
              <a:t>quindi</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tendono</a:t>
            </a:r>
            <a:r>
              <a:rPr lang="en-GB" altLang="it-IT" baseline="0" dirty="0" smtClean="0">
                <a:latin typeface="Times" panose="02020603050405020304" pitchFamily="18" charset="0"/>
              </a:rPr>
              <a:t> a </a:t>
            </a:r>
            <a:r>
              <a:rPr lang="en-GB" altLang="it-IT" baseline="0" dirty="0" err="1" smtClean="0">
                <a:latin typeface="Times" panose="02020603050405020304" pitchFamily="18" charset="0"/>
              </a:rPr>
              <a:t>preferire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piante</a:t>
            </a:r>
            <a:r>
              <a:rPr lang="en-GB" altLang="it-IT" baseline="0" dirty="0" smtClean="0">
                <a:latin typeface="Times" panose="02020603050405020304" pitchFamily="18" charset="0"/>
              </a:rPr>
              <a:t> </a:t>
            </a:r>
            <a:r>
              <a:rPr lang="en-GB" altLang="it-IT" baseline="0" dirty="0" err="1" smtClean="0">
                <a:latin typeface="Times" panose="02020603050405020304" pitchFamily="18" charset="0"/>
              </a:rPr>
              <a:t>verdi</a:t>
            </a:r>
            <a:r>
              <a:rPr lang="en-GB" altLang="it-IT" baseline="0" dirty="0" smtClean="0">
                <a:latin typeface="Times" panose="02020603050405020304" pitchFamily="18" charset="0"/>
              </a:rPr>
              <a:t>.</a:t>
            </a:r>
          </a:p>
          <a:p>
            <a:pPr marL="0" marR="0" lvl="0" indent="0" algn="l" defTabSz="914400" rtl="0" eaLnBrk="0" fontAlgn="base" latinLnBrk="0" hangingPunct="0">
              <a:lnSpc>
                <a:spcPct val="100000"/>
              </a:lnSpc>
              <a:spcBef>
                <a:spcPct val="30000"/>
              </a:spcBef>
              <a:spcAft>
                <a:spcPct val="0"/>
              </a:spcAft>
              <a:buClrTx/>
              <a:buSzTx/>
              <a:buFontTx/>
              <a:buNone/>
              <a:tabLst/>
              <a:defRPr/>
            </a:pPr>
            <a:endParaRPr lang="en-GB" altLang="it-IT" dirty="0" smtClean="0">
              <a:latin typeface="Times" panose="02020603050405020304" pitchFamily="18" charset="0"/>
            </a:endParaRPr>
          </a:p>
          <a:p>
            <a:endParaRPr lang="en-GB" altLang="it-IT" baseline="0" dirty="0" smtClean="0">
              <a:latin typeface="Times" panose="02020603050405020304" pitchFamily="18" charset="0"/>
            </a:endParaRPr>
          </a:p>
          <a:p>
            <a:endParaRPr lang="en-GB" altLang="it-IT" baseline="0" dirty="0" smtClean="0">
              <a:latin typeface="Times" panose="02020603050405020304" pitchFamily="18" charset="0"/>
            </a:endParaRPr>
          </a:p>
        </p:txBody>
      </p:sp>
    </p:spTree>
    <p:extLst>
      <p:ext uri="{BB962C8B-B14F-4D97-AF65-F5344CB8AC3E}">
        <p14:creationId xmlns:p14="http://schemas.microsoft.com/office/powerpoint/2010/main" val="407971410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a:r>
              <a:rPr lang="it-IT" dirty="0" smtClean="0">
                <a:effectLst/>
              </a:rPr>
              <a:t>Marnie è una giovane donna psicologicamente labile e </a:t>
            </a:r>
            <a:r>
              <a:rPr lang="it-IT" dirty="0" smtClean="0">
                <a:effectLst/>
                <a:hlinkClick r:id="rId3" tooltip="Frigidità"/>
              </a:rPr>
              <a:t>frigida</a:t>
            </a:r>
            <a:r>
              <a:rPr lang="it-IT" dirty="0" smtClean="0">
                <a:effectLst/>
              </a:rPr>
              <a:t> a causa di un grave trauma subito da bambina. Di una bellezza gelida ma affascinante, è scontrosa, travagliata e fragile allo stesso tempo. È inoltre una bugiarda e una ladra: presentandosi con aspetto austero, integerrimo ed elegante, si fa assumere in aziende come segretaria e poi ruba il contenuto delle casseforti, fuggendo con il denaro e rendendosi introvabile. </a:t>
            </a:r>
          </a:p>
          <a:p>
            <a:pPr rtl="0"/>
            <a:r>
              <a:rPr lang="it-IT" dirty="0" smtClean="0">
                <a:effectLst/>
              </a:rPr>
              <a:t>Mark Rutland, giovane industriale vedovo e proprietario di una grande azienda editoriale, la nota quando la vede lavorare come segretaria presso l'ufficio di un suo conoscente con il quale è in rapporti d'affari, ma la donna, dopo aver rubato i soldi custoditi in cassaforte, si rende irreperibile. In albergo rimuove la tintura con cui si scuriva i capelli, cambia aspetto e vestiti, facendo perdere le proprie tracce e tornando in visita dalla madre, cui è molto legata, sia per il senso di colpa verso la donna che è zoppa ormai da molti anni, sia perché è quasi succube dalla sua rigida morale, che critica come frivolo finanche il colore biondo che aveva adottato per i suoi capelli. </a:t>
            </a:r>
          </a:p>
          <a:p>
            <a:pPr rtl="0"/>
            <a:r>
              <a:rPr lang="it-IT" dirty="0" smtClean="0">
                <a:effectLst/>
              </a:rPr>
              <a:t>Rutland incontra di nuovo casualmente Marnie presso l'ufficio personale della propria società, dove la donna si è presentata come aspirante segretaria, e la fa assumere contro il parere del direttore. Nel frattempo Marnie, dopo pochi giorni di lavoro, in cui ha avuto occasione di osservare sia dove si trova la chiave, sia la combinazione della cassaforte aziendale, s'impadronisce del denaro in essa custodita, fuggendo. </a:t>
            </a:r>
          </a:p>
          <a:p>
            <a:pPr rtl="0"/>
            <a:r>
              <a:rPr lang="it-IT" dirty="0" smtClean="0">
                <a:effectLst/>
              </a:rPr>
              <a:t>Mark, ormai invaghito della donna e intuito cosa sia avvenuto, reintegra con il proprio denaro l'ammanco nella cassaforte aziendale e si mette poi alla ricerca di Marnie; la trova presso un maneggio di cavalli, dove lei tiene il suo amato destriero Florio e prima che lei possa fuggire la pone di fronte a una scelta drammatica: se lo sposerà, lui non la denuncerà e anzi rifonderà l'ammontare dei suoi furti precedenti, convincendo, grazie alle proprie relazioni d'affari, i derubati a non sporgere denuncia ed evitandole così il carcere. Marnie accetta, sebbene non ricambi i suoi sentimenti. </a:t>
            </a:r>
          </a:p>
          <a:p>
            <a:pPr rtl="0"/>
            <a:r>
              <a:rPr lang="it-IT" dirty="0" smtClean="0">
                <a:effectLst/>
              </a:rPr>
              <a:t>Durante la crociera per la luna di miele, oltre alla sua già evidente cleptomania, Mark scopre che Marnie ha il terrore di qualunque contatto fisico con gli uomini. La mattina dopo la loro partenza lei tenta il suicidio, gettandosi nella piscina della nave e lui la salva appena in tempo. Alla domanda di Mark: «Perché non ti sei buttata in mare?», Marnie risponde: «Io volevo uccidermi, non ingrassare quei maledetti barracuda». Tornati dalla crociera, Mark le fa arrivare a casa l'amato Florio, ma la situazione precipita durante una battuta di caccia, allorché Marnie, alla vista del colore rosso della giacca di un partecipante, perde il controllo di sé e si lancia al galoppo in una folle corsa, che culmina con una rovinosa caduta e l'azzoppamento di Florio, che lei stessa abbatte con un colpo di pistola. </a:t>
            </a:r>
          </a:p>
          <a:p>
            <a:pPr rtl="0"/>
            <a:r>
              <a:rPr lang="it-IT" dirty="0" smtClean="0">
                <a:effectLst/>
              </a:rPr>
              <a:t>Marnie ha infatti il terrore dell'accostamento del colore bianco con il rosso e dei temporali. Soffre di incubi, nei quali rivive il triste ricordo dell'infanzia, quando la mamma, che per mantenere sé stessa e la bimba esercitava il </a:t>
            </a:r>
            <a:r>
              <a:rPr lang="it-IT" dirty="0" smtClean="0">
                <a:effectLst/>
                <a:hlinkClick r:id="rId4" tooltip="Meretricio"/>
              </a:rPr>
              <a:t>meretricio</a:t>
            </a:r>
            <a:r>
              <a:rPr lang="it-IT" dirty="0" smtClean="0">
                <a:effectLst/>
              </a:rPr>
              <a:t>, la svegliava di notte e la faceva uscire dal caldo letto in cui dormivano, per ricevere il marinaio di turno. Durante uno di questi traumatici episodi la bambina, sola e infreddolita, fu terrorizzata anche da un temporale. </a:t>
            </a:r>
          </a:p>
          <a:p>
            <a:pPr rtl="0"/>
            <a:r>
              <a:rPr lang="it-IT" dirty="0" smtClean="0">
                <a:effectLst/>
              </a:rPr>
              <a:t>Mark indaga la ragione dei disturbi psicologici di Marnie e scopre, con l'aiuto della cognata Lil Mainwaring, segretamente innamorata di lui, che la madre di Marnie, al contrario di ciò che lei gli aveva detto, è viva e abita a </a:t>
            </a:r>
            <a:r>
              <a:rPr lang="it-IT" dirty="0" smtClean="0">
                <a:effectLst/>
                <a:hlinkClick r:id="rId5" tooltip="Baltimora"/>
              </a:rPr>
              <a:t>Baltimora</a:t>
            </a:r>
            <a:r>
              <a:rPr lang="it-IT" dirty="0" smtClean="0">
                <a:effectLst/>
              </a:rPr>
              <a:t>. Grazie a un investigatore privato viene a conoscenza dell'indirizzo della donna e della sua triste storia, di quando cioè un giorno uccise un marinaio, suo cliente, che l'aveva aggredita rompendole una gamba sotto gli occhi della figlia. </a:t>
            </a:r>
          </a:p>
          <a:p>
            <a:pPr rtl="0"/>
            <a:r>
              <a:rPr lang="it-IT" dirty="0" smtClean="0">
                <a:effectLst/>
              </a:rPr>
              <a:t>Mark trascina quindi Marnie a casa della madre: solo un confronto e un chiarimento tra le due donne potrà sbloccare la mente di Marnie. Nel frattempo scoppia un temporale e questo, insieme all'ambiente familiare, fa rivivere in Marnie l'incubo represso. La sua voce assume allora il timbro della bimba che era e, incalzata dalle domande di Mark, rievoca la storia: il marinaio, sentendola singhiozzare, esce dalla stanza da letto della madre, tentando di confortarla (ma la scena non autorizza a escludere un interesse più ambiguo). La madre interviene molto aggressivamente per allontanare il cliente dalla figlia: ne nasce una colluttazione, durante la quale l'uomo rimane ferito, e cadendo sulla donna le provoca danni permanenti a una gamba. Marnie, per difendere la mamma dal marinaio (in realtà già del tutto inoffensivo), lo uccide con un attizzatoio, urlando poi alla vista del rosso del sangue che si spande sulla bianca divisa. La madre riuscì poi a far credere di essere stata lei a compiere l'omicidio, per difendere la figlia. </a:t>
            </a:r>
          </a:p>
          <a:p>
            <a:pPr rtl="0"/>
            <a:r>
              <a:rPr lang="it-IT" dirty="0" smtClean="0">
                <a:effectLst/>
              </a:rPr>
              <a:t>A questo punto, la madre rivela la verità sulla nascita di Marnie: all'epoca la madre era quindicenne e fu convinta da un ragazzo ad avere un </a:t>
            </a:r>
            <a:r>
              <a:rPr lang="it-IT" dirty="0" smtClean="0">
                <a:effectLst/>
                <a:hlinkClick r:id="rId6" tooltip="Rapporto sessuale"/>
              </a:rPr>
              <a:t>rapporto sessuale</a:t>
            </a:r>
            <a:r>
              <a:rPr lang="it-IT" dirty="0" smtClean="0">
                <a:effectLst/>
              </a:rPr>
              <a:t> in cambio di un maglione bianco, che la ragazza desiderava; quando, poi, rimase incinta, il ragazzo fuggì. Marnie riesce a riportare alla coscienza il ricordo rimosso di quei terribili momenti superando i suoi blocchi emotivi e ricambiando infine l'amore di Mark</a:t>
            </a:r>
          </a:p>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48</a:t>
            </a:fld>
            <a:endParaRPr lang="en-US" altLang="it-IT"/>
          </a:p>
        </p:txBody>
      </p:sp>
    </p:spTree>
    <p:extLst>
      <p:ext uri="{BB962C8B-B14F-4D97-AF65-F5344CB8AC3E}">
        <p14:creationId xmlns:p14="http://schemas.microsoft.com/office/powerpoint/2010/main" val="25709060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Rot="1" noChangeAspect="1" noChangeArrowheads="1" noTextEdit="1"/>
          </p:cNvSpPr>
          <p:nvPr>
            <p:ph type="sldImg"/>
          </p:nvPr>
        </p:nvSpPr>
        <p:spPr>
          <a:ln/>
        </p:spPr>
      </p:sp>
      <p:sp>
        <p:nvSpPr>
          <p:cNvPr id="1638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it-IT" altLang="it-IT" smtClean="0">
                <a:latin typeface="Times" panose="02020603050405020304" pitchFamily="18" charset="0"/>
              </a:rPr>
              <a:t>quindi, in base al proprio modo di studio, dovrebbe anche essere in grado di decidere se saltare certe parti o rileggerle per approfondirle</a:t>
            </a:r>
          </a:p>
        </p:txBody>
      </p:sp>
    </p:spTree>
    <p:extLst>
      <p:ext uri="{BB962C8B-B14F-4D97-AF65-F5344CB8AC3E}">
        <p14:creationId xmlns:p14="http://schemas.microsoft.com/office/powerpoint/2010/main" val="305808021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Rot="1" noChangeAspect="1" noChangeArrowheads="1" noTextEdit="1"/>
          </p:cNvSpPr>
          <p:nvPr>
            <p:ph type="sldImg"/>
          </p:nvPr>
        </p:nvSpPr>
        <p:spPr>
          <a:ln/>
        </p:spPr>
      </p:sp>
      <p:sp>
        <p:nvSpPr>
          <p:cNvPr id="18435"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77852231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Rot="1" noChangeAspect="1" noChangeArrowheads="1" noTextEdit="1"/>
          </p:cNvSpPr>
          <p:nvPr>
            <p:ph type="sldImg"/>
          </p:nvPr>
        </p:nvSpPr>
        <p:spPr>
          <a:ln/>
        </p:spPr>
      </p:sp>
      <p:sp>
        <p:nvSpPr>
          <p:cNvPr id="20483"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2332912508"/>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Rot="1" noChangeAspect="1" noChangeArrowheads="1" noTextEdit="1"/>
          </p:cNvSpPr>
          <p:nvPr>
            <p:ph type="sldImg"/>
          </p:nvPr>
        </p:nvSpPr>
        <p:spPr>
          <a:ln/>
        </p:spPr>
      </p:sp>
      <p:sp>
        <p:nvSpPr>
          <p:cNvPr id="22531"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172338737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1573263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Quindi …. Quelli che non hanno</a:t>
            </a:r>
            <a:r>
              <a:rPr lang="it-IT" baseline="0" dirty="0" smtClean="0"/>
              <a:t> visto il gorilla hanno maggiori capacità di focalizzare la loro attenzione sul compito e quindi seguiranno meglio la lezione</a:t>
            </a:r>
          </a:p>
          <a:p>
            <a:endParaRPr lang="it-IT" baseline="0" dirty="0" smtClean="0"/>
          </a:p>
          <a:p>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5</a:t>
            </a:fld>
            <a:endParaRPr lang="en-US" altLang="it-IT"/>
          </a:p>
        </p:txBody>
      </p:sp>
    </p:spTree>
    <p:extLst>
      <p:ext uri="{BB962C8B-B14F-4D97-AF65-F5344CB8AC3E}">
        <p14:creationId xmlns:p14="http://schemas.microsoft.com/office/powerpoint/2010/main" val="388302330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416161919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lgn="r">
              <a:spcBef>
                <a:spcPct val="0"/>
              </a:spcBef>
            </a:pPr>
            <a:fld id="{C71E1365-5AAD-440E-ADE7-E002AB7C16C2}" type="slidenum">
              <a:rPr lang="en-US" altLang="it-IT">
                <a:cs typeface="Arial" panose="020B0604020202020204" pitchFamily="34" charset="0"/>
              </a:rPr>
              <a:pPr algn="r">
                <a:spcBef>
                  <a:spcPct val="0"/>
                </a:spcBef>
              </a:pPr>
              <a:t>55</a:t>
            </a:fld>
            <a:endParaRPr lang="en-US" altLang="it-IT">
              <a:cs typeface="Arial" panose="020B0604020202020204" pitchFamily="34" charset="0"/>
            </a:endParaRPr>
          </a:p>
        </p:txBody>
      </p:sp>
      <p:sp>
        <p:nvSpPr>
          <p:cNvPr id="28675" name="Rectangle 2"/>
          <p:cNvSpPr>
            <a:spLocks noGrp="1" noRot="1" noChangeAspect="1" noChangeArrowheads="1" noTextEdit="1"/>
          </p:cNvSpPr>
          <p:nvPr>
            <p:ph type="sldImg"/>
          </p:nvPr>
        </p:nvSpPr>
        <p:spPr>
          <a:ln/>
        </p:spPr>
      </p:sp>
      <p:sp>
        <p:nvSpPr>
          <p:cNvPr id="2867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243321562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lgn="r">
              <a:spcBef>
                <a:spcPct val="0"/>
              </a:spcBef>
            </a:pPr>
            <a:fld id="{D5E4AE56-F818-415A-8FC2-7F08EBB67299}" type="slidenum">
              <a:rPr lang="en-US" altLang="it-IT">
                <a:cs typeface="Arial" panose="020B0604020202020204" pitchFamily="34" charset="0"/>
              </a:rPr>
              <a:pPr algn="r">
                <a:spcBef>
                  <a:spcPct val="0"/>
                </a:spcBef>
              </a:pPr>
              <a:t>56</a:t>
            </a:fld>
            <a:endParaRPr lang="en-US" altLang="it-IT">
              <a:cs typeface="Arial" panose="020B0604020202020204" pitchFamily="34" charset="0"/>
            </a:endParaRPr>
          </a:p>
        </p:txBody>
      </p:sp>
      <p:sp>
        <p:nvSpPr>
          <p:cNvPr id="30723" name="Rectangle 2"/>
          <p:cNvSpPr>
            <a:spLocks noGrp="1" noRot="1" noChangeAspect="1" noChangeArrowheads="1" noTextEdit="1"/>
          </p:cNvSpPr>
          <p:nvPr>
            <p:ph type="sldImg"/>
          </p:nvPr>
        </p:nvSpPr>
        <p:spPr>
          <a:ln/>
        </p:spPr>
      </p:sp>
      <p:sp>
        <p:nvSpPr>
          <p:cNvPr id="30724"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2397947875"/>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Rot="1" noChangeAspect="1" noChangeArrowheads="1" noTextEdit="1"/>
          </p:cNvSpPr>
          <p:nvPr>
            <p:ph type="sldImg"/>
          </p:nvPr>
        </p:nvSpPr>
        <p:spPr>
          <a:ln/>
        </p:spPr>
      </p:sp>
      <p:sp>
        <p:nvSpPr>
          <p:cNvPr id="3277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1052558139"/>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Rectangle 2"/>
          <p:cNvSpPr>
            <a:spLocks noGrp="1" noRot="1" noChangeAspect="1" noChangeArrowheads="1" noTextEdit="1"/>
          </p:cNvSpPr>
          <p:nvPr>
            <p:ph type="sldImg"/>
          </p:nvPr>
        </p:nvSpPr>
        <p:spPr>
          <a:ln/>
        </p:spPr>
      </p:sp>
      <p:sp>
        <p:nvSpPr>
          <p:cNvPr id="34819"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331537600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29737347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lgn="r">
              <a:spcBef>
                <a:spcPct val="0"/>
              </a:spcBef>
            </a:pPr>
            <a:fld id="{E32CC997-27AC-4A58-AF7F-36F437556ED6}" type="slidenum">
              <a:rPr lang="en-US" altLang="it-IT">
                <a:cs typeface="Arial" panose="020B0604020202020204" pitchFamily="34" charset="0"/>
              </a:rPr>
              <a:pPr algn="r">
                <a:spcBef>
                  <a:spcPct val="0"/>
                </a:spcBef>
              </a:pPr>
              <a:t>61</a:t>
            </a:fld>
            <a:endParaRPr lang="en-US" altLang="it-IT">
              <a:cs typeface="Arial" panose="020B0604020202020204" pitchFamily="34" charset="0"/>
            </a:endParaRPr>
          </a:p>
        </p:txBody>
      </p:sp>
      <p:sp>
        <p:nvSpPr>
          <p:cNvPr id="38915" name="Rectangle 2"/>
          <p:cNvSpPr>
            <a:spLocks noGrp="1" noRot="1" noChangeAspect="1" noChangeArrowheads="1" noTextEdit="1"/>
          </p:cNvSpPr>
          <p:nvPr>
            <p:ph type="sldImg"/>
          </p:nvPr>
        </p:nvSpPr>
        <p:spPr>
          <a:ln/>
        </p:spPr>
      </p:sp>
      <p:sp>
        <p:nvSpPr>
          <p:cNvPr id="38916"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2642180577"/>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Rot="1" noChangeAspect="1" noChangeArrowheads="1" noTextEdit="1"/>
          </p:cNvSpPr>
          <p:nvPr>
            <p:ph type="sldImg"/>
          </p:nvPr>
        </p:nvSpPr>
        <p:spPr>
          <a:ln/>
        </p:spPr>
      </p:sp>
      <p:sp>
        <p:nvSpPr>
          <p:cNvPr id="40963"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154025346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Rectangle 2"/>
          <p:cNvSpPr>
            <a:spLocks noGrp="1" noRot="1" noChangeAspect="1" noChangeArrowheads="1" noTextEdit="1"/>
          </p:cNvSpPr>
          <p:nvPr>
            <p:ph type="sldImg"/>
          </p:nvPr>
        </p:nvSpPr>
        <p:spPr>
          <a:ln/>
        </p:spPr>
      </p:sp>
      <p:sp>
        <p:nvSpPr>
          <p:cNvPr id="4301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255930820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spcBef>
                <a:spcPct val="30000"/>
              </a:spcBef>
              <a:defRPr sz="1200">
                <a:solidFill>
                  <a:schemeClr val="tx1"/>
                </a:solidFill>
                <a:latin typeface="Times" panose="02020603050405020304" pitchFamily="18" charset="0"/>
                <a:ea typeface="MS PGothic" panose="020B0600070205080204" pitchFamily="34" charset="-128"/>
              </a:defRPr>
            </a:lvl1pPr>
            <a:lvl2pPr marL="742950" indent="-285750">
              <a:spcBef>
                <a:spcPct val="30000"/>
              </a:spcBef>
              <a:defRPr sz="1200">
                <a:solidFill>
                  <a:schemeClr val="tx1"/>
                </a:solidFill>
                <a:latin typeface="Times" panose="02020603050405020304" pitchFamily="18" charset="0"/>
                <a:ea typeface="MS PGothic" panose="020B0600070205080204" pitchFamily="34" charset="-128"/>
              </a:defRPr>
            </a:lvl2pPr>
            <a:lvl3pPr marL="1143000" indent="-228600">
              <a:spcBef>
                <a:spcPct val="30000"/>
              </a:spcBef>
              <a:defRPr sz="1200">
                <a:solidFill>
                  <a:schemeClr val="tx1"/>
                </a:solidFill>
                <a:latin typeface="Times" panose="02020603050405020304" pitchFamily="18" charset="0"/>
                <a:ea typeface="MS PGothic" panose="020B0600070205080204" pitchFamily="34" charset="-128"/>
              </a:defRPr>
            </a:lvl3pPr>
            <a:lvl4pPr marL="1600200" indent="-228600">
              <a:spcBef>
                <a:spcPct val="30000"/>
              </a:spcBef>
              <a:defRPr sz="1200">
                <a:solidFill>
                  <a:schemeClr val="tx1"/>
                </a:solidFill>
                <a:latin typeface="Times" panose="02020603050405020304" pitchFamily="18" charset="0"/>
                <a:ea typeface="MS PGothic" panose="020B0600070205080204" pitchFamily="34" charset="-128"/>
              </a:defRPr>
            </a:lvl4pPr>
            <a:lvl5pPr marL="2057400" indent="-228600">
              <a:spcBef>
                <a:spcPct val="30000"/>
              </a:spcBef>
              <a:defRPr sz="12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30000"/>
              </a:spcBef>
              <a:spcAft>
                <a:spcPct val="0"/>
              </a:spcAft>
              <a:defRPr sz="1200">
                <a:solidFill>
                  <a:schemeClr val="tx1"/>
                </a:solidFill>
                <a:latin typeface="Times" panose="02020603050405020304" pitchFamily="18" charset="0"/>
                <a:ea typeface="MS PGothic" panose="020B0600070205080204" pitchFamily="34" charset="-128"/>
              </a:defRPr>
            </a:lvl9pPr>
          </a:lstStyle>
          <a:p>
            <a:pPr algn="r">
              <a:spcBef>
                <a:spcPct val="0"/>
              </a:spcBef>
            </a:pPr>
            <a:fld id="{D406931D-7C70-424E-B128-DAE8C6968923}" type="slidenum">
              <a:rPr lang="en-US" altLang="it-IT">
                <a:cs typeface="Arial" panose="020B0604020202020204" pitchFamily="34" charset="0"/>
              </a:rPr>
              <a:pPr algn="r">
                <a:spcBef>
                  <a:spcPct val="0"/>
                </a:spcBef>
              </a:pPr>
              <a:t>66</a:t>
            </a:fld>
            <a:endParaRPr lang="en-US" altLang="it-IT">
              <a:cs typeface="Arial" panose="020B0604020202020204" pitchFamily="34" charset="0"/>
            </a:endParaRPr>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US" altLang="it-IT" smtClean="0">
              <a:latin typeface="Times" panose="02020603050405020304" pitchFamily="18" charset="0"/>
            </a:endParaRPr>
          </a:p>
        </p:txBody>
      </p:sp>
    </p:spTree>
    <p:extLst>
      <p:ext uri="{BB962C8B-B14F-4D97-AF65-F5344CB8AC3E}">
        <p14:creationId xmlns:p14="http://schemas.microsoft.com/office/powerpoint/2010/main" val="203774936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Ecco il paradigma</a:t>
            </a:r>
            <a:r>
              <a:rPr lang="it-IT" baseline="0" dirty="0" smtClean="0"/>
              <a:t> standard di Inattentional Blindness ideato da Mack e Rock</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6</a:t>
            </a:fld>
            <a:endParaRPr lang="en-US" altLang="it-IT"/>
          </a:p>
        </p:txBody>
      </p:sp>
    </p:spTree>
    <p:extLst>
      <p:ext uri="{BB962C8B-B14F-4D97-AF65-F5344CB8AC3E}">
        <p14:creationId xmlns:p14="http://schemas.microsoft.com/office/powerpoint/2010/main" val="3181588713"/>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Rot="1" noChangeAspect="1" noChangeArrowheads="1" noTextEdit="1"/>
          </p:cNvSpPr>
          <p:nvPr>
            <p:ph type="sldImg"/>
          </p:nvPr>
        </p:nvSpPr>
        <p:spPr>
          <a:ln/>
        </p:spPr>
      </p:sp>
      <p:sp>
        <p:nvSpPr>
          <p:cNvPr id="49155"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p:txBody>
      </p:sp>
    </p:spTree>
    <p:extLst>
      <p:ext uri="{BB962C8B-B14F-4D97-AF65-F5344CB8AC3E}">
        <p14:creationId xmlns:p14="http://schemas.microsoft.com/office/powerpoint/2010/main" val="138244193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Rot="1" noChangeAspect="1" noChangeArrowheads="1" noTextEdit="1"/>
          </p:cNvSpPr>
          <p:nvPr>
            <p:ph type="sldImg"/>
          </p:nvPr>
        </p:nvSpPr>
        <p:spPr>
          <a:ln/>
        </p:spPr>
      </p:sp>
      <p:sp>
        <p:nvSpPr>
          <p:cNvPr id="47107" name="Rectangle 3"/>
          <p:cNvSpPr>
            <a:spLocks noGrp="1" noChangeArrowheads="1"/>
          </p:cNvSpPr>
          <p:nvPr>
            <p:ph type="body" idx="1"/>
          </p:nvPr>
        </p:nvSpPr>
        <p:spPr>
          <a:xfrm>
            <a:off x="685800" y="4343400"/>
            <a:ext cx="5486400" cy="411480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it-IT" altLang="it-IT" smtClean="0">
              <a:latin typeface="Times" panose="02020603050405020304" pitchFamily="18" charset="0"/>
            </a:endParaRPr>
          </a:p>
          <a:p>
            <a:endParaRPr lang="it-IT" altLang="it-IT" smtClean="0">
              <a:latin typeface="Times" panose="02020603050405020304" pitchFamily="18" charset="0"/>
            </a:endParaRPr>
          </a:p>
        </p:txBody>
      </p:sp>
    </p:spTree>
    <p:extLst>
      <p:ext uri="{BB962C8B-B14F-4D97-AF65-F5344CB8AC3E}">
        <p14:creationId xmlns:p14="http://schemas.microsoft.com/office/powerpoint/2010/main" val="351823034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105</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9</a:t>
            </a:fld>
            <a:endParaRPr lang="en-US" altLang="it-IT"/>
          </a:p>
        </p:txBody>
      </p:sp>
    </p:spTree>
    <p:extLst>
      <p:ext uri="{BB962C8B-B14F-4D97-AF65-F5344CB8AC3E}">
        <p14:creationId xmlns:p14="http://schemas.microsoft.com/office/powerpoint/2010/main" val="76396118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95</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13</a:t>
            </a:fld>
            <a:endParaRPr lang="en-US" altLang="it-IT"/>
          </a:p>
        </p:txBody>
      </p:sp>
    </p:spTree>
    <p:extLst>
      <p:ext uri="{BB962C8B-B14F-4D97-AF65-F5344CB8AC3E}">
        <p14:creationId xmlns:p14="http://schemas.microsoft.com/office/powerpoint/2010/main" val="21618106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98</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17</a:t>
            </a:fld>
            <a:endParaRPr lang="en-US" altLang="it-IT"/>
          </a:p>
        </p:txBody>
      </p:sp>
    </p:spTree>
    <p:extLst>
      <p:ext uri="{BB962C8B-B14F-4D97-AF65-F5344CB8AC3E}">
        <p14:creationId xmlns:p14="http://schemas.microsoft.com/office/powerpoint/2010/main" val="310016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102</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21</a:t>
            </a:fld>
            <a:endParaRPr lang="en-US" altLang="it-IT"/>
          </a:p>
        </p:txBody>
      </p:sp>
    </p:spTree>
    <p:extLst>
      <p:ext uri="{BB962C8B-B14F-4D97-AF65-F5344CB8AC3E}">
        <p14:creationId xmlns:p14="http://schemas.microsoft.com/office/powerpoint/2010/main" val="2923909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it-IT" dirty="0" smtClean="0"/>
              <a:t>105</a:t>
            </a:r>
            <a:endParaRPr lang="it-IT" dirty="0"/>
          </a:p>
        </p:txBody>
      </p:sp>
      <p:sp>
        <p:nvSpPr>
          <p:cNvPr id="4" name="Slide Number Placeholder 3"/>
          <p:cNvSpPr>
            <a:spLocks noGrp="1"/>
          </p:cNvSpPr>
          <p:nvPr>
            <p:ph type="sldNum" sz="quarter" idx="10"/>
          </p:nvPr>
        </p:nvSpPr>
        <p:spPr/>
        <p:txBody>
          <a:bodyPr/>
          <a:lstStyle/>
          <a:p>
            <a:pPr>
              <a:defRPr/>
            </a:pPr>
            <a:fld id="{04452BA1-9AEF-4E58-A89D-DDBDC3365852}" type="slidenum">
              <a:rPr lang="en-US" altLang="it-IT" smtClean="0"/>
              <a:pPr>
                <a:defRPr/>
              </a:pPr>
              <a:t>25</a:t>
            </a:fld>
            <a:endParaRPr lang="en-US" altLang="it-IT"/>
          </a:p>
        </p:txBody>
      </p:sp>
    </p:spTree>
    <p:extLst>
      <p:ext uri="{BB962C8B-B14F-4D97-AF65-F5344CB8AC3E}">
        <p14:creationId xmlns:p14="http://schemas.microsoft.com/office/powerpoint/2010/main" val="39729201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it-IT"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it-IT" smtClean="0"/>
              <a:t>Click to edit Master subtitle style</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5EA2A91-5EB6-42FE-841B-1B1BE45E88DC}" type="slidenum">
              <a:rPr lang="it-IT" altLang="it-IT"/>
              <a:pPr>
                <a:defRPr/>
              </a:pPr>
              <a:t>‹#›</a:t>
            </a:fld>
            <a:endParaRPr lang="it-IT" altLang="it-IT"/>
          </a:p>
        </p:txBody>
      </p:sp>
    </p:spTree>
    <p:extLst>
      <p:ext uri="{BB962C8B-B14F-4D97-AF65-F5344CB8AC3E}">
        <p14:creationId xmlns:p14="http://schemas.microsoft.com/office/powerpoint/2010/main" val="296887670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CD4665CB-A1EF-477E-A15C-7D8B3C895B72}" type="slidenum">
              <a:rPr lang="it-IT" altLang="it-IT"/>
              <a:pPr>
                <a:defRPr/>
              </a:pPr>
              <a:t>‹#›</a:t>
            </a:fld>
            <a:endParaRPr lang="it-IT" altLang="it-IT"/>
          </a:p>
        </p:txBody>
      </p:sp>
    </p:spTree>
    <p:extLst>
      <p:ext uri="{BB962C8B-B14F-4D97-AF65-F5344CB8AC3E}">
        <p14:creationId xmlns:p14="http://schemas.microsoft.com/office/powerpoint/2010/main" val="328411085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it-IT"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8F3B0502-7B45-44AF-85F0-07C920DFAB38}" type="slidenum">
              <a:rPr lang="it-IT" altLang="it-IT"/>
              <a:pPr>
                <a:defRPr/>
              </a:pPr>
              <a:t>‹#›</a:t>
            </a:fld>
            <a:endParaRPr lang="it-IT" altLang="it-IT"/>
          </a:p>
        </p:txBody>
      </p:sp>
    </p:spTree>
    <p:extLst>
      <p:ext uri="{BB962C8B-B14F-4D97-AF65-F5344CB8AC3E}">
        <p14:creationId xmlns:p14="http://schemas.microsoft.com/office/powerpoint/2010/main" val="12629706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FE79A806-9A0F-4D31-8CDB-8663CE1F7FA1}" type="datetimeFigureOut">
              <a:rPr lang="it-IT" altLang="it-IT"/>
              <a:pPr>
                <a:defRPr/>
              </a:pPr>
              <a:t>12/03/2019</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E6FD8C63-90E9-4645-A6E1-881CCB7BDFF9}" type="slidenum">
              <a:rPr lang="it-IT" altLang="it-IT"/>
              <a:pPr>
                <a:defRPr/>
              </a:pPr>
              <a:t>‹#›</a:t>
            </a:fld>
            <a:endParaRPr lang="it-IT" altLang="it-IT"/>
          </a:p>
        </p:txBody>
      </p:sp>
    </p:spTree>
    <p:extLst>
      <p:ext uri="{BB962C8B-B14F-4D97-AF65-F5344CB8AC3E}">
        <p14:creationId xmlns:p14="http://schemas.microsoft.com/office/powerpoint/2010/main" val="168091936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696EB98B-C1B5-4918-B0A5-8A402D427D96}" type="datetimeFigureOut">
              <a:rPr lang="it-IT" altLang="it-IT"/>
              <a:pPr>
                <a:defRPr/>
              </a:pPr>
              <a:t>12/03/2019</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43DF5C6F-9EAC-4328-8BCB-7FE027629320}" type="slidenum">
              <a:rPr lang="it-IT" altLang="it-IT"/>
              <a:pPr>
                <a:defRPr/>
              </a:pPr>
              <a:t>‹#›</a:t>
            </a:fld>
            <a:endParaRPr lang="it-IT" altLang="it-IT"/>
          </a:p>
        </p:txBody>
      </p:sp>
    </p:spTree>
    <p:extLst>
      <p:ext uri="{BB962C8B-B14F-4D97-AF65-F5344CB8AC3E}">
        <p14:creationId xmlns:p14="http://schemas.microsoft.com/office/powerpoint/2010/main" val="4380287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7DE4BD81-E303-4C42-B761-0B148CB36A48}" type="datetimeFigureOut">
              <a:rPr lang="it-IT" altLang="it-IT"/>
              <a:pPr>
                <a:defRPr/>
              </a:pPr>
              <a:t>12/03/2019</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D34C25AB-1CCC-47C2-B803-0A47B8EDE3BB}" type="slidenum">
              <a:rPr lang="it-IT" altLang="it-IT"/>
              <a:pPr>
                <a:defRPr/>
              </a:pPr>
              <a:t>‹#›</a:t>
            </a:fld>
            <a:endParaRPr lang="it-IT" altLang="it-IT"/>
          </a:p>
        </p:txBody>
      </p:sp>
    </p:spTree>
    <p:extLst>
      <p:ext uri="{BB962C8B-B14F-4D97-AF65-F5344CB8AC3E}">
        <p14:creationId xmlns:p14="http://schemas.microsoft.com/office/powerpoint/2010/main" val="23896851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F448FB00-958C-4E27-8172-A35C0C6E4141}" type="datetimeFigureOut">
              <a:rPr lang="it-IT" altLang="it-IT"/>
              <a:pPr>
                <a:defRPr/>
              </a:pPr>
              <a:t>12/03/2019</a:t>
            </a:fld>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B8CDE4E6-BDC2-4FDF-AFBF-139AD906628A}" type="slidenum">
              <a:rPr lang="it-IT" altLang="it-IT"/>
              <a:pPr>
                <a:defRPr/>
              </a:pPr>
              <a:t>‹#›</a:t>
            </a:fld>
            <a:endParaRPr lang="it-IT" altLang="it-IT"/>
          </a:p>
        </p:txBody>
      </p:sp>
    </p:spTree>
    <p:extLst>
      <p:ext uri="{BB962C8B-B14F-4D97-AF65-F5344CB8AC3E}">
        <p14:creationId xmlns:p14="http://schemas.microsoft.com/office/powerpoint/2010/main" val="2825881504"/>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CC2F644A-4CBD-47BC-B83A-29C7E0506149}" type="datetimeFigureOut">
              <a:rPr lang="it-IT" altLang="it-IT"/>
              <a:pPr>
                <a:defRPr/>
              </a:pPr>
              <a:t>12/03/2019</a:t>
            </a:fld>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DF63F9C8-2A07-432F-B4C6-261880A52CD7}" type="slidenum">
              <a:rPr lang="it-IT" altLang="it-IT"/>
              <a:pPr>
                <a:defRPr/>
              </a:pPr>
              <a:t>‹#›</a:t>
            </a:fld>
            <a:endParaRPr lang="it-IT" altLang="it-IT"/>
          </a:p>
        </p:txBody>
      </p:sp>
    </p:spTree>
    <p:extLst>
      <p:ext uri="{BB962C8B-B14F-4D97-AF65-F5344CB8AC3E}">
        <p14:creationId xmlns:p14="http://schemas.microsoft.com/office/powerpoint/2010/main" val="398773306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AB4E0916-FFB0-4A7E-BB95-41D6A287B6FD}" type="datetimeFigureOut">
              <a:rPr lang="it-IT" altLang="it-IT"/>
              <a:pPr>
                <a:defRPr/>
              </a:pPr>
              <a:t>12/03/2019</a:t>
            </a:fld>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78927979-E2FC-416E-AD8B-6BE35A755E2F}" type="slidenum">
              <a:rPr lang="it-IT" altLang="it-IT"/>
              <a:pPr>
                <a:defRPr/>
              </a:pPr>
              <a:t>‹#›</a:t>
            </a:fld>
            <a:endParaRPr lang="it-IT" altLang="it-IT"/>
          </a:p>
        </p:txBody>
      </p:sp>
    </p:spTree>
    <p:extLst>
      <p:ext uri="{BB962C8B-B14F-4D97-AF65-F5344CB8AC3E}">
        <p14:creationId xmlns:p14="http://schemas.microsoft.com/office/powerpoint/2010/main" val="6524108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31E02C8D-A4F0-43A9-96A3-B645E1FC3735}" type="datetimeFigureOut">
              <a:rPr lang="it-IT" altLang="it-IT"/>
              <a:pPr>
                <a:defRPr/>
              </a:pPr>
              <a:t>12/03/2019</a:t>
            </a:fld>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DBDFEC7C-AA6D-4C97-B8C4-211878296871}" type="slidenum">
              <a:rPr lang="it-IT" altLang="it-IT"/>
              <a:pPr>
                <a:defRPr/>
              </a:pPr>
              <a:t>‹#›</a:t>
            </a:fld>
            <a:endParaRPr lang="it-IT" altLang="it-IT"/>
          </a:p>
        </p:txBody>
      </p:sp>
    </p:spTree>
    <p:extLst>
      <p:ext uri="{BB962C8B-B14F-4D97-AF65-F5344CB8AC3E}">
        <p14:creationId xmlns:p14="http://schemas.microsoft.com/office/powerpoint/2010/main" val="88438351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22080326-567C-4B59-B146-79374AF85EFF}" type="datetimeFigureOut">
              <a:rPr lang="it-IT" altLang="it-IT"/>
              <a:pPr>
                <a:defRPr/>
              </a:pPr>
              <a:t>12/03/2019</a:t>
            </a:fld>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05BA6650-72B8-4529-A972-A8C772102C11}" type="slidenum">
              <a:rPr lang="it-IT" altLang="it-IT"/>
              <a:pPr>
                <a:defRPr/>
              </a:pPr>
              <a:t>‹#›</a:t>
            </a:fld>
            <a:endParaRPr lang="it-IT" altLang="it-IT"/>
          </a:p>
        </p:txBody>
      </p:sp>
    </p:spTree>
    <p:extLst>
      <p:ext uri="{BB962C8B-B14F-4D97-AF65-F5344CB8AC3E}">
        <p14:creationId xmlns:p14="http://schemas.microsoft.com/office/powerpoint/2010/main" val="3420045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idx="1"/>
          </p:nvPr>
        </p:nvSpPr>
        <p:spPr/>
        <p:txBody>
          <a:body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4410F8B0-EEFC-4F35-8A78-C3971EB97CC4}" type="slidenum">
              <a:rPr lang="it-IT" altLang="it-IT"/>
              <a:pPr>
                <a:defRPr/>
              </a:pPr>
              <a:t>‹#›</a:t>
            </a:fld>
            <a:endParaRPr lang="it-IT" altLang="it-IT"/>
          </a:p>
        </p:txBody>
      </p:sp>
    </p:spTree>
    <p:extLst>
      <p:ext uri="{BB962C8B-B14F-4D97-AF65-F5344CB8AC3E}">
        <p14:creationId xmlns:p14="http://schemas.microsoft.com/office/powerpoint/2010/main" val="379327591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93F9C107-7689-4DFD-AB2B-606E3224AF5F}" type="datetimeFigureOut">
              <a:rPr lang="it-IT" altLang="it-IT"/>
              <a:pPr>
                <a:defRPr/>
              </a:pPr>
              <a:t>12/03/2019</a:t>
            </a:fld>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B2A572F8-B5B5-4AB9-8BBE-E6F5A650C764}" type="slidenum">
              <a:rPr lang="it-IT" altLang="it-IT"/>
              <a:pPr>
                <a:defRPr/>
              </a:pPr>
              <a:t>‹#›</a:t>
            </a:fld>
            <a:endParaRPr lang="it-IT" altLang="it-IT"/>
          </a:p>
        </p:txBody>
      </p:sp>
    </p:spTree>
    <p:extLst>
      <p:ext uri="{BB962C8B-B14F-4D97-AF65-F5344CB8AC3E}">
        <p14:creationId xmlns:p14="http://schemas.microsoft.com/office/powerpoint/2010/main" val="41010089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D4EC8A03-D614-4AAB-91A4-CB5509B42730}" type="datetimeFigureOut">
              <a:rPr lang="it-IT" altLang="it-IT"/>
              <a:pPr>
                <a:defRPr/>
              </a:pPr>
              <a:t>12/03/2019</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2BB4BE47-A8E9-47F3-A560-0F1BC156DC84}" type="slidenum">
              <a:rPr lang="it-IT" altLang="it-IT"/>
              <a:pPr>
                <a:defRPr/>
              </a:pPr>
              <a:t>‹#›</a:t>
            </a:fld>
            <a:endParaRPr lang="it-IT" altLang="it-IT"/>
          </a:p>
        </p:txBody>
      </p:sp>
    </p:spTree>
    <p:extLst>
      <p:ext uri="{BB962C8B-B14F-4D97-AF65-F5344CB8AC3E}">
        <p14:creationId xmlns:p14="http://schemas.microsoft.com/office/powerpoint/2010/main" val="126637747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254C6CB1-BDAB-466A-8D33-58BCB1B0A4B8}" type="datetimeFigureOut">
              <a:rPr lang="it-IT" altLang="it-IT"/>
              <a:pPr>
                <a:defRPr/>
              </a:pPr>
              <a:t>12/03/2019</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161EE5A1-D436-4358-9A80-8753E7DEA722}" type="slidenum">
              <a:rPr lang="it-IT" altLang="it-IT"/>
              <a:pPr>
                <a:defRPr/>
              </a:pPr>
              <a:t>‹#›</a:t>
            </a:fld>
            <a:endParaRPr lang="it-IT" altLang="it-IT"/>
          </a:p>
        </p:txBody>
      </p:sp>
    </p:spTree>
    <p:extLst>
      <p:ext uri="{BB962C8B-B14F-4D97-AF65-F5344CB8AC3E}">
        <p14:creationId xmlns:p14="http://schemas.microsoft.com/office/powerpoint/2010/main" val="9338025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it-IT"/>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FA90A8DF-2568-4249-B20F-357514C966A4}" type="datetimeFigureOut">
              <a:rPr lang="it-IT" altLang="it-IT"/>
              <a:pPr>
                <a:defRPr/>
              </a:pPr>
              <a:t>12/03/2019</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CC034056-9145-426B-B4D3-885B70FEF379}" type="slidenum">
              <a:rPr lang="it-IT" altLang="it-IT"/>
              <a:pPr>
                <a:defRPr/>
              </a:pPr>
              <a:t>‹#›</a:t>
            </a:fld>
            <a:endParaRPr lang="it-IT" altLang="it-IT"/>
          </a:p>
        </p:txBody>
      </p:sp>
    </p:spTree>
    <p:extLst>
      <p:ext uri="{BB962C8B-B14F-4D97-AF65-F5344CB8AC3E}">
        <p14:creationId xmlns:p14="http://schemas.microsoft.com/office/powerpoint/2010/main" val="21750052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FCFD7A44-CC61-490B-9BDB-0230F7B6C47F}" type="datetimeFigureOut">
              <a:rPr lang="it-IT" altLang="it-IT"/>
              <a:pPr>
                <a:defRPr/>
              </a:pPr>
              <a:t>12/03/2019</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8AF8BB30-C5B6-44A9-A3C8-EC600822C2AD}" type="slidenum">
              <a:rPr lang="it-IT" altLang="it-IT"/>
              <a:pPr>
                <a:defRPr/>
              </a:pPr>
              <a:t>‹#›</a:t>
            </a:fld>
            <a:endParaRPr lang="it-IT" altLang="it-IT"/>
          </a:p>
        </p:txBody>
      </p:sp>
    </p:spTree>
    <p:extLst>
      <p:ext uri="{BB962C8B-B14F-4D97-AF65-F5344CB8AC3E}">
        <p14:creationId xmlns:p14="http://schemas.microsoft.com/office/powerpoint/2010/main" val="3681651919"/>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it-IT"/>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fld id="{EE9BFA15-0FAF-45B9-9748-EBD40810DDF0}" type="datetimeFigureOut">
              <a:rPr lang="it-IT" altLang="it-IT"/>
              <a:pPr>
                <a:defRPr/>
              </a:pPr>
              <a:t>12/03/2019</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1C7F18FA-F5EA-48F3-A139-58BD66E74AF7}" type="slidenum">
              <a:rPr lang="it-IT" altLang="it-IT"/>
              <a:pPr>
                <a:defRPr/>
              </a:pPr>
              <a:t>‹#›</a:t>
            </a:fld>
            <a:endParaRPr lang="it-IT" altLang="it-IT"/>
          </a:p>
        </p:txBody>
      </p:sp>
    </p:spTree>
    <p:extLst>
      <p:ext uri="{BB962C8B-B14F-4D97-AF65-F5344CB8AC3E}">
        <p14:creationId xmlns:p14="http://schemas.microsoft.com/office/powerpoint/2010/main" val="12717237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Content Placeholder 2"/>
          <p:cNvSpPr>
            <a:spLocks noGrp="1"/>
          </p:cNvSpPr>
          <p:nvPr>
            <p:ph sz="half" idx="1"/>
          </p:nvPr>
        </p:nvSpPr>
        <p:spPr>
          <a:xfrm>
            <a:off x="457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Content Placeholder 3"/>
          <p:cNvSpPr>
            <a:spLocks noGrp="1"/>
          </p:cNvSpPr>
          <p:nvPr>
            <p:ph sz="half" idx="2"/>
          </p:nvPr>
        </p:nvSpPr>
        <p:spPr>
          <a:xfrm>
            <a:off x="4648200" y="1600200"/>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Rectangle 4"/>
          <p:cNvSpPr>
            <a:spLocks noGrp="1" noChangeArrowheads="1"/>
          </p:cNvSpPr>
          <p:nvPr>
            <p:ph type="dt" sz="half" idx="10"/>
          </p:nvPr>
        </p:nvSpPr>
        <p:spPr>
          <a:ln/>
        </p:spPr>
        <p:txBody>
          <a:bodyPr/>
          <a:lstStyle>
            <a:lvl1pPr>
              <a:defRPr/>
            </a:lvl1pPr>
          </a:lstStyle>
          <a:p>
            <a:pPr>
              <a:defRPr/>
            </a:pPr>
            <a:fld id="{0294751D-BCF4-4752-B07A-CA9248BA5E64}" type="datetimeFigureOut">
              <a:rPr lang="it-IT" altLang="it-IT"/>
              <a:pPr>
                <a:defRPr/>
              </a:pPr>
              <a:t>12/03/2019</a:t>
            </a:fld>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9E1FE378-6523-4246-9D11-A2B1BF24F86F}" type="slidenum">
              <a:rPr lang="it-IT" altLang="it-IT"/>
              <a:pPr>
                <a:defRPr/>
              </a:pPr>
              <a:t>‹#›</a:t>
            </a:fld>
            <a:endParaRPr lang="it-IT" altLang="it-IT"/>
          </a:p>
        </p:txBody>
      </p:sp>
    </p:spTree>
    <p:extLst>
      <p:ext uri="{BB962C8B-B14F-4D97-AF65-F5344CB8AC3E}">
        <p14:creationId xmlns:p14="http://schemas.microsoft.com/office/powerpoint/2010/main" val="368481805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it-IT"/>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7" name="Rectangle 4"/>
          <p:cNvSpPr>
            <a:spLocks noGrp="1" noChangeArrowheads="1"/>
          </p:cNvSpPr>
          <p:nvPr>
            <p:ph type="dt" sz="half" idx="10"/>
          </p:nvPr>
        </p:nvSpPr>
        <p:spPr>
          <a:ln/>
        </p:spPr>
        <p:txBody>
          <a:bodyPr/>
          <a:lstStyle>
            <a:lvl1pPr>
              <a:defRPr/>
            </a:lvl1pPr>
          </a:lstStyle>
          <a:p>
            <a:pPr>
              <a:defRPr/>
            </a:pPr>
            <a:fld id="{6510A509-D348-4FFC-8E56-4320C1D81D7D}" type="datetimeFigureOut">
              <a:rPr lang="it-IT" altLang="it-IT"/>
              <a:pPr>
                <a:defRPr/>
              </a:pPr>
              <a:t>12/03/2019</a:t>
            </a:fld>
            <a:endParaRPr lang="it-IT" alt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9" name="Rectangle 6"/>
          <p:cNvSpPr>
            <a:spLocks noGrp="1" noChangeArrowheads="1"/>
          </p:cNvSpPr>
          <p:nvPr>
            <p:ph type="sldNum" sz="quarter" idx="12"/>
          </p:nvPr>
        </p:nvSpPr>
        <p:spPr>
          <a:ln/>
        </p:spPr>
        <p:txBody>
          <a:bodyPr/>
          <a:lstStyle>
            <a:lvl1pPr>
              <a:defRPr/>
            </a:lvl1pPr>
          </a:lstStyle>
          <a:p>
            <a:pPr>
              <a:defRPr/>
            </a:pPr>
            <a:fld id="{B60C6848-345D-4767-B552-0F2B4911A4C0}" type="slidenum">
              <a:rPr lang="it-IT" altLang="it-IT"/>
              <a:pPr>
                <a:defRPr/>
              </a:pPr>
              <a:t>‹#›</a:t>
            </a:fld>
            <a:endParaRPr lang="it-IT" altLang="it-IT"/>
          </a:p>
        </p:txBody>
      </p:sp>
    </p:spTree>
    <p:extLst>
      <p:ext uri="{BB962C8B-B14F-4D97-AF65-F5344CB8AC3E}">
        <p14:creationId xmlns:p14="http://schemas.microsoft.com/office/powerpoint/2010/main" val="105184714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Rectangle 4"/>
          <p:cNvSpPr>
            <a:spLocks noGrp="1" noChangeArrowheads="1"/>
          </p:cNvSpPr>
          <p:nvPr>
            <p:ph type="dt" sz="half" idx="10"/>
          </p:nvPr>
        </p:nvSpPr>
        <p:spPr>
          <a:ln/>
        </p:spPr>
        <p:txBody>
          <a:bodyPr/>
          <a:lstStyle>
            <a:lvl1pPr>
              <a:defRPr/>
            </a:lvl1pPr>
          </a:lstStyle>
          <a:p>
            <a:pPr>
              <a:defRPr/>
            </a:pPr>
            <a:fld id="{9A1660A2-C057-426B-8A90-F244E09001F6}" type="datetimeFigureOut">
              <a:rPr lang="it-IT" altLang="it-IT"/>
              <a:pPr>
                <a:defRPr/>
              </a:pPr>
              <a:t>12/03/2019</a:t>
            </a:fld>
            <a:endParaRPr lang="it-IT" alt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5" name="Rectangle 6"/>
          <p:cNvSpPr>
            <a:spLocks noGrp="1" noChangeArrowheads="1"/>
          </p:cNvSpPr>
          <p:nvPr>
            <p:ph type="sldNum" sz="quarter" idx="12"/>
          </p:nvPr>
        </p:nvSpPr>
        <p:spPr>
          <a:ln/>
        </p:spPr>
        <p:txBody>
          <a:bodyPr/>
          <a:lstStyle>
            <a:lvl1pPr>
              <a:defRPr/>
            </a:lvl1pPr>
          </a:lstStyle>
          <a:p>
            <a:pPr>
              <a:defRPr/>
            </a:pPr>
            <a:fld id="{BD253811-A11E-44A9-A640-E210A6185F11}" type="slidenum">
              <a:rPr lang="it-IT" altLang="it-IT"/>
              <a:pPr>
                <a:defRPr/>
              </a:pPr>
              <a:t>‹#›</a:t>
            </a:fld>
            <a:endParaRPr lang="it-IT" altLang="it-IT"/>
          </a:p>
        </p:txBody>
      </p:sp>
    </p:spTree>
    <p:extLst>
      <p:ext uri="{BB962C8B-B14F-4D97-AF65-F5344CB8AC3E}">
        <p14:creationId xmlns:p14="http://schemas.microsoft.com/office/powerpoint/2010/main" val="421725170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fld id="{B20058E3-6923-4E62-A5BA-4E2DC6228A26}" type="datetimeFigureOut">
              <a:rPr lang="it-IT" altLang="it-IT"/>
              <a:pPr>
                <a:defRPr/>
              </a:pPr>
              <a:t>12/03/2019</a:t>
            </a:fld>
            <a:endParaRPr lang="it-IT" alt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4" name="Rectangle 6"/>
          <p:cNvSpPr>
            <a:spLocks noGrp="1" noChangeArrowheads="1"/>
          </p:cNvSpPr>
          <p:nvPr>
            <p:ph type="sldNum" sz="quarter" idx="12"/>
          </p:nvPr>
        </p:nvSpPr>
        <p:spPr>
          <a:ln/>
        </p:spPr>
        <p:txBody>
          <a:bodyPr/>
          <a:lstStyle>
            <a:lvl1pPr>
              <a:defRPr/>
            </a:lvl1pPr>
          </a:lstStyle>
          <a:p>
            <a:pPr>
              <a:defRPr/>
            </a:pPr>
            <a:fld id="{F3DB13BA-D8A7-48D8-A2A0-CE5B3A3743A5}" type="slidenum">
              <a:rPr lang="it-IT" altLang="it-IT"/>
              <a:pPr>
                <a:defRPr/>
              </a:pPr>
              <a:t>‹#›</a:t>
            </a:fld>
            <a:endParaRPr lang="it-IT" altLang="it-IT"/>
          </a:p>
        </p:txBody>
      </p:sp>
    </p:spTree>
    <p:extLst>
      <p:ext uri="{BB962C8B-B14F-4D97-AF65-F5344CB8AC3E}">
        <p14:creationId xmlns:p14="http://schemas.microsoft.com/office/powerpoint/2010/main" val="36303479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it-IT"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it-IT" smtClean="0"/>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p>
        </p:txBody>
      </p:sp>
      <p:sp>
        <p:nvSpPr>
          <p:cNvPr id="6" name="Rectangle 6"/>
          <p:cNvSpPr>
            <a:spLocks noGrp="1" noChangeArrowheads="1"/>
          </p:cNvSpPr>
          <p:nvPr>
            <p:ph type="sldNum" sz="quarter" idx="12"/>
          </p:nvPr>
        </p:nvSpPr>
        <p:spPr>
          <a:ln/>
        </p:spPr>
        <p:txBody>
          <a:bodyPr/>
          <a:lstStyle>
            <a:lvl1pPr>
              <a:defRPr/>
            </a:lvl1pPr>
          </a:lstStyle>
          <a:p>
            <a:pPr>
              <a:defRPr/>
            </a:pPr>
            <a:fld id="{3A44DCC1-8344-4FAC-B760-45DB1C277CF4}" type="slidenum">
              <a:rPr lang="it-IT" altLang="it-IT"/>
              <a:pPr>
                <a:defRPr/>
              </a:pPr>
              <a:t>‹#›</a:t>
            </a:fld>
            <a:endParaRPr lang="it-IT" altLang="it-IT"/>
          </a:p>
        </p:txBody>
      </p:sp>
    </p:spTree>
    <p:extLst>
      <p:ext uri="{BB962C8B-B14F-4D97-AF65-F5344CB8AC3E}">
        <p14:creationId xmlns:p14="http://schemas.microsoft.com/office/powerpoint/2010/main" val="1837747432"/>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046FCB3E-2C42-4F08-97DA-DD3DCE8C25AE}" type="datetimeFigureOut">
              <a:rPr lang="it-IT" altLang="it-IT"/>
              <a:pPr>
                <a:defRPr/>
              </a:pPr>
              <a:t>12/03/2019</a:t>
            </a:fld>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C563D41C-6D6F-4F02-9BF1-316773F602B3}" type="slidenum">
              <a:rPr lang="it-IT" altLang="it-IT"/>
              <a:pPr>
                <a:defRPr/>
              </a:pPr>
              <a:t>‹#›</a:t>
            </a:fld>
            <a:endParaRPr lang="it-IT" altLang="it-IT"/>
          </a:p>
        </p:txBody>
      </p:sp>
    </p:spTree>
    <p:extLst>
      <p:ext uri="{BB962C8B-B14F-4D97-AF65-F5344CB8AC3E}">
        <p14:creationId xmlns:p14="http://schemas.microsoft.com/office/powerpoint/2010/main" val="1929994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it-IT"/>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it-IT" noProof="0" smtClean="0"/>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fld id="{526F53DA-9516-4476-9ACF-4A6702F30DE9}" type="datetimeFigureOut">
              <a:rPr lang="it-IT" altLang="it-IT"/>
              <a:pPr>
                <a:defRPr/>
              </a:pPr>
              <a:t>12/03/2019</a:t>
            </a:fld>
            <a:endParaRPr lang="it-IT" alt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7" name="Rectangle 6"/>
          <p:cNvSpPr>
            <a:spLocks noGrp="1" noChangeArrowheads="1"/>
          </p:cNvSpPr>
          <p:nvPr>
            <p:ph type="sldNum" sz="quarter" idx="12"/>
          </p:nvPr>
        </p:nvSpPr>
        <p:spPr>
          <a:ln/>
        </p:spPr>
        <p:txBody>
          <a:bodyPr/>
          <a:lstStyle>
            <a:lvl1pPr>
              <a:defRPr/>
            </a:lvl1pPr>
          </a:lstStyle>
          <a:p>
            <a:pPr>
              <a:defRPr/>
            </a:pPr>
            <a:fld id="{C6E3E26B-1A62-4892-AE8C-6DC269D1EE6F}" type="slidenum">
              <a:rPr lang="it-IT" altLang="it-IT"/>
              <a:pPr>
                <a:defRPr/>
              </a:pPr>
              <a:t>‹#›</a:t>
            </a:fld>
            <a:endParaRPr lang="it-IT" altLang="it-IT"/>
          </a:p>
        </p:txBody>
      </p:sp>
    </p:spTree>
    <p:extLst>
      <p:ext uri="{BB962C8B-B14F-4D97-AF65-F5344CB8AC3E}">
        <p14:creationId xmlns:p14="http://schemas.microsoft.com/office/powerpoint/2010/main" val="165182677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it-IT"/>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12D2A62D-3A3D-4ABE-9930-6CD512D6220A}" type="datetimeFigureOut">
              <a:rPr lang="it-IT" altLang="it-IT"/>
              <a:pPr>
                <a:defRPr/>
              </a:pPr>
              <a:t>12/03/2019</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CBA85470-2D4C-42BC-B0ED-7F56EC1A6F3D}" type="slidenum">
              <a:rPr lang="it-IT" altLang="it-IT"/>
              <a:pPr>
                <a:defRPr/>
              </a:pPr>
              <a:t>‹#›</a:t>
            </a:fld>
            <a:endParaRPr lang="it-IT" altLang="it-IT"/>
          </a:p>
        </p:txBody>
      </p:sp>
    </p:spTree>
    <p:extLst>
      <p:ext uri="{BB962C8B-B14F-4D97-AF65-F5344CB8AC3E}">
        <p14:creationId xmlns:p14="http://schemas.microsoft.com/office/powerpoint/2010/main" val="176672962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it-IT"/>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it-IT"/>
          </a:p>
        </p:txBody>
      </p:sp>
      <p:sp>
        <p:nvSpPr>
          <p:cNvPr id="4" name="Rectangle 4"/>
          <p:cNvSpPr>
            <a:spLocks noGrp="1" noChangeArrowheads="1"/>
          </p:cNvSpPr>
          <p:nvPr>
            <p:ph type="dt" sz="half" idx="10"/>
          </p:nvPr>
        </p:nvSpPr>
        <p:spPr>
          <a:ln/>
        </p:spPr>
        <p:txBody>
          <a:bodyPr/>
          <a:lstStyle>
            <a:lvl1pPr>
              <a:defRPr/>
            </a:lvl1pPr>
          </a:lstStyle>
          <a:p>
            <a:pPr>
              <a:defRPr/>
            </a:pPr>
            <a:fld id="{B0E9E2B7-F14D-4B8A-84F0-F7FE4B79F215}" type="datetimeFigureOut">
              <a:rPr lang="it-IT" altLang="it-IT"/>
              <a:pPr>
                <a:defRPr/>
              </a:pPr>
              <a:t>12/03/2019</a:t>
            </a:fld>
            <a:endParaRPr lang="it-IT" altLang="it-IT"/>
          </a:p>
        </p:txBody>
      </p:sp>
      <p:sp>
        <p:nvSpPr>
          <p:cNvPr id="5" name="Rectangle 5"/>
          <p:cNvSpPr>
            <a:spLocks noGrp="1" noChangeArrowheads="1"/>
          </p:cNvSpPr>
          <p:nvPr>
            <p:ph type="ftr" sz="quarter" idx="11"/>
          </p:nvPr>
        </p:nvSpPr>
        <p:spPr>
          <a:ln/>
        </p:spPr>
        <p:txBody>
          <a:bodyPr/>
          <a:lstStyle>
            <a:lvl1pPr>
              <a:defRPr/>
            </a:lvl1pPr>
          </a:lstStyle>
          <a:p>
            <a:pPr>
              <a:defRPr/>
            </a:pPr>
            <a:endParaRPr lang="it-IT" altLang="it-IT"/>
          </a:p>
        </p:txBody>
      </p:sp>
      <p:sp>
        <p:nvSpPr>
          <p:cNvPr id="6" name="Rectangle 6"/>
          <p:cNvSpPr>
            <a:spLocks noGrp="1" noChangeArrowheads="1"/>
          </p:cNvSpPr>
          <p:nvPr>
            <p:ph type="sldNum" sz="quarter" idx="12"/>
          </p:nvPr>
        </p:nvSpPr>
        <p:spPr>
          <a:ln/>
        </p:spPr>
        <p:txBody>
          <a:bodyPr/>
          <a:lstStyle>
            <a:lvl1pPr>
              <a:defRPr/>
            </a:lvl1pPr>
          </a:lstStyle>
          <a:p>
            <a:pPr>
              <a:defRPr/>
            </a:pPr>
            <a:fld id="{117C6C87-045F-41FE-B011-D2A0D5ACFA34}" type="slidenum">
              <a:rPr lang="it-IT" altLang="it-IT"/>
              <a:pPr>
                <a:defRPr/>
              </a:pPr>
              <a:t>‹#›</a:t>
            </a:fld>
            <a:endParaRPr lang="it-IT" altLang="it-IT"/>
          </a:p>
        </p:txBody>
      </p:sp>
    </p:spTree>
    <p:extLst>
      <p:ext uri="{BB962C8B-B14F-4D97-AF65-F5344CB8AC3E}">
        <p14:creationId xmlns:p14="http://schemas.microsoft.com/office/powerpoint/2010/main" val="34969352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028001D1-7EF6-42C9-BD2A-D8D6CADC18FE}" type="slidenum">
              <a:rPr lang="it-IT" altLang="it-IT"/>
              <a:pPr>
                <a:defRPr/>
              </a:pPr>
              <a:t>‹#›</a:t>
            </a:fld>
            <a:endParaRPr lang="it-IT" altLang="it-IT"/>
          </a:p>
        </p:txBody>
      </p:sp>
    </p:spTree>
    <p:extLst>
      <p:ext uri="{BB962C8B-B14F-4D97-AF65-F5344CB8AC3E}">
        <p14:creationId xmlns:p14="http://schemas.microsoft.com/office/powerpoint/2010/main" val="19971024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it-IT"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7" name="Rectangle 4"/>
          <p:cNvSpPr>
            <a:spLocks noGrp="1" noChangeArrowheads="1"/>
          </p:cNvSpPr>
          <p:nvPr>
            <p:ph type="dt" sz="half" idx="10"/>
          </p:nvPr>
        </p:nvSpPr>
        <p:spPr>
          <a:ln/>
        </p:spPr>
        <p:txBody>
          <a:bodyPr/>
          <a:lstStyle>
            <a:lvl1pPr>
              <a:defRPr/>
            </a:lvl1pPr>
          </a:lstStyle>
          <a:p>
            <a:pPr>
              <a:defRPr/>
            </a:pPr>
            <a:endParaRPr lang="it-IT"/>
          </a:p>
        </p:txBody>
      </p:sp>
      <p:sp>
        <p:nvSpPr>
          <p:cNvPr id="8" name="Rectangle 5"/>
          <p:cNvSpPr>
            <a:spLocks noGrp="1" noChangeArrowheads="1"/>
          </p:cNvSpPr>
          <p:nvPr>
            <p:ph type="ftr" sz="quarter" idx="11"/>
          </p:nvPr>
        </p:nvSpPr>
        <p:spPr>
          <a:ln/>
        </p:spPr>
        <p:txBody>
          <a:bodyPr/>
          <a:lstStyle>
            <a:lvl1pPr>
              <a:defRPr/>
            </a:lvl1pPr>
          </a:lstStyle>
          <a:p>
            <a:pPr>
              <a:defRPr/>
            </a:pPr>
            <a:endParaRPr lang="it-IT"/>
          </a:p>
        </p:txBody>
      </p:sp>
      <p:sp>
        <p:nvSpPr>
          <p:cNvPr id="9" name="Rectangle 6"/>
          <p:cNvSpPr>
            <a:spLocks noGrp="1" noChangeArrowheads="1"/>
          </p:cNvSpPr>
          <p:nvPr>
            <p:ph type="sldNum" sz="quarter" idx="12"/>
          </p:nvPr>
        </p:nvSpPr>
        <p:spPr>
          <a:ln/>
        </p:spPr>
        <p:txBody>
          <a:bodyPr/>
          <a:lstStyle>
            <a:lvl1pPr>
              <a:defRPr/>
            </a:lvl1pPr>
          </a:lstStyle>
          <a:p>
            <a:pPr>
              <a:defRPr/>
            </a:pPr>
            <a:fld id="{B5A1D409-779B-4914-80FF-58F665CC39A5}" type="slidenum">
              <a:rPr lang="it-IT" altLang="it-IT"/>
              <a:pPr>
                <a:defRPr/>
              </a:pPr>
              <a:t>‹#›</a:t>
            </a:fld>
            <a:endParaRPr lang="it-IT" altLang="it-IT"/>
          </a:p>
        </p:txBody>
      </p:sp>
    </p:spTree>
    <p:extLst>
      <p:ext uri="{BB962C8B-B14F-4D97-AF65-F5344CB8AC3E}">
        <p14:creationId xmlns:p14="http://schemas.microsoft.com/office/powerpoint/2010/main" val="5092319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smtClean="0"/>
              <a:t>Click to edit Master title style</a:t>
            </a:r>
            <a:endParaRPr lang="en-US"/>
          </a:p>
        </p:txBody>
      </p:sp>
      <p:sp>
        <p:nvSpPr>
          <p:cNvPr id="3" name="Rectangle 4"/>
          <p:cNvSpPr>
            <a:spLocks noGrp="1" noChangeArrowheads="1"/>
          </p:cNvSpPr>
          <p:nvPr>
            <p:ph type="dt" sz="half" idx="10"/>
          </p:nvPr>
        </p:nvSpPr>
        <p:spPr>
          <a:ln/>
        </p:spPr>
        <p:txBody>
          <a:bodyPr/>
          <a:lstStyle>
            <a:lvl1pPr>
              <a:defRPr/>
            </a:lvl1pPr>
          </a:lstStyle>
          <a:p>
            <a:pPr>
              <a:defRPr/>
            </a:pPr>
            <a:endParaRPr lang="it-IT"/>
          </a:p>
        </p:txBody>
      </p:sp>
      <p:sp>
        <p:nvSpPr>
          <p:cNvPr id="4" name="Rectangle 5"/>
          <p:cNvSpPr>
            <a:spLocks noGrp="1" noChangeArrowheads="1"/>
          </p:cNvSpPr>
          <p:nvPr>
            <p:ph type="ftr" sz="quarter" idx="11"/>
          </p:nvPr>
        </p:nvSpPr>
        <p:spPr>
          <a:ln/>
        </p:spPr>
        <p:txBody>
          <a:bodyPr/>
          <a:lstStyle>
            <a:lvl1pPr>
              <a:defRPr/>
            </a:lvl1pPr>
          </a:lstStyle>
          <a:p>
            <a:pPr>
              <a:defRPr/>
            </a:pPr>
            <a:endParaRPr lang="it-IT"/>
          </a:p>
        </p:txBody>
      </p:sp>
      <p:sp>
        <p:nvSpPr>
          <p:cNvPr id="5" name="Rectangle 6"/>
          <p:cNvSpPr>
            <a:spLocks noGrp="1" noChangeArrowheads="1"/>
          </p:cNvSpPr>
          <p:nvPr>
            <p:ph type="sldNum" sz="quarter" idx="12"/>
          </p:nvPr>
        </p:nvSpPr>
        <p:spPr>
          <a:ln/>
        </p:spPr>
        <p:txBody>
          <a:bodyPr/>
          <a:lstStyle>
            <a:lvl1pPr>
              <a:defRPr/>
            </a:lvl1pPr>
          </a:lstStyle>
          <a:p>
            <a:pPr>
              <a:defRPr/>
            </a:pPr>
            <a:fld id="{EE2BC357-FD92-41B6-BA4A-FA17F596AC6F}" type="slidenum">
              <a:rPr lang="it-IT" altLang="it-IT"/>
              <a:pPr>
                <a:defRPr/>
              </a:pPr>
              <a:t>‹#›</a:t>
            </a:fld>
            <a:endParaRPr lang="it-IT" altLang="it-IT"/>
          </a:p>
        </p:txBody>
      </p:sp>
    </p:spTree>
    <p:extLst>
      <p:ext uri="{BB962C8B-B14F-4D97-AF65-F5344CB8AC3E}">
        <p14:creationId xmlns:p14="http://schemas.microsoft.com/office/powerpoint/2010/main" val="149194149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it-IT"/>
          </a:p>
        </p:txBody>
      </p:sp>
      <p:sp>
        <p:nvSpPr>
          <p:cNvPr id="3" name="Rectangle 5"/>
          <p:cNvSpPr>
            <a:spLocks noGrp="1" noChangeArrowheads="1"/>
          </p:cNvSpPr>
          <p:nvPr>
            <p:ph type="ftr" sz="quarter" idx="11"/>
          </p:nvPr>
        </p:nvSpPr>
        <p:spPr>
          <a:ln/>
        </p:spPr>
        <p:txBody>
          <a:bodyPr/>
          <a:lstStyle>
            <a:lvl1pPr>
              <a:defRPr/>
            </a:lvl1pPr>
          </a:lstStyle>
          <a:p>
            <a:pPr>
              <a:defRPr/>
            </a:pPr>
            <a:endParaRPr lang="it-IT"/>
          </a:p>
        </p:txBody>
      </p:sp>
      <p:sp>
        <p:nvSpPr>
          <p:cNvPr id="4" name="Rectangle 6"/>
          <p:cNvSpPr>
            <a:spLocks noGrp="1" noChangeArrowheads="1"/>
          </p:cNvSpPr>
          <p:nvPr>
            <p:ph type="sldNum" sz="quarter" idx="12"/>
          </p:nvPr>
        </p:nvSpPr>
        <p:spPr>
          <a:ln/>
        </p:spPr>
        <p:txBody>
          <a:bodyPr/>
          <a:lstStyle>
            <a:lvl1pPr>
              <a:defRPr/>
            </a:lvl1pPr>
          </a:lstStyle>
          <a:p>
            <a:pPr>
              <a:defRPr/>
            </a:pPr>
            <a:fld id="{218FF17C-506C-487E-AEC4-55EC69A2F8B2}" type="slidenum">
              <a:rPr lang="it-IT" altLang="it-IT"/>
              <a:pPr>
                <a:defRPr/>
              </a:pPr>
              <a:t>‹#›</a:t>
            </a:fld>
            <a:endParaRPr lang="it-IT" altLang="it-IT"/>
          </a:p>
        </p:txBody>
      </p:sp>
    </p:spTree>
    <p:extLst>
      <p:ext uri="{BB962C8B-B14F-4D97-AF65-F5344CB8AC3E}">
        <p14:creationId xmlns:p14="http://schemas.microsoft.com/office/powerpoint/2010/main" val="33580810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it-IT"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it-IT" smtClean="0"/>
              <a:t>Click to edit Master text styles</a:t>
            </a:r>
          </a:p>
          <a:p>
            <a:pPr lvl="1"/>
            <a:r>
              <a:rPr lang="it-IT" smtClean="0"/>
              <a:t>Second level</a:t>
            </a:r>
          </a:p>
          <a:p>
            <a:pPr lvl="2"/>
            <a:r>
              <a:rPr lang="it-IT" smtClean="0"/>
              <a:t>Third level</a:t>
            </a:r>
          </a:p>
          <a:p>
            <a:pPr lvl="3"/>
            <a:r>
              <a:rPr lang="it-IT" smtClean="0"/>
              <a:t>Fourth level</a:t>
            </a:r>
          </a:p>
          <a:p>
            <a:pPr lvl="4"/>
            <a:r>
              <a:rPr lang="it-IT"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9D42EB2A-365B-40BF-9C36-E534A1521678}" type="slidenum">
              <a:rPr lang="it-IT" altLang="it-IT"/>
              <a:pPr>
                <a:defRPr/>
              </a:pPr>
              <a:t>‹#›</a:t>
            </a:fld>
            <a:endParaRPr lang="it-IT" altLang="it-IT"/>
          </a:p>
        </p:txBody>
      </p:sp>
    </p:spTree>
    <p:extLst>
      <p:ext uri="{BB962C8B-B14F-4D97-AF65-F5344CB8AC3E}">
        <p14:creationId xmlns:p14="http://schemas.microsoft.com/office/powerpoint/2010/main" val="27492153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it-IT"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smtClean="0"/>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it-IT"/>
          </a:p>
        </p:txBody>
      </p:sp>
      <p:sp>
        <p:nvSpPr>
          <p:cNvPr id="6" name="Rectangle 5"/>
          <p:cNvSpPr>
            <a:spLocks noGrp="1" noChangeArrowheads="1"/>
          </p:cNvSpPr>
          <p:nvPr>
            <p:ph type="ftr" sz="quarter" idx="11"/>
          </p:nvPr>
        </p:nvSpPr>
        <p:spPr>
          <a:ln/>
        </p:spPr>
        <p:txBody>
          <a:bodyPr/>
          <a:lstStyle>
            <a:lvl1pPr>
              <a:defRPr/>
            </a:lvl1pPr>
          </a:lstStyle>
          <a:p>
            <a:pPr>
              <a:defRPr/>
            </a:pPr>
            <a:endParaRPr lang="it-IT"/>
          </a:p>
        </p:txBody>
      </p:sp>
      <p:sp>
        <p:nvSpPr>
          <p:cNvPr id="7" name="Rectangle 6"/>
          <p:cNvSpPr>
            <a:spLocks noGrp="1" noChangeArrowheads="1"/>
          </p:cNvSpPr>
          <p:nvPr>
            <p:ph type="sldNum" sz="quarter" idx="12"/>
          </p:nvPr>
        </p:nvSpPr>
        <p:spPr>
          <a:ln/>
        </p:spPr>
        <p:txBody>
          <a:bodyPr/>
          <a:lstStyle>
            <a:lvl1pPr>
              <a:defRPr/>
            </a:lvl1pPr>
          </a:lstStyle>
          <a:p>
            <a:pPr>
              <a:defRPr/>
            </a:pPr>
            <a:fld id="{7D321FC9-4001-4D39-B288-3E0B1F118CA5}" type="slidenum">
              <a:rPr lang="it-IT" altLang="it-IT"/>
              <a:pPr>
                <a:defRPr/>
              </a:pPr>
              <a:t>‹#›</a:t>
            </a:fld>
            <a:endParaRPr lang="it-IT" altLang="it-IT"/>
          </a:p>
        </p:txBody>
      </p:sp>
    </p:spTree>
    <p:extLst>
      <p:ext uri="{BB962C8B-B14F-4D97-AF65-F5344CB8AC3E}">
        <p14:creationId xmlns:p14="http://schemas.microsoft.com/office/powerpoint/2010/main" val="313244256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a:latin typeface="Times" charset="0"/>
                <a:ea typeface="+mn-ea"/>
                <a:cs typeface="+mn-cs"/>
              </a:defRPr>
            </a:lvl1pPr>
          </a:lstStyle>
          <a:p>
            <a:pPr>
              <a:defRPr/>
            </a:pPr>
            <a:endParaRPr lang="it-IT"/>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a:latin typeface="Times" charset="0"/>
                <a:ea typeface="+mn-ea"/>
                <a:cs typeface="+mn-cs"/>
              </a:defRPr>
            </a:lvl1pPr>
          </a:lstStyle>
          <a:p>
            <a:pPr>
              <a:defRPr/>
            </a:pPr>
            <a:endParaRPr lang="it-IT"/>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smtClean="0">
                <a:cs typeface="Arial" panose="020B0604020202020204" pitchFamily="34" charset="0"/>
              </a:defRPr>
            </a:lvl1pPr>
          </a:lstStyle>
          <a:p>
            <a:pPr>
              <a:defRPr/>
            </a:pPr>
            <a:fld id="{897882E8-5FC4-407C-A835-EC6431C6F1F1}"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Lst>
  <p:txStyles>
    <p:titleStyle>
      <a:lvl1pPr algn="ctr" rtl="0" eaLnBrk="0" fontAlgn="base" hangingPunct="0">
        <a:spcBef>
          <a:spcPct val="0"/>
        </a:spcBef>
        <a:spcAft>
          <a:spcPct val="0"/>
        </a:spcAft>
        <a:defRPr sz="4400">
          <a:solidFill>
            <a:schemeClr val="tx2"/>
          </a:solidFill>
          <a:latin typeface="+mj-lt"/>
          <a:ea typeface="MS PGothic" panose="020B0600070205080204" pitchFamily="34" charset="-128"/>
          <a:cs typeface="ＭＳ Ｐゴシック" charset="-128"/>
        </a:defRPr>
      </a:lvl1pPr>
      <a:lvl2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128"/>
        </a:defRPr>
      </a:lvl2pPr>
      <a:lvl3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128"/>
        </a:defRPr>
      </a:lvl3pPr>
      <a:lvl4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128"/>
        </a:defRPr>
      </a:lvl4pPr>
      <a:lvl5pPr algn="ctr" rtl="0" eaLnBrk="0" fontAlgn="base" hangingPunct="0">
        <a:spcBef>
          <a:spcPct val="0"/>
        </a:spcBef>
        <a:spcAft>
          <a:spcPct val="0"/>
        </a:spcAft>
        <a:defRPr sz="4400">
          <a:solidFill>
            <a:schemeClr val="tx2"/>
          </a:solidFill>
          <a:latin typeface="Times" charset="0"/>
          <a:ea typeface="MS PGothic" panose="020B0600070205080204" pitchFamily="34" charset="-128"/>
          <a:cs typeface="ＭＳ Ｐゴシック" charset="-128"/>
        </a:defRPr>
      </a:lvl5pPr>
      <a:lvl6pPr marL="457200" algn="ctr" rtl="0" eaLnBrk="0" fontAlgn="base" hangingPunct="0">
        <a:spcBef>
          <a:spcPct val="0"/>
        </a:spcBef>
        <a:spcAft>
          <a:spcPct val="0"/>
        </a:spcAft>
        <a:defRPr sz="4400">
          <a:solidFill>
            <a:schemeClr val="tx2"/>
          </a:solidFill>
          <a:latin typeface="Times" charset="0"/>
        </a:defRPr>
      </a:lvl6pPr>
      <a:lvl7pPr marL="914400" algn="ctr" rtl="0" eaLnBrk="0" fontAlgn="base" hangingPunct="0">
        <a:spcBef>
          <a:spcPct val="0"/>
        </a:spcBef>
        <a:spcAft>
          <a:spcPct val="0"/>
        </a:spcAft>
        <a:defRPr sz="4400">
          <a:solidFill>
            <a:schemeClr val="tx2"/>
          </a:solidFill>
          <a:latin typeface="Times" charset="0"/>
        </a:defRPr>
      </a:lvl7pPr>
      <a:lvl8pPr marL="1371600" algn="ctr" rtl="0" eaLnBrk="0" fontAlgn="base" hangingPunct="0">
        <a:spcBef>
          <a:spcPct val="0"/>
        </a:spcBef>
        <a:spcAft>
          <a:spcPct val="0"/>
        </a:spcAft>
        <a:defRPr sz="4400">
          <a:solidFill>
            <a:schemeClr val="tx2"/>
          </a:solidFill>
          <a:latin typeface="Times" charset="0"/>
        </a:defRPr>
      </a:lvl8pPr>
      <a:lvl9pPr marL="1828800" algn="ctr" rtl="0" eaLnBrk="0" fontAlgn="base" hangingPunct="0">
        <a:spcBef>
          <a:spcPct val="0"/>
        </a:spcBef>
        <a:spcAft>
          <a:spcPct val="0"/>
        </a:spcAft>
        <a:defRPr sz="4400">
          <a:solidFill>
            <a:schemeClr val="tx2"/>
          </a:solidFill>
          <a:latin typeface="Times"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anose="020B0600070205080204"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anose="020B0600070205080204"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anose="020B0600070205080204" pitchFamily="34" charset="-128"/>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2051"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5325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a:defRPr/>
            </a:pPr>
            <a:fld id="{A22BBC04-E810-43BC-A3DC-B44902C6527B}" type="datetimeFigureOut">
              <a:rPr lang="it-IT" altLang="it-IT"/>
              <a:pPr>
                <a:defRPr/>
              </a:pPr>
              <a:t>12/03/2019</a:t>
            </a:fld>
            <a:endParaRPr lang="it-IT" altLang="it-IT"/>
          </a:p>
        </p:txBody>
      </p:sp>
      <p:sp>
        <p:nvSpPr>
          <p:cNvPr id="5325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a:defRPr/>
            </a:pPr>
            <a:endParaRPr lang="it-IT" altLang="it-IT"/>
          </a:p>
        </p:txBody>
      </p:sp>
      <p:sp>
        <p:nvSpPr>
          <p:cNvPr id="5325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a:defRPr/>
            </a:pPr>
            <a:fld id="{9543176E-5D16-4F53-BDDA-CD4A68AF70B4}"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it-IT" altLang="it-IT" smtClean="0"/>
              <a:t>Click to edit Master title style</a:t>
            </a:r>
          </a:p>
        </p:txBody>
      </p:sp>
      <p:sp>
        <p:nvSpPr>
          <p:cNvPr id="3075"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it-IT" altLang="it-IT" smtClean="0"/>
              <a:t>Click to edit Master text styles</a:t>
            </a:r>
          </a:p>
          <a:p>
            <a:pPr lvl="1"/>
            <a:r>
              <a:rPr lang="it-IT" altLang="it-IT" smtClean="0"/>
              <a:t>Second level</a:t>
            </a:r>
          </a:p>
          <a:p>
            <a:pPr lvl="2"/>
            <a:r>
              <a:rPr lang="it-IT" altLang="it-IT" smtClean="0"/>
              <a:t>Third level</a:t>
            </a:r>
          </a:p>
          <a:p>
            <a:pPr lvl="3"/>
            <a:r>
              <a:rPr lang="it-IT" altLang="it-IT" smtClean="0"/>
              <a:t>Fourth level</a:t>
            </a:r>
          </a:p>
          <a:p>
            <a:pPr lvl="4"/>
            <a:r>
              <a:rPr lang="it-IT" altLang="it-IT" smtClean="0"/>
              <a:t>Fifth level</a:t>
            </a:r>
          </a:p>
        </p:txBody>
      </p:sp>
      <p:sp>
        <p:nvSpPr>
          <p:cNvPr id="99332"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smtClean="0">
                <a:latin typeface="+mn-lt"/>
              </a:defRPr>
            </a:lvl1pPr>
          </a:lstStyle>
          <a:p>
            <a:pPr>
              <a:defRPr/>
            </a:pPr>
            <a:fld id="{E1ED3490-CC1D-4205-924E-D935FD7F2545}" type="datetimeFigureOut">
              <a:rPr lang="it-IT" altLang="it-IT"/>
              <a:pPr>
                <a:defRPr/>
              </a:pPr>
              <a:t>12/03/2019</a:t>
            </a:fld>
            <a:endParaRPr lang="it-IT" altLang="it-IT"/>
          </a:p>
        </p:txBody>
      </p:sp>
      <p:sp>
        <p:nvSpPr>
          <p:cNvPr id="99333"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smtClean="0">
                <a:latin typeface="+mn-lt"/>
              </a:defRPr>
            </a:lvl1pPr>
          </a:lstStyle>
          <a:p>
            <a:pPr>
              <a:defRPr/>
            </a:pPr>
            <a:endParaRPr lang="it-IT" altLang="it-IT"/>
          </a:p>
        </p:txBody>
      </p:sp>
      <p:sp>
        <p:nvSpPr>
          <p:cNvPr id="99334"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smtClean="0">
                <a:latin typeface="+mn-lt"/>
              </a:defRPr>
            </a:lvl1pPr>
          </a:lstStyle>
          <a:p>
            <a:pPr>
              <a:defRPr/>
            </a:pPr>
            <a:fld id="{09D5BE94-522E-40A6-AE36-74D98E2362AC}" type="slidenum">
              <a:rPr lang="it-IT" altLang="it-IT"/>
              <a:pPr>
                <a:defRPr/>
              </a:pPr>
              <a:t>‹#›</a:t>
            </a:fld>
            <a:endParaRPr lang="it-IT" altLang="it-IT"/>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cs typeface="Arial" panose="020B0604020202020204" pitchFamily="34" charset="0"/>
        </a:defRPr>
      </a:lvl5pPr>
      <a:lvl6pPr marL="4572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6pPr>
      <a:lvl7pPr marL="9144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7pPr>
      <a:lvl8pPr marL="13716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8pPr>
      <a:lvl9pPr marL="1828800" algn="ctr" rtl="0" fontAlgn="base">
        <a:spcBef>
          <a:spcPct val="0"/>
        </a:spcBef>
        <a:spcAft>
          <a:spcPct val="0"/>
        </a:spcAft>
        <a:defRPr sz="4400">
          <a:solidFill>
            <a:schemeClr val="tx2"/>
          </a:solidFill>
          <a:latin typeface="Arial" panose="020B0604020202020204" pitchFamily="34" charset="0"/>
          <a:cs typeface="Arial" panose="020B0604020202020204" pitchFamily="34" charset="0"/>
        </a:defRPr>
      </a:lvl9pPr>
    </p:titleStyle>
    <p:bodyStyle>
      <a:lvl1pPr marL="342900" indent="-342900" algn="l" rtl="0" eaLnBrk="0" fontAlgn="base" hangingPunct="0">
        <a:spcBef>
          <a:spcPct val="20000"/>
        </a:spcBef>
        <a:spcAft>
          <a:spcPct val="0"/>
        </a:spcAft>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it-IT"/>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2.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2" Type="http://schemas.openxmlformats.org/officeDocument/2006/relationships/image" Target="../media/image6.e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35.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3" Type="http://schemas.openxmlformats.org/officeDocument/2006/relationships/image" Target="../media/image9.gi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10.gif"/><Relationship Id="rId2" Type="http://schemas.openxmlformats.org/officeDocument/2006/relationships/notesSlide" Target="../notesSlides/notesSlide14.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hyperlink" Target="http://nivea.psycho.univ-paris5.fr/#CB" TargetMode="External"/><Relationship Id="rId2" Type="http://schemas.openxmlformats.org/officeDocument/2006/relationships/notesSlide" Target="../notesSlides/notesSlide15.xml"/><Relationship Id="rId1" Type="http://schemas.openxmlformats.org/officeDocument/2006/relationships/slideLayout" Target="../slideLayouts/slideLayout13.xml"/><Relationship Id="rId5" Type="http://schemas.openxmlformats.org/officeDocument/2006/relationships/image" Target="../media/image12.jpg"/><Relationship Id="rId4" Type="http://schemas.openxmlformats.org/officeDocument/2006/relationships/image" Target="../media/image11.png"/></Relationships>
</file>

<file path=ppt/slides/_rels/slide39.xml.rels><?xml version="1.0" encoding="UTF-8" standalone="yes"?>
<Relationships xmlns="http://schemas.openxmlformats.org/package/2006/relationships"><Relationship Id="rId3" Type="http://schemas.openxmlformats.org/officeDocument/2006/relationships/image" Target="../media/image13.gif"/><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4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3.xml"/></Relationships>
</file>

<file path=ppt/slides/_rels/slide4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3.xml"/><Relationship Id="rId4" Type="http://schemas.openxmlformats.org/officeDocument/2006/relationships/image" Target="../media/image18.emf"/></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2.xml"/><Relationship Id="rId1" Type="http://schemas.openxmlformats.org/officeDocument/2006/relationships/slideLayout" Target="../slideLayouts/slideLayout7.xml"/><Relationship Id="rId5" Type="http://schemas.openxmlformats.org/officeDocument/2006/relationships/image" Target="../media/image21.png"/><Relationship Id="rId4" Type="http://schemas.openxmlformats.org/officeDocument/2006/relationships/image" Target="../media/image20.png"/></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4.xml"/><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4.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5.png"/></Relationships>
</file>

<file path=ppt/slides/_rels/slide5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24.xml"/><Relationship Id="rId4" Type="http://schemas.openxmlformats.org/officeDocument/2006/relationships/image" Target="../media/image24.pn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5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53.xml.rels><?xml version="1.0" encoding="UTF-8" standalone="yes"?>
<Relationships xmlns="http://schemas.openxmlformats.org/package/2006/relationships"><Relationship Id="rId3" Type="http://schemas.openxmlformats.org/officeDocument/2006/relationships/hyperlink" Target="https://moodle2.units.it/course/view.php?id=4010" TargetMode="External"/><Relationship Id="rId2" Type="http://schemas.openxmlformats.org/officeDocument/2006/relationships/notesSlide" Target="../notesSlides/notesSlide29.xml"/><Relationship Id="rId1" Type="http://schemas.openxmlformats.org/officeDocument/2006/relationships/slideLayout" Target="../slideLayouts/slideLayout24.xml"/><Relationship Id="rId4" Type="http://schemas.openxmlformats.org/officeDocument/2006/relationships/image" Target="../media/image26.png"/></Relationships>
</file>

<file path=ppt/slides/_rels/slide5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0.xml"/><Relationship Id="rId1" Type="http://schemas.openxmlformats.org/officeDocument/2006/relationships/slideLayout" Target="../slideLayouts/slideLayout24.xml"/><Relationship Id="rId5" Type="http://schemas.openxmlformats.org/officeDocument/2006/relationships/image" Target="../media/image29.png"/><Relationship Id="rId4" Type="http://schemas.openxmlformats.org/officeDocument/2006/relationships/image" Target="../media/image28.png"/></Relationships>
</file>

<file path=ppt/slides/_rels/slide55.xml.rels><?xml version="1.0" encoding="UTF-8" standalone="yes"?>
<Relationships xmlns="http://schemas.openxmlformats.org/package/2006/relationships"><Relationship Id="rId8" Type="http://schemas.openxmlformats.org/officeDocument/2006/relationships/hyperlink" Target="ww.cognitiveatlas.org" TargetMode="External"/><Relationship Id="rId3" Type="http://schemas.openxmlformats.org/officeDocument/2006/relationships/image" Target="../media/image30.png"/><Relationship Id="rId7" Type="http://schemas.openxmlformats.org/officeDocument/2006/relationships/hyperlink" Target="http://www.scholarpedia.org/" TargetMode="External"/><Relationship Id="rId2" Type="http://schemas.openxmlformats.org/officeDocument/2006/relationships/notesSlide" Target="../notesSlides/notesSlide31.xml"/><Relationship Id="rId1" Type="http://schemas.openxmlformats.org/officeDocument/2006/relationships/slideLayout" Target="../slideLayouts/slideLayout29.xml"/><Relationship Id="rId6" Type="http://schemas.openxmlformats.org/officeDocument/2006/relationships/hyperlink" Target="http://www.wikipedia.org/" TargetMode="External"/><Relationship Id="rId5" Type="http://schemas.openxmlformats.org/officeDocument/2006/relationships/image" Target="../media/image32.png"/><Relationship Id="rId4" Type="http://schemas.openxmlformats.org/officeDocument/2006/relationships/image" Target="../media/image31.png"/></Relationships>
</file>

<file path=ppt/slides/_rels/slide56.xml.rels><?xml version="1.0" encoding="UTF-8" standalone="yes"?>
<Relationships xmlns="http://schemas.openxmlformats.org/package/2006/relationships"><Relationship Id="rId3" Type="http://schemas.openxmlformats.org/officeDocument/2006/relationships/hyperlink" Target="http://www.michaelbach.de/ot/" TargetMode="External"/><Relationship Id="rId2" Type="http://schemas.openxmlformats.org/officeDocument/2006/relationships/notesSlide" Target="../notesSlides/notesSlide32.xml"/><Relationship Id="rId1" Type="http://schemas.openxmlformats.org/officeDocument/2006/relationships/slideLayout" Target="../slideLayouts/slideLayout29.xml"/><Relationship Id="rId4" Type="http://schemas.openxmlformats.org/officeDocument/2006/relationships/image" Target="../media/image33.png"/></Relationships>
</file>

<file path=ppt/slides/_rels/slide5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33.xml"/><Relationship Id="rId1" Type="http://schemas.openxmlformats.org/officeDocument/2006/relationships/slideLayout" Target="../slideLayouts/slideLayout24.xml"/></Relationships>
</file>

<file path=ppt/slides/_rels/slide58.xml.rels><?xml version="1.0" encoding="UTF-8" standalone="yes"?>
<Relationships xmlns="http://schemas.openxmlformats.org/package/2006/relationships"><Relationship Id="rId3" Type="http://schemas.openxmlformats.org/officeDocument/2006/relationships/hyperlink" Target="http://wexler.free.fr/library.php" TargetMode="External"/><Relationship Id="rId2" Type="http://schemas.openxmlformats.org/officeDocument/2006/relationships/notesSlide" Target="../notesSlides/notesSlide34.xml"/><Relationship Id="rId1" Type="http://schemas.openxmlformats.org/officeDocument/2006/relationships/slideLayout" Target="../slideLayouts/slideLayout24.xml"/><Relationship Id="rId4" Type="http://schemas.openxmlformats.org/officeDocument/2006/relationships/image" Target="../media/image35.png"/></Relationships>
</file>

<file path=ppt/slides/_rels/slide59.xml.rels><?xml version="1.0" encoding="UTF-8" standalone="yes"?>
<Relationships xmlns="http://schemas.openxmlformats.org/package/2006/relationships"><Relationship Id="rId3" Type="http://schemas.openxmlformats.org/officeDocument/2006/relationships/hyperlink" Target="https://www.cicap.org/n/argomento.php?id=310" TargetMode="External"/><Relationship Id="rId2" Type="http://schemas.openxmlformats.org/officeDocument/2006/relationships/image" Target="../media/image36.png"/><Relationship Id="rId1" Type="http://schemas.openxmlformats.org/officeDocument/2006/relationships/slideLayout" Target="../slideLayouts/slideLayout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6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5.xml"/><Relationship Id="rId1" Type="http://schemas.openxmlformats.org/officeDocument/2006/relationships/slideLayout" Target="../slideLayouts/slideLayout24.xml"/><Relationship Id="rId4" Type="http://schemas.openxmlformats.org/officeDocument/2006/relationships/hyperlink" Target="https://www.psytoolkit.org/" TargetMode="Externa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9.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63.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9.xml"/></Relationships>
</file>

<file path=ppt/slides/_rels/slide64.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65.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8.xml"/><Relationship Id="rId1" Type="http://schemas.openxmlformats.org/officeDocument/2006/relationships/slideLayout" Target="../slideLayouts/slideLayout24.xml"/><Relationship Id="rId5" Type="http://schemas.openxmlformats.org/officeDocument/2006/relationships/image" Target="../media/image42.png"/><Relationship Id="rId4" Type="http://schemas.openxmlformats.org/officeDocument/2006/relationships/image" Target="../media/image41.png"/></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29.xml"/></Relationships>
</file>

<file path=ppt/slides/_rels/slide6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40.xml"/><Relationship Id="rId1" Type="http://schemas.openxmlformats.org/officeDocument/2006/relationships/slideLayout" Target="../slideLayouts/slideLayout29.xml"/><Relationship Id="rId5" Type="http://schemas.openxmlformats.org/officeDocument/2006/relationships/image" Target="../media/image44.png"/><Relationship Id="rId4" Type="http://schemas.openxmlformats.org/officeDocument/2006/relationships/hyperlink" Target="mailto:cfantoni@units.it" TargetMode="External"/></Relationships>
</file>

<file path=ppt/slides/_rels/slide68.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41.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122" name="Group 2"/>
          <p:cNvGrpSpPr>
            <a:grpSpLocks/>
          </p:cNvGrpSpPr>
          <p:nvPr/>
        </p:nvGrpSpPr>
        <p:grpSpPr bwMode="auto">
          <a:xfrm>
            <a:off x="60325" y="5899150"/>
            <a:ext cx="4324350" cy="1009650"/>
            <a:chOff x="468" y="3786"/>
            <a:chExt cx="2724" cy="636"/>
          </a:xfrm>
        </p:grpSpPr>
        <p:sp>
          <p:nvSpPr>
            <p:cNvPr id="5128" name="Text Box 4"/>
            <p:cNvSpPr txBox="1">
              <a:spLocks noChangeArrowheads="1"/>
            </p:cNvSpPr>
            <p:nvPr/>
          </p:nvSpPr>
          <p:spPr bwMode="auto">
            <a:xfrm>
              <a:off x="516" y="3945"/>
              <a:ext cx="2676" cy="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r>
                <a:rPr lang="en-US" altLang="it-IT" sz="2800" b="1">
                  <a:solidFill>
                    <a:srgbClr val="000090"/>
                  </a:solidFill>
                </a:rPr>
                <a:t>prof. Carlo Fantoni</a:t>
              </a:r>
            </a:p>
          </p:txBody>
        </p:sp>
        <p:pic>
          <p:nvPicPr>
            <p:cNvPr id="5129" name="Picture 4" descr="logo"/>
            <p:cNvPicPr>
              <a:picLocks noChangeAspect="1" noChangeArrowheads="1"/>
            </p:cNvPicPr>
            <p:nvPr/>
          </p:nvPicPr>
          <p:blipFill>
            <a:blip r:embed="rId3">
              <a:extLst>
                <a:ext uri="{28A0092B-C50C-407E-A947-70E740481C1C}">
                  <a14:useLocalDpi xmlns:a14="http://schemas.microsoft.com/office/drawing/2010/main" val="0"/>
                </a:ext>
              </a:extLst>
            </a:blip>
            <a:srcRect r="72050"/>
            <a:stretch>
              <a:fillRect/>
            </a:stretch>
          </p:blipFill>
          <p:spPr bwMode="auto">
            <a:xfrm>
              <a:off x="468" y="3786"/>
              <a:ext cx="507" cy="6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5123" name="Rectangle 6"/>
          <p:cNvSpPr>
            <a:spLocks noGrp="1" noChangeArrowheads="1"/>
          </p:cNvSpPr>
          <p:nvPr>
            <p:ph type="ctrTitle"/>
          </p:nvPr>
        </p:nvSpPr>
        <p:spPr>
          <a:xfrm>
            <a:off x="168275" y="473075"/>
            <a:ext cx="8975725" cy="1470025"/>
          </a:xfrm>
        </p:spPr>
        <p:txBody>
          <a:bodyPr anchor="ctr"/>
          <a:lstStyle/>
          <a:p>
            <a:pPr eaLnBrk="1" hangingPunct="1">
              <a:lnSpc>
                <a:spcPct val="85000"/>
              </a:lnSpc>
            </a:pPr>
            <a:r>
              <a:rPr lang="it-IT" altLang="it-IT" sz="4000" dirty="0" smtClean="0">
                <a:solidFill>
                  <a:srgbClr val="000090"/>
                </a:solidFill>
              </a:rPr>
              <a:t>Psicologia dei processi cognitivi 1</a:t>
            </a:r>
            <a:br>
              <a:rPr lang="it-IT" altLang="it-IT" sz="4000" dirty="0" smtClean="0">
                <a:solidFill>
                  <a:srgbClr val="000090"/>
                </a:solidFill>
              </a:rPr>
            </a:br>
            <a:r>
              <a:rPr lang="it-IT" altLang="it-IT" sz="4000" b="1" dirty="0" smtClean="0">
                <a:solidFill>
                  <a:srgbClr val="000090"/>
                </a:solidFill>
              </a:rPr>
              <a:t>Percezione 042PS-2</a:t>
            </a:r>
            <a:r>
              <a:rPr lang="it-IT" altLang="it-IT" sz="4000" dirty="0" smtClean="0">
                <a:solidFill>
                  <a:schemeClr val="accent2"/>
                </a:solidFill>
              </a:rPr>
              <a:t/>
            </a:r>
            <a:br>
              <a:rPr lang="it-IT" altLang="it-IT" sz="4000" dirty="0" smtClean="0">
                <a:solidFill>
                  <a:schemeClr val="accent2"/>
                </a:solidFill>
              </a:rPr>
            </a:br>
            <a:endParaRPr lang="it-IT" altLang="it-IT" sz="3600" dirty="0" smtClean="0"/>
          </a:p>
        </p:txBody>
      </p:sp>
      <p:sp>
        <p:nvSpPr>
          <p:cNvPr id="5124" name="Text Box 7"/>
          <p:cNvSpPr txBox="1">
            <a:spLocks noChangeArrowheads="1"/>
          </p:cNvSpPr>
          <p:nvPr/>
        </p:nvSpPr>
        <p:spPr bwMode="auto">
          <a:xfrm>
            <a:off x="5736431" y="6015847"/>
            <a:ext cx="3386137" cy="8309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a:lnSpc>
                <a:spcPct val="90000"/>
              </a:lnSpc>
              <a:spcBef>
                <a:spcPct val="20000"/>
              </a:spcBef>
            </a:pPr>
            <a:r>
              <a:rPr lang="en-US" altLang="it-IT" b="1" dirty="0" smtClean="0">
                <a:latin typeface="Arial" panose="020B0604020202020204" pitchFamily="34" charset="0"/>
              </a:rPr>
              <a:t>STP</a:t>
            </a:r>
          </a:p>
          <a:p>
            <a:pPr algn="ctr">
              <a:lnSpc>
                <a:spcPct val="90000"/>
              </a:lnSpc>
              <a:spcBef>
                <a:spcPct val="20000"/>
              </a:spcBef>
            </a:pPr>
            <a:r>
              <a:rPr lang="en-US" altLang="it-IT" b="1" dirty="0" smtClean="0">
                <a:latin typeface="Arial" panose="020B0604020202020204" pitchFamily="34" charset="0"/>
              </a:rPr>
              <a:t>2018-2019</a:t>
            </a:r>
            <a:endParaRPr lang="en-GB" altLang="it-IT" b="1" dirty="0">
              <a:latin typeface="Arial" panose="020B0604020202020204" pitchFamily="34" charset="0"/>
            </a:endParaRPr>
          </a:p>
        </p:txBody>
      </p:sp>
      <p:sp>
        <p:nvSpPr>
          <p:cNvPr id="5125" name="Rectangle 8"/>
          <p:cNvSpPr>
            <a:spLocks noChangeArrowheads="1"/>
          </p:cNvSpPr>
          <p:nvPr/>
        </p:nvSpPr>
        <p:spPr bwMode="auto">
          <a:xfrm>
            <a:off x="5360276" y="1717675"/>
            <a:ext cx="3640849" cy="4339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spAutoFit/>
          </a:bodyPr>
          <a:lstStyle>
            <a:lvl1pPr marL="342900" indent="-342900">
              <a:defRPr sz="2400">
                <a:solidFill>
                  <a:schemeClr val="tx1"/>
                </a:solidFill>
                <a:latin typeface="Times" panose="02020603050405020304" pitchFamily="18" charset="0"/>
                <a:ea typeface="MS PGothic" panose="020B0600070205080204" pitchFamily="34" charset="-128"/>
              </a:defRPr>
            </a:lvl1pPr>
            <a:lvl2pPr marL="800100" indent="-342900">
              <a:defRPr sz="2400">
                <a:solidFill>
                  <a:schemeClr val="tx1"/>
                </a:solidFill>
                <a:latin typeface="Times" panose="02020603050405020304" pitchFamily="18" charset="0"/>
                <a:ea typeface="MS PGothic" panose="020B0600070205080204" pitchFamily="34" charset="-128"/>
              </a:defRPr>
            </a:lvl2pPr>
            <a:lvl3pPr marL="1257300" indent="-342900">
              <a:defRPr sz="2400">
                <a:solidFill>
                  <a:schemeClr val="tx1"/>
                </a:solidFill>
                <a:latin typeface="Times" panose="02020603050405020304" pitchFamily="18" charset="0"/>
                <a:ea typeface="MS PGothic" panose="020B0600070205080204" pitchFamily="34" charset="-128"/>
              </a:defRPr>
            </a:lvl3pPr>
            <a:lvl4pPr marL="1714500" indent="-342900">
              <a:defRPr sz="2400">
                <a:solidFill>
                  <a:schemeClr val="tx1"/>
                </a:solidFill>
                <a:latin typeface="Times" panose="02020603050405020304" pitchFamily="18" charset="0"/>
                <a:ea typeface="MS PGothic" panose="020B0600070205080204" pitchFamily="34" charset="-128"/>
              </a:defRPr>
            </a:lvl4pPr>
            <a:lvl5pPr marL="2171700" indent="-342900">
              <a:defRPr sz="2400">
                <a:solidFill>
                  <a:schemeClr val="tx1"/>
                </a:solidFill>
                <a:latin typeface="Times" panose="02020603050405020304" pitchFamily="18" charset="0"/>
                <a:ea typeface="MS PGothic" panose="020B0600070205080204" pitchFamily="34" charset="-128"/>
              </a:defRPr>
            </a:lvl5pPr>
            <a:lvl6pPr marL="26289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30861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5433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4000500" indent="-3429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b="1" dirty="0">
                <a:latin typeface="Arial" panose="020B0604020202020204" pitchFamily="34" charset="0"/>
              </a:rPr>
              <a:t>Lezione 1</a:t>
            </a:r>
          </a:p>
          <a:p>
            <a:pPr algn="ctr" eaLnBrk="1" hangingPunct="1"/>
            <a:r>
              <a:rPr lang="it-IT" altLang="it-IT" b="1" dirty="0" smtClean="0">
                <a:latin typeface="Arial" panose="020B0604020202020204" pitchFamily="34" charset="0"/>
              </a:rPr>
              <a:t>12/03/2018</a:t>
            </a:r>
            <a:endParaRPr lang="it-IT" altLang="it-IT" b="1" dirty="0">
              <a:latin typeface="Arial" panose="020B0604020202020204" pitchFamily="34" charset="0"/>
            </a:endParaRPr>
          </a:p>
          <a:p>
            <a:pPr algn="ctr" eaLnBrk="1" hangingPunct="1"/>
            <a:endParaRPr lang="it-IT" altLang="it-IT" sz="1800" b="1" i="1" dirty="0">
              <a:latin typeface="Arial" panose="020B0604020202020204" pitchFamily="34" charset="0"/>
            </a:endParaRPr>
          </a:p>
          <a:p>
            <a:pPr>
              <a:buFont typeface="Arial" panose="020B0604020202020204" pitchFamily="34" charset="0"/>
              <a:buChar char="•"/>
            </a:pPr>
            <a:r>
              <a:rPr lang="it-IT" sz="1800" dirty="0" smtClean="0">
                <a:latin typeface="+mj-lt"/>
              </a:rPr>
              <a:t>Presentazione </a:t>
            </a:r>
            <a:r>
              <a:rPr lang="it-IT" sz="1800" dirty="0">
                <a:latin typeface="+mj-lt"/>
              </a:rPr>
              <a:t>del corso</a:t>
            </a:r>
          </a:p>
          <a:p>
            <a:pPr>
              <a:buFont typeface="Arial" panose="020B0604020202020204" pitchFamily="34" charset="0"/>
              <a:buChar char="•"/>
            </a:pPr>
            <a:r>
              <a:rPr lang="it-IT" sz="1800" dirty="0" smtClean="0">
                <a:latin typeface="+mj-lt"/>
              </a:rPr>
              <a:t>Guardare </a:t>
            </a:r>
            <a:r>
              <a:rPr lang="it-IT" sz="1800" dirty="0">
                <a:latin typeface="+mj-lt"/>
              </a:rPr>
              <a:t>senza </a:t>
            </a:r>
            <a:r>
              <a:rPr lang="it-IT" sz="1800" dirty="0" smtClean="0">
                <a:latin typeface="+mj-lt"/>
              </a:rPr>
              <a:t>vedere </a:t>
            </a:r>
            <a:endParaRPr lang="it-IT" sz="1800" dirty="0">
              <a:latin typeface="+mj-lt"/>
            </a:endParaRPr>
          </a:p>
          <a:p>
            <a:pPr>
              <a:buFont typeface="Arial" panose="020B0604020202020204" pitchFamily="34" charset="0"/>
              <a:buChar char="•"/>
            </a:pPr>
            <a:r>
              <a:rPr lang="it-IT" sz="1800" dirty="0" smtClean="0">
                <a:latin typeface="+mj-lt"/>
              </a:rPr>
              <a:t>Attenzione </a:t>
            </a:r>
            <a:r>
              <a:rPr lang="it-IT" sz="1800" dirty="0">
                <a:latin typeface="+mj-lt"/>
              </a:rPr>
              <a:t>selettiva, Inattentional blindness, e change blidness </a:t>
            </a:r>
          </a:p>
          <a:p>
            <a:pPr>
              <a:buFont typeface="Arial" panose="020B0604020202020204" pitchFamily="34" charset="0"/>
              <a:buChar char="•"/>
            </a:pPr>
            <a:r>
              <a:rPr lang="it-IT" sz="1800" dirty="0" smtClean="0">
                <a:latin typeface="+mj-lt"/>
              </a:rPr>
              <a:t>Percezione </a:t>
            </a:r>
            <a:r>
              <a:rPr lang="it-IT" sz="1800" dirty="0">
                <a:latin typeface="+mj-lt"/>
              </a:rPr>
              <a:t>per capire perché</a:t>
            </a:r>
          </a:p>
          <a:p>
            <a:pPr>
              <a:buFont typeface="Arial" panose="020B0604020202020204" pitchFamily="34" charset="0"/>
              <a:buChar char="•"/>
            </a:pPr>
            <a:r>
              <a:rPr lang="it-IT" sz="1800" dirty="0" smtClean="0">
                <a:latin typeface="+mj-lt"/>
              </a:rPr>
              <a:t>Il</a:t>
            </a:r>
            <a:r>
              <a:rPr lang="it-IT" sz="1800" dirty="0">
                <a:latin typeface="+mj-lt"/>
              </a:rPr>
              <a:t> colore giallo nel film Marnie di Hitchcock  </a:t>
            </a:r>
          </a:p>
          <a:p>
            <a:pPr>
              <a:buFont typeface="Arial" panose="020B0604020202020204" pitchFamily="34" charset="0"/>
              <a:buChar char="•"/>
            </a:pPr>
            <a:r>
              <a:rPr lang="it-IT" sz="1800" dirty="0" smtClean="0">
                <a:latin typeface="+mj-lt"/>
              </a:rPr>
              <a:t>Logistica </a:t>
            </a:r>
            <a:r>
              <a:rPr lang="it-IT" sz="1800" dirty="0">
                <a:latin typeface="+mj-lt"/>
              </a:rPr>
              <a:t>del corso</a:t>
            </a:r>
          </a:p>
          <a:p>
            <a:pPr>
              <a:buFont typeface="Arial" panose="020B0604020202020204" pitchFamily="34" charset="0"/>
              <a:buChar char="•"/>
            </a:pPr>
            <a:r>
              <a:rPr lang="it-IT" sz="1800" dirty="0" smtClean="0">
                <a:latin typeface="+mj-lt"/>
              </a:rPr>
              <a:t>Organizzazione</a:t>
            </a:r>
            <a:endParaRPr lang="it-IT" sz="1800" dirty="0">
              <a:latin typeface="+mj-lt"/>
            </a:endParaRPr>
          </a:p>
          <a:p>
            <a:pPr>
              <a:buFont typeface="Arial" panose="020B0604020202020204" pitchFamily="34" charset="0"/>
              <a:buChar char="•"/>
            </a:pPr>
            <a:r>
              <a:rPr lang="it-IT" sz="1800" dirty="0" smtClean="0">
                <a:latin typeface="+mj-lt"/>
              </a:rPr>
              <a:t>Attività </a:t>
            </a:r>
            <a:r>
              <a:rPr lang="it-IT" sz="1800" dirty="0">
                <a:latin typeface="+mj-lt"/>
              </a:rPr>
              <a:t>pratiche e laboratori</a:t>
            </a:r>
          </a:p>
          <a:p>
            <a:pPr>
              <a:buFont typeface="Arial" panose="020B0604020202020204" pitchFamily="34" charset="0"/>
              <a:buChar char="•"/>
            </a:pPr>
            <a:r>
              <a:rPr lang="it-IT" sz="1800" dirty="0" smtClean="0">
                <a:latin typeface="+mj-lt"/>
              </a:rPr>
              <a:t>Modalità </a:t>
            </a:r>
            <a:r>
              <a:rPr lang="it-IT" sz="1800" dirty="0">
                <a:latin typeface="+mj-lt"/>
              </a:rPr>
              <a:t>di esame</a:t>
            </a:r>
          </a:p>
        </p:txBody>
      </p:sp>
      <p:pic>
        <p:nvPicPr>
          <p:cNvPr id="5127"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9250" y="1984375"/>
            <a:ext cx="4686300" cy="32956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53809"/>
            <a:ext cx="9144000" cy="9165618"/>
          </a:xfrm>
          <a:prstGeom prst="rect">
            <a:avLst/>
          </a:prstGeom>
        </p:spPr>
      </p:pic>
    </p:spTree>
    <p:extLst>
      <p:ext uri="{BB962C8B-B14F-4D97-AF65-F5344CB8AC3E}">
        <p14:creationId xmlns:p14="http://schemas.microsoft.com/office/powerpoint/2010/main" val="1927821144"/>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v</a:t>
            </a:r>
            <a:r>
              <a:rPr lang="en-US" altLang="it-IT" sz="4400" dirty="0" err="1" smtClean="0">
                <a:solidFill>
                  <a:srgbClr val="000090"/>
                </a:solidFill>
                <a:latin typeface="Arial" panose="020B0604020202020204" pitchFamily="34" charset="0"/>
                <a:cs typeface="Arial" panose="020B0604020202020204" pitchFamily="34" charset="0"/>
              </a:rPr>
              <a:t>erticale</a:t>
            </a:r>
            <a:r>
              <a:rPr lang="en-US" altLang="it-IT" sz="4400" dirty="0" smtClean="0">
                <a:solidFill>
                  <a:srgbClr val="000090"/>
                </a:solidFill>
                <a:latin typeface="Arial" panose="020B0604020202020204" pitchFamily="34" charset="0"/>
                <a:cs typeface="Arial" panose="020B0604020202020204" pitchFamily="34" charset="0"/>
              </a:rPr>
              <a:t> o </a:t>
            </a:r>
            <a:r>
              <a:rPr lang="en-US" altLang="it-IT" sz="4400" dirty="0" err="1" smtClean="0">
                <a:solidFill>
                  <a:srgbClr val="000090"/>
                </a:solidFill>
                <a:latin typeface="Arial" panose="020B0604020202020204" pitchFamily="34" charset="0"/>
                <a:cs typeface="Arial" panose="020B0604020202020204" pitchFamily="34" charset="0"/>
              </a:rPr>
              <a:t>orizzontale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8982344"/>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2794763755"/>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4994" y="1850477"/>
            <a:ext cx="141890" cy="32201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524512975"/>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153809"/>
            <a:ext cx="9144000" cy="9165618"/>
          </a:xfrm>
          <a:prstGeom prst="rect">
            <a:avLst/>
          </a:prstGeom>
        </p:spPr>
      </p:pic>
    </p:spTree>
    <p:extLst>
      <p:ext uri="{BB962C8B-B14F-4D97-AF65-F5344CB8AC3E}">
        <p14:creationId xmlns:p14="http://schemas.microsoft.com/office/powerpoint/2010/main" val="1901306458"/>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v</a:t>
            </a:r>
            <a:r>
              <a:rPr lang="en-US" altLang="it-IT" sz="4400" dirty="0" err="1" smtClean="0">
                <a:solidFill>
                  <a:srgbClr val="000090"/>
                </a:solidFill>
                <a:latin typeface="Arial" panose="020B0604020202020204" pitchFamily="34" charset="0"/>
                <a:cs typeface="Arial" panose="020B0604020202020204" pitchFamily="34" charset="0"/>
              </a:rPr>
              <a:t>erticale</a:t>
            </a:r>
            <a:r>
              <a:rPr lang="en-US" altLang="it-IT" sz="4400" dirty="0" smtClean="0">
                <a:solidFill>
                  <a:srgbClr val="000090"/>
                </a:solidFill>
                <a:latin typeface="Arial" panose="020B0604020202020204" pitchFamily="34" charset="0"/>
                <a:cs typeface="Arial" panose="020B0604020202020204" pitchFamily="34" charset="0"/>
              </a:rPr>
              <a:t> o </a:t>
            </a:r>
            <a:r>
              <a:rPr lang="en-US" altLang="it-IT" sz="4400" dirty="0" err="1" smtClean="0">
                <a:solidFill>
                  <a:srgbClr val="000090"/>
                </a:solidFill>
                <a:latin typeface="Arial" panose="020B0604020202020204" pitchFamily="34" charset="0"/>
                <a:cs typeface="Arial" panose="020B0604020202020204" pitchFamily="34" charset="0"/>
              </a:rPr>
              <a:t>orizzontale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14443730"/>
      </p:ext>
    </p:extLst>
  </p:cSld>
  <p:clrMapOvr>
    <a:masterClrMapping/>
  </p:clrMapOvr>
  <p:transition spd="slow"/>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4112165001"/>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1449" y="1799634"/>
            <a:ext cx="141890" cy="3321795"/>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1365858171"/>
      </p:ext>
    </p:extLst>
  </p:cSld>
  <p:clrMapOvr>
    <a:masterClrMapping/>
  </p:clrMapOvr>
  <mc:AlternateContent xmlns:mc="http://schemas.openxmlformats.org/markup-compatibility/2006" xmlns:p14="http://schemas.microsoft.com/office/powerpoint/2010/main">
    <mc:Choice Requires="p14">
      <p:transition spd="slow" p14:dur="2000" advClick="0" advTm="200"/>
    </mc:Choice>
    <mc:Fallback xmlns="">
      <p:transition spd="slow" advClick="0" advTm="2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153809"/>
            <a:ext cx="9144000" cy="9165618"/>
          </a:xfrm>
          <a:prstGeom prst="rect">
            <a:avLst/>
          </a:prstGeom>
        </p:spPr>
      </p:pic>
    </p:spTree>
    <p:extLst>
      <p:ext uri="{BB962C8B-B14F-4D97-AF65-F5344CB8AC3E}">
        <p14:creationId xmlns:p14="http://schemas.microsoft.com/office/powerpoint/2010/main" val="3037519266"/>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v</a:t>
            </a:r>
            <a:r>
              <a:rPr lang="en-US" altLang="it-IT" sz="4400" dirty="0" err="1" smtClean="0">
                <a:solidFill>
                  <a:srgbClr val="000090"/>
                </a:solidFill>
                <a:latin typeface="Arial" panose="020B0604020202020204" pitchFamily="34" charset="0"/>
                <a:cs typeface="Arial" panose="020B0604020202020204" pitchFamily="34" charset="0"/>
              </a:rPr>
              <a:t>erticale</a:t>
            </a:r>
            <a:r>
              <a:rPr lang="en-US" altLang="it-IT" sz="4400" dirty="0" smtClean="0">
                <a:solidFill>
                  <a:srgbClr val="000090"/>
                </a:solidFill>
                <a:latin typeface="Arial" panose="020B0604020202020204" pitchFamily="34" charset="0"/>
                <a:cs typeface="Arial" panose="020B0604020202020204" pitchFamily="34" charset="0"/>
              </a:rPr>
              <a:t> o </a:t>
            </a:r>
            <a:r>
              <a:rPr lang="en-US" altLang="it-IT" sz="4400" dirty="0" err="1" smtClean="0">
                <a:solidFill>
                  <a:srgbClr val="000090"/>
                </a:solidFill>
                <a:latin typeface="Arial" panose="020B0604020202020204" pitchFamily="34" charset="0"/>
                <a:cs typeface="Arial" panose="020B0604020202020204" pitchFamily="34" charset="0"/>
              </a:rPr>
              <a:t>orizzontale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4899382"/>
      </p:ext>
    </p:extLst>
  </p:cSld>
  <p:clrMapOvr>
    <a:masterClrMapping/>
  </p:clrMapOvr>
  <p:transition spd="slow"/>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507999" y="2349918"/>
            <a:ext cx="8365067"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7200" dirty="0" err="1">
                <a:solidFill>
                  <a:srgbClr val="000090"/>
                </a:solidFill>
                <a:latin typeface="Arial" panose="020B0604020202020204" pitchFamily="34" charset="0"/>
                <a:cs typeface="Arial" panose="020B0604020202020204" pitchFamily="34" charset="0"/>
              </a:rPr>
              <a:t>q</a:t>
            </a:r>
            <a:r>
              <a:rPr lang="en-US" altLang="it-IT" sz="7200" dirty="0" err="1" smtClean="0">
                <a:solidFill>
                  <a:srgbClr val="000090"/>
                </a:solidFill>
                <a:latin typeface="Arial" panose="020B0604020202020204" pitchFamily="34" charset="0"/>
                <a:cs typeface="Arial" panose="020B0604020202020204" pitchFamily="34" charset="0"/>
              </a:rPr>
              <a:t>uanto</a:t>
            </a:r>
            <a:r>
              <a:rPr lang="en-US" altLang="it-IT" sz="7200" dirty="0" smtClean="0">
                <a:solidFill>
                  <a:srgbClr val="000090"/>
                </a:solidFill>
                <a:latin typeface="Arial" panose="020B0604020202020204" pitchFamily="34" charset="0"/>
                <a:cs typeface="Arial" panose="020B0604020202020204" pitchFamily="34" charset="0"/>
              </a:rPr>
              <a:t> </a:t>
            </a:r>
            <a:r>
              <a:rPr lang="en-US" altLang="it-IT" sz="7200" dirty="0" err="1" smtClean="0">
                <a:solidFill>
                  <a:srgbClr val="000090"/>
                </a:solidFill>
                <a:latin typeface="Arial" panose="020B0604020202020204" pitchFamily="34" charset="0"/>
                <a:cs typeface="Arial" panose="020B0604020202020204" pitchFamily="34" charset="0"/>
              </a:rPr>
              <a:t>sarete</a:t>
            </a:r>
            <a:r>
              <a:rPr lang="en-US" altLang="it-IT" sz="7200" dirty="0" smtClean="0">
                <a:solidFill>
                  <a:srgbClr val="000090"/>
                </a:solidFill>
                <a:latin typeface="Arial" panose="020B0604020202020204" pitchFamily="34" charset="0"/>
                <a:cs typeface="Arial" panose="020B0604020202020204" pitchFamily="34" charset="0"/>
              </a:rPr>
              <a:t> </a:t>
            </a:r>
            <a:r>
              <a:rPr lang="en-US" altLang="it-IT" sz="7200" dirty="0" err="1" smtClean="0">
                <a:solidFill>
                  <a:srgbClr val="000090"/>
                </a:solidFill>
                <a:latin typeface="Arial" panose="020B0604020202020204" pitchFamily="34" charset="0"/>
                <a:cs typeface="Arial" panose="020B0604020202020204" pitchFamily="34" charset="0"/>
              </a:rPr>
              <a:t>attenti</a:t>
            </a:r>
            <a:r>
              <a:rPr lang="en-US" altLang="it-IT" sz="7200" dirty="0" smtClean="0">
                <a:solidFill>
                  <a:srgbClr val="000090"/>
                </a:solidFill>
                <a:latin typeface="Arial" panose="020B0604020202020204" pitchFamily="34" charset="0"/>
                <a:cs typeface="Arial" panose="020B0604020202020204" pitchFamily="34" charset="0"/>
              </a:rPr>
              <a:t> ?</a:t>
            </a:r>
            <a:endParaRPr lang="en-US" altLang="it-IT" sz="7200"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601968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3753129215"/>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12487" y="1731842"/>
            <a:ext cx="141890" cy="3457379"/>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4093516377"/>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153809"/>
            <a:ext cx="9144000" cy="9165618"/>
          </a:xfrm>
          <a:prstGeom prst="rect">
            <a:avLst/>
          </a:prstGeom>
        </p:spPr>
      </p:pic>
    </p:spTree>
    <p:extLst>
      <p:ext uri="{BB962C8B-B14F-4D97-AF65-F5344CB8AC3E}">
        <p14:creationId xmlns:p14="http://schemas.microsoft.com/office/powerpoint/2010/main" val="351739646"/>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v</a:t>
            </a:r>
            <a:r>
              <a:rPr lang="en-US" altLang="it-IT" sz="4400" dirty="0" err="1" smtClean="0">
                <a:solidFill>
                  <a:srgbClr val="000090"/>
                </a:solidFill>
                <a:latin typeface="Arial" panose="020B0604020202020204" pitchFamily="34" charset="0"/>
                <a:cs typeface="Arial" panose="020B0604020202020204" pitchFamily="34" charset="0"/>
              </a:rPr>
              <a:t>erticale</a:t>
            </a:r>
            <a:r>
              <a:rPr lang="en-US" altLang="it-IT" sz="4400" dirty="0" smtClean="0">
                <a:solidFill>
                  <a:srgbClr val="000090"/>
                </a:solidFill>
                <a:latin typeface="Arial" panose="020B0604020202020204" pitchFamily="34" charset="0"/>
                <a:cs typeface="Arial" panose="020B0604020202020204" pitchFamily="34" charset="0"/>
              </a:rPr>
              <a:t> o </a:t>
            </a:r>
            <a:r>
              <a:rPr lang="en-US" altLang="it-IT" sz="4400" dirty="0" err="1" smtClean="0">
                <a:solidFill>
                  <a:srgbClr val="000090"/>
                </a:solidFill>
                <a:latin typeface="Arial" panose="020B0604020202020204" pitchFamily="34" charset="0"/>
                <a:cs typeface="Arial" panose="020B0604020202020204" pitchFamily="34" charset="0"/>
              </a:rPr>
              <a:t>orizzontale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61651559"/>
      </p:ext>
    </p:extLst>
  </p:cSld>
  <p:clrMapOvr>
    <a:masterClrMapping/>
  </p:clrMapOvr>
  <p:transition spd="slow"/>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3149185589"/>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8938" y="1680998"/>
            <a:ext cx="141890" cy="3559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2287172355"/>
      </p:ext>
    </p:extLst>
  </p:cSld>
  <p:clrMapOvr>
    <a:masterClrMapping/>
  </p:clrMapOvr>
  <mc:AlternateContent xmlns:mc="http://schemas.openxmlformats.org/markup-compatibility/2006" xmlns:p14="http://schemas.microsoft.com/office/powerpoint/2010/main">
    <mc:Choice Requires="p14">
      <p:transition spd="slow" p14:dur="2000" advClick="0" advTm="200"/>
    </mc:Choice>
    <mc:Fallback xmlns="">
      <p:transition spd="slow" advClick="0" advTm="2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1" y="-1153809"/>
            <a:ext cx="9144000" cy="9165618"/>
          </a:xfrm>
          <a:prstGeom prst="rect">
            <a:avLst/>
          </a:prstGeom>
        </p:spPr>
      </p:pic>
    </p:spTree>
    <p:extLst>
      <p:ext uri="{BB962C8B-B14F-4D97-AF65-F5344CB8AC3E}">
        <p14:creationId xmlns:p14="http://schemas.microsoft.com/office/powerpoint/2010/main" val="3194900623"/>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v</a:t>
            </a:r>
            <a:r>
              <a:rPr lang="en-US" altLang="it-IT" sz="4400" dirty="0" err="1" smtClean="0">
                <a:solidFill>
                  <a:srgbClr val="000090"/>
                </a:solidFill>
                <a:latin typeface="Arial" panose="020B0604020202020204" pitchFamily="34" charset="0"/>
                <a:cs typeface="Arial" panose="020B0604020202020204" pitchFamily="34" charset="0"/>
              </a:rPr>
              <a:t>erticale</a:t>
            </a:r>
            <a:r>
              <a:rPr lang="en-US" altLang="it-IT" sz="4400" dirty="0" smtClean="0">
                <a:solidFill>
                  <a:srgbClr val="000090"/>
                </a:solidFill>
                <a:latin typeface="Arial" panose="020B0604020202020204" pitchFamily="34" charset="0"/>
                <a:cs typeface="Arial" panose="020B0604020202020204" pitchFamily="34" charset="0"/>
              </a:rPr>
              <a:t> o </a:t>
            </a:r>
            <a:r>
              <a:rPr lang="en-US" altLang="it-IT" sz="4400" dirty="0" err="1" smtClean="0">
                <a:solidFill>
                  <a:srgbClr val="000090"/>
                </a:solidFill>
                <a:latin typeface="Arial" panose="020B0604020202020204" pitchFamily="34" charset="0"/>
                <a:cs typeface="Arial" panose="020B0604020202020204" pitchFamily="34" charset="0"/>
              </a:rPr>
              <a:t>orizzontale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316321669"/>
      </p:ext>
    </p:extLst>
  </p:cSld>
  <p:clrMapOvr>
    <a:masterClrMapping/>
  </p:clrMapOvr>
  <p:transition spd="slow"/>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2496144083"/>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rot="16200000">
            <a:off x="2800350" y="1765738"/>
            <a:ext cx="3559066" cy="3389587"/>
            <a:chOff x="2800350" y="1765738"/>
            <a:chExt cx="3559066" cy="3389587"/>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8938" y="1680998"/>
              <a:ext cx="141890" cy="3559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grpSp>
    </p:spTree>
    <p:extLst>
      <p:ext uri="{BB962C8B-B14F-4D97-AF65-F5344CB8AC3E}">
        <p14:creationId xmlns:p14="http://schemas.microsoft.com/office/powerpoint/2010/main" val="2147499144"/>
      </p:ext>
    </p:extLst>
  </p:cSld>
  <p:clrMapOvr>
    <a:masterClrMapping/>
  </p:clrMapOvr>
  <mc:AlternateContent xmlns:mc="http://schemas.openxmlformats.org/markup-compatibility/2006" xmlns:p14="http://schemas.microsoft.com/office/powerpoint/2010/main">
    <mc:Choice Requires="p14">
      <p:transition p14:dur="50" advTm="200"/>
    </mc:Choice>
    <mc:Fallback xmlns="">
      <p:transition advTm="2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254000" y="114718"/>
            <a:ext cx="8890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smtClean="0">
                <a:solidFill>
                  <a:srgbClr val="000090"/>
                </a:solidFill>
                <a:latin typeface="Arial" panose="020B0604020202020204" pitchFamily="34" charset="0"/>
                <a:cs typeface="Arial" panose="020B0604020202020204" pitchFamily="34" charset="0"/>
              </a:rPr>
              <a:t>… test </a:t>
            </a:r>
            <a:endParaRPr lang="en-US" altLang="it-IT" sz="4400" dirty="0">
              <a:solidFill>
                <a:srgbClr val="000090"/>
              </a:solidFill>
              <a:latin typeface="Arial" panose="020B0604020202020204" pitchFamily="34" charset="0"/>
              <a:cs typeface="Arial" panose="020B0604020202020204" pitchFamily="34" charset="0"/>
            </a:endParaRPr>
          </a:p>
        </p:txBody>
      </p:sp>
      <p:pic>
        <p:nvPicPr>
          <p:cNvPr id="6" name="Gorilla_Simons">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117362" y="1044384"/>
            <a:ext cx="7163276" cy="5372457"/>
          </a:xfrm>
          <a:prstGeom prst="rect">
            <a:avLst/>
          </a:prstGeom>
        </p:spPr>
      </p:pic>
    </p:spTree>
    <p:extLst>
      <p:ext uri="{BB962C8B-B14F-4D97-AF65-F5344CB8AC3E}">
        <p14:creationId xmlns:p14="http://schemas.microsoft.com/office/powerpoint/2010/main" val="40212255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video>
              <p:cMediaNode vol="80000">
                <p:cTn id="13" fill="hold" display="0">
                  <p:stCondLst>
                    <p:cond delay="indefinite"/>
                  </p:stCondLst>
                </p:cTn>
                <p:tgtEl>
                  <p:spTgt spid="6"/>
                </p:tgtEl>
              </p:cMediaNode>
            </p:video>
          </p:childTnLst>
        </p:cTn>
      </p:par>
    </p:tnLst>
    <p:bldLst>
      <p:bldP spid="4"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 y="-1153809"/>
            <a:ext cx="9144000" cy="9165618"/>
          </a:xfrm>
          <a:prstGeom prst="rect">
            <a:avLst/>
          </a:prstGeom>
        </p:spPr>
      </p:pic>
    </p:spTree>
    <p:extLst>
      <p:ext uri="{BB962C8B-B14F-4D97-AF65-F5344CB8AC3E}">
        <p14:creationId xmlns:p14="http://schemas.microsoft.com/office/powerpoint/2010/main" val="552599831"/>
      </p:ext>
    </p:extLst>
  </p:cSld>
  <p:clrMapOvr>
    <a:masterClrMapping/>
  </p:clrMapOvr>
  <mc:AlternateContent xmlns:mc="http://schemas.openxmlformats.org/markup-compatibility/2006" xmlns:p14="http://schemas.microsoft.com/office/powerpoint/2010/main">
    <mc:Choice Requires="p14">
      <p:transition spd="slow" p14:dur="2000" advClick="0" advTm="500"/>
    </mc:Choice>
    <mc:Fallback xmlns="">
      <p:transition spd="slow" advClick="0" advTm="500"/>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v</a:t>
            </a:r>
            <a:r>
              <a:rPr lang="en-US" altLang="it-IT" sz="4400" dirty="0" err="1" smtClean="0">
                <a:solidFill>
                  <a:srgbClr val="000090"/>
                </a:solidFill>
                <a:latin typeface="Arial" panose="020B0604020202020204" pitchFamily="34" charset="0"/>
                <a:cs typeface="Arial" panose="020B0604020202020204" pitchFamily="34" charset="0"/>
              </a:rPr>
              <a:t>erticale</a:t>
            </a:r>
            <a:r>
              <a:rPr lang="en-US" altLang="it-IT" sz="4400" dirty="0" smtClean="0">
                <a:solidFill>
                  <a:srgbClr val="000090"/>
                </a:solidFill>
                <a:latin typeface="Arial" panose="020B0604020202020204" pitchFamily="34" charset="0"/>
                <a:cs typeface="Arial" panose="020B0604020202020204" pitchFamily="34" charset="0"/>
              </a:rPr>
              <a:t> o </a:t>
            </a:r>
            <a:r>
              <a:rPr lang="en-US" altLang="it-IT" sz="4400" dirty="0" err="1" smtClean="0">
                <a:solidFill>
                  <a:srgbClr val="000090"/>
                </a:solidFill>
                <a:latin typeface="Arial" panose="020B0604020202020204" pitchFamily="34" charset="0"/>
                <a:cs typeface="Arial" panose="020B0604020202020204" pitchFamily="34" charset="0"/>
              </a:rPr>
              <a:t>orizzontale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19105223"/>
      </p:ext>
    </p:extLst>
  </p:cSld>
  <p:clrMapOvr>
    <a:masterClrMapping/>
  </p:clrMapOvr>
  <p:transition spd="slow"/>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1875616562"/>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4994" y="1850477"/>
            <a:ext cx="141890" cy="3220108"/>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2" name="Oval 1"/>
          <p:cNvSpPr/>
          <p:nvPr/>
        </p:nvSpPr>
        <p:spPr>
          <a:xfrm>
            <a:off x="6185993" y="5155324"/>
            <a:ext cx="220717" cy="236482"/>
          </a:xfrm>
          <a:prstGeom prst="ellipse">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40160427"/>
      </p:ext>
    </p:extLst>
  </p:cSld>
  <p:clrMapOvr>
    <a:masterClrMapping/>
  </p:clrMapOvr>
  <mc:AlternateContent xmlns:mc="http://schemas.openxmlformats.org/markup-compatibility/2006" xmlns:p14="http://schemas.microsoft.com/office/powerpoint/2010/main">
    <mc:Choice Requires="p14">
      <p:transition spd="slow" p14:dur="2000" advTm="200"/>
    </mc:Choice>
    <mc:Fallback xmlns="">
      <p:transition spd="slow" advTm="200"/>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296944"/>
            <a:ext cx="8890000"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6600" dirty="0">
                <a:solidFill>
                  <a:srgbClr val="000090"/>
                </a:solidFill>
                <a:latin typeface="Arial" panose="020B0604020202020204" pitchFamily="34" charset="0"/>
                <a:cs typeface="Arial" panose="020B0604020202020204" pitchFamily="34" charset="0"/>
              </a:rPr>
              <a:t>c</a:t>
            </a:r>
            <a:r>
              <a:rPr lang="en-US" altLang="it-IT" sz="6600" dirty="0" smtClean="0">
                <a:solidFill>
                  <a:srgbClr val="000090"/>
                </a:solidFill>
                <a:latin typeface="Arial" panose="020B0604020202020204" pitchFamily="34" charset="0"/>
                <a:cs typeface="Arial" panose="020B0604020202020204" pitchFamily="34" charset="0"/>
              </a:rPr>
              <a:t>hi ha </a:t>
            </a:r>
            <a:r>
              <a:rPr lang="en-US" altLang="it-IT" sz="6600" dirty="0" err="1" smtClean="0">
                <a:solidFill>
                  <a:srgbClr val="000090"/>
                </a:solidFill>
                <a:latin typeface="Arial" panose="020B0604020202020204" pitchFamily="34" charset="0"/>
                <a:cs typeface="Arial" panose="020B0604020202020204" pitchFamily="34" charset="0"/>
              </a:rPr>
              <a:t>visto</a:t>
            </a:r>
            <a:r>
              <a:rPr lang="en-US" altLang="it-IT" sz="6600" dirty="0">
                <a:solidFill>
                  <a:srgbClr val="000090"/>
                </a:solidFill>
                <a:latin typeface="Arial" panose="020B0604020202020204" pitchFamily="34" charset="0"/>
                <a:cs typeface="Arial" panose="020B0604020202020204" pitchFamily="34" charset="0"/>
              </a:rPr>
              <a:t> </a:t>
            </a:r>
            <a:r>
              <a:rPr lang="en-US" altLang="it-IT" sz="6600" dirty="0" err="1" smtClean="0">
                <a:solidFill>
                  <a:srgbClr val="000090"/>
                </a:solidFill>
                <a:latin typeface="Arial" panose="020B0604020202020204" pitchFamily="34" charset="0"/>
                <a:cs typeface="Arial" panose="020B0604020202020204" pitchFamily="34" charset="0"/>
              </a:rPr>
              <a:t>qualcosa</a:t>
            </a:r>
            <a:r>
              <a:rPr lang="en-US" altLang="it-IT" sz="6600" dirty="0" smtClean="0">
                <a:solidFill>
                  <a:srgbClr val="000090"/>
                </a:solidFill>
                <a:latin typeface="Arial" panose="020B0604020202020204" pitchFamily="34" charset="0"/>
                <a:cs typeface="Arial" panose="020B0604020202020204" pitchFamily="34" charset="0"/>
              </a:rPr>
              <a:t> di </a:t>
            </a:r>
            <a:r>
              <a:rPr lang="en-US" altLang="it-IT" sz="6600" dirty="0" err="1" smtClean="0">
                <a:solidFill>
                  <a:srgbClr val="000090"/>
                </a:solidFill>
                <a:latin typeface="Arial" panose="020B0604020202020204" pitchFamily="34" charset="0"/>
                <a:cs typeface="Arial" panose="020B0604020202020204" pitchFamily="34" charset="0"/>
              </a:rPr>
              <a:t>diverso</a:t>
            </a:r>
            <a:r>
              <a:rPr lang="en-US" altLang="it-IT" sz="6600" dirty="0" smtClean="0">
                <a:solidFill>
                  <a:srgbClr val="000090"/>
                </a:solidFill>
                <a:latin typeface="Arial" panose="020B0604020202020204" pitchFamily="34" charset="0"/>
                <a:cs typeface="Arial" panose="020B0604020202020204" pitchFamily="34" charset="0"/>
              </a:rPr>
              <a:t> </a:t>
            </a:r>
            <a:r>
              <a:rPr lang="en-US" altLang="it-IT" sz="6600" dirty="0" err="1" smtClean="0">
                <a:solidFill>
                  <a:srgbClr val="000090"/>
                </a:solidFill>
                <a:latin typeface="Arial" panose="020B0604020202020204" pitchFamily="34" charset="0"/>
                <a:cs typeface="Arial" panose="020B0604020202020204" pitchFamily="34" charset="0"/>
              </a:rPr>
              <a:t>dalla</a:t>
            </a:r>
            <a:r>
              <a:rPr lang="en-US" altLang="it-IT" sz="6600" dirty="0" smtClean="0">
                <a:solidFill>
                  <a:srgbClr val="000090"/>
                </a:solidFill>
                <a:latin typeface="Arial" panose="020B0604020202020204" pitchFamily="34" charset="0"/>
                <a:cs typeface="Arial" panose="020B0604020202020204" pitchFamily="34" charset="0"/>
              </a:rPr>
              <a:t> </a:t>
            </a:r>
            <a:r>
              <a:rPr lang="en-US" altLang="it-IT" sz="6600" dirty="0" err="1" smtClean="0">
                <a:solidFill>
                  <a:srgbClr val="000090"/>
                </a:solidFill>
                <a:latin typeface="Arial" panose="020B0604020202020204" pitchFamily="34" charset="0"/>
                <a:cs typeface="Arial" panose="020B0604020202020204" pitchFamily="34" charset="0"/>
              </a:rPr>
              <a:t>croce</a:t>
            </a:r>
            <a:r>
              <a:rPr lang="en-US" altLang="it-IT" sz="6600" dirty="0" smtClean="0">
                <a:solidFill>
                  <a:srgbClr val="000090"/>
                </a:solidFill>
                <a:latin typeface="Arial" panose="020B0604020202020204" pitchFamily="34" charset="0"/>
                <a:cs typeface="Arial" panose="020B0604020202020204" pitchFamily="34" charset="0"/>
              </a:rPr>
              <a:t>?</a:t>
            </a:r>
            <a:endParaRPr lang="en-US" altLang="it-IT" sz="66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10680861"/>
      </p:ext>
    </p:extLst>
  </p:cSld>
  <p:clrMapOvr>
    <a:masterClrMapping/>
  </p:clrMapOvr>
  <p:transition spd="slow"/>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141890" y="1985324"/>
            <a:ext cx="5108028" cy="3960080"/>
          </a:xfrm>
          <a:prstGeom prst="rect">
            <a:avLst/>
          </a:prstGeom>
        </p:spPr>
      </p:pic>
      <p:sp>
        <p:nvSpPr>
          <p:cNvPr id="5" name="Text Box 4"/>
          <p:cNvSpPr txBox="1">
            <a:spLocks noChangeArrowheads="1"/>
          </p:cNvSpPr>
          <p:nvPr/>
        </p:nvSpPr>
        <p:spPr bwMode="auto">
          <a:xfrm>
            <a:off x="94591" y="61720"/>
            <a:ext cx="7788167"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o</a:t>
            </a:r>
            <a:r>
              <a:rPr lang="en-US" altLang="it-IT" sz="4400" dirty="0" err="1" smtClean="0">
                <a:solidFill>
                  <a:srgbClr val="000090"/>
                </a:solidFill>
                <a:latin typeface="Arial" panose="020B0604020202020204" pitchFamily="34" charset="0"/>
                <a:cs typeface="Arial" panose="020B0604020202020204" pitchFamily="34" charset="0"/>
              </a:rPr>
              <a:t>ggetti</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inattesi</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simbolici</a:t>
            </a:r>
            <a:r>
              <a:rPr lang="en-US" altLang="it-IT" sz="4400" dirty="0" smtClean="0">
                <a:solidFill>
                  <a:srgbClr val="000090"/>
                </a:solidFill>
                <a:latin typeface="Arial" panose="020B0604020202020204" pitchFamily="34" charset="0"/>
                <a:cs typeface="Arial" panose="020B0604020202020204" pitchFamily="34" charset="0"/>
              </a:rPr>
              <a:t> e non </a:t>
            </a:r>
            <a:r>
              <a:rPr lang="en-US" altLang="it-IT" sz="4400" dirty="0" err="1" smtClean="0">
                <a:solidFill>
                  <a:srgbClr val="000090"/>
                </a:solidFill>
                <a:latin typeface="Arial" panose="020B0604020202020204" pitchFamily="34" charset="0"/>
                <a:cs typeface="Arial" panose="020B0604020202020204" pitchFamily="34" charset="0"/>
              </a:rPr>
              <a:t>scompaioni</a:t>
            </a:r>
            <a:endParaRPr lang="en-US" altLang="it-IT" sz="4400" i="1" dirty="0">
              <a:solidFill>
                <a:srgbClr val="00009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stretch>
            <a:fillRect/>
          </a:stretch>
        </p:blipFill>
        <p:spPr>
          <a:xfrm>
            <a:off x="5262050" y="2941997"/>
            <a:ext cx="3881950" cy="2046733"/>
          </a:xfrm>
          <a:prstGeom prst="rect">
            <a:avLst/>
          </a:prstGeom>
        </p:spPr>
      </p:pic>
      <p:sp>
        <p:nvSpPr>
          <p:cNvPr id="7" name="TextBox 6"/>
          <p:cNvSpPr txBox="1"/>
          <p:nvPr/>
        </p:nvSpPr>
        <p:spPr>
          <a:xfrm>
            <a:off x="94592" y="6047391"/>
            <a:ext cx="4108817" cy="830997"/>
          </a:xfrm>
          <a:prstGeom prst="rect">
            <a:avLst/>
          </a:prstGeom>
          <a:noFill/>
        </p:spPr>
        <p:txBody>
          <a:bodyPr wrap="none" rtlCol="0">
            <a:spAutoFit/>
          </a:bodyPr>
          <a:lstStyle/>
          <a:p>
            <a:r>
              <a:rPr lang="it-IT" dirty="0" smtClean="0">
                <a:latin typeface="+mj-lt"/>
              </a:rPr>
              <a:t>Simons &amp; Chabris (1999)</a:t>
            </a:r>
          </a:p>
          <a:p>
            <a:r>
              <a:rPr lang="it-IT" dirty="0">
                <a:solidFill>
                  <a:srgbClr val="FFC000"/>
                </a:solidFill>
                <a:latin typeface="+mj-lt"/>
              </a:rPr>
              <a:t>s</a:t>
            </a:r>
            <a:r>
              <a:rPr lang="it-IT" dirty="0" smtClean="0">
                <a:solidFill>
                  <a:srgbClr val="FFC000"/>
                </a:solidFill>
                <a:latin typeface="+mj-lt"/>
              </a:rPr>
              <a:t>u Moodle2 articolo originale</a:t>
            </a:r>
            <a:endParaRPr lang="it-IT" dirty="0">
              <a:solidFill>
                <a:srgbClr val="FFC000"/>
              </a:solidFill>
              <a:latin typeface="+mj-lt"/>
            </a:endParaRPr>
          </a:p>
        </p:txBody>
      </p:sp>
      <p:sp>
        <p:nvSpPr>
          <p:cNvPr id="8" name="TextBox 7"/>
          <p:cNvSpPr txBox="1"/>
          <p:nvPr/>
        </p:nvSpPr>
        <p:spPr>
          <a:xfrm>
            <a:off x="5549216" y="4988730"/>
            <a:ext cx="3468659" cy="1200329"/>
          </a:xfrm>
          <a:prstGeom prst="rect">
            <a:avLst/>
          </a:prstGeom>
          <a:noFill/>
        </p:spPr>
        <p:txBody>
          <a:bodyPr wrap="square" rtlCol="0">
            <a:spAutoFit/>
          </a:bodyPr>
          <a:lstStyle/>
          <a:p>
            <a:r>
              <a:rPr lang="it-IT" dirty="0" smtClean="0">
                <a:latin typeface="+mj-lt"/>
              </a:rPr>
              <a:t>Mack e Rock (</a:t>
            </a:r>
            <a:r>
              <a:rPr lang="it-IT" i="1" dirty="0" smtClean="0">
                <a:latin typeface="+mj-lt"/>
              </a:rPr>
              <a:t>Inattentional Blindness</a:t>
            </a:r>
            <a:r>
              <a:rPr lang="it-IT" dirty="0" smtClean="0">
                <a:latin typeface="+mj-lt"/>
              </a:rPr>
              <a:t>, 1998)</a:t>
            </a:r>
            <a:endParaRPr lang="it-IT" dirty="0">
              <a:latin typeface="+mj-lt"/>
            </a:endParaRPr>
          </a:p>
        </p:txBody>
      </p:sp>
    </p:spTree>
    <p:extLst>
      <p:ext uri="{BB962C8B-B14F-4D97-AF65-F5344CB8AC3E}">
        <p14:creationId xmlns:p14="http://schemas.microsoft.com/office/powerpoint/2010/main" val="271364704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779752" y="160014"/>
            <a:ext cx="7064704"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r">
              <a:spcBef>
                <a:spcPct val="50000"/>
              </a:spcBef>
              <a:buFontTx/>
              <a:buNone/>
            </a:pP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a:solidFill>
                  <a:srgbClr val="000090"/>
                </a:solidFill>
                <a:latin typeface="Arial" panose="020B0604020202020204" pitchFamily="34" charset="0"/>
                <a:cs typeface="Arial" panose="020B0604020202020204" pitchFamily="34" charset="0"/>
              </a:rPr>
              <a:t>a</a:t>
            </a:r>
            <a:r>
              <a:rPr lang="en-US" altLang="it-IT" sz="4400" dirty="0" err="1" smtClean="0">
                <a:solidFill>
                  <a:srgbClr val="000090"/>
                </a:solidFill>
                <a:latin typeface="Arial" panose="020B0604020202020204" pitchFamily="34" charset="0"/>
                <a:cs typeface="Arial" panose="020B0604020202020204" pitchFamily="34" charset="0"/>
              </a:rPr>
              <a:t>ttenti</a:t>
            </a:r>
            <a:r>
              <a:rPr lang="en-US" altLang="it-IT" sz="4400" dirty="0" smtClean="0">
                <a:solidFill>
                  <a:srgbClr val="000090"/>
                </a:solidFill>
                <a:latin typeface="Arial" panose="020B0604020202020204" pitchFamily="34" charset="0"/>
                <a:cs typeface="Arial" panose="020B0604020202020204" pitchFamily="34" charset="0"/>
              </a:rPr>
              <a:t> in </a:t>
            </a:r>
            <a:r>
              <a:rPr lang="en-US" altLang="it-IT" sz="4400" dirty="0" err="1" smtClean="0">
                <a:solidFill>
                  <a:srgbClr val="000090"/>
                </a:solidFill>
                <a:latin typeface="Arial" panose="020B0604020202020204" pitchFamily="34" charset="0"/>
                <a:cs typeface="Arial" panose="020B0604020202020204" pitchFamily="34" charset="0"/>
              </a:rPr>
              <a:t>macchina</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quando</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piove</a:t>
            </a:r>
            <a:endParaRPr lang="en-US" altLang="it-IT" sz="4400" i="1" dirty="0">
              <a:solidFill>
                <a:srgbClr val="00009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814" y="1980348"/>
            <a:ext cx="4598276" cy="3463077"/>
          </a:xfrm>
          <a:prstGeom prst="rect">
            <a:avLst/>
          </a:prstGeom>
        </p:spPr>
      </p:pic>
    </p:spTree>
    <p:extLst>
      <p:ext uri="{BB962C8B-B14F-4D97-AF65-F5344CB8AC3E}">
        <p14:creationId xmlns:p14="http://schemas.microsoft.com/office/powerpoint/2010/main" val="178807161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3592786" y="128483"/>
            <a:ext cx="5298966"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s</a:t>
            </a:r>
            <a:r>
              <a:rPr lang="en-US" altLang="it-IT" sz="4400" dirty="0" err="1" smtClean="0">
                <a:solidFill>
                  <a:srgbClr val="000090"/>
                </a:solidFill>
                <a:latin typeface="Arial" panose="020B0604020202020204" pitchFamily="34" charset="0"/>
                <a:cs typeface="Arial" panose="020B0604020202020204" pitchFamily="34" charset="0"/>
              </a:rPr>
              <a:t>enza</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pioggia</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guida</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più</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sicura</a:t>
            </a:r>
            <a:endParaRPr lang="en-US" altLang="it-IT" sz="4400" i="1" dirty="0">
              <a:solidFill>
                <a:srgbClr val="000090"/>
              </a:solidFill>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31814" y="1980347"/>
            <a:ext cx="4617436" cy="3463077"/>
          </a:xfrm>
          <a:prstGeom prst="rect">
            <a:avLst/>
          </a:prstGeom>
        </p:spPr>
      </p:pic>
    </p:spTree>
    <p:extLst>
      <p:ext uri="{BB962C8B-B14F-4D97-AF65-F5344CB8AC3E}">
        <p14:creationId xmlns:p14="http://schemas.microsoft.com/office/powerpoint/2010/main" val="2307402391"/>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002220" y="884159"/>
            <a:ext cx="6180083" cy="461665"/>
          </a:xfrm>
          <a:prstGeom prst="rect">
            <a:avLst/>
          </a:prstGeom>
        </p:spPr>
        <p:txBody>
          <a:bodyPr wrap="square">
            <a:spAutoFit/>
          </a:bodyPr>
          <a:lstStyle/>
          <a:p>
            <a:pPr algn="ctr"/>
            <a:r>
              <a:rPr lang="it-IT" dirty="0">
                <a:latin typeface="+mj-lt"/>
                <a:hlinkClick r:id="rId3"/>
              </a:rPr>
              <a:t>http://nivea.psycho.univ-paris5.fr/#CB</a:t>
            </a:r>
            <a:endParaRPr lang="it-IT" dirty="0">
              <a:latin typeface="+mj-lt"/>
            </a:endParaRPr>
          </a:p>
        </p:txBody>
      </p:sp>
      <p:sp>
        <p:nvSpPr>
          <p:cNvPr id="6" name="Text Box 4"/>
          <p:cNvSpPr txBox="1">
            <a:spLocks noChangeArrowheads="1"/>
          </p:cNvSpPr>
          <p:nvPr/>
        </p:nvSpPr>
        <p:spPr bwMode="auto">
          <a:xfrm>
            <a:off x="254000" y="35888"/>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a:solidFill>
                  <a:srgbClr val="000090"/>
                </a:solidFill>
                <a:latin typeface="Arial" panose="020B0604020202020204" pitchFamily="34" charset="0"/>
                <a:cs typeface="Arial" panose="020B0604020202020204" pitchFamily="34" charset="0"/>
              </a:rPr>
              <a:t>c</a:t>
            </a:r>
            <a:r>
              <a:rPr lang="en-US" altLang="it-IT" sz="4400" dirty="0" err="1" smtClean="0">
                <a:solidFill>
                  <a:srgbClr val="000090"/>
                </a:solidFill>
                <a:latin typeface="Arial" panose="020B0604020202020204" pitchFamily="34" charset="0"/>
                <a:cs typeface="Arial" panose="020B0604020202020204" pitchFamily="34" charset="0"/>
              </a:rPr>
              <a:t>ecità</a:t>
            </a:r>
            <a:r>
              <a:rPr lang="en-US" altLang="it-IT" sz="4400" dirty="0" smtClean="0">
                <a:solidFill>
                  <a:srgbClr val="000090"/>
                </a:solidFill>
                <a:latin typeface="Arial" panose="020B0604020202020204" pitchFamily="34" charset="0"/>
                <a:cs typeface="Arial" panose="020B0604020202020204" pitchFamily="34" charset="0"/>
              </a:rPr>
              <a:t> al </a:t>
            </a:r>
            <a:r>
              <a:rPr lang="en-US" altLang="it-IT" sz="4400" dirty="0" err="1" smtClean="0">
                <a:solidFill>
                  <a:srgbClr val="000090"/>
                </a:solidFill>
                <a:latin typeface="Arial" panose="020B0604020202020204" pitchFamily="34" charset="0"/>
                <a:cs typeface="Arial" panose="020B0604020202020204" pitchFamily="34" charset="0"/>
              </a:rPr>
              <a:t>cambiamento</a:t>
            </a:r>
            <a:endParaRPr lang="en-US" altLang="it-IT" sz="4400" i="1" dirty="0">
              <a:solidFill>
                <a:srgbClr val="000090"/>
              </a:solidFill>
              <a:latin typeface="Arial" panose="020B0604020202020204" pitchFamily="34" charset="0"/>
              <a:cs typeface="Arial" panose="020B0604020202020204" pitchFamily="34" charset="0"/>
            </a:endParaRPr>
          </a:p>
        </p:txBody>
      </p:sp>
      <p:pic>
        <p:nvPicPr>
          <p:cNvPr id="7" name="Picture 6"/>
          <p:cNvPicPr>
            <a:picLocks noChangeAspect="1"/>
          </p:cNvPicPr>
          <p:nvPr/>
        </p:nvPicPr>
        <p:blipFill rotWithShape="1">
          <a:blip r:embed="rId4"/>
          <a:srcRect l="35345" t="19811" r="33449" b="5093"/>
          <a:stretch/>
        </p:blipFill>
        <p:spPr>
          <a:xfrm>
            <a:off x="3529989" y="1345824"/>
            <a:ext cx="4072262" cy="5512176"/>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939171" y="1613841"/>
            <a:ext cx="2978722" cy="2169884"/>
          </a:xfrm>
          <a:prstGeom prst="rect">
            <a:avLst/>
          </a:prstGeom>
        </p:spPr>
      </p:pic>
      <p:sp>
        <p:nvSpPr>
          <p:cNvPr id="9" name="TextBox 8"/>
          <p:cNvSpPr txBox="1"/>
          <p:nvPr/>
        </p:nvSpPr>
        <p:spPr>
          <a:xfrm>
            <a:off x="986137" y="3820909"/>
            <a:ext cx="2654701" cy="461665"/>
          </a:xfrm>
          <a:prstGeom prst="rect">
            <a:avLst/>
          </a:prstGeom>
          <a:noFill/>
        </p:spPr>
        <p:txBody>
          <a:bodyPr wrap="none" rtlCol="0">
            <a:spAutoFit/>
          </a:bodyPr>
          <a:lstStyle/>
          <a:p>
            <a:r>
              <a:rPr lang="it-IT" dirty="0" smtClean="0">
                <a:latin typeface="+mj-lt"/>
              </a:rPr>
              <a:t>J. Kevin O’ Regan</a:t>
            </a:r>
            <a:endParaRPr lang="it-IT" dirty="0">
              <a:latin typeface="+mj-lt"/>
            </a:endParaRPr>
          </a:p>
        </p:txBody>
      </p:sp>
    </p:spTree>
    <p:extLst>
      <p:ext uri="{BB962C8B-B14F-4D97-AF65-F5344CB8AC3E}">
        <p14:creationId xmlns:p14="http://schemas.microsoft.com/office/powerpoint/2010/main" val="598313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211832" cy="6858000"/>
          </a:xfrm>
          <a:prstGeom prst="rect">
            <a:avLst/>
          </a:prstGeom>
        </p:spPr>
      </p:pic>
      <p:sp>
        <p:nvSpPr>
          <p:cNvPr id="6" name="Text Box 4"/>
          <p:cNvSpPr txBox="1">
            <a:spLocks noChangeArrowheads="1"/>
          </p:cNvSpPr>
          <p:nvPr/>
        </p:nvSpPr>
        <p:spPr bwMode="auto">
          <a:xfrm>
            <a:off x="5211832" y="2705725"/>
            <a:ext cx="3932168"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i</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sensi</a:t>
            </a:r>
            <a:r>
              <a:rPr lang="en-US" altLang="it-IT" sz="4400" dirty="0" smtClean="0">
                <a:solidFill>
                  <a:srgbClr val="000090"/>
                </a:solidFill>
                <a:latin typeface="Arial" panose="020B0604020202020204" pitchFamily="34" charset="0"/>
                <a:cs typeface="Arial" panose="020B0604020202020204" pitchFamily="34" charset="0"/>
              </a:rPr>
              <a:t> non </a:t>
            </a:r>
            <a:r>
              <a:rPr lang="en-US" altLang="it-IT" sz="4400" dirty="0" err="1" smtClean="0">
                <a:solidFill>
                  <a:srgbClr val="000090"/>
                </a:solidFill>
                <a:latin typeface="Arial" panose="020B0604020202020204" pitchFamily="34" charset="0"/>
                <a:cs typeface="Arial" panose="020B0604020202020204" pitchFamily="34" charset="0"/>
              </a:rPr>
              <a:t>bastano</a:t>
            </a:r>
            <a:endParaRPr lang="en-US" altLang="it-IT" sz="4400"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9644411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dissolve">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254000" y="114718"/>
            <a:ext cx="8890000" cy="144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smtClean="0">
                <a:solidFill>
                  <a:srgbClr val="000090"/>
                </a:solidFill>
                <a:latin typeface="Arial" panose="020B0604020202020204" pitchFamily="34" charset="0"/>
                <a:cs typeface="Arial" panose="020B0604020202020204" pitchFamily="34" charset="0"/>
              </a:rPr>
              <a:t>…. non vi </a:t>
            </a:r>
            <a:r>
              <a:rPr lang="en-US" altLang="it-IT" sz="4400" dirty="0" err="1" smtClean="0">
                <a:solidFill>
                  <a:srgbClr val="000090"/>
                </a:solidFill>
                <a:latin typeface="Arial" panose="020B0604020202020204" pitchFamily="34" charset="0"/>
                <a:cs typeface="Arial" panose="020B0604020202020204" pitchFamily="34" charset="0"/>
              </a:rPr>
              <a:t>preoccupate</a:t>
            </a:r>
            <a:r>
              <a:rPr lang="en-US" altLang="it-IT" sz="4400" dirty="0" smtClean="0">
                <a:solidFill>
                  <a:srgbClr val="000090"/>
                </a:solidFill>
                <a:latin typeface="Arial" panose="020B0604020202020204" pitchFamily="34" charset="0"/>
                <a:cs typeface="Arial" panose="020B0604020202020204" pitchFamily="34" charset="0"/>
              </a:rPr>
              <a:t>: è </a:t>
            </a:r>
            <a:r>
              <a:rPr lang="en-US" altLang="it-IT" sz="4400" dirty="0" err="1" smtClean="0">
                <a:solidFill>
                  <a:srgbClr val="000090"/>
                </a:solidFill>
                <a:latin typeface="Arial" panose="020B0604020202020204" pitchFamily="34" charset="0"/>
                <a:cs typeface="Arial" panose="020B0604020202020204" pitchFamily="34" charset="0"/>
              </a:rPr>
              <a:t>una</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questione</a:t>
            </a:r>
            <a:r>
              <a:rPr lang="en-US" altLang="it-IT" sz="4400" dirty="0" smtClean="0">
                <a:solidFill>
                  <a:srgbClr val="000090"/>
                </a:solidFill>
                <a:latin typeface="Arial" panose="020B0604020202020204" pitchFamily="34" charset="0"/>
                <a:cs typeface="Arial" panose="020B0604020202020204" pitchFamily="34" charset="0"/>
              </a:rPr>
              <a:t> di </a:t>
            </a:r>
            <a:r>
              <a:rPr lang="en-US" altLang="it-IT" sz="4400" i="1" dirty="0" err="1" smtClean="0">
                <a:solidFill>
                  <a:srgbClr val="000090"/>
                </a:solidFill>
                <a:latin typeface="Arial" panose="020B0604020202020204" pitchFamily="34" charset="0"/>
                <a:cs typeface="Arial" panose="020B0604020202020204" pitchFamily="34" charset="0"/>
              </a:rPr>
              <a:t>attenzione</a:t>
            </a:r>
            <a:r>
              <a:rPr lang="en-US" altLang="it-IT" sz="4400" i="1" dirty="0" smtClean="0">
                <a:solidFill>
                  <a:srgbClr val="000090"/>
                </a:solidFill>
                <a:latin typeface="Arial" panose="020B0604020202020204" pitchFamily="34" charset="0"/>
                <a:cs typeface="Arial" panose="020B0604020202020204" pitchFamily="34" charset="0"/>
              </a:rPr>
              <a:t> </a:t>
            </a:r>
            <a:r>
              <a:rPr lang="en-US" altLang="it-IT" sz="4400" i="1" dirty="0" err="1" smtClean="0">
                <a:solidFill>
                  <a:srgbClr val="000090"/>
                </a:solidFill>
                <a:latin typeface="Arial" panose="020B0604020202020204" pitchFamily="34" charset="0"/>
                <a:cs typeface="Arial" panose="020B0604020202020204" pitchFamily="34" charset="0"/>
              </a:rPr>
              <a:t>selettiva</a:t>
            </a:r>
            <a:r>
              <a:rPr lang="en-US" altLang="it-IT" sz="4400" i="1" dirty="0" smtClean="0">
                <a:solidFill>
                  <a:srgbClr val="000090"/>
                </a:solidFill>
                <a:latin typeface="Arial" panose="020B0604020202020204" pitchFamily="34" charset="0"/>
                <a:cs typeface="Arial" panose="020B0604020202020204" pitchFamily="34" charset="0"/>
              </a:rPr>
              <a:t>  </a:t>
            </a:r>
            <a:endParaRPr lang="en-US" altLang="it-IT" sz="4400" i="1" dirty="0">
              <a:solidFill>
                <a:srgbClr val="00009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t="17925" r="58933" b="55565"/>
          <a:stretch/>
        </p:blipFill>
        <p:spPr>
          <a:xfrm>
            <a:off x="254000" y="1766324"/>
            <a:ext cx="3755189" cy="1363579"/>
          </a:xfrm>
          <a:prstGeom prst="rect">
            <a:avLst/>
          </a:prstGeom>
        </p:spPr>
      </p:pic>
      <p:sp>
        <p:nvSpPr>
          <p:cNvPr id="10" name="Rectangle 9"/>
          <p:cNvSpPr/>
          <p:nvPr/>
        </p:nvSpPr>
        <p:spPr>
          <a:xfrm>
            <a:off x="2494547" y="5662239"/>
            <a:ext cx="6649453" cy="959237"/>
          </a:xfrm>
          <a:prstGeom prst="rect">
            <a:avLst/>
          </a:prstGeom>
        </p:spPr>
        <p:txBody>
          <a:bodyPr wrap="square">
            <a:spAutoFit/>
          </a:bodyPr>
          <a:lstStyle/>
          <a:p>
            <a:pPr algn="r">
              <a:spcAft>
                <a:spcPts val="1000"/>
              </a:spcAft>
              <a:buClr>
                <a:srgbClr val="000090"/>
              </a:buClr>
            </a:pPr>
            <a:r>
              <a:rPr lang="en-US" altLang="it-IT" dirty="0" err="1">
                <a:latin typeface="Arial" panose="020B0604020202020204" pitchFamily="34" charset="0"/>
                <a:cs typeface="Arial" panose="020B0604020202020204" pitchFamily="34" charset="0"/>
              </a:rPr>
              <a:t>o</a:t>
            </a:r>
            <a:r>
              <a:rPr lang="en-US" altLang="it-IT" dirty="0" err="1" smtClean="0">
                <a:latin typeface="Arial" panose="020B0604020202020204" pitchFamily="34" charset="0"/>
                <a:cs typeface="Arial" panose="020B0604020202020204" pitchFamily="34" charset="0"/>
              </a:rPr>
              <a:t>ggetti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inattesi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diventano</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invisibili</a:t>
            </a:r>
            <a:endParaRPr lang="en-US" altLang="it-IT" dirty="0" smtClean="0">
              <a:latin typeface="Arial" panose="020B0604020202020204" pitchFamily="34" charset="0"/>
              <a:cs typeface="Arial" panose="020B0604020202020204" pitchFamily="34" charset="0"/>
            </a:endParaRPr>
          </a:p>
          <a:p>
            <a:pPr algn="r">
              <a:spcAft>
                <a:spcPts val="1000"/>
              </a:spcAft>
              <a:buClr>
                <a:srgbClr val="000090"/>
              </a:buClr>
            </a:pPr>
            <a:r>
              <a:rPr lang="en-US" altLang="it-IT" dirty="0" err="1">
                <a:latin typeface="Arial" panose="020B0604020202020204" pitchFamily="34" charset="0"/>
                <a:cs typeface="Arial" panose="020B0604020202020204" pitchFamily="34" charset="0"/>
              </a:rPr>
              <a:t>q</a:t>
            </a:r>
            <a:r>
              <a:rPr lang="en-US" altLang="it-IT" dirty="0" err="1" smtClean="0">
                <a:latin typeface="Arial" panose="020B0604020202020204" pitchFamily="34" charset="0"/>
                <a:cs typeface="Arial" panose="020B0604020202020204" pitchFamily="34" charset="0"/>
              </a:rPr>
              <a:t>uanto</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più</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siete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focalizzati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sul</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compito</a:t>
            </a:r>
            <a:endParaRPr lang="en-US" altLang="it-IT"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rotWithShape="1">
          <a:blip r:embed="rId4"/>
          <a:srcRect t="30504" b="25519"/>
          <a:stretch/>
        </p:blipFill>
        <p:spPr>
          <a:xfrm>
            <a:off x="0" y="3334959"/>
            <a:ext cx="9144000" cy="2261938"/>
          </a:xfrm>
          <a:prstGeom prst="rect">
            <a:avLst/>
          </a:prstGeom>
        </p:spPr>
      </p:pic>
    </p:spTree>
    <p:extLst>
      <p:ext uri="{BB962C8B-B14F-4D97-AF65-F5344CB8AC3E}">
        <p14:creationId xmlns:p14="http://schemas.microsoft.com/office/powerpoint/2010/main" val="1112455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ssolve">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0">
                                            <p:txEl>
                                              <p:pRg st="0" end="0"/>
                                            </p:txEl>
                                          </p:spTgt>
                                        </p:tgtEl>
                                        <p:attrNameLst>
                                          <p:attrName>style.visibility</p:attrName>
                                        </p:attrNameLst>
                                      </p:cBhvr>
                                      <p:to>
                                        <p:strVal val="visible"/>
                                      </p:to>
                                    </p:set>
                                    <p:animEffect transition="in" filter="wipe(left)">
                                      <p:cBhvr>
                                        <p:cTn id="12" dur="500"/>
                                        <p:tgtEl>
                                          <p:spTgt spid="10">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xEl>
                                              <p:pRg st="1" end="1"/>
                                            </p:txEl>
                                          </p:spTgt>
                                        </p:tgtEl>
                                        <p:attrNameLst>
                                          <p:attrName>style.visibility</p:attrName>
                                        </p:attrNameLst>
                                      </p:cBhvr>
                                      <p:to>
                                        <p:strVal val="visible"/>
                                      </p:to>
                                    </p:set>
                                    <p:animEffect transition="in" filter="wipe(left)">
                                      <p:cBhvr>
                                        <p:cTn id="17" dur="500"/>
                                        <p:tgtEl>
                                          <p:spTgt spid="1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0" grpId="0"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srcRect l="26766" t="36168" r="43103" b="4368"/>
          <a:stretch/>
        </p:blipFill>
        <p:spPr>
          <a:xfrm>
            <a:off x="15762" y="784959"/>
            <a:ext cx="5470634" cy="6073041"/>
          </a:xfrm>
          <a:prstGeom prst="rect">
            <a:avLst/>
          </a:prstGeom>
        </p:spPr>
      </p:pic>
      <p:sp>
        <p:nvSpPr>
          <p:cNvPr id="5" name="Text Box 4"/>
          <p:cNvSpPr txBox="1">
            <a:spLocks noChangeArrowheads="1"/>
          </p:cNvSpPr>
          <p:nvPr/>
        </p:nvSpPr>
        <p:spPr bwMode="auto">
          <a:xfrm>
            <a:off x="756745" y="15518"/>
            <a:ext cx="8314982"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g</a:t>
            </a:r>
            <a:r>
              <a:rPr lang="en-US" altLang="it-IT" sz="4400" dirty="0" err="1" smtClean="0">
                <a:solidFill>
                  <a:srgbClr val="000090"/>
                </a:solidFill>
                <a:latin typeface="Arial" panose="020B0604020202020204" pitchFamily="34" charset="0"/>
                <a:cs typeface="Arial" panose="020B0604020202020204" pitchFamily="34" charset="0"/>
              </a:rPr>
              <a:t>uardare</a:t>
            </a:r>
            <a:r>
              <a:rPr lang="en-US" altLang="it-IT" sz="4400" dirty="0" smtClean="0">
                <a:solidFill>
                  <a:srgbClr val="000090"/>
                </a:solidFill>
                <a:latin typeface="Arial" panose="020B0604020202020204" pitchFamily="34" charset="0"/>
                <a:cs typeface="Arial" panose="020B0604020202020204" pitchFamily="34" charset="0"/>
              </a:rPr>
              <a:t> non </a:t>
            </a:r>
            <a:r>
              <a:rPr lang="en-US" altLang="it-IT" sz="4400" dirty="0" err="1" smtClean="0">
                <a:solidFill>
                  <a:srgbClr val="000090"/>
                </a:solidFill>
                <a:latin typeface="Arial" panose="020B0604020202020204" pitchFamily="34" charset="0"/>
                <a:cs typeface="Arial" panose="020B0604020202020204" pitchFamily="34" charset="0"/>
              </a:rPr>
              <a:t>significa</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vedere</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dirty="0">
              <a:solidFill>
                <a:srgbClr val="000090"/>
              </a:solidFill>
              <a:latin typeface="Arial" panose="020B0604020202020204" pitchFamily="34" charset="0"/>
              <a:cs typeface="Arial" panose="020B0604020202020204" pitchFamily="34" charset="0"/>
            </a:endParaRPr>
          </a:p>
        </p:txBody>
      </p:sp>
      <p:sp>
        <p:nvSpPr>
          <p:cNvPr id="8" name="Rectangle 7"/>
          <p:cNvSpPr/>
          <p:nvPr/>
        </p:nvSpPr>
        <p:spPr>
          <a:xfrm>
            <a:off x="5486396" y="2687628"/>
            <a:ext cx="3657604" cy="4539704"/>
          </a:xfrm>
          <a:prstGeom prst="rect">
            <a:avLst/>
          </a:prstGeom>
        </p:spPr>
        <p:txBody>
          <a:bodyPr wrap="square">
            <a:spAutoFit/>
          </a:bodyPr>
          <a:lstStyle/>
          <a:p>
            <a:pPr>
              <a:spcAft>
                <a:spcPts val="1000"/>
              </a:spcAft>
              <a:buClr>
                <a:srgbClr val="000090"/>
              </a:buClr>
              <a:buFont typeface="Wingdings" panose="05000000000000000000" pitchFamily="2" charset="2"/>
              <a:buChar char="§"/>
            </a:pPr>
            <a:r>
              <a:rPr lang="en-US" altLang="it-IT" dirty="0" smtClean="0">
                <a:latin typeface="Arial" panose="020B0604020202020204" pitchFamily="34" charset="0"/>
                <a:cs typeface="Arial" panose="020B0604020202020204" pitchFamily="34" charset="0"/>
              </a:rPr>
              <a:t> dove? </a:t>
            </a:r>
          </a:p>
          <a:p>
            <a:pPr>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 v</a:t>
            </a:r>
            <a:r>
              <a:rPr lang="en-US" altLang="it-IT" dirty="0" smtClean="0">
                <a:latin typeface="Arial" panose="020B0604020202020204" pitchFamily="34" charset="0"/>
                <a:cs typeface="Arial" panose="020B0604020202020204" pitchFamily="34" charset="0"/>
              </a:rPr>
              <a:t>ia </a:t>
            </a:r>
            <a:r>
              <a:rPr lang="en-US" altLang="it-IT" dirty="0" err="1" smtClean="0">
                <a:latin typeface="Arial" panose="020B0604020202020204" pitchFamily="34" charset="0"/>
                <a:cs typeface="Arial" panose="020B0604020202020204" pitchFamily="34" charset="0"/>
              </a:rPr>
              <a:t>Marchesetti</a:t>
            </a:r>
            <a:endParaRPr lang="en-US" altLang="it-IT" dirty="0" smtClean="0">
              <a:latin typeface="Arial" panose="020B0604020202020204" pitchFamily="34" charset="0"/>
              <a:cs typeface="Arial" panose="020B0604020202020204" pitchFamily="34" charset="0"/>
            </a:endParaRPr>
          </a:p>
          <a:p>
            <a:pPr marL="173038" indent="-173038">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i</a:t>
            </a:r>
            <a:r>
              <a:rPr lang="en-US" altLang="it-IT" dirty="0" err="1" smtClean="0">
                <a:latin typeface="Arial" panose="020B0604020202020204" pitchFamily="34" charset="0"/>
                <a:cs typeface="Arial" panose="020B0604020202020204" pitchFamily="34" charset="0"/>
              </a:rPr>
              <a:t>nstallazione</a:t>
            </a:r>
            <a:r>
              <a:rPr lang="en-US" altLang="it-IT" dirty="0" smtClean="0">
                <a:latin typeface="Arial" panose="020B0604020202020204" pitchFamily="34" charset="0"/>
                <a:cs typeface="Arial" panose="020B0604020202020204" pitchFamily="34" charset="0"/>
              </a:rPr>
              <a:t> </a:t>
            </a:r>
            <a:r>
              <a:rPr lang="en-US" altLang="it-IT" dirty="0">
                <a:latin typeface="Arial" panose="020B0604020202020204" pitchFamily="34" charset="0"/>
                <a:cs typeface="Arial" panose="020B0604020202020204" pitchFamily="34" charset="0"/>
              </a:rPr>
              <a:t>ad opera di un </a:t>
            </a:r>
            <a:r>
              <a:rPr lang="en-US" altLang="it-IT" dirty="0" err="1">
                <a:latin typeface="Arial" panose="020B0604020202020204" pitchFamily="34" charset="0"/>
                <a:cs typeface="Arial" panose="020B0604020202020204" pitchFamily="34" charset="0"/>
              </a:rPr>
              <a:t>omonimo</a:t>
            </a:r>
            <a:r>
              <a:rPr lang="en-US" altLang="it-IT" dirty="0">
                <a:latin typeface="Arial" panose="020B0604020202020204" pitchFamily="34" charset="0"/>
                <a:cs typeface="Arial" panose="020B0604020202020204" pitchFamily="34" charset="0"/>
              </a:rPr>
              <a:t> Cittadino </a:t>
            </a:r>
            <a:r>
              <a:rPr lang="en-US" altLang="it-IT" dirty="0" err="1">
                <a:latin typeface="Arial" panose="020B0604020202020204" pitchFamily="34" charset="0"/>
                <a:cs typeface="Arial" panose="020B0604020202020204" pitchFamily="34" charset="0"/>
              </a:rPr>
              <a:t>nel</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punto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esatto</a:t>
            </a:r>
            <a:r>
              <a:rPr lang="en-US" altLang="it-IT" dirty="0">
                <a:latin typeface="Arial" panose="020B0604020202020204" pitchFamily="34" charset="0"/>
                <a:cs typeface="Arial" panose="020B0604020202020204" pitchFamily="34" charset="0"/>
              </a:rPr>
              <a:t> in cui </a:t>
            </a:r>
            <a:r>
              <a:rPr lang="en-US" altLang="it-IT" dirty="0" err="1">
                <a:latin typeface="Arial" panose="020B0604020202020204" pitchFamily="34" charset="0"/>
                <a:cs typeface="Arial" panose="020B0604020202020204" pitchFamily="34" charset="0"/>
              </a:rPr>
              <a:t>nel</a:t>
            </a:r>
            <a:r>
              <a:rPr lang="en-US" altLang="it-IT" dirty="0">
                <a:latin typeface="Arial" panose="020B0604020202020204" pitchFamily="34" charset="0"/>
                <a:cs typeface="Arial" panose="020B0604020202020204" pitchFamily="34" charset="0"/>
              </a:rPr>
              <a:t> 2016, Giulia, </a:t>
            </a:r>
            <a:r>
              <a:rPr lang="en-US" altLang="it-IT" dirty="0" err="1">
                <a:latin typeface="Arial" panose="020B0604020202020204" pitchFamily="34" charset="0"/>
                <a:cs typeface="Arial" panose="020B0604020202020204" pitchFamily="34" charset="0"/>
              </a:rPr>
              <a:t>una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ragazza</a:t>
            </a:r>
            <a:r>
              <a:rPr lang="en-US" altLang="it-IT" dirty="0">
                <a:latin typeface="Arial" panose="020B0604020202020204" pitchFamily="34" charset="0"/>
                <a:cs typeface="Arial" panose="020B0604020202020204" pitchFamily="34" charset="0"/>
              </a:rPr>
              <a:t> di 15 </a:t>
            </a:r>
            <a:r>
              <a:rPr lang="en-US" altLang="it-IT" dirty="0" err="1">
                <a:latin typeface="Arial" panose="020B0604020202020204" pitchFamily="34" charset="0"/>
                <a:cs typeface="Arial" panose="020B0604020202020204" pitchFamily="34" charset="0"/>
              </a:rPr>
              <a:t>anni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perse</a:t>
            </a:r>
            <a:r>
              <a:rPr lang="en-US" altLang="it-IT" dirty="0">
                <a:latin typeface="Arial" panose="020B0604020202020204" pitchFamily="34" charset="0"/>
                <a:cs typeface="Arial" panose="020B0604020202020204" pitchFamily="34" charset="0"/>
              </a:rPr>
              <a:t> la vita </a:t>
            </a:r>
            <a:r>
              <a:rPr lang="en-US" altLang="it-IT" dirty="0" err="1">
                <a:latin typeface="Arial" panose="020B0604020202020204" pitchFamily="34" charset="0"/>
                <a:cs typeface="Arial" panose="020B0604020202020204" pitchFamily="34" charset="0"/>
              </a:rPr>
              <a:t>investita</a:t>
            </a:r>
            <a:r>
              <a:rPr lang="en-US" altLang="it-IT" dirty="0">
                <a:latin typeface="Arial" panose="020B0604020202020204" pitchFamily="34" charset="0"/>
                <a:cs typeface="Arial" panose="020B0604020202020204" pitchFamily="34" charset="0"/>
              </a:rPr>
              <a:t> da </a:t>
            </a:r>
            <a:r>
              <a:rPr lang="en-US" altLang="it-IT" dirty="0" err="1">
                <a:latin typeface="Arial" panose="020B0604020202020204" pitchFamily="34" charset="0"/>
                <a:cs typeface="Arial" panose="020B0604020202020204" pitchFamily="34" charset="0"/>
              </a:rPr>
              <a:t>un’auto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camminando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sulle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strisce</a:t>
            </a:r>
            <a:endParaRPr lang="en-US" altLang="it-IT" dirty="0">
              <a:latin typeface="Arial" panose="020B0604020202020204" pitchFamily="34" charset="0"/>
              <a:cs typeface="Arial" panose="020B0604020202020204" pitchFamily="34" charset="0"/>
            </a:endParaRPr>
          </a:p>
          <a:p>
            <a:pPr>
              <a:spcAft>
                <a:spcPts val="1000"/>
              </a:spcAft>
              <a:buClr>
                <a:srgbClr val="000090"/>
              </a:buClr>
              <a:buFont typeface="Wingdings" panose="05000000000000000000" pitchFamily="2" charset="2"/>
              <a:buChar char="§"/>
            </a:pPr>
            <a:endParaRPr lang="en-US" altLang="it-IT" dirty="0" smtClean="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21744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8">
                                            <p:txEl>
                                              <p:pRg st="0" end="0"/>
                                            </p:txEl>
                                          </p:spTgt>
                                        </p:tgtEl>
                                        <p:attrNameLst>
                                          <p:attrName>style.visibility</p:attrName>
                                        </p:attrNameLst>
                                      </p:cBhvr>
                                      <p:to>
                                        <p:strVal val="visible"/>
                                      </p:to>
                                    </p:set>
                                    <p:animEffect transition="in" filter="wipe(left)">
                                      <p:cBhvr>
                                        <p:cTn id="15" dur="500"/>
                                        <p:tgtEl>
                                          <p:spTgt spid="8">
                                            <p:txEl>
                                              <p:pRg st="0" end="0"/>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xEl>
                                              <p:pRg st="1" end="1"/>
                                            </p:txEl>
                                          </p:spTgt>
                                        </p:tgtEl>
                                        <p:attrNameLst>
                                          <p:attrName>style.visibility</p:attrName>
                                        </p:attrNameLst>
                                      </p:cBhvr>
                                      <p:to>
                                        <p:strVal val="visible"/>
                                      </p:to>
                                    </p:set>
                                    <p:animEffect transition="in" filter="wipe(left)">
                                      <p:cBhvr>
                                        <p:cTn id="20" dur="500"/>
                                        <p:tgtEl>
                                          <p:spTgt spid="8">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xEl>
                                              <p:pRg st="2" end="2"/>
                                            </p:txEl>
                                          </p:spTgt>
                                        </p:tgtEl>
                                        <p:attrNameLst>
                                          <p:attrName>style.visibility</p:attrName>
                                        </p:attrNameLst>
                                      </p:cBhvr>
                                      <p:to>
                                        <p:strVal val="visible"/>
                                      </p:to>
                                    </p:set>
                                    <p:animEffect transition="in" filter="wipe(left)">
                                      <p:cBhvr>
                                        <p:cTn id="25" dur="5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143293" y="985732"/>
            <a:ext cx="6858001" cy="830997"/>
          </a:xfrm>
          <a:prstGeom prst="rect">
            <a:avLst/>
          </a:prstGeom>
        </p:spPr>
        <p:txBody>
          <a:bodyPr wrap="square">
            <a:spAutoFit/>
          </a:bodyPr>
          <a:lstStyle/>
          <a:p>
            <a:pPr algn="ctr">
              <a:spcAft>
                <a:spcPts val="1000"/>
              </a:spcAft>
              <a:buClr>
                <a:srgbClr val="000090"/>
              </a:buClr>
            </a:pPr>
            <a:r>
              <a:rPr lang="en-US" altLang="it-IT" dirty="0" err="1">
                <a:latin typeface="Arial" panose="020B0604020202020204" pitchFamily="34" charset="0"/>
                <a:cs typeface="Arial" panose="020B0604020202020204" pitchFamily="34" charset="0"/>
              </a:rPr>
              <a:t>i</a:t>
            </a:r>
            <a:r>
              <a:rPr lang="en-US" altLang="it-IT" dirty="0" err="1" smtClean="0">
                <a:latin typeface="Arial" panose="020B0604020202020204" pitchFamily="34" charset="0"/>
                <a:cs typeface="Arial" panose="020B0604020202020204" pitchFamily="34" charset="0"/>
              </a:rPr>
              <a:t>l</a:t>
            </a:r>
            <a:r>
              <a:rPr lang="en-US" altLang="it-IT" dirty="0" smtClean="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conducente</a:t>
            </a:r>
            <a:r>
              <a:rPr lang="en-US" altLang="it-IT" dirty="0">
                <a:latin typeface="Arial" panose="020B0604020202020204" pitchFamily="34" charset="0"/>
                <a:cs typeface="Arial" panose="020B0604020202020204" pitchFamily="34" charset="0"/>
              </a:rPr>
              <a:t> in </a:t>
            </a:r>
            <a:r>
              <a:rPr lang="en-US" altLang="it-IT" dirty="0" err="1">
                <a:latin typeface="Arial" panose="020B0604020202020204" pitchFamily="34" charset="0"/>
                <a:cs typeface="Arial" panose="020B0604020202020204" pitchFamily="34" charset="0"/>
              </a:rPr>
              <a:t>perfetta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buona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fede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potrebbe</a:t>
            </a:r>
            <a:r>
              <a:rPr lang="en-US" altLang="it-IT" dirty="0">
                <a:latin typeface="Arial" panose="020B0604020202020204" pitchFamily="34" charset="0"/>
                <a:cs typeface="Arial" panose="020B0604020202020204" pitchFamily="34" charset="0"/>
              </a:rPr>
              <a:t> non </a:t>
            </a:r>
            <a:r>
              <a:rPr lang="en-US" altLang="it-IT" dirty="0" err="1">
                <a:latin typeface="Arial" panose="020B0604020202020204" pitchFamily="34" charset="0"/>
                <a:cs typeface="Arial" panose="020B0604020202020204" pitchFamily="34" charset="0"/>
              </a:rPr>
              <a:t>averla</a:t>
            </a:r>
            <a:r>
              <a:rPr lang="en-US" altLang="it-IT" dirty="0">
                <a:latin typeface="Arial" panose="020B0604020202020204" pitchFamily="34" charset="0"/>
                <a:cs typeface="Arial" panose="020B0604020202020204" pitchFamily="34" charset="0"/>
              </a:rPr>
              <a:t> vista</a:t>
            </a:r>
          </a:p>
        </p:txBody>
      </p:sp>
      <p:pic>
        <p:nvPicPr>
          <p:cNvPr id="7" name="Picture 6"/>
          <p:cNvPicPr>
            <a:picLocks noChangeAspect="1"/>
          </p:cNvPicPr>
          <p:nvPr/>
        </p:nvPicPr>
        <p:blipFill>
          <a:blip r:embed="rId2"/>
          <a:stretch>
            <a:fillRect/>
          </a:stretch>
        </p:blipFill>
        <p:spPr>
          <a:xfrm>
            <a:off x="992931" y="2127861"/>
            <a:ext cx="7221196" cy="3957629"/>
          </a:xfrm>
          <a:prstGeom prst="rect">
            <a:avLst/>
          </a:prstGeom>
        </p:spPr>
      </p:pic>
      <p:sp>
        <p:nvSpPr>
          <p:cNvPr id="11" name="Text Box 4"/>
          <p:cNvSpPr txBox="1">
            <a:spLocks noChangeArrowheads="1"/>
          </p:cNvSpPr>
          <p:nvPr/>
        </p:nvSpPr>
        <p:spPr bwMode="auto">
          <a:xfrm>
            <a:off x="914398" y="15518"/>
            <a:ext cx="737826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o</a:t>
            </a:r>
            <a:r>
              <a:rPr lang="en-US" altLang="it-IT" sz="4400" dirty="0" err="1" smtClean="0">
                <a:solidFill>
                  <a:srgbClr val="000090"/>
                </a:solidFill>
                <a:latin typeface="Arial" panose="020B0604020202020204" pitchFamily="34" charset="0"/>
                <a:cs typeface="Arial" panose="020B0604020202020204" pitchFamily="34" charset="0"/>
              </a:rPr>
              <a:t>ggi</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sapete</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che</a:t>
            </a:r>
            <a:r>
              <a:rPr lang="en-US" altLang="it-IT" sz="4400" dirty="0" smtClean="0">
                <a:solidFill>
                  <a:srgbClr val="000090"/>
                </a:solidFill>
                <a:latin typeface="Arial" panose="020B0604020202020204" pitchFamily="34" charset="0"/>
                <a:cs typeface="Arial" panose="020B0604020202020204" pitchFamily="34" charset="0"/>
              </a:rPr>
              <a:t> 2 </a:t>
            </a:r>
            <a:r>
              <a:rPr lang="en-US" altLang="it-IT" sz="4400" dirty="0" err="1" smtClean="0">
                <a:solidFill>
                  <a:srgbClr val="000090"/>
                </a:solidFill>
                <a:latin typeface="Arial" panose="020B0604020202020204" pitchFamily="34" charset="0"/>
                <a:cs typeface="Arial" panose="020B0604020202020204" pitchFamily="34" charset="0"/>
              </a:rPr>
              <a:t>anni</a:t>
            </a:r>
            <a:r>
              <a:rPr lang="en-US" altLang="it-IT" sz="4400" dirty="0" smtClean="0">
                <a:solidFill>
                  <a:srgbClr val="000090"/>
                </a:solidFill>
                <a:latin typeface="Arial" panose="020B0604020202020204" pitchFamily="34" charset="0"/>
                <a:cs typeface="Arial" panose="020B0604020202020204" pitchFamily="34" charset="0"/>
              </a:rPr>
              <a:t> fa…</a:t>
            </a:r>
            <a:endParaRPr lang="en-US" altLang="it-IT" sz="4400"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65365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dissolve">
                                      <p:cBhvr>
                                        <p:cTn id="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14858" y="49739"/>
            <a:ext cx="789852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i</a:t>
            </a:r>
            <a:r>
              <a:rPr lang="en-US" altLang="it-IT" sz="4400" dirty="0" err="1" smtClean="0">
                <a:solidFill>
                  <a:srgbClr val="000090"/>
                </a:solidFill>
                <a:latin typeface="Arial" panose="020B0604020202020204" pitchFamily="34" charset="0"/>
                <a:cs typeface="Arial" panose="020B0604020202020204" pitchFamily="34" charset="0"/>
              </a:rPr>
              <a:t>mportante</a:t>
            </a:r>
            <a:r>
              <a:rPr lang="en-US" altLang="it-IT" sz="4400" dirty="0" smtClean="0">
                <a:solidFill>
                  <a:srgbClr val="000090"/>
                </a:solidFill>
                <a:latin typeface="Arial" panose="020B0604020202020204" pitchFamily="34" charset="0"/>
                <a:cs typeface="Arial" panose="020B0604020202020204" pitchFamily="34" charset="0"/>
              </a:rPr>
              <a:t> per </a:t>
            </a:r>
            <a:r>
              <a:rPr lang="en-US" altLang="it-IT" sz="4400" dirty="0" err="1" smtClean="0">
                <a:solidFill>
                  <a:srgbClr val="000090"/>
                </a:solidFill>
                <a:latin typeface="Arial" panose="020B0604020202020204" pitchFamily="34" charset="0"/>
                <a:cs typeface="Arial" panose="020B0604020202020204" pitchFamily="34" charset="0"/>
              </a:rPr>
              <a:t>i</a:t>
            </a:r>
            <a:r>
              <a:rPr lang="en-US" altLang="it-IT" sz="4400" dirty="0" smtClean="0">
                <a:solidFill>
                  <a:srgbClr val="000090"/>
                </a:solidFill>
                <a:latin typeface="Arial" panose="020B0604020202020204" pitchFamily="34" charset="0"/>
                <a:cs typeface="Arial" panose="020B0604020202020204" pitchFamily="34" charset="0"/>
              </a:rPr>
              <a:t> neo-</a:t>
            </a:r>
            <a:r>
              <a:rPr lang="en-US" altLang="it-IT" sz="4400" dirty="0" err="1" smtClean="0">
                <a:solidFill>
                  <a:srgbClr val="000090"/>
                </a:solidFill>
                <a:latin typeface="Arial" panose="020B0604020202020204" pitchFamily="34" charset="0"/>
                <a:cs typeface="Arial" panose="020B0604020202020204" pitchFamily="34" charset="0"/>
              </a:rPr>
              <a:t>patentati</a:t>
            </a:r>
            <a:r>
              <a:rPr lang="en-US" altLang="it-IT" sz="4400" dirty="0" smtClean="0">
                <a:solidFill>
                  <a:srgbClr val="000090"/>
                </a:solidFill>
                <a:latin typeface="Arial" panose="020B0604020202020204" pitchFamily="34" charset="0"/>
                <a:cs typeface="Arial" panose="020B0604020202020204" pitchFamily="34" charset="0"/>
              </a:rPr>
              <a:t>:</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smtClean="0">
                <a:solidFill>
                  <a:srgbClr val="FF9900"/>
                </a:solidFill>
                <a:latin typeface="Arial" panose="020B0604020202020204" pitchFamily="34" charset="0"/>
                <a:cs typeface="Arial" panose="020B0604020202020204" pitchFamily="34" charset="0"/>
              </a:rPr>
              <a:t>se </a:t>
            </a:r>
            <a:r>
              <a:rPr lang="en-US" altLang="it-IT" sz="4400" dirty="0" err="1" smtClean="0">
                <a:solidFill>
                  <a:srgbClr val="FF9900"/>
                </a:solidFill>
                <a:latin typeface="Arial" panose="020B0604020202020204" pitchFamily="34" charset="0"/>
                <a:cs typeface="Arial" panose="020B0604020202020204" pitchFamily="34" charset="0"/>
              </a:rPr>
              <a:t>impegnati</a:t>
            </a:r>
            <a:r>
              <a:rPr lang="en-US" altLang="it-IT" sz="4400" dirty="0" smtClean="0">
                <a:solidFill>
                  <a:srgbClr val="FF9900"/>
                </a:solidFill>
                <a:latin typeface="Arial" panose="020B0604020202020204" pitchFamily="34" charset="0"/>
                <a:cs typeface="Arial" panose="020B0604020202020204" pitchFamily="34" charset="0"/>
              </a:rPr>
              <a:t> al cell </a:t>
            </a:r>
            <a:r>
              <a:rPr lang="en-US" altLang="it-IT" sz="4400" dirty="0" err="1" smtClean="0">
                <a:solidFill>
                  <a:srgbClr val="FF9900"/>
                </a:solidFill>
                <a:latin typeface="Arial" panose="020B0604020202020204" pitchFamily="34" charset="0"/>
                <a:cs typeface="Arial" panose="020B0604020202020204" pitchFamily="34" charset="0"/>
              </a:rPr>
              <a:t>durante</a:t>
            </a:r>
            <a:r>
              <a:rPr lang="en-US" altLang="it-IT" sz="4400" dirty="0" smtClean="0">
                <a:solidFill>
                  <a:srgbClr val="FF9900"/>
                </a:solidFill>
                <a:latin typeface="Arial" panose="020B0604020202020204" pitchFamily="34" charset="0"/>
                <a:cs typeface="Arial" panose="020B0604020202020204" pitchFamily="34" charset="0"/>
              </a:rPr>
              <a:t> la </a:t>
            </a:r>
            <a:r>
              <a:rPr lang="en-US" altLang="it-IT" sz="4400" dirty="0" err="1" smtClean="0">
                <a:solidFill>
                  <a:srgbClr val="FF9900"/>
                </a:solidFill>
                <a:latin typeface="Arial" panose="020B0604020202020204" pitchFamily="34" charset="0"/>
                <a:cs typeface="Arial" panose="020B0604020202020204" pitchFamily="34" charset="0"/>
              </a:rPr>
              <a:t>guida</a:t>
            </a:r>
            <a:r>
              <a:rPr lang="en-US" altLang="it-IT" sz="4400" dirty="0" smtClean="0">
                <a:solidFill>
                  <a:srgbClr val="FF9900"/>
                </a:solidFill>
                <a:latin typeface="Arial" panose="020B0604020202020204" pitchFamily="34" charset="0"/>
                <a:cs typeface="Arial" panose="020B0604020202020204" pitchFamily="34" charset="0"/>
              </a:rPr>
              <a:t> </a:t>
            </a:r>
            <a:r>
              <a:rPr lang="en-US" altLang="it-IT" sz="4400" dirty="0" err="1" smtClean="0">
                <a:solidFill>
                  <a:srgbClr val="FF9900"/>
                </a:solidFill>
                <a:latin typeface="Arial" panose="020B0604020202020204" pitchFamily="34" charset="0"/>
                <a:cs typeface="Arial" panose="020B0604020202020204" pitchFamily="34" charset="0"/>
              </a:rPr>
              <a:t>frenata</a:t>
            </a:r>
            <a:r>
              <a:rPr lang="en-US" altLang="it-IT" sz="4400" dirty="0" smtClean="0">
                <a:solidFill>
                  <a:srgbClr val="FF9900"/>
                </a:solidFill>
                <a:latin typeface="Arial" panose="020B0604020202020204" pitchFamily="34" charset="0"/>
                <a:cs typeface="Arial" panose="020B0604020202020204" pitchFamily="34" charset="0"/>
              </a:rPr>
              <a:t> </a:t>
            </a:r>
            <a:r>
              <a:rPr lang="en-US" altLang="it-IT" sz="4400" dirty="0" err="1" smtClean="0">
                <a:solidFill>
                  <a:srgbClr val="FF9900"/>
                </a:solidFill>
                <a:latin typeface="Arial" panose="020B0604020202020204" pitchFamily="34" charset="0"/>
                <a:cs typeface="Arial" panose="020B0604020202020204" pitchFamily="34" charset="0"/>
              </a:rPr>
              <a:t>ritardata</a:t>
            </a:r>
            <a:endParaRPr lang="en-US" altLang="it-IT" sz="4400" dirty="0">
              <a:solidFill>
                <a:srgbClr val="FF9900"/>
              </a:solidFill>
              <a:latin typeface="Arial" panose="020B0604020202020204" pitchFamily="34" charset="0"/>
              <a:cs typeface="Arial" panose="020B0604020202020204" pitchFamily="34" charset="0"/>
            </a:endParaRPr>
          </a:p>
        </p:txBody>
      </p:sp>
      <p:pic>
        <p:nvPicPr>
          <p:cNvPr id="5" name="Picture 4"/>
          <p:cNvPicPr>
            <a:picLocks noChangeAspect="1"/>
          </p:cNvPicPr>
          <p:nvPr/>
        </p:nvPicPr>
        <p:blipFill rotWithShape="1">
          <a:blip r:embed="rId3"/>
          <a:srcRect l="19569" t="31762" r="17155" b="23180"/>
          <a:stretch/>
        </p:blipFill>
        <p:spPr>
          <a:xfrm>
            <a:off x="-110359" y="2680138"/>
            <a:ext cx="9254359" cy="3706788"/>
          </a:xfrm>
          <a:prstGeom prst="rect">
            <a:avLst/>
          </a:prstGeom>
        </p:spPr>
      </p:pic>
      <p:sp>
        <p:nvSpPr>
          <p:cNvPr id="6" name="Rectangle 5"/>
          <p:cNvSpPr/>
          <p:nvPr/>
        </p:nvSpPr>
        <p:spPr>
          <a:xfrm>
            <a:off x="-331076" y="6396335"/>
            <a:ext cx="9869214" cy="430887"/>
          </a:xfrm>
          <a:prstGeom prst="rect">
            <a:avLst/>
          </a:prstGeom>
        </p:spPr>
        <p:txBody>
          <a:bodyPr wrap="square">
            <a:spAutoFit/>
          </a:bodyPr>
          <a:lstStyle/>
          <a:p>
            <a:pPr algn="ctr">
              <a:spcAft>
                <a:spcPts val="1000"/>
              </a:spcAft>
              <a:buClr>
                <a:srgbClr val="000090"/>
              </a:buClr>
            </a:pPr>
            <a:r>
              <a:rPr lang="en-US" altLang="it-IT" sz="2200" dirty="0" err="1" smtClean="0">
                <a:solidFill>
                  <a:srgbClr val="FF9900"/>
                </a:solidFill>
                <a:latin typeface="Arial" panose="020B0604020202020204" pitchFamily="34" charset="0"/>
                <a:cs typeface="Arial" panose="020B0604020202020204" pitchFamily="34" charset="0"/>
              </a:rPr>
              <a:t>approfondimenti</a:t>
            </a:r>
            <a:r>
              <a:rPr lang="en-US" altLang="it-IT" sz="2200" dirty="0" smtClean="0">
                <a:solidFill>
                  <a:srgbClr val="FF9900"/>
                </a:solidFill>
                <a:latin typeface="Arial" panose="020B0604020202020204" pitchFamily="34" charset="0"/>
                <a:cs typeface="Arial" panose="020B0604020202020204" pitchFamily="34" charset="0"/>
              </a:rPr>
              <a:t> a pp 102-105 </a:t>
            </a:r>
            <a:r>
              <a:rPr lang="en-US" altLang="it-IT" sz="2200" dirty="0" err="1" smtClean="0">
                <a:solidFill>
                  <a:srgbClr val="FF9900"/>
                </a:solidFill>
                <a:latin typeface="Arial" panose="020B0604020202020204" pitchFamily="34" charset="0"/>
                <a:cs typeface="Arial" panose="020B0604020202020204" pitchFamily="34" charset="0"/>
              </a:rPr>
              <a:t>Bressan</a:t>
            </a:r>
            <a:r>
              <a:rPr lang="en-US" altLang="it-IT" sz="2200" dirty="0" smtClean="0">
                <a:solidFill>
                  <a:srgbClr val="FF9900"/>
                </a:solidFill>
                <a:latin typeface="Arial" panose="020B0604020202020204" pitchFamily="34" charset="0"/>
                <a:cs typeface="Arial" panose="020B0604020202020204" pitchFamily="34" charset="0"/>
              </a:rPr>
              <a:t> + </a:t>
            </a:r>
            <a:r>
              <a:rPr lang="en-US" altLang="it-IT" sz="2200" dirty="0" err="1" smtClean="0">
                <a:solidFill>
                  <a:srgbClr val="FF9900"/>
                </a:solidFill>
                <a:latin typeface="Arial" panose="020B0604020202020204" pitchFamily="34" charset="0"/>
                <a:cs typeface="Arial" panose="020B0604020202020204" pitchFamily="34" charset="0"/>
              </a:rPr>
              <a:t>articolo</a:t>
            </a:r>
            <a:r>
              <a:rPr lang="en-US" altLang="it-IT" sz="2200" dirty="0" smtClean="0">
                <a:solidFill>
                  <a:srgbClr val="FF9900"/>
                </a:solidFill>
                <a:latin typeface="Arial" panose="020B0604020202020204" pitchFamily="34" charset="0"/>
                <a:cs typeface="Arial" panose="020B0604020202020204" pitchFamily="34" charset="0"/>
              </a:rPr>
              <a:t> </a:t>
            </a:r>
            <a:r>
              <a:rPr lang="en-US" altLang="it-IT" sz="2200" dirty="0" err="1" smtClean="0">
                <a:solidFill>
                  <a:srgbClr val="FF9900"/>
                </a:solidFill>
                <a:latin typeface="Arial" panose="020B0604020202020204" pitchFamily="34" charset="0"/>
                <a:cs typeface="Arial" panose="020B0604020202020204" pitchFamily="34" charset="0"/>
              </a:rPr>
              <a:t>originale</a:t>
            </a:r>
            <a:r>
              <a:rPr lang="en-US" altLang="it-IT" sz="2200" dirty="0" smtClean="0">
                <a:solidFill>
                  <a:srgbClr val="FF9900"/>
                </a:solidFill>
                <a:latin typeface="Arial" panose="020B0604020202020204" pitchFamily="34" charset="0"/>
                <a:cs typeface="Arial" panose="020B0604020202020204" pitchFamily="34" charset="0"/>
              </a:rPr>
              <a:t> </a:t>
            </a:r>
            <a:r>
              <a:rPr lang="en-US" altLang="it-IT" sz="2200" dirty="0" err="1" smtClean="0">
                <a:solidFill>
                  <a:srgbClr val="FF9900"/>
                </a:solidFill>
                <a:latin typeface="Arial" panose="020B0604020202020204" pitchFamily="34" charset="0"/>
                <a:cs typeface="Arial" panose="020B0604020202020204" pitchFamily="34" charset="0"/>
              </a:rPr>
              <a:t>su</a:t>
            </a:r>
            <a:r>
              <a:rPr lang="en-US" altLang="it-IT" sz="2200" dirty="0" smtClean="0">
                <a:solidFill>
                  <a:srgbClr val="FF9900"/>
                </a:solidFill>
                <a:latin typeface="Arial" panose="020B0604020202020204" pitchFamily="34" charset="0"/>
                <a:cs typeface="Arial" panose="020B0604020202020204" pitchFamily="34" charset="0"/>
              </a:rPr>
              <a:t> Moodle2 </a:t>
            </a:r>
            <a:endParaRPr lang="en-US" altLang="it-IT" sz="2200" dirty="0">
              <a:solidFill>
                <a:srgbClr val="FF990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0022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dissolv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614858" y="49739"/>
            <a:ext cx="7898523" cy="212365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i</a:t>
            </a:r>
            <a:r>
              <a:rPr lang="en-US" altLang="it-IT" sz="4400" dirty="0" err="1" smtClean="0">
                <a:solidFill>
                  <a:srgbClr val="000090"/>
                </a:solidFill>
                <a:latin typeface="Arial" panose="020B0604020202020204" pitchFamily="34" charset="0"/>
                <a:cs typeface="Arial" panose="020B0604020202020204" pitchFamily="34" charset="0"/>
              </a:rPr>
              <a:t>mportante</a:t>
            </a:r>
            <a:r>
              <a:rPr lang="en-US" altLang="it-IT" sz="4400" dirty="0" smtClean="0">
                <a:solidFill>
                  <a:srgbClr val="000090"/>
                </a:solidFill>
                <a:latin typeface="Arial" panose="020B0604020202020204" pitchFamily="34" charset="0"/>
                <a:cs typeface="Arial" panose="020B0604020202020204" pitchFamily="34" charset="0"/>
              </a:rPr>
              <a:t> per </a:t>
            </a:r>
            <a:r>
              <a:rPr lang="en-US" altLang="it-IT" sz="4400" dirty="0" err="1" smtClean="0">
                <a:solidFill>
                  <a:srgbClr val="000090"/>
                </a:solidFill>
                <a:latin typeface="Arial" panose="020B0604020202020204" pitchFamily="34" charset="0"/>
                <a:cs typeface="Arial" panose="020B0604020202020204" pitchFamily="34" charset="0"/>
              </a:rPr>
              <a:t>i</a:t>
            </a:r>
            <a:r>
              <a:rPr lang="en-US" altLang="it-IT" sz="4400" dirty="0" smtClean="0">
                <a:solidFill>
                  <a:srgbClr val="000090"/>
                </a:solidFill>
                <a:latin typeface="Arial" panose="020B0604020202020204" pitchFamily="34" charset="0"/>
                <a:cs typeface="Arial" panose="020B0604020202020204" pitchFamily="34" charset="0"/>
              </a:rPr>
              <a:t> neo-</a:t>
            </a:r>
            <a:r>
              <a:rPr lang="en-US" altLang="it-IT" sz="4400" dirty="0" err="1" smtClean="0">
                <a:solidFill>
                  <a:srgbClr val="000090"/>
                </a:solidFill>
                <a:latin typeface="Arial" panose="020B0604020202020204" pitchFamily="34" charset="0"/>
                <a:cs typeface="Arial" panose="020B0604020202020204" pitchFamily="34" charset="0"/>
              </a:rPr>
              <a:t>patentati</a:t>
            </a:r>
            <a:r>
              <a:rPr lang="en-US" altLang="it-IT" sz="4400" dirty="0" smtClean="0">
                <a:solidFill>
                  <a:srgbClr val="000090"/>
                </a:solidFill>
                <a:latin typeface="Arial" panose="020B0604020202020204" pitchFamily="34" charset="0"/>
                <a:cs typeface="Arial" panose="020B0604020202020204" pitchFamily="34" charset="0"/>
              </a:rPr>
              <a:t>:</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smtClean="0">
                <a:solidFill>
                  <a:srgbClr val="FF9900"/>
                </a:solidFill>
                <a:latin typeface="Arial" panose="020B0604020202020204" pitchFamily="34" charset="0"/>
                <a:cs typeface="Arial" panose="020B0604020202020204" pitchFamily="34" charset="0"/>
              </a:rPr>
              <a:t>se </a:t>
            </a:r>
            <a:r>
              <a:rPr lang="en-US" altLang="it-IT" sz="4400" dirty="0" err="1" smtClean="0">
                <a:solidFill>
                  <a:srgbClr val="FF9900"/>
                </a:solidFill>
                <a:latin typeface="Arial" panose="020B0604020202020204" pitchFamily="34" charset="0"/>
                <a:cs typeface="Arial" panose="020B0604020202020204" pitchFamily="34" charset="0"/>
              </a:rPr>
              <a:t>impegnati</a:t>
            </a:r>
            <a:r>
              <a:rPr lang="en-US" altLang="it-IT" sz="4400" dirty="0" smtClean="0">
                <a:solidFill>
                  <a:srgbClr val="FF9900"/>
                </a:solidFill>
                <a:latin typeface="Arial" panose="020B0604020202020204" pitchFamily="34" charset="0"/>
                <a:cs typeface="Arial" panose="020B0604020202020204" pitchFamily="34" charset="0"/>
              </a:rPr>
              <a:t> al cell </a:t>
            </a:r>
            <a:r>
              <a:rPr lang="en-US" altLang="it-IT" sz="4400" dirty="0" err="1" smtClean="0">
                <a:solidFill>
                  <a:srgbClr val="FF9900"/>
                </a:solidFill>
                <a:latin typeface="Arial" panose="020B0604020202020204" pitchFamily="34" charset="0"/>
                <a:cs typeface="Arial" panose="020B0604020202020204" pitchFamily="34" charset="0"/>
              </a:rPr>
              <a:t>durante</a:t>
            </a:r>
            <a:r>
              <a:rPr lang="en-US" altLang="it-IT" sz="4400" dirty="0" smtClean="0">
                <a:solidFill>
                  <a:srgbClr val="FF9900"/>
                </a:solidFill>
                <a:latin typeface="Arial" panose="020B0604020202020204" pitchFamily="34" charset="0"/>
                <a:cs typeface="Arial" panose="020B0604020202020204" pitchFamily="34" charset="0"/>
              </a:rPr>
              <a:t> la </a:t>
            </a:r>
            <a:r>
              <a:rPr lang="en-US" altLang="it-IT" sz="4400" dirty="0" err="1" smtClean="0">
                <a:solidFill>
                  <a:srgbClr val="FF9900"/>
                </a:solidFill>
                <a:latin typeface="Arial" panose="020B0604020202020204" pitchFamily="34" charset="0"/>
                <a:cs typeface="Arial" panose="020B0604020202020204" pitchFamily="34" charset="0"/>
              </a:rPr>
              <a:t>guida</a:t>
            </a:r>
            <a:r>
              <a:rPr lang="en-US" altLang="it-IT" sz="4400" dirty="0" smtClean="0">
                <a:solidFill>
                  <a:srgbClr val="FF9900"/>
                </a:solidFill>
                <a:latin typeface="Arial" panose="020B0604020202020204" pitchFamily="34" charset="0"/>
                <a:cs typeface="Arial" panose="020B0604020202020204" pitchFamily="34" charset="0"/>
              </a:rPr>
              <a:t> </a:t>
            </a:r>
            <a:r>
              <a:rPr lang="en-US" altLang="it-IT" sz="4400" dirty="0" err="1" smtClean="0">
                <a:solidFill>
                  <a:srgbClr val="FF9900"/>
                </a:solidFill>
                <a:latin typeface="Arial" panose="020B0604020202020204" pitchFamily="34" charset="0"/>
                <a:cs typeface="Arial" panose="020B0604020202020204" pitchFamily="34" charset="0"/>
              </a:rPr>
              <a:t>frenata</a:t>
            </a:r>
            <a:r>
              <a:rPr lang="en-US" altLang="it-IT" sz="4400" dirty="0" smtClean="0">
                <a:solidFill>
                  <a:srgbClr val="FF9900"/>
                </a:solidFill>
                <a:latin typeface="Arial" panose="020B0604020202020204" pitchFamily="34" charset="0"/>
                <a:cs typeface="Arial" panose="020B0604020202020204" pitchFamily="34" charset="0"/>
              </a:rPr>
              <a:t> </a:t>
            </a:r>
            <a:r>
              <a:rPr lang="en-US" altLang="it-IT" sz="4400" dirty="0" err="1" smtClean="0">
                <a:solidFill>
                  <a:srgbClr val="FF9900"/>
                </a:solidFill>
                <a:latin typeface="Arial" panose="020B0604020202020204" pitchFamily="34" charset="0"/>
                <a:cs typeface="Arial" panose="020B0604020202020204" pitchFamily="34" charset="0"/>
              </a:rPr>
              <a:t>ritardata</a:t>
            </a:r>
            <a:endParaRPr lang="en-US" altLang="it-IT" sz="4400" dirty="0">
              <a:solidFill>
                <a:srgbClr val="FF9900"/>
              </a:solidFill>
              <a:latin typeface="Arial" panose="020B0604020202020204" pitchFamily="34" charset="0"/>
              <a:cs typeface="Arial" panose="020B0604020202020204" pitchFamily="34" charset="0"/>
            </a:endParaRPr>
          </a:p>
        </p:txBody>
      </p:sp>
      <p:sp>
        <p:nvSpPr>
          <p:cNvPr id="6" name="Rectangle 5"/>
          <p:cNvSpPr/>
          <p:nvPr/>
        </p:nvSpPr>
        <p:spPr>
          <a:xfrm>
            <a:off x="-55180" y="6396335"/>
            <a:ext cx="9144000" cy="461665"/>
          </a:xfrm>
          <a:prstGeom prst="rect">
            <a:avLst/>
          </a:prstGeom>
        </p:spPr>
        <p:txBody>
          <a:bodyPr wrap="square">
            <a:spAutoFit/>
          </a:bodyPr>
          <a:lstStyle/>
          <a:p>
            <a:pPr algn="ctr">
              <a:spcAft>
                <a:spcPts val="1000"/>
              </a:spcAft>
              <a:buClr>
                <a:srgbClr val="000090"/>
              </a:buClr>
            </a:pPr>
            <a:r>
              <a:rPr lang="en-US" altLang="it-IT" dirty="0" err="1" smtClean="0">
                <a:solidFill>
                  <a:schemeClr val="bg1">
                    <a:lumMod val="65000"/>
                  </a:schemeClr>
                </a:solidFill>
                <a:latin typeface="Arial" panose="020B0604020202020204" pitchFamily="34" charset="0"/>
                <a:cs typeface="Arial" panose="020B0604020202020204" pitchFamily="34" charset="0"/>
              </a:rPr>
              <a:t>approfondimenti</a:t>
            </a:r>
            <a:r>
              <a:rPr lang="en-US" altLang="it-IT" dirty="0" smtClean="0">
                <a:solidFill>
                  <a:schemeClr val="bg1">
                    <a:lumMod val="65000"/>
                  </a:schemeClr>
                </a:solidFill>
                <a:latin typeface="Arial" panose="020B0604020202020204" pitchFamily="34" charset="0"/>
                <a:cs typeface="Arial" panose="020B0604020202020204" pitchFamily="34" charset="0"/>
              </a:rPr>
              <a:t> a pp 102-105 </a:t>
            </a:r>
            <a:r>
              <a:rPr lang="en-US" altLang="it-IT" dirty="0" err="1" smtClean="0">
                <a:solidFill>
                  <a:schemeClr val="bg1">
                    <a:lumMod val="65000"/>
                  </a:schemeClr>
                </a:solidFill>
                <a:latin typeface="Arial" panose="020B0604020202020204" pitchFamily="34" charset="0"/>
                <a:cs typeface="Arial" panose="020B0604020202020204" pitchFamily="34" charset="0"/>
              </a:rPr>
              <a:t>Bressan</a:t>
            </a:r>
            <a:r>
              <a:rPr lang="en-US" altLang="it-IT" dirty="0" smtClean="0">
                <a:solidFill>
                  <a:schemeClr val="bg1">
                    <a:lumMod val="65000"/>
                  </a:schemeClr>
                </a:solidFill>
                <a:latin typeface="Arial" panose="020B0604020202020204" pitchFamily="34" charset="0"/>
                <a:cs typeface="Arial" panose="020B0604020202020204" pitchFamily="34" charset="0"/>
              </a:rPr>
              <a:t> </a:t>
            </a:r>
            <a:endParaRPr lang="en-US" altLang="it-IT" dirty="0">
              <a:solidFill>
                <a:schemeClr val="bg1">
                  <a:lumMod val="65000"/>
                </a:schemeClr>
              </a:solidFill>
              <a:latin typeface="Arial" panose="020B0604020202020204" pitchFamily="34" charset="0"/>
              <a:cs typeface="Arial" panose="020B0604020202020204" pitchFamily="34" charset="0"/>
            </a:endParaRP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9696" y="3282065"/>
            <a:ext cx="2444299" cy="2395413"/>
          </a:xfrm>
          <a:prstGeom prst="rect">
            <a:avLst/>
          </a:prstGeom>
        </p:spPr>
      </p:pic>
      <p:pic>
        <p:nvPicPr>
          <p:cNvPr id="3" name="Picture 2"/>
          <p:cNvPicPr>
            <a:picLocks noChangeAspect="1"/>
          </p:cNvPicPr>
          <p:nvPr/>
        </p:nvPicPr>
        <p:blipFill>
          <a:blip r:embed="rId4"/>
          <a:stretch>
            <a:fillRect/>
          </a:stretch>
        </p:blipFill>
        <p:spPr>
          <a:xfrm>
            <a:off x="4075050" y="2689284"/>
            <a:ext cx="4233378" cy="3191164"/>
          </a:xfrm>
          <a:prstGeom prst="rect">
            <a:avLst/>
          </a:prstGeom>
        </p:spPr>
      </p:pic>
    </p:spTree>
    <p:extLst>
      <p:ext uri="{BB962C8B-B14F-4D97-AF65-F5344CB8AC3E}">
        <p14:creationId xmlns:p14="http://schemas.microsoft.com/office/powerpoint/2010/main" val="300054953"/>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003300" y="396875"/>
            <a:ext cx="71389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i</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err="1">
                <a:solidFill>
                  <a:srgbClr val="000090"/>
                </a:solidFill>
                <a:latin typeface="Arial" panose="020B0604020202020204" pitchFamily="34" charset="0"/>
                <a:cs typeface="Arial" panose="020B0604020202020204" pitchFamily="34" charset="0"/>
              </a:rPr>
              <a:t>nostri</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err="1">
                <a:solidFill>
                  <a:srgbClr val="000090"/>
                </a:solidFill>
                <a:latin typeface="Arial" panose="020B0604020202020204" pitchFamily="34" charset="0"/>
                <a:cs typeface="Arial" panose="020B0604020202020204" pitchFamily="34" charset="0"/>
              </a:rPr>
              <a:t>obiettivi</a:t>
            </a:r>
            <a:endParaRPr lang="en-US" altLang="it-IT" sz="4400" dirty="0">
              <a:solidFill>
                <a:srgbClr val="000090"/>
              </a:solidFill>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a:off x="492125" y="1658938"/>
            <a:ext cx="8093075" cy="50372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a</a:t>
            </a:r>
            <a:r>
              <a:rPr lang="en-US" altLang="it-IT" dirty="0" smtClean="0">
                <a:latin typeface="Arial" panose="020B0604020202020204" pitchFamily="34" charset="0"/>
                <a:cs typeface="Arial" panose="020B0604020202020204" pitchFamily="34" charset="0"/>
              </a:rPr>
              <a:t> parte </a:t>
            </a:r>
            <a:r>
              <a:rPr lang="en-US" altLang="it-IT" i="1" dirty="0" err="1" smtClean="0">
                <a:latin typeface="Arial" panose="020B0604020202020204" pitchFamily="34" charset="0"/>
                <a:cs typeface="Arial" panose="020B0604020202020204" pitchFamily="34" charset="0"/>
              </a:rPr>
              <a:t>prestare</a:t>
            </a:r>
            <a:r>
              <a:rPr lang="en-US" altLang="it-IT" i="1" dirty="0" smtClean="0">
                <a:latin typeface="Arial" panose="020B0604020202020204" pitchFamily="34" charset="0"/>
                <a:cs typeface="Arial" panose="020B0604020202020204" pitchFamily="34" charset="0"/>
              </a:rPr>
              <a:t> </a:t>
            </a:r>
            <a:r>
              <a:rPr lang="en-US" altLang="it-IT" i="1" dirty="0" err="1" smtClean="0">
                <a:latin typeface="Arial" panose="020B0604020202020204" pitchFamily="34" charset="0"/>
                <a:cs typeface="Arial" panose="020B0604020202020204" pitchFamily="34" charset="0"/>
              </a:rPr>
              <a:t>attenzione</a:t>
            </a:r>
            <a:r>
              <a:rPr lang="en-US" altLang="it-IT" i="1" dirty="0" smtClean="0">
                <a:latin typeface="Arial" panose="020B0604020202020204" pitchFamily="34" charset="0"/>
                <a:cs typeface="Arial" panose="020B0604020202020204" pitchFamily="34" charset="0"/>
              </a:rPr>
              <a:t> </a:t>
            </a:r>
            <a:r>
              <a:rPr lang="en-US" altLang="it-IT" dirty="0" smtClean="0">
                <a:latin typeface="Arial" panose="020B0604020202020204" pitchFamily="34" charset="0"/>
                <a:cs typeface="Arial" panose="020B0604020202020204" pitchFamily="34" charset="0"/>
              </a:rPr>
              <a:t>e </a:t>
            </a:r>
            <a:r>
              <a:rPr lang="en-US" altLang="it-IT" i="1" dirty="0" err="1" smtClean="0">
                <a:latin typeface="Arial" panose="020B0604020202020204" pitchFamily="34" charset="0"/>
                <a:cs typeface="Arial" panose="020B0604020202020204" pitchFamily="34" charset="0"/>
              </a:rPr>
              <a:t>guidare</a:t>
            </a:r>
            <a:r>
              <a:rPr lang="en-US" altLang="it-IT" dirty="0" smtClean="0">
                <a:latin typeface="Arial" panose="020B0604020202020204" pitchFamily="34" charset="0"/>
                <a:cs typeface="Arial" panose="020B0604020202020204" pitchFamily="34" charset="0"/>
              </a:rPr>
              <a:t> ….</a:t>
            </a:r>
          </a:p>
          <a:p>
            <a:pPr>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p</a:t>
            </a:r>
            <a:r>
              <a:rPr lang="en-US" altLang="it-IT" dirty="0" err="1" smtClean="0">
                <a:latin typeface="Arial" panose="020B0604020202020204" pitchFamily="34" charset="0"/>
                <a:cs typeface="Arial" panose="020B0604020202020204" pitchFamily="34" charset="0"/>
              </a:rPr>
              <a:t>ercezione</a:t>
            </a:r>
            <a:r>
              <a:rPr lang="en-US" altLang="it-IT" dirty="0" smtClean="0">
                <a:latin typeface="Arial" panose="020B0604020202020204" pitchFamily="34" charset="0"/>
                <a:cs typeface="Arial" panose="020B0604020202020204" pitchFamily="34" charset="0"/>
              </a:rPr>
              <a:t> </a:t>
            </a:r>
            <a:r>
              <a:rPr lang="en-US" altLang="it-IT" i="1" dirty="0" err="1" smtClean="0">
                <a:latin typeface="Arial" panose="020B0604020202020204" pitchFamily="34" charset="0"/>
                <a:cs typeface="Arial" panose="020B0604020202020204" pitchFamily="34" charset="0"/>
              </a:rPr>
              <a:t>più</a:t>
            </a:r>
            <a:r>
              <a:rPr lang="en-US" altLang="it-IT" i="1" dirty="0" smtClean="0">
                <a:latin typeface="Arial" panose="020B0604020202020204" pitchFamily="34" charset="0"/>
                <a:cs typeface="Arial" panose="020B0604020202020204" pitchFamily="34" charset="0"/>
              </a:rPr>
              <a:t> di </a:t>
            </a:r>
            <a:r>
              <a:rPr lang="en-US" altLang="it-IT" dirty="0" err="1" smtClean="0">
                <a:latin typeface="Arial" panose="020B0604020202020204" pitchFamily="34" charset="0"/>
                <a:cs typeface="Arial" panose="020B0604020202020204" pitchFamily="34" charset="0"/>
              </a:rPr>
              <a:t>sensazione</a:t>
            </a:r>
            <a:r>
              <a:rPr lang="en-US" altLang="it-IT" dirty="0" smtClean="0">
                <a:latin typeface="Arial" panose="020B0604020202020204" pitchFamily="34" charset="0"/>
                <a:cs typeface="Arial" panose="020B0604020202020204" pitchFamily="34" charset="0"/>
              </a:rPr>
              <a:t>  </a:t>
            </a:r>
          </a:p>
          <a:p>
            <a:pPr>
              <a:spcBef>
                <a:spcPct val="0"/>
              </a:spcBef>
              <a:spcAft>
                <a:spcPts val="1000"/>
              </a:spcAft>
              <a:buClr>
                <a:srgbClr val="000090"/>
              </a:buClr>
              <a:buFont typeface="Wingdings" panose="05000000000000000000" pitchFamily="2" charset="2"/>
              <a:buChar char="§"/>
            </a:pPr>
            <a:r>
              <a:rPr lang="en-US" altLang="it-IT" dirty="0" err="1" smtClean="0">
                <a:latin typeface="Arial" panose="020B0604020202020204" pitchFamily="34" charset="0"/>
                <a:cs typeface="Arial" panose="020B0604020202020204" pitchFamily="34" charset="0"/>
              </a:rPr>
              <a:t>conoscere</a:t>
            </a:r>
            <a:r>
              <a:rPr lang="en-US" altLang="it-IT" dirty="0" smtClean="0">
                <a:latin typeface="Arial" panose="020B0604020202020204" pitchFamily="34" charset="0"/>
                <a:cs typeface="Arial" panose="020B0604020202020204" pitchFamily="34" charset="0"/>
              </a:rPr>
              <a:t> </a:t>
            </a:r>
            <a:r>
              <a:rPr lang="en-US" altLang="it-IT" dirty="0">
                <a:latin typeface="Arial" panose="020B0604020202020204" pitchFamily="34" charset="0"/>
                <a:cs typeface="Arial" panose="020B0604020202020204" pitchFamily="34" charset="0"/>
              </a:rPr>
              <a:t>le </a:t>
            </a:r>
            <a:r>
              <a:rPr lang="en-US" altLang="it-IT" dirty="0" err="1">
                <a:latin typeface="Arial" panose="020B0604020202020204" pitchFamily="34" charset="0"/>
                <a:cs typeface="Arial" panose="020B0604020202020204" pitchFamily="34" charset="0"/>
              </a:rPr>
              <a:t>principali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teorie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della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percezione</a:t>
            </a:r>
            <a:r>
              <a:rPr lang="en-US" altLang="it-IT" dirty="0">
                <a:latin typeface="Arial" panose="020B0604020202020204" pitchFamily="34" charset="0"/>
                <a:cs typeface="Arial" panose="020B0604020202020204" pitchFamily="34" charset="0"/>
              </a:rPr>
              <a:t> e del </a:t>
            </a:r>
            <a:r>
              <a:rPr lang="en-US" altLang="it-IT" dirty="0" err="1">
                <a:latin typeface="Arial" panose="020B0604020202020204" pitchFamily="34" charset="0"/>
                <a:cs typeface="Arial" panose="020B0604020202020204" pitchFamily="34" charset="0"/>
              </a:rPr>
              <a:t>riconoscimento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anche</a:t>
            </a:r>
            <a:r>
              <a:rPr lang="en-US" altLang="it-IT" dirty="0">
                <a:latin typeface="Arial" panose="020B0604020202020204" pitchFamily="34" charset="0"/>
                <a:cs typeface="Arial" panose="020B0604020202020204" pitchFamily="34" charset="0"/>
              </a:rPr>
              <a:t> in </a:t>
            </a:r>
            <a:r>
              <a:rPr lang="en-US" altLang="it-IT" dirty="0" err="1">
                <a:latin typeface="Arial" panose="020B0604020202020204" pitchFamily="34" charset="0"/>
                <a:cs typeface="Arial" panose="020B0604020202020204" pitchFamily="34" charset="0"/>
              </a:rPr>
              <a:t>una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prospettiva</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storica</a:t>
            </a:r>
            <a:endParaRPr lang="en-US" altLang="it-IT" dirty="0">
              <a:latin typeface="Arial" panose="020B0604020202020204" pitchFamily="34" charset="0"/>
              <a:cs typeface="Arial" panose="020B0604020202020204" pitchFamily="34" charset="0"/>
            </a:endParaRPr>
          </a:p>
          <a:p>
            <a:pPr>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saper</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formulare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ipotesi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utili</a:t>
            </a:r>
            <a:r>
              <a:rPr lang="en-US" altLang="it-IT" dirty="0">
                <a:latin typeface="Arial" panose="020B0604020202020204" pitchFamily="34" charset="0"/>
                <a:cs typeface="Arial" panose="020B0604020202020204" pitchFamily="34" charset="0"/>
              </a:rPr>
              <a:t> a </a:t>
            </a:r>
            <a:r>
              <a:rPr lang="en-US" altLang="it-IT" dirty="0" err="1">
                <a:latin typeface="Arial" panose="020B0604020202020204" pitchFamily="34" charset="0"/>
                <a:cs typeface="Arial" panose="020B0604020202020204" pitchFamily="34" charset="0"/>
              </a:rPr>
              <a:t>spiegare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fenomeni</a:t>
            </a:r>
            <a:r>
              <a:rPr lang="en-US" altLang="it-IT" dirty="0">
                <a:latin typeface="Arial" panose="020B0604020202020204" pitchFamily="34" charset="0"/>
                <a:cs typeface="Arial" panose="020B0604020202020204" pitchFamily="34" charset="0"/>
              </a:rPr>
              <a:t> di </a:t>
            </a:r>
            <a:r>
              <a:rPr lang="en-US" altLang="it-IT" dirty="0" err="1">
                <a:latin typeface="Arial" panose="020B0604020202020204" pitchFamily="34" charset="0"/>
                <a:cs typeface="Arial" panose="020B0604020202020204" pitchFamily="34" charset="0"/>
              </a:rPr>
              <a:t>interesse</a:t>
            </a:r>
            <a:endParaRPr lang="en-US" altLang="it-IT" dirty="0">
              <a:latin typeface="Arial" panose="020B0604020202020204" pitchFamily="34" charset="0"/>
              <a:cs typeface="Arial" panose="020B0604020202020204" pitchFamily="34" charset="0"/>
            </a:endParaRPr>
          </a:p>
          <a:p>
            <a:pPr>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saper</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utilizzare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alcuni</a:t>
            </a:r>
            <a:r>
              <a:rPr lang="en-US" altLang="it-IT" dirty="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tecniche</a:t>
            </a:r>
            <a:r>
              <a:rPr lang="en-US" altLang="it-IT" dirty="0" smtClean="0">
                <a:latin typeface="Arial" panose="020B0604020202020204" pitchFamily="34" charset="0"/>
                <a:cs typeface="Arial" panose="020B0604020202020204" pitchFamily="34" charset="0"/>
              </a:rPr>
              <a:t> e </a:t>
            </a:r>
            <a:r>
              <a:rPr lang="en-US" altLang="it-IT" dirty="0" err="1" smtClean="0">
                <a:latin typeface="Arial" panose="020B0604020202020204" pitchFamily="34" charset="0"/>
                <a:cs typeface="Arial" panose="020B0604020202020204" pitchFamily="34" charset="0"/>
              </a:rPr>
              <a:t>metodi</a:t>
            </a:r>
            <a:r>
              <a:rPr lang="en-US" altLang="it-IT" dirty="0" smtClean="0">
                <a:latin typeface="Arial" panose="020B0604020202020204" pitchFamily="34" charset="0"/>
                <a:cs typeface="Arial" panose="020B0604020202020204" pitchFamily="34" charset="0"/>
              </a:rPr>
              <a:t> </a:t>
            </a:r>
            <a:r>
              <a:rPr lang="en-US" altLang="it-IT" dirty="0">
                <a:latin typeface="Arial" panose="020B0604020202020204" pitchFamily="34" charset="0"/>
                <a:cs typeface="Arial" panose="020B0604020202020204" pitchFamily="34" charset="0"/>
              </a:rPr>
              <a:t>per la </a:t>
            </a:r>
            <a:r>
              <a:rPr lang="en-US" altLang="it-IT" dirty="0" err="1">
                <a:latin typeface="Arial" panose="020B0604020202020204" pitchFamily="34" charset="0"/>
                <a:cs typeface="Arial" panose="020B0604020202020204" pitchFamily="34" charset="0"/>
              </a:rPr>
              <a:t>raccolta</a:t>
            </a:r>
            <a:r>
              <a:rPr lang="en-US" altLang="it-IT" dirty="0">
                <a:latin typeface="Arial" panose="020B0604020202020204" pitchFamily="34" charset="0"/>
                <a:cs typeface="Arial" panose="020B0604020202020204" pitchFamily="34" charset="0"/>
              </a:rPr>
              <a:t> di </a:t>
            </a:r>
            <a:r>
              <a:rPr lang="en-US" altLang="it-IT" dirty="0" err="1">
                <a:latin typeface="Arial" panose="020B0604020202020204" pitchFamily="34" charset="0"/>
                <a:cs typeface="Arial" panose="020B0604020202020204" pitchFamily="34" charset="0"/>
              </a:rPr>
              <a:t>dati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psicofisici</a:t>
            </a:r>
            <a:endParaRPr lang="en-US" altLang="it-IT"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1" name="Text Box 4"/>
          <p:cNvSpPr txBox="1">
            <a:spLocks noChangeArrowheads="1"/>
          </p:cNvSpPr>
          <p:nvPr/>
        </p:nvSpPr>
        <p:spPr bwMode="auto">
          <a:xfrm>
            <a:off x="0" y="531813"/>
            <a:ext cx="8890000"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a:solidFill>
                  <a:srgbClr val="000090"/>
                </a:solidFill>
                <a:latin typeface="Arial" panose="020B0604020202020204" pitchFamily="34" charset="0"/>
                <a:cs typeface="Arial" panose="020B0604020202020204" pitchFamily="34" charset="0"/>
              </a:rPr>
              <a:t>modulo </a:t>
            </a:r>
            <a:r>
              <a:rPr lang="en-US" altLang="it-IT" sz="4400" dirty="0" err="1">
                <a:solidFill>
                  <a:srgbClr val="000090"/>
                </a:solidFill>
                <a:latin typeface="Arial" panose="020B0604020202020204" pitchFamily="34" charset="0"/>
                <a:cs typeface="Arial" panose="020B0604020202020204" pitchFamily="34" charset="0"/>
              </a:rPr>
              <a:t>Percezione</a:t>
            </a:r>
            <a:r>
              <a:rPr lang="en-US" altLang="it-IT" sz="4400" dirty="0">
                <a:solidFill>
                  <a:srgbClr val="000090"/>
                </a:solidFill>
                <a:latin typeface="Arial" panose="020B0604020202020204" pitchFamily="34" charset="0"/>
                <a:cs typeface="Arial" panose="020B0604020202020204" pitchFamily="34" charset="0"/>
              </a:rPr>
              <a:t> (6 </a:t>
            </a:r>
            <a:r>
              <a:rPr lang="en-US" altLang="it-IT" sz="4400" dirty="0" err="1">
                <a:solidFill>
                  <a:srgbClr val="000090"/>
                </a:solidFill>
                <a:latin typeface="Arial" panose="020B0604020202020204" pitchFamily="34" charset="0"/>
                <a:cs typeface="Arial" panose="020B0604020202020204" pitchFamily="34" charset="0"/>
              </a:rPr>
              <a:t>cfu</a:t>
            </a:r>
            <a:r>
              <a:rPr lang="en-US" altLang="it-IT" sz="4400" dirty="0">
                <a:solidFill>
                  <a:srgbClr val="000090"/>
                </a:solidFill>
                <a:latin typeface="Arial" panose="020B0604020202020204" pitchFamily="34" charset="0"/>
                <a:cs typeface="Arial" panose="020B0604020202020204" pitchFamily="34" charset="0"/>
              </a:rPr>
              <a:t>) </a:t>
            </a:r>
          </a:p>
        </p:txBody>
      </p:sp>
      <p:sp>
        <p:nvSpPr>
          <p:cNvPr id="2" name="TextBox 1"/>
          <p:cNvSpPr txBox="1">
            <a:spLocks noChangeArrowheads="1"/>
          </p:cNvSpPr>
          <p:nvPr/>
        </p:nvSpPr>
        <p:spPr bwMode="auto">
          <a:xfrm>
            <a:off x="246063" y="1787525"/>
            <a:ext cx="8643937" cy="290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spcAft>
                <a:spcPts val="1000"/>
              </a:spcAft>
              <a:buClr>
                <a:srgbClr val="000090"/>
              </a:buClr>
              <a:buFont typeface="Wingdings" panose="05000000000000000000" pitchFamily="2" charset="2"/>
              <a:buChar char="§"/>
            </a:pPr>
            <a:r>
              <a:rPr lang="en-US" altLang="it-IT" sz="2800" dirty="0">
                <a:latin typeface="Arial" panose="020B0604020202020204" pitchFamily="34" charset="0"/>
                <a:cs typeface="Arial" panose="020B0604020202020204" pitchFamily="34" charset="0"/>
              </a:rPr>
              <a:t>primo modulo </a:t>
            </a:r>
            <a:r>
              <a:rPr lang="en-US" altLang="it-IT" sz="2800" dirty="0" err="1">
                <a:latin typeface="Arial" panose="020B0604020202020204" pitchFamily="34" charset="0"/>
                <a:cs typeface="Arial" panose="020B0604020202020204" pitchFamily="34" charset="0"/>
              </a:rPr>
              <a:t>dell'insegnamento</a:t>
            </a:r>
            <a:r>
              <a:rPr lang="en-US" altLang="it-IT" sz="2800" dirty="0">
                <a:latin typeface="Arial" panose="020B0604020202020204" pitchFamily="34" charset="0"/>
                <a:cs typeface="Arial" panose="020B0604020202020204" pitchFamily="34" charset="0"/>
              </a:rPr>
              <a:t> di </a:t>
            </a:r>
            <a:r>
              <a:rPr lang="en-US" altLang="it-IT" sz="2800" i="1" dirty="0" err="1">
                <a:latin typeface="Arial" panose="020B0604020202020204" pitchFamily="34" charset="0"/>
                <a:cs typeface="Arial" panose="020B0604020202020204" pitchFamily="34" charset="0"/>
              </a:rPr>
              <a:t>Psicologia</a:t>
            </a:r>
            <a:r>
              <a:rPr lang="en-US" altLang="it-IT" sz="2800" i="1" dirty="0">
                <a:latin typeface="Arial" panose="020B0604020202020204" pitchFamily="34" charset="0"/>
                <a:cs typeface="Arial" panose="020B0604020202020204" pitchFamily="34" charset="0"/>
              </a:rPr>
              <a:t> </a:t>
            </a:r>
            <a:r>
              <a:rPr lang="en-US" altLang="it-IT" sz="2800" i="1" dirty="0" err="1">
                <a:latin typeface="Arial" panose="020B0604020202020204" pitchFamily="34" charset="0"/>
                <a:cs typeface="Arial" panose="020B0604020202020204" pitchFamily="34" charset="0"/>
              </a:rPr>
              <a:t>dei</a:t>
            </a:r>
            <a:r>
              <a:rPr lang="en-US" altLang="it-IT" sz="2800" i="1" dirty="0">
                <a:latin typeface="Arial" panose="020B0604020202020204" pitchFamily="34" charset="0"/>
                <a:cs typeface="Arial" panose="020B0604020202020204" pitchFamily="34" charset="0"/>
              </a:rPr>
              <a:t> </a:t>
            </a:r>
            <a:r>
              <a:rPr lang="en-US" altLang="it-IT" sz="2800" i="1" dirty="0" err="1">
                <a:latin typeface="Arial" panose="020B0604020202020204" pitchFamily="34" charset="0"/>
                <a:cs typeface="Arial" panose="020B0604020202020204" pitchFamily="34" charset="0"/>
              </a:rPr>
              <a:t>processi</a:t>
            </a:r>
            <a:r>
              <a:rPr lang="en-US" altLang="it-IT" sz="2800" i="1" dirty="0">
                <a:latin typeface="Arial" panose="020B0604020202020204" pitchFamily="34" charset="0"/>
                <a:cs typeface="Arial" panose="020B0604020202020204" pitchFamily="34" charset="0"/>
              </a:rPr>
              <a:t> </a:t>
            </a:r>
            <a:r>
              <a:rPr lang="en-US" altLang="it-IT" sz="2800" i="1" dirty="0" err="1">
                <a:latin typeface="Arial" panose="020B0604020202020204" pitchFamily="34" charset="0"/>
                <a:cs typeface="Arial" panose="020B0604020202020204" pitchFamily="34" charset="0"/>
              </a:rPr>
              <a:t>cognitivi</a:t>
            </a:r>
            <a:r>
              <a:rPr lang="en-US" altLang="it-IT" sz="2800" i="1" dirty="0">
                <a:latin typeface="Arial" panose="020B0604020202020204" pitchFamily="34" charset="0"/>
                <a:cs typeface="Arial" panose="020B0604020202020204" pitchFamily="34" charset="0"/>
              </a:rPr>
              <a:t> 1 </a:t>
            </a:r>
            <a:r>
              <a:rPr lang="en-US" altLang="it-IT" sz="2800" dirty="0">
                <a:latin typeface="Arial" panose="020B0604020202020204" pitchFamily="34" charset="0"/>
                <a:cs typeface="Arial" panose="020B0604020202020204" pitchFamily="34" charset="0"/>
              </a:rPr>
              <a:t>(PPC1 – 12 </a:t>
            </a:r>
            <a:r>
              <a:rPr lang="en-US" altLang="it-IT" sz="2800" dirty="0" err="1">
                <a:latin typeface="Arial" panose="020B0604020202020204" pitchFamily="34" charset="0"/>
                <a:cs typeface="Arial" panose="020B0604020202020204" pitchFamily="34" charset="0"/>
              </a:rPr>
              <a:t>cfu</a:t>
            </a:r>
            <a:r>
              <a:rPr lang="en-US" altLang="it-IT" sz="2800" dirty="0">
                <a:latin typeface="Arial" panose="020B0604020202020204" pitchFamily="34" charset="0"/>
                <a:cs typeface="Arial" panose="020B0604020202020204" pitchFamily="34" charset="0"/>
              </a:rPr>
              <a:t>)</a:t>
            </a:r>
          </a:p>
          <a:p>
            <a:pPr>
              <a:spcBef>
                <a:spcPct val="0"/>
              </a:spcBef>
              <a:spcAft>
                <a:spcPts val="1000"/>
              </a:spcAft>
              <a:buClr>
                <a:srgbClr val="000090"/>
              </a:buClr>
              <a:buFont typeface="Wingdings" panose="05000000000000000000" pitchFamily="2" charset="2"/>
              <a:buChar char="§"/>
            </a:pPr>
            <a:r>
              <a:rPr lang="en-US" altLang="it-IT" sz="2800" dirty="0" err="1">
                <a:latin typeface="Arial" panose="020B0604020202020204" pitchFamily="34" charset="0"/>
                <a:cs typeface="Arial" panose="020B0604020202020204" pitchFamily="34" charset="0"/>
              </a:rPr>
              <a:t>rivolto</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agli</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iscritti</a:t>
            </a:r>
            <a:r>
              <a:rPr lang="en-US" altLang="it-IT" sz="2800" dirty="0">
                <a:latin typeface="Arial" panose="020B0604020202020204" pitchFamily="34" charset="0"/>
                <a:cs typeface="Arial" panose="020B0604020202020204" pitchFamily="34" charset="0"/>
              </a:rPr>
              <a:t> al primo anno del </a:t>
            </a:r>
            <a:r>
              <a:rPr lang="en-US" altLang="it-IT" sz="2800" dirty="0" err="1">
                <a:latin typeface="Arial" panose="020B0604020202020204" pitchFamily="34" charset="0"/>
                <a:cs typeface="Arial" panose="020B0604020202020204" pitchFamily="34" charset="0"/>
              </a:rPr>
              <a:t>corso</a:t>
            </a:r>
            <a:r>
              <a:rPr lang="en-US" altLang="it-IT" sz="2800" dirty="0">
                <a:latin typeface="Arial" panose="020B0604020202020204" pitchFamily="34" charset="0"/>
                <a:cs typeface="Arial" panose="020B0604020202020204" pitchFamily="34" charset="0"/>
              </a:rPr>
              <a:t> di </a:t>
            </a:r>
            <a:r>
              <a:rPr lang="en-US" altLang="it-IT" sz="2800" dirty="0" err="1">
                <a:latin typeface="Arial" panose="020B0604020202020204" pitchFamily="34" charset="0"/>
                <a:cs typeface="Arial" panose="020B0604020202020204" pitchFamily="34" charset="0"/>
              </a:rPr>
              <a:t>laurea</a:t>
            </a:r>
            <a:r>
              <a:rPr lang="en-US" altLang="it-IT" sz="2800" dirty="0">
                <a:latin typeface="Arial" panose="020B0604020202020204" pitchFamily="34" charset="0"/>
                <a:cs typeface="Arial" panose="020B0604020202020204" pitchFamily="34" charset="0"/>
              </a:rPr>
              <a:t> in </a:t>
            </a:r>
            <a:r>
              <a:rPr lang="en-US" altLang="it-IT" sz="2800" i="1" dirty="0" err="1">
                <a:latin typeface="Arial" panose="020B0604020202020204" pitchFamily="34" charset="0"/>
                <a:cs typeface="Arial" panose="020B0604020202020204" pitchFamily="34" charset="0"/>
              </a:rPr>
              <a:t>Scienze</a:t>
            </a:r>
            <a:r>
              <a:rPr lang="en-US" altLang="it-IT" sz="2800" i="1" dirty="0">
                <a:latin typeface="Arial" panose="020B0604020202020204" pitchFamily="34" charset="0"/>
                <a:cs typeface="Arial" panose="020B0604020202020204" pitchFamily="34" charset="0"/>
              </a:rPr>
              <a:t> e </a:t>
            </a:r>
            <a:r>
              <a:rPr lang="en-US" altLang="it-IT" sz="2800" i="1" dirty="0" err="1">
                <a:latin typeface="Arial" panose="020B0604020202020204" pitchFamily="34" charset="0"/>
                <a:cs typeface="Arial" panose="020B0604020202020204" pitchFamily="34" charset="0"/>
              </a:rPr>
              <a:t>tecniche</a:t>
            </a:r>
            <a:r>
              <a:rPr lang="en-US" altLang="it-IT" sz="2800" i="1" dirty="0">
                <a:latin typeface="Arial" panose="020B0604020202020204" pitchFamily="34" charset="0"/>
                <a:cs typeface="Arial" panose="020B0604020202020204" pitchFamily="34" charset="0"/>
              </a:rPr>
              <a:t> </a:t>
            </a:r>
            <a:r>
              <a:rPr lang="en-US" altLang="it-IT" sz="2800" i="1" dirty="0" err="1">
                <a:latin typeface="Arial" panose="020B0604020202020204" pitchFamily="34" charset="0"/>
                <a:cs typeface="Arial" panose="020B0604020202020204" pitchFamily="34" charset="0"/>
              </a:rPr>
              <a:t>psicologiche</a:t>
            </a:r>
            <a:endParaRPr lang="en-US" altLang="it-IT" sz="2800" i="1" dirty="0">
              <a:latin typeface="Arial" panose="020B0604020202020204" pitchFamily="34" charset="0"/>
              <a:cs typeface="Arial" panose="020B0604020202020204" pitchFamily="34" charset="0"/>
            </a:endParaRPr>
          </a:p>
          <a:p>
            <a:pPr>
              <a:spcBef>
                <a:spcPct val="0"/>
              </a:spcBef>
              <a:spcAft>
                <a:spcPts val="1000"/>
              </a:spcAft>
              <a:buClr>
                <a:srgbClr val="000090"/>
              </a:buClr>
              <a:buFont typeface="Wingdings" panose="05000000000000000000" pitchFamily="2" charset="2"/>
              <a:buChar char="§"/>
            </a:pPr>
            <a:r>
              <a:rPr lang="en-US" altLang="it-IT" sz="2800" dirty="0" err="1">
                <a:latin typeface="Arial" panose="020B0604020202020204" pitchFamily="34" charset="0"/>
                <a:cs typeface="Arial" panose="020B0604020202020204" pitchFamily="34" charset="0"/>
              </a:rPr>
              <a:t>introduzione</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allo</a:t>
            </a:r>
            <a:r>
              <a:rPr lang="en-US" altLang="it-IT" sz="2800" dirty="0">
                <a:latin typeface="Arial" panose="020B0604020202020204" pitchFamily="34" charset="0"/>
                <a:cs typeface="Arial" panose="020B0604020202020204" pitchFamily="34" charset="0"/>
              </a:rPr>
              <a:t> studio </a:t>
            </a:r>
            <a:r>
              <a:rPr lang="en-US" altLang="it-IT" sz="2800" dirty="0" err="1">
                <a:latin typeface="Arial" panose="020B0604020202020204" pitchFamily="34" charset="0"/>
                <a:cs typeface="Arial" panose="020B0604020202020204" pitchFamily="34" charset="0"/>
              </a:rPr>
              <a:t>scientifico</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delle</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capacità</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sensoriali</a:t>
            </a:r>
            <a:r>
              <a:rPr lang="en-US" altLang="it-IT" sz="2800" dirty="0">
                <a:latin typeface="Arial" panose="020B0604020202020204" pitchFamily="34" charset="0"/>
                <a:cs typeface="Arial" panose="020B0604020202020204" pitchFamily="34" charset="0"/>
              </a:rPr>
              <a:t>, </a:t>
            </a:r>
            <a:r>
              <a:rPr lang="en-US" altLang="it-IT" sz="2800" dirty="0" err="1">
                <a:latin typeface="Arial" panose="020B0604020202020204" pitchFamily="34" charset="0"/>
                <a:cs typeface="Arial" panose="020B0604020202020204" pitchFamily="34" charset="0"/>
              </a:rPr>
              <a:t>percettive</a:t>
            </a:r>
            <a:r>
              <a:rPr lang="en-US" altLang="it-IT" sz="2800" dirty="0">
                <a:latin typeface="Arial" panose="020B0604020202020204" pitchFamily="34" charset="0"/>
                <a:cs typeface="Arial" panose="020B0604020202020204" pitchFamily="34" charset="0"/>
              </a:rPr>
              <a:t>, attentive e di </a:t>
            </a:r>
            <a:r>
              <a:rPr lang="en-US" altLang="it-IT" sz="2800" dirty="0" err="1">
                <a:latin typeface="Arial" panose="020B0604020202020204" pitchFamily="34" charset="0"/>
                <a:cs typeface="Arial" panose="020B0604020202020204" pitchFamily="34" charset="0"/>
              </a:rPr>
              <a:t>riconoscimento</a:t>
            </a:r>
            <a:endParaRPr lang="en-US" altLang="it-IT" sz="2800" dirty="0">
              <a:latin typeface="Arial" panose="020B0604020202020204" pitchFamily="34" charset="0"/>
              <a:cs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0481"/>
                                        </p:tgtEl>
                                        <p:attrNameLst>
                                          <p:attrName>style.visibility</p:attrName>
                                        </p:attrNameLst>
                                      </p:cBhvr>
                                      <p:to>
                                        <p:strVal val="visible"/>
                                      </p:to>
                                    </p:set>
                                    <p:animEffect transition="in" filter="dissolve">
                                      <p:cBhvr>
                                        <p:cTn id="7" dur="500"/>
                                        <p:tgtEl>
                                          <p:spTgt spid="2048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481" grpId="0"/>
      <p:bldP spid="2" grpId="0"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5" name="Text Box 2"/>
          <p:cNvSpPr txBox="1">
            <a:spLocks noChangeArrowheads="1"/>
          </p:cNvSpPr>
          <p:nvPr/>
        </p:nvSpPr>
        <p:spPr bwMode="auto">
          <a:xfrm>
            <a:off x="1466851" y="73104"/>
            <a:ext cx="5932487"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a:solidFill>
                  <a:srgbClr val="000090"/>
                </a:solidFill>
                <a:latin typeface="Arial" panose="020B0604020202020204" pitchFamily="34" charset="0"/>
                <a:cs typeface="Arial" panose="020B0604020202020204" pitchFamily="34" charset="0"/>
              </a:rPr>
              <a:t>testi</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err="1">
                <a:solidFill>
                  <a:srgbClr val="000090"/>
                </a:solidFill>
                <a:latin typeface="Arial" panose="020B0604020202020204" pitchFamily="34" charset="0"/>
                <a:cs typeface="Arial" panose="020B0604020202020204" pitchFamily="34" charset="0"/>
              </a:rPr>
              <a:t>d’esame</a:t>
            </a:r>
            <a:endParaRPr lang="en-US" altLang="it-IT" sz="4400" dirty="0">
              <a:solidFill>
                <a:srgbClr val="000090"/>
              </a:solidFill>
              <a:latin typeface="Arial" panose="020B0604020202020204" pitchFamily="34" charset="0"/>
              <a:cs typeface="Arial" panose="020B0604020202020204" pitchFamily="34" charset="0"/>
            </a:endParaRPr>
          </a:p>
        </p:txBody>
      </p:sp>
      <p:sp>
        <p:nvSpPr>
          <p:cNvPr id="16387" name="Rectangle 3"/>
          <p:cNvSpPr>
            <a:spLocks noChangeArrowheads="1"/>
          </p:cNvSpPr>
          <p:nvPr/>
        </p:nvSpPr>
        <p:spPr bwMode="auto">
          <a:xfrm>
            <a:off x="134938" y="961232"/>
            <a:ext cx="7264400" cy="604780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457200" indent="-457200">
              <a:spcBef>
                <a:spcPct val="20000"/>
              </a:spcBef>
              <a:buChar char="•"/>
              <a:defRPr sz="3200">
                <a:solidFill>
                  <a:schemeClr val="tx1"/>
                </a:solidFill>
                <a:latin typeface="Times" panose="02020603050405020304" pitchFamily="18" charset="0"/>
                <a:ea typeface="MS PGothic" panose="020B0600070205080204" pitchFamily="34" charset="-128"/>
              </a:defRPr>
            </a:lvl1pPr>
            <a:lvl2pPr marL="914400" indent="-45720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371600" indent="-4572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828800" indent="-4572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286000" indent="-4572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743200" indent="-4572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3200400" indent="-4572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657600" indent="-4572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4114800" indent="-4572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0"/>
              </a:spcBef>
              <a:spcAft>
                <a:spcPts val="1800"/>
              </a:spcAft>
              <a:buClr>
                <a:schemeClr val="accent2"/>
              </a:buClr>
              <a:buFont typeface="Times" panose="02020603050405020304" pitchFamily="18" charset="0"/>
              <a:buAutoNum type="arabicPeriod"/>
            </a:pPr>
            <a:r>
              <a:rPr lang="en-US" altLang="it-IT" sz="2400" dirty="0" err="1">
                <a:latin typeface="Arial" panose="020B0604020202020204" pitchFamily="34" charset="0"/>
                <a:cs typeface="Arial" panose="020B0604020202020204" pitchFamily="34" charset="0"/>
              </a:rPr>
              <a:t>Girotto</a:t>
            </a:r>
            <a:r>
              <a:rPr lang="en-US" altLang="it-IT" sz="2400" dirty="0">
                <a:latin typeface="Arial" panose="020B0604020202020204" pitchFamily="34" charset="0"/>
                <a:cs typeface="Arial" panose="020B0604020202020204" pitchFamily="34" charset="0"/>
              </a:rPr>
              <a:t> &amp; </a:t>
            </a:r>
            <a:r>
              <a:rPr lang="en-US" altLang="it-IT" sz="2400" dirty="0" err="1">
                <a:latin typeface="Arial" panose="020B0604020202020204" pitchFamily="34" charset="0"/>
                <a:cs typeface="Arial" panose="020B0604020202020204" pitchFamily="34" charset="0"/>
              </a:rPr>
              <a:t>Zorzi</a:t>
            </a:r>
            <a:r>
              <a:rPr lang="en-US" altLang="it-IT" sz="2400" dirty="0">
                <a:latin typeface="Arial" panose="020B0604020202020204" pitchFamily="34" charset="0"/>
                <a:cs typeface="Arial" panose="020B0604020202020204" pitchFamily="34" charset="0"/>
              </a:rPr>
              <a:t> (2016). </a:t>
            </a:r>
            <a:r>
              <a:rPr lang="en-US" altLang="it-IT" sz="2400" i="1" dirty="0" err="1">
                <a:latin typeface="Arial" panose="020B0604020202020204" pitchFamily="34" charset="0"/>
                <a:cs typeface="Arial" panose="020B0604020202020204" pitchFamily="34" charset="0"/>
              </a:rPr>
              <a:t>Manuale</a:t>
            </a:r>
            <a:r>
              <a:rPr lang="en-US" altLang="it-IT" sz="2400" i="1" dirty="0">
                <a:latin typeface="Arial" panose="020B0604020202020204" pitchFamily="34" charset="0"/>
                <a:cs typeface="Arial" panose="020B0604020202020204" pitchFamily="34" charset="0"/>
              </a:rPr>
              <a:t> di </a:t>
            </a:r>
            <a:r>
              <a:rPr lang="en-US" altLang="it-IT" sz="2400" i="1" dirty="0" err="1">
                <a:latin typeface="Arial" panose="020B0604020202020204" pitchFamily="34" charset="0"/>
                <a:cs typeface="Arial" panose="020B0604020202020204" pitchFamily="34" charset="0"/>
              </a:rPr>
              <a:t>psicologia</a:t>
            </a:r>
            <a:r>
              <a:rPr lang="en-US" altLang="it-IT" sz="2400" i="1" dirty="0">
                <a:latin typeface="Arial" panose="020B0604020202020204" pitchFamily="34" charset="0"/>
                <a:cs typeface="Arial" panose="020B0604020202020204" pitchFamily="34" charset="0"/>
              </a:rPr>
              <a:t> </a:t>
            </a:r>
            <a:r>
              <a:rPr lang="en-US" altLang="it-IT" sz="2400" i="1" dirty="0" err="1">
                <a:latin typeface="Arial" panose="020B0604020202020204" pitchFamily="34" charset="0"/>
                <a:cs typeface="Arial" panose="020B0604020202020204" pitchFamily="34" charset="0"/>
              </a:rPr>
              <a:t>generale</a:t>
            </a:r>
            <a:r>
              <a:rPr lang="en-US" altLang="it-IT" sz="2400" dirty="0">
                <a:latin typeface="Arial" panose="020B0604020202020204" pitchFamily="34" charset="0"/>
                <a:cs typeface="Arial" panose="020B0604020202020204" pitchFamily="34" charset="0"/>
              </a:rPr>
              <a:t>. Il </a:t>
            </a:r>
            <a:r>
              <a:rPr lang="en-US" altLang="it-IT" sz="2400" dirty="0" err="1">
                <a:latin typeface="Arial" panose="020B0604020202020204" pitchFamily="34" charset="0"/>
                <a:cs typeface="Arial" panose="020B0604020202020204" pitchFamily="34" charset="0"/>
              </a:rPr>
              <a:t>Mulino</a:t>
            </a:r>
            <a:r>
              <a:rPr lang="en-US" altLang="it-IT" sz="2400" dirty="0">
                <a:latin typeface="Arial" panose="020B0604020202020204" pitchFamily="34" charset="0"/>
                <a:cs typeface="Arial" panose="020B0604020202020204" pitchFamily="34" charset="0"/>
              </a:rPr>
              <a:t>, </a:t>
            </a:r>
            <a:r>
              <a:rPr lang="en-US" altLang="it-IT" sz="2400" dirty="0" err="1">
                <a:latin typeface="Arial" panose="020B0604020202020204" pitchFamily="34" charset="0"/>
                <a:cs typeface="Arial" panose="020B0604020202020204" pitchFamily="34" charset="0"/>
              </a:rPr>
              <a:t>capp</a:t>
            </a:r>
            <a:r>
              <a:rPr lang="en-US" altLang="it-IT" sz="2400" dirty="0">
                <a:latin typeface="Arial" panose="020B0604020202020204" pitchFamily="34" charset="0"/>
                <a:cs typeface="Arial" panose="020B0604020202020204" pitchFamily="34" charset="0"/>
              </a:rPr>
              <a:t>. </a:t>
            </a:r>
            <a:r>
              <a:rPr lang="en-US" altLang="it-IT" sz="2400" dirty="0" smtClean="0">
                <a:latin typeface="Arial" panose="020B0604020202020204" pitchFamily="34" charset="0"/>
                <a:cs typeface="Arial" panose="020B0604020202020204" pitchFamily="34" charset="0"/>
              </a:rPr>
              <a:t>1-4 e 6).</a:t>
            </a:r>
          </a:p>
          <a:p>
            <a:pPr>
              <a:spcBef>
                <a:spcPct val="0"/>
              </a:spcBef>
              <a:spcAft>
                <a:spcPts val="1800"/>
              </a:spcAft>
              <a:buClr>
                <a:schemeClr val="accent2"/>
              </a:buClr>
              <a:buFont typeface="Times" panose="02020603050405020304" pitchFamily="18" charset="0"/>
              <a:buAutoNum type="arabicPeriod"/>
            </a:pPr>
            <a:endParaRPr lang="en-US" altLang="it-IT" sz="2400" dirty="0">
              <a:latin typeface="Arial" panose="020B0604020202020204" pitchFamily="34" charset="0"/>
              <a:cs typeface="Arial" panose="020B0604020202020204" pitchFamily="34" charset="0"/>
            </a:endParaRPr>
          </a:p>
          <a:p>
            <a:pPr>
              <a:spcBef>
                <a:spcPct val="0"/>
              </a:spcBef>
              <a:spcAft>
                <a:spcPts val="1800"/>
              </a:spcAft>
              <a:buClr>
                <a:schemeClr val="accent2"/>
              </a:buClr>
              <a:buFont typeface="Times" panose="02020603050405020304" pitchFamily="18" charset="0"/>
              <a:buAutoNum type="arabicPeriod"/>
            </a:pPr>
            <a:r>
              <a:rPr lang="en-US" altLang="it-IT" sz="2400" dirty="0" err="1">
                <a:latin typeface="Arial" panose="020B0604020202020204" pitchFamily="34" charset="0"/>
                <a:cs typeface="Arial" panose="020B0604020202020204" pitchFamily="34" charset="0"/>
              </a:rPr>
              <a:t>Bressan</a:t>
            </a:r>
            <a:r>
              <a:rPr lang="en-US" altLang="it-IT" sz="2400" dirty="0">
                <a:latin typeface="Arial" panose="020B0604020202020204" pitchFamily="34" charset="0"/>
                <a:cs typeface="Arial" panose="020B0604020202020204" pitchFamily="34" charset="0"/>
              </a:rPr>
              <a:t> (2010). </a:t>
            </a:r>
            <a:r>
              <a:rPr lang="en-US" altLang="it-IT" sz="2400" i="1" dirty="0">
                <a:latin typeface="Arial" panose="020B0604020202020204" pitchFamily="34" charset="0"/>
                <a:cs typeface="Arial" panose="020B0604020202020204" pitchFamily="34" charset="0"/>
              </a:rPr>
              <a:t>Il </a:t>
            </a:r>
            <a:r>
              <a:rPr lang="en-US" altLang="it-IT" sz="2400" i="1" dirty="0" err="1">
                <a:latin typeface="Arial" panose="020B0604020202020204" pitchFamily="34" charset="0"/>
                <a:cs typeface="Arial" panose="020B0604020202020204" pitchFamily="34" charset="0"/>
              </a:rPr>
              <a:t>colore</a:t>
            </a:r>
            <a:r>
              <a:rPr lang="en-US" altLang="it-IT" sz="2400" i="1" dirty="0">
                <a:latin typeface="Arial" panose="020B0604020202020204" pitchFamily="34" charset="0"/>
                <a:cs typeface="Arial" panose="020B0604020202020204" pitchFamily="34" charset="0"/>
              </a:rPr>
              <a:t> </a:t>
            </a:r>
            <a:r>
              <a:rPr lang="en-US" altLang="it-IT" sz="2400" i="1" dirty="0" err="1">
                <a:latin typeface="Arial" panose="020B0604020202020204" pitchFamily="34" charset="0"/>
                <a:cs typeface="Arial" panose="020B0604020202020204" pitchFamily="34" charset="0"/>
              </a:rPr>
              <a:t>della</a:t>
            </a:r>
            <a:r>
              <a:rPr lang="en-US" altLang="it-IT" sz="2400" i="1" dirty="0">
                <a:latin typeface="Arial" panose="020B0604020202020204" pitchFamily="34" charset="0"/>
                <a:cs typeface="Arial" panose="020B0604020202020204" pitchFamily="34" charset="0"/>
              </a:rPr>
              <a:t> </a:t>
            </a:r>
            <a:r>
              <a:rPr lang="en-US" altLang="it-IT" sz="2400" i="1" dirty="0" err="1">
                <a:latin typeface="Arial" panose="020B0604020202020204" pitchFamily="34" charset="0"/>
                <a:cs typeface="Arial" panose="020B0604020202020204" pitchFamily="34" charset="0"/>
              </a:rPr>
              <a:t>luna</a:t>
            </a:r>
            <a:r>
              <a:rPr lang="en-US" altLang="it-IT" sz="2400" i="1" dirty="0">
                <a:latin typeface="Arial" panose="020B0604020202020204" pitchFamily="34" charset="0"/>
                <a:cs typeface="Arial" panose="020B0604020202020204" pitchFamily="34" charset="0"/>
              </a:rPr>
              <a:t> come </a:t>
            </a:r>
            <a:r>
              <a:rPr lang="en-US" altLang="it-IT" sz="2400" i="1" dirty="0" err="1">
                <a:latin typeface="Arial" panose="020B0604020202020204" pitchFamily="34" charset="0"/>
                <a:cs typeface="Arial" panose="020B0604020202020204" pitchFamily="34" charset="0"/>
              </a:rPr>
              <a:t>vediamo</a:t>
            </a:r>
            <a:r>
              <a:rPr lang="en-US" altLang="it-IT" sz="2400" i="1" dirty="0">
                <a:latin typeface="Arial" panose="020B0604020202020204" pitchFamily="34" charset="0"/>
                <a:cs typeface="Arial" panose="020B0604020202020204" pitchFamily="34" charset="0"/>
              </a:rPr>
              <a:t> e </a:t>
            </a:r>
            <a:r>
              <a:rPr lang="en-US" altLang="it-IT" sz="2400" i="1" dirty="0" err="1">
                <a:latin typeface="Arial" panose="020B0604020202020204" pitchFamily="34" charset="0"/>
                <a:cs typeface="Arial" panose="020B0604020202020204" pitchFamily="34" charset="0"/>
              </a:rPr>
              <a:t>perchè</a:t>
            </a:r>
            <a:r>
              <a:rPr lang="en-US" altLang="it-IT" sz="2400" dirty="0">
                <a:latin typeface="Arial" panose="020B0604020202020204" pitchFamily="34" charset="0"/>
                <a:cs typeface="Arial" panose="020B0604020202020204" pitchFamily="34" charset="0"/>
              </a:rPr>
              <a:t>. </a:t>
            </a:r>
            <a:r>
              <a:rPr lang="en-US" altLang="it-IT" sz="2400" dirty="0" err="1">
                <a:latin typeface="Arial" panose="020B0604020202020204" pitchFamily="34" charset="0"/>
                <a:cs typeface="Arial" panose="020B0604020202020204" pitchFamily="34" charset="0"/>
              </a:rPr>
              <a:t>Laterza</a:t>
            </a:r>
            <a:r>
              <a:rPr lang="en-US" altLang="it-IT" sz="2400" dirty="0">
                <a:latin typeface="Arial" panose="020B0604020202020204" pitchFamily="34" charset="0"/>
                <a:cs typeface="Arial" panose="020B0604020202020204" pitchFamily="34" charset="0"/>
              </a:rPr>
              <a:t>, </a:t>
            </a:r>
            <a:r>
              <a:rPr lang="en-US" altLang="it-IT" sz="2400" dirty="0" err="1">
                <a:latin typeface="Arial" panose="020B0604020202020204" pitchFamily="34" charset="0"/>
                <a:cs typeface="Arial" panose="020B0604020202020204" pitchFamily="34" charset="0"/>
              </a:rPr>
              <a:t>capp</a:t>
            </a:r>
            <a:r>
              <a:rPr lang="en-US" altLang="it-IT" sz="2400" dirty="0">
                <a:latin typeface="Arial" panose="020B0604020202020204" pitchFamily="34" charset="0"/>
                <a:cs typeface="Arial" panose="020B0604020202020204" pitchFamily="34" charset="0"/>
              </a:rPr>
              <a:t>. 1-7 (pp. 3-187</a:t>
            </a:r>
            <a:r>
              <a:rPr lang="en-US" altLang="it-IT" sz="2400" dirty="0" smtClean="0">
                <a:latin typeface="Arial" panose="020B0604020202020204" pitchFamily="34" charset="0"/>
                <a:cs typeface="Arial" panose="020B0604020202020204" pitchFamily="34" charset="0"/>
              </a:rPr>
              <a:t>)</a:t>
            </a:r>
          </a:p>
          <a:p>
            <a:pPr>
              <a:spcBef>
                <a:spcPct val="0"/>
              </a:spcBef>
              <a:spcAft>
                <a:spcPts val="1800"/>
              </a:spcAft>
              <a:buClr>
                <a:schemeClr val="accent2"/>
              </a:buClr>
              <a:buFont typeface="Times" panose="02020603050405020304" pitchFamily="18" charset="0"/>
              <a:buAutoNum type="arabicPeriod"/>
            </a:pPr>
            <a:endParaRPr lang="en-US" altLang="it-IT" sz="2400" dirty="0" smtClean="0">
              <a:latin typeface="Arial" panose="020B0604020202020204" pitchFamily="34" charset="0"/>
              <a:cs typeface="Arial" panose="020B0604020202020204" pitchFamily="34" charset="0"/>
            </a:endParaRPr>
          </a:p>
          <a:p>
            <a:pPr>
              <a:spcBef>
                <a:spcPct val="0"/>
              </a:spcBef>
              <a:spcAft>
                <a:spcPts val="1800"/>
              </a:spcAft>
              <a:buClr>
                <a:schemeClr val="accent2"/>
              </a:buClr>
              <a:buFont typeface="Times" panose="02020603050405020304" pitchFamily="18" charset="0"/>
              <a:buAutoNum type="arabicPeriod"/>
            </a:pPr>
            <a:r>
              <a:rPr lang="en-US" altLang="it-IT" sz="2400" dirty="0" smtClean="0">
                <a:latin typeface="Arial" panose="020B0604020202020204" pitchFamily="34" charset="0"/>
                <a:cs typeface="Arial" panose="020B0604020202020204" pitchFamily="34" charset="0"/>
              </a:rPr>
              <a:t>Goldstein (2013). Sensation &amp; Perception. </a:t>
            </a:r>
            <a:r>
              <a:rPr lang="en-US" altLang="it-IT" sz="2400" dirty="0" err="1" smtClean="0">
                <a:latin typeface="Arial" panose="020B0604020202020204" pitchFamily="34" charset="0"/>
                <a:cs typeface="Arial" panose="020B0604020202020204" pitchFamily="34" charset="0"/>
              </a:rPr>
              <a:t>Estratti</a:t>
            </a:r>
            <a:r>
              <a:rPr lang="en-US" altLang="it-IT" sz="2400" dirty="0" smtClean="0">
                <a:latin typeface="Arial" panose="020B0604020202020204" pitchFamily="34" charset="0"/>
                <a:cs typeface="Arial" panose="020B0604020202020204" pitchFamily="34" charset="0"/>
              </a:rPr>
              <a:t> (Action in </a:t>
            </a:r>
            <a:r>
              <a:rPr lang="en-US" altLang="it-IT" sz="2400" dirty="0" err="1" smtClean="0">
                <a:latin typeface="Arial" panose="020B0604020202020204" pitchFamily="34" charset="0"/>
                <a:cs typeface="Arial" panose="020B0604020202020204" pitchFamily="34" charset="0"/>
              </a:rPr>
              <a:t>sostituzione</a:t>
            </a:r>
            <a:r>
              <a:rPr lang="en-US" altLang="it-IT" sz="2400" dirty="0" smtClean="0">
                <a:latin typeface="Arial" panose="020B0604020202020204" pitchFamily="34" charset="0"/>
                <a:cs typeface="Arial" panose="020B0604020202020204" pitchFamily="34" charset="0"/>
              </a:rPr>
              <a:t> del cap 5 del </a:t>
            </a:r>
            <a:r>
              <a:rPr lang="en-US" altLang="it-IT" sz="2400" dirty="0" err="1" smtClean="0">
                <a:latin typeface="Arial" panose="020B0604020202020204" pitchFamily="34" charset="0"/>
                <a:cs typeface="Arial" panose="020B0604020202020204" pitchFamily="34" charset="0"/>
              </a:rPr>
              <a:t>Girotto</a:t>
            </a:r>
            <a:r>
              <a:rPr lang="en-US" altLang="it-IT" sz="2400" dirty="0" smtClean="0">
                <a:latin typeface="Arial" panose="020B0604020202020204" pitchFamily="34" charset="0"/>
                <a:cs typeface="Arial" panose="020B0604020202020204" pitchFamily="34" charset="0"/>
              </a:rPr>
              <a:t>, + Motion e Depth &amp; Size come </a:t>
            </a:r>
            <a:r>
              <a:rPr lang="en-US" altLang="it-IT" sz="2400" dirty="0" err="1" smtClean="0">
                <a:latin typeface="Arial" panose="020B0604020202020204" pitchFamily="34" charset="0"/>
                <a:cs typeface="Arial" panose="020B0604020202020204" pitchFamily="34" charset="0"/>
              </a:rPr>
              <a:t>materiali</a:t>
            </a:r>
            <a:r>
              <a:rPr lang="en-US" altLang="it-IT" sz="2400" dirty="0" smtClean="0">
                <a:latin typeface="Arial" panose="020B0604020202020204" pitchFamily="34" charset="0"/>
                <a:cs typeface="Arial" panose="020B0604020202020204" pitchFamily="34" charset="0"/>
              </a:rPr>
              <a:t> integrative </a:t>
            </a:r>
            <a:r>
              <a:rPr lang="en-US" altLang="it-IT" sz="2400" dirty="0" err="1" smtClean="0">
                <a:latin typeface="Arial" panose="020B0604020202020204" pitchFamily="34" charset="0"/>
                <a:cs typeface="Arial" panose="020B0604020202020204" pitchFamily="34" charset="0"/>
              </a:rPr>
              <a:t>alle</a:t>
            </a:r>
            <a:r>
              <a:rPr lang="en-US" altLang="it-IT" sz="2400" dirty="0" smtClean="0">
                <a:latin typeface="Arial" panose="020B0604020202020204" pitchFamily="34" charset="0"/>
                <a:cs typeface="Arial" panose="020B0604020202020204" pitchFamily="34" charset="0"/>
              </a:rPr>
              <a:t> slides)</a:t>
            </a:r>
            <a:endParaRPr lang="en-US" altLang="it-IT" sz="2400" dirty="0">
              <a:latin typeface="Arial" panose="020B0604020202020204" pitchFamily="34" charset="0"/>
              <a:cs typeface="Arial" panose="020B0604020202020204" pitchFamily="34" charset="0"/>
            </a:endParaRPr>
          </a:p>
          <a:p>
            <a:pPr>
              <a:spcBef>
                <a:spcPct val="0"/>
              </a:spcBef>
              <a:spcAft>
                <a:spcPts val="1800"/>
              </a:spcAft>
              <a:buClr>
                <a:schemeClr val="accent2"/>
              </a:buClr>
              <a:buFont typeface="Times" panose="02020603050405020304" pitchFamily="18" charset="0"/>
              <a:buAutoNum type="arabicPeriod"/>
            </a:pPr>
            <a:r>
              <a:rPr lang="en-US" altLang="it-IT" sz="2400" noProof="1">
                <a:latin typeface="Arial" panose="020B0604020202020204" pitchFamily="34" charset="0"/>
                <a:cs typeface="Arial" panose="020B0604020202020204" pitchFamily="34" charset="0"/>
              </a:rPr>
              <a:t>Materiali distribuiti a lezione (scaricabili da </a:t>
            </a:r>
            <a:r>
              <a:rPr lang="en-US" altLang="it-IT" sz="2400" noProof="1">
                <a:solidFill>
                  <a:srgbClr val="0000FF"/>
                </a:solidFill>
                <a:latin typeface="Arial" panose="020B0604020202020204" pitchFamily="34" charset="0"/>
                <a:cs typeface="Arial" panose="020B0604020202020204" pitchFamily="34" charset="0"/>
              </a:rPr>
              <a:t>moodle2.units.it/</a:t>
            </a:r>
            <a:r>
              <a:rPr lang="en-US" altLang="it-IT" sz="2400" noProof="1">
                <a:latin typeface="Arial" panose="020B0604020202020204" pitchFamily="34" charset="0"/>
                <a:cs typeface="Arial" panose="020B0604020202020204" pitchFamily="34" charset="0"/>
              </a:rPr>
              <a:t>)</a:t>
            </a:r>
          </a:p>
        </p:txBody>
      </p:sp>
      <p:pic>
        <p:nvPicPr>
          <p:cNvPr id="2" name="Picture 1" descr="db29cb2cover26615.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7721190" y="580232"/>
            <a:ext cx="1143410" cy="1760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269"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02579" y="2456327"/>
            <a:ext cx="1167521" cy="17603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 name="Picture 2"/>
          <p:cNvPicPr>
            <a:picLocks noChangeAspect="1"/>
          </p:cNvPicPr>
          <p:nvPr/>
        </p:nvPicPr>
        <p:blipFill rotWithShape="1">
          <a:blip r:embed="rId5"/>
          <a:srcRect l="54393" t="17786" r="10204" b="4359"/>
          <a:stretch/>
        </p:blipFill>
        <p:spPr>
          <a:xfrm>
            <a:off x="7692910" y="4332422"/>
            <a:ext cx="1171690" cy="1449364"/>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6385"/>
                                        </p:tgtEl>
                                        <p:attrNameLst>
                                          <p:attrName>style.visibility</p:attrName>
                                        </p:attrNameLst>
                                      </p:cBhvr>
                                      <p:to>
                                        <p:strVal val="visible"/>
                                      </p:to>
                                    </p:set>
                                    <p:animEffect transition="in" filter="dissolve">
                                      <p:cBhvr>
                                        <p:cTn id="7" dur="500"/>
                                        <p:tgtEl>
                                          <p:spTgt spid="16385"/>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6387">
                                            <p:txEl>
                                              <p:pRg st="0" end="0"/>
                                            </p:txEl>
                                          </p:spTgt>
                                        </p:tgtEl>
                                        <p:attrNameLst>
                                          <p:attrName>style.visibility</p:attrName>
                                        </p:attrNameLst>
                                      </p:cBhvr>
                                      <p:to>
                                        <p:strVal val="visible"/>
                                      </p:to>
                                    </p:set>
                                    <p:animEffect transition="in" filter="wipe(left)">
                                      <p:cBhvr>
                                        <p:cTn id="12" dur="500"/>
                                        <p:tgtEl>
                                          <p:spTgt spid="16387">
                                            <p:txEl>
                                              <p:pRg st="0" end="0"/>
                                            </p:txEl>
                                          </p:spTgt>
                                        </p:tgtEl>
                                      </p:cBhvr>
                                    </p:animEffec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6387">
                                            <p:txEl>
                                              <p:pRg st="2" end="2"/>
                                            </p:txEl>
                                          </p:spTgt>
                                        </p:tgtEl>
                                        <p:attrNameLst>
                                          <p:attrName>style.visibility</p:attrName>
                                        </p:attrNameLst>
                                      </p:cBhvr>
                                      <p:to>
                                        <p:strVal val="visible"/>
                                      </p:to>
                                    </p:set>
                                    <p:animEffect transition="in" filter="wipe(left)">
                                      <p:cBhvr>
                                        <p:cTn id="21" dur="500"/>
                                        <p:tgtEl>
                                          <p:spTgt spid="16387">
                                            <p:txEl>
                                              <p:pRg st="2" end="2"/>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11269"/>
                                        </p:tgtEl>
                                        <p:attrNameLst>
                                          <p:attrName>style.visibility</p:attrName>
                                        </p:attrNameLst>
                                      </p:cBhvr>
                                      <p:to>
                                        <p:strVal val="visible"/>
                                      </p:to>
                                    </p:set>
                                    <p:animEffect transition="in" filter="fade">
                                      <p:cBhvr>
                                        <p:cTn id="25" dur="500"/>
                                        <p:tgtEl>
                                          <p:spTgt spid="11269"/>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6387">
                                            <p:txEl>
                                              <p:pRg st="4" end="4"/>
                                            </p:txEl>
                                          </p:spTgt>
                                        </p:tgtEl>
                                        <p:attrNameLst>
                                          <p:attrName>style.visibility</p:attrName>
                                        </p:attrNameLst>
                                      </p:cBhvr>
                                      <p:to>
                                        <p:strVal val="visible"/>
                                      </p:to>
                                    </p:set>
                                    <p:animEffect transition="in" filter="wipe(left)">
                                      <p:cBhvr>
                                        <p:cTn id="30" dur="500"/>
                                        <p:tgtEl>
                                          <p:spTgt spid="16387">
                                            <p:txEl>
                                              <p:pRg st="4" end="4"/>
                                            </p:txEl>
                                          </p:spTgt>
                                        </p:tgtEl>
                                      </p:cBhvr>
                                    </p:animEffect>
                                  </p:childTnLst>
                                </p:cTn>
                              </p:par>
                            </p:childTnLst>
                          </p:cTn>
                        </p:par>
                        <p:par>
                          <p:cTn id="31" fill="hold" nodeType="withGroup">
                            <p:stCondLst>
                              <p:cond delay="500"/>
                            </p:stCondLst>
                            <p:childTnLst>
                              <p:par>
                                <p:cTn id="32" presetID="10" presetClass="entr" presetSubtype="0" fill="hold" nodeType="after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16387">
                                            <p:txEl>
                                              <p:pRg st="5" end="5"/>
                                            </p:txEl>
                                          </p:spTgt>
                                        </p:tgtEl>
                                        <p:attrNameLst>
                                          <p:attrName>style.visibility</p:attrName>
                                        </p:attrNameLst>
                                      </p:cBhvr>
                                      <p:to>
                                        <p:strVal val="visible"/>
                                      </p:to>
                                    </p:set>
                                    <p:animEffect transition="in" filter="wipe(left)">
                                      <p:cBhvr>
                                        <p:cTn id="39" dur="500"/>
                                        <p:tgtEl>
                                          <p:spTgt spid="16387">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385" grpId="0"/>
      <p:bldP spid="16387" grpId="0" uiExpand="1" build="p"/>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Box 4"/>
          <p:cNvSpPr txBox="1">
            <a:spLocks noChangeArrowheads="1"/>
          </p:cNvSpPr>
          <p:nvPr/>
        </p:nvSpPr>
        <p:spPr bwMode="auto">
          <a:xfrm>
            <a:off x="1003300" y="73025"/>
            <a:ext cx="7138988"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a:solidFill>
                  <a:srgbClr val="000090"/>
                </a:solidFill>
                <a:latin typeface="Arial" panose="020B0604020202020204" pitchFamily="34" charset="0"/>
                <a:cs typeface="Arial" panose="020B0604020202020204" pitchFamily="34" charset="0"/>
              </a:rPr>
              <a:t>per </a:t>
            </a:r>
            <a:r>
              <a:rPr lang="en-US" altLang="it-IT" sz="4400" dirty="0" err="1">
                <a:solidFill>
                  <a:srgbClr val="000090"/>
                </a:solidFill>
                <a:latin typeface="Arial" panose="020B0604020202020204" pitchFamily="34" charset="0"/>
                <a:cs typeface="Arial" panose="020B0604020202020204" pitchFamily="34" charset="0"/>
              </a:rPr>
              <a:t>capire</a:t>
            </a:r>
            <a:r>
              <a:rPr lang="en-US" altLang="it-IT" sz="4400" dirty="0">
                <a:solidFill>
                  <a:srgbClr val="000090"/>
                </a:solidFill>
                <a:latin typeface="Arial" panose="020B0604020202020204" pitchFamily="34" charset="0"/>
                <a:cs typeface="Arial" panose="020B0604020202020204" pitchFamily="34" charset="0"/>
              </a:rPr>
              <a:t> </a:t>
            </a:r>
            <a:r>
              <a:rPr lang="en-US" altLang="it-IT" sz="4400" dirty="0" err="1">
                <a:solidFill>
                  <a:srgbClr val="000090"/>
                </a:solidFill>
                <a:latin typeface="Arial" panose="020B0604020202020204" pitchFamily="34" charset="0"/>
                <a:cs typeface="Arial" panose="020B0604020202020204" pitchFamily="34" charset="0"/>
              </a:rPr>
              <a:t>perchè</a:t>
            </a:r>
            <a:endParaRPr lang="en-US" altLang="it-IT" sz="4400" dirty="0">
              <a:solidFill>
                <a:srgbClr val="000090"/>
              </a:solidFill>
              <a:latin typeface="Arial" panose="020B0604020202020204" pitchFamily="34" charset="0"/>
              <a:cs typeface="Arial" panose="020B0604020202020204" pitchFamily="34" charset="0"/>
            </a:endParaRPr>
          </a:p>
        </p:txBody>
      </p:sp>
      <p:sp>
        <p:nvSpPr>
          <p:cNvPr id="2" name="TextBox 1"/>
          <p:cNvSpPr txBox="1">
            <a:spLocks noChangeArrowheads="1"/>
          </p:cNvSpPr>
          <p:nvPr/>
        </p:nvSpPr>
        <p:spPr bwMode="auto">
          <a:xfrm>
            <a:off x="492125" y="1208088"/>
            <a:ext cx="7879365" cy="5717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nSpc>
                <a:spcPct val="80000"/>
              </a:lnSpc>
              <a:spcBef>
                <a:spcPct val="0"/>
              </a:spcBef>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l</a:t>
            </a:r>
            <a:r>
              <a:rPr lang="en-US" altLang="it-IT" dirty="0" smtClean="0">
                <a:latin typeface="Arial" panose="020B0604020202020204" pitchFamily="34" charset="0"/>
                <a:cs typeface="Arial" panose="020B0604020202020204" pitchFamily="34" charset="0"/>
              </a:rPr>
              <a:t>e </a:t>
            </a:r>
            <a:r>
              <a:rPr lang="en-US" altLang="it-IT" dirty="0" err="1">
                <a:latin typeface="Arial" panose="020B0604020202020204" pitchFamily="34" charset="0"/>
                <a:cs typeface="Arial" panose="020B0604020202020204" pitchFamily="34" charset="0"/>
              </a:rPr>
              <a:t>donne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usano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il</a:t>
            </a:r>
            <a:r>
              <a:rPr lang="en-US" altLang="it-IT" dirty="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rossetto</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ciprie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etc</a:t>
            </a:r>
            <a:r>
              <a:rPr lang="en-US" altLang="it-IT" dirty="0" smtClean="0">
                <a:latin typeface="Arial" panose="020B0604020202020204" pitchFamily="34" charset="0"/>
                <a:cs typeface="Arial" panose="020B0604020202020204" pitchFamily="34" charset="0"/>
              </a:rPr>
              <a:t>… </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p</a:t>
            </a:r>
            <a:r>
              <a:rPr lang="en-US" altLang="it-IT" dirty="0" err="1" smtClean="0">
                <a:latin typeface="Arial" panose="020B0604020202020204" pitchFamily="34" charset="0"/>
                <a:cs typeface="Arial" panose="020B0604020202020204" pitchFamily="34" charset="0"/>
              </a:rPr>
              <a:t>erchè</a:t>
            </a:r>
            <a:r>
              <a:rPr lang="en-US" altLang="it-IT" dirty="0" smtClean="0">
                <a:latin typeface="Arial" panose="020B0604020202020204" pitchFamily="34" charset="0"/>
                <a:cs typeface="Arial" panose="020B0604020202020204" pitchFamily="34" charset="0"/>
              </a:rPr>
              <a:t> le </a:t>
            </a:r>
            <a:r>
              <a:rPr lang="en-US" altLang="it-IT" dirty="0" err="1" smtClean="0">
                <a:latin typeface="Arial" panose="020B0604020202020204" pitchFamily="34" charset="0"/>
                <a:cs typeface="Arial" panose="020B0604020202020204" pitchFamily="34" charset="0"/>
              </a:rPr>
              <a:t>foglie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tendono</a:t>
            </a:r>
            <a:r>
              <a:rPr lang="en-US" altLang="it-IT" dirty="0" smtClean="0">
                <a:latin typeface="Arial" panose="020B0604020202020204" pitchFamily="34" charset="0"/>
                <a:cs typeface="Arial" panose="020B0604020202020204" pitchFamily="34" charset="0"/>
              </a:rPr>
              <a:t> al </a:t>
            </a:r>
            <a:r>
              <a:rPr lang="en-US" altLang="it-IT" dirty="0" err="1" smtClean="0">
                <a:latin typeface="Arial" panose="020B0604020202020204" pitchFamily="34" charset="0"/>
                <a:cs typeface="Arial" panose="020B0604020202020204" pitchFamily="34" charset="0"/>
              </a:rPr>
              <a:t>giallo</a:t>
            </a:r>
            <a:r>
              <a:rPr lang="en-US" altLang="it-IT" dirty="0" smtClean="0">
                <a:latin typeface="Arial" panose="020B0604020202020204" pitchFamily="34" charset="0"/>
                <a:cs typeface="Arial" panose="020B0604020202020204" pitchFamily="34" charset="0"/>
              </a:rPr>
              <a:t> in </a:t>
            </a:r>
            <a:r>
              <a:rPr lang="en-US" altLang="it-IT" dirty="0" err="1" smtClean="0">
                <a:latin typeface="Arial" panose="020B0604020202020204" pitchFamily="34" charset="0"/>
                <a:cs typeface="Arial" panose="020B0604020202020204" pitchFamily="34" charset="0"/>
              </a:rPr>
              <a:t>autunno</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p</a:t>
            </a:r>
            <a:r>
              <a:rPr lang="en-US" altLang="it-IT" dirty="0" err="1" smtClean="0">
                <a:latin typeface="Arial" panose="020B0604020202020204" pitchFamily="34" charset="0"/>
                <a:cs typeface="Arial" panose="020B0604020202020204" pitchFamily="34" charset="0"/>
              </a:rPr>
              <a:t>erchè</a:t>
            </a:r>
            <a:r>
              <a:rPr lang="en-US" altLang="it-IT" dirty="0" smtClean="0">
                <a:latin typeface="Arial" panose="020B0604020202020204" pitchFamily="34" charset="0"/>
                <a:cs typeface="Arial" panose="020B0604020202020204" pitchFamily="34" charset="0"/>
              </a:rPr>
              <a:t> </a:t>
            </a:r>
            <a:r>
              <a:rPr lang="en-US" altLang="it-IT" dirty="0">
                <a:latin typeface="Arial" panose="020B0604020202020204" pitchFamily="34" charset="0"/>
                <a:cs typeface="Arial" panose="020B0604020202020204" pitchFamily="34" charset="0"/>
              </a:rPr>
              <a:t>al cane non </a:t>
            </a:r>
            <a:r>
              <a:rPr lang="en-US" altLang="it-IT" dirty="0" err="1">
                <a:latin typeface="Arial" panose="020B0604020202020204" pitchFamily="34" charset="0"/>
                <a:cs typeface="Arial" panose="020B0604020202020204" pitchFamily="34" charset="0"/>
              </a:rPr>
              <a:t>piace</a:t>
            </a:r>
            <a:r>
              <a:rPr lang="en-US" altLang="it-IT" dirty="0">
                <a:latin typeface="Arial" panose="020B0604020202020204" pitchFamily="34" charset="0"/>
                <a:cs typeface="Arial" panose="020B0604020202020204" pitchFamily="34" charset="0"/>
              </a:rPr>
              <a:t> la TV</a:t>
            </a:r>
          </a:p>
          <a:p>
            <a:pPr>
              <a:lnSpc>
                <a:spcPct val="80000"/>
              </a:lnSpc>
              <a:spcBef>
                <a:spcPct val="0"/>
              </a:spcBef>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a</a:t>
            </a:r>
            <a:r>
              <a:rPr lang="en-US" altLang="it-IT" dirty="0" smtClean="0">
                <a:latin typeface="Arial" panose="020B0604020202020204" pitchFamily="34" charset="0"/>
                <a:cs typeface="Arial" panose="020B0604020202020204" pitchFamily="34" charset="0"/>
              </a:rPr>
              <a:t> </a:t>
            </a:r>
            <a:r>
              <a:rPr lang="en-US" altLang="it-IT" dirty="0">
                <a:latin typeface="Arial" panose="020B0604020202020204" pitchFamily="34" charset="0"/>
                <a:cs typeface="Arial" panose="020B0604020202020204" pitchFamily="34" charset="0"/>
              </a:rPr>
              <a:t>6 </a:t>
            </a:r>
            <a:r>
              <a:rPr lang="en-US" altLang="it-IT" dirty="0" err="1">
                <a:latin typeface="Arial" panose="020B0604020202020204" pitchFamily="34" charset="0"/>
                <a:cs typeface="Arial" panose="020B0604020202020204" pitchFamily="34" charset="0"/>
              </a:rPr>
              <a:t>mesi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siamo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più</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bravi</a:t>
            </a:r>
            <a:r>
              <a:rPr lang="en-US" altLang="it-IT" dirty="0">
                <a:latin typeface="Arial" panose="020B0604020202020204" pitchFamily="34" charset="0"/>
                <a:cs typeface="Arial" panose="020B0604020202020204" pitchFamily="34" charset="0"/>
              </a:rPr>
              <a:t> a </a:t>
            </a:r>
            <a:r>
              <a:rPr lang="en-US" altLang="it-IT" dirty="0" err="1">
                <a:latin typeface="Arial" panose="020B0604020202020204" pitchFamily="34" charset="0"/>
                <a:cs typeface="Arial" panose="020B0604020202020204" pitchFamily="34" charset="0"/>
              </a:rPr>
              <a:t>riconoscere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facce</a:t>
            </a:r>
            <a:r>
              <a:rPr lang="en-US" altLang="it-IT" dirty="0">
                <a:latin typeface="Arial" panose="020B0604020202020204" pitchFamily="34" charset="0"/>
                <a:cs typeface="Arial" panose="020B0604020202020204" pitchFamily="34" charset="0"/>
              </a:rPr>
              <a:t> di </a:t>
            </a:r>
            <a:r>
              <a:rPr lang="en-US" altLang="it-IT" dirty="0" err="1">
                <a:latin typeface="Arial" panose="020B0604020202020204" pitchFamily="34" charset="0"/>
                <a:cs typeface="Arial" panose="020B0604020202020204" pitchFamily="34" charset="0"/>
              </a:rPr>
              <a:t>scimmie</a:t>
            </a:r>
            <a:r>
              <a:rPr lang="en-US" altLang="it-IT" dirty="0">
                <a:latin typeface="Arial" panose="020B0604020202020204" pitchFamily="34" charset="0"/>
                <a:cs typeface="Arial" panose="020B0604020202020204" pitchFamily="34" charset="0"/>
              </a:rPr>
              <a:t> di </a:t>
            </a:r>
            <a:r>
              <a:rPr lang="en-US" altLang="it-IT" dirty="0" err="1">
                <a:latin typeface="Arial" panose="020B0604020202020204" pitchFamily="34" charset="0"/>
                <a:cs typeface="Arial" panose="020B0604020202020204" pitchFamily="34" charset="0"/>
              </a:rPr>
              <a:t>adesso</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l</a:t>
            </a:r>
            <a:r>
              <a:rPr lang="en-US" altLang="it-IT" dirty="0" smtClean="0">
                <a:latin typeface="Arial" panose="020B0604020202020204" pitchFamily="34" charset="0"/>
                <a:cs typeface="Arial" panose="020B0604020202020204" pitchFamily="34" charset="0"/>
              </a:rPr>
              <a:t>a </a:t>
            </a:r>
            <a:r>
              <a:rPr lang="en-US" altLang="it-IT" dirty="0" err="1">
                <a:latin typeface="Arial" panose="020B0604020202020204" pitchFamily="34" charset="0"/>
                <a:cs typeface="Arial" panose="020B0604020202020204" pitchFamily="34" charset="0"/>
              </a:rPr>
              <a:t>luna</a:t>
            </a:r>
            <a:r>
              <a:rPr lang="en-US" altLang="it-IT" dirty="0">
                <a:latin typeface="Arial" panose="020B0604020202020204" pitchFamily="34" charset="0"/>
                <a:cs typeface="Arial" panose="020B0604020202020204" pitchFamily="34" charset="0"/>
              </a:rPr>
              <a:t> ci </a:t>
            </a:r>
            <a:r>
              <a:rPr lang="en-US" altLang="it-IT" dirty="0" err="1">
                <a:latin typeface="Arial" panose="020B0604020202020204" pitchFamily="34" charset="0"/>
                <a:cs typeface="Arial" panose="020B0604020202020204" pitchFamily="34" charset="0"/>
              </a:rPr>
              <a:t>appare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bianca</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i</a:t>
            </a:r>
            <a:r>
              <a:rPr lang="en-US" altLang="it-IT" dirty="0" err="1" smtClean="0">
                <a:latin typeface="Arial" panose="020B0604020202020204" pitchFamily="34" charset="0"/>
                <a:cs typeface="Arial" panose="020B0604020202020204" pitchFamily="34" charset="0"/>
              </a:rPr>
              <a:t>l</a:t>
            </a:r>
            <a:r>
              <a:rPr lang="en-US" altLang="it-IT" dirty="0" smtClean="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mondo</a:t>
            </a:r>
            <a:r>
              <a:rPr lang="en-US" altLang="it-IT" dirty="0">
                <a:latin typeface="Arial" panose="020B0604020202020204" pitchFamily="34" charset="0"/>
                <a:cs typeface="Arial" panose="020B0604020202020204" pitchFamily="34" charset="0"/>
              </a:rPr>
              <a:t> non </a:t>
            </a:r>
            <a:r>
              <a:rPr lang="en-US" altLang="it-IT" dirty="0" err="1">
                <a:latin typeface="Arial" panose="020B0604020202020204" pitchFamily="34" charset="0"/>
                <a:cs typeface="Arial" panose="020B0604020202020204" pitchFamily="34" charset="0"/>
              </a:rPr>
              <a:t>si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muove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quando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muoviamo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occhi</a:t>
            </a:r>
            <a:r>
              <a:rPr lang="en-US" altLang="it-IT" dirty="0">
                <a:latin typeface="Arial" panose="020B0604020202020204" pitchFamily="34" charset="0"/>
                <a:cs typeface="Arial" panose="020B0604020202020204" pitchFamily="34" charset="0"/>
              </a:rPr>
              <a:t> e </a:t>
            </a:r>
            <a:r>
              <a:rPr lang="en-US" altLang="it-IT" dirty="0" err="1">
                <a:latin typeface="Arial" panose="020B0604020202020204" pitchFamily="34" charset="0"/>
                <a:cs typeface="Arial" panose="020B0604020202020204" pitchFamily="34" charset="0"/>
              </a:rPr>
              <a:t>testa</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l</a:t>
            </a:r>
            <a:r>
              <a:rPr lang="en-US" altLang="it-IT" dirty="0" smtClean="0">
                <a:latin typeface="Arial" panose="020B0604020202020204" pitchFamily="34" charset="0"/>
                <a:cs typeface="Arial" panose="020B0604020202020204" pitchFamily="34" charset="0"/>
              </a:rPr>
              <a:t>e </a:t>
            </a:r>
            <a:r>
              <a:rPr lang="en-US" altLang="it-IT" dirty="0" err="1">
                <a:latin typeface="Arial" panose="020B0604020202020204" pitchFamily="34" charset="0"/>
                <a:cs typeface="Arial" panose="020B0604020202020204" pitchFamily="34" charset="0"/>
              </a:rPr>
              <a:t>ruote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delle</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bici</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sembrano</a:t>
            </a:r>
            <a:r>
              <a:rPr lang="en-US" altLang="it-IT" dirty="0">
                <a:latin typeface="Arial" panose="020B0604020202020204" pitchFamily="34" charset="0"/>
                <a:cs typeface="Arial" panose="020B0604020202020204" pitchFamily="34" charset="0"/>
              </a:rPr>
              <a:t> </a:t>
            </a:r>
            <a:r>
              <a:rPr lang="en-US" altLang="it-IT" dirty="0" err="1">
                <a:latin typeface="Arial" panose="020B0604020202020204" pitchFamily="34" charset="0"/>
                <a:cs typeface="Arial" panose="020B0604020202020204" pitchFamily="34" charset="0"/>
              </a:rPr>
              <a:t>girare</a:t>
            </a:r>
            <a:r>
              <a:rPr lang="en-US" altLang="it-IT" dirty="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nella</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direzione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opposta</a:t>
            </a:r>
            <a:r>
              <a:rPr lang="en-US" altLang="it-IT" dirty="0" smtClean="0">
                <a:latin typeface="Arial" panose="020B0604020202020204" pitchFamily="34" charset="0"/>
                <a:cs typeface="Arial" panose="020B0604020202020204" pitchFamily="34" charset="0"/>
              </a:rPr>
              <a:t> al </a:t>
            </a:r>
            <a:r>
              <a:rPr lang="en-US" altLang="it-IT" dirty="0" err="1" smtClean="0">
                <a:latin typeface="Arial" panose="020B0604020202020204" pitchFamily="34" charset="0"/>
                <a:cs typeface="Arial" panose="020B0604020202020204" pitchFamily="34" charset="0"/>
              </a:rPr>
              <a:t>senso</a:t>
            </a:r>
            <a:r>
              <a:rPr lang="en-US" altLang="it-IT" dirty="0" smtClean="0">
                <a:latin typeface="Arial" panose="020B0604020202020204" pitchFamily="34" charset="0"/>
                <a:cs typeface="Arial" panose="020B0604020202020204" pitchFamily="34" charset="0"/>
              </a:rPr>
              <a:t> di </a:t>
            </a:r>
            <a:r>
              <a:rPr lang="en-US" altLang="it-IT" dirty="0" err="1" smtClean="0">
                <a:latin typeface="Arial" panose="020B0604020202020204" pitchFamily="34" charset="0"/>
                <a:cs typeface="Arial" panose="020B0604020202020204" pitchFamily="34" charset="0"/>
              </a:rPr>
              <a:t>marcia</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a:latin typeface="Arial" panose="020B0604020202020204" pitchFamily="34" charset="0"/>
                <a:cs typeface="Arial" panose="020B0604020202020204" pitchFamily="34" charset="0"/>
              </a:rPr>
              <a:t>….</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dissolve">
                                      <p:cBhvr>
                                        <p:cTn id="7" dur="500"/>
                                        <p:tgtEl>
                                          <p:spTgt spid="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
                                            <p:txEl>
                                              <p:pRg st="2" end="2"/>
                                            </p:txEl>
                                          </p:spTgt>
                                        </p:tgtEl>
                                        <p:attrNameLst>
                                          <p:attrName>style.visibility</p:attrName>
                                        </p:attrNameLst>
                                      </p:cBhvr>
                                      <p:to>
                                        <p:strVal val="visible"/>
                                      </p:to>
                                    </p:set>
                                    <p:animEffect transition="in" filter="wipe(left)">
                                      <p:cBhvr>
                                        <p:cTn id="22" dur="500"/>
                                        <p:tgtEl>
                                          <p:spTgt spid="2">
                                            <p:txEl>
                                              <p:pRg st="2" end="2"/>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
                                            <p:txEl>
                                              <p:pRg st="3" end="3"/>
                                            </p:txEl>
                                          </p:spTgt>
                                        </p:tgtEl>
                                        <p:attrNameLst>
                                          <p:attrName>style.visibility</p:attrName>
                                        </p:attrNameLst>
                                      </p:cBhvr>
                                      <p:to>
                                        <p:strVal val="visible"/>
                                      </p:to>
                                    </p:set>
                                    <p:animEffect transition="in" filter="wipe(left)">
                                      <p:cBhvr>
                                        <p:cTn id="27" dur="500"/>
                                        <p:tgtEl>
                                          <p:spTgt spid="2">
                                            <p:txEl>
                                              <p:pRg st="3" end="3"/>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
                                            <p:txEl>
                                              <p:pRg st="4" end="4"/>
                                            </p:txEl>
                                          </p:spTgt>
                                        </p:tgtEl>
                                        <p:attrNameLst>
                                          <p:attrName>style.visibility</p:attrName>
                                        </p:attrNameLst>
                                      </p:cBhvr>
                                      <p:to>
                                        <p:strVal val="visible"/>
                                      </p:to>
                                    </p:set>
                                    <p:animEffect transition="in" filter="wipe(left)">
                                      <p:cBhvr>
                                        <p:cTn id="32" dur="500"/>
                                        <p:tgtEl>
                                          <p:spTgt spid="2">
                                            <p:txEl>
                                              <p:pRg st="4" end="4"/>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
                                            <p:txEl>
                                              <p:pRg st="5" end="5"/>
                                            </p:txEl>
                                          </p:spTgt>
                                        </p:tgtEl>
                                        <p:attrNameLst>
                                          <p:attrName>style.visibility</p:attrName>
                                        </p:attrNameLst>
                                      </p:cBhvr>
                                      <p:to>
                                        <p:strVal val="visible"/>
                                      </p:to>
                                    </p:set>
                                    <p:animEffect transition="in" filter="wipe(left)">
                                      <p:cBhvr>
                                        <p:cTn id="37" dur="500"/>
                                        <p:tgtEl>
                                          <p:spTgt spid="2">
                                            <p:txEl>
                                              <p:pRg st="5" end="5"/>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
                                            <p:txEl>
                                              <p:pRg st="6" end="6"/>
                                            </p:txEl>
                                          </p:spTgt>
                                        </p:tgtEl>
                                        <p:attrNameLst>
                                          <p:attrName>style.visibility</p:attrName>
                                        </p:attrNameLst>
                                      </p:cBhvr>
                                      <p:to>
                                        <p:strVal val="visible"/>
                                      </p:to>
                                    </p:set>
                                    <p:animEffect transition="in" filter="wipe(left)">
                                      <p:cBhvr>
                                        <p:cTn id="42" dur="500"/>
                                        <p:tgtEl>
                                          <p:spTgt spid="2">
                                            <p:txEl>
                                              <p:pRg st="6" end="6"/>
                                            </p:txEl>
                                          </p:spTgt>
                                        </p:tgtEl>
                                      </p:cBhvr>
                                    </p:animEffect>
                                  </p:childTnLst>
                                </p:cTn>
                              </p:par>
                            </p:childTnLst>
                          </p:cTn>
                        </p:par>
                      </p:childTnLst>
                    </p:cTn>
                  </p:par>
                  <p:par>
                    <p:cTn id="43" fill="hold" nodeType="clickPar">
                      <p:stCondLst>
                        <p:cond delay="indefinite"/>
                      </p:stCondLst>
                      <p:childTnLst>
                        <p:par>
                          <p:cTn id="44" fill="hold" nodeType="withGroup">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2">
                                            <p:txEl>
                                              <p:pRg st="7" end="7"/>
                                            </p:txEl>
                                          </p:spTgt>
                                        </p:tgtEl>
                                        <p:attrNameLst>
                                          <p:attrName>style.visibility</p:attrName>
                                        </p:attrNameLst>
                                      </p:cBhvr>
                                      <p:to>
                                        <p:strVal val="visible"/>
                                      </p:to>
                                    </p:set>
                                    <p:animEffect transition="in" filter="wipe(left)">
                                      <p:cBhvr>
                                        <p:cTn id="4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2" grpId="0" build="p"/>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26776" y="0"/>
            <a:ext cx="3940074" cy="6858000"/>
          </a:xfrm>
          <a:prstGeom prst="rect">
            <a:avLst/>
          </a:prstGeom>
        </p:spPr>
      </p:pic>
      <p:sp>
        <p:nvSpPr>
          <p:cNvPr id="3" name="Text Box 4"/>
          <p:cNvSpPr txBox="1">
            <a:spLocks noChangeArrowheads="1"/>
          </p:cNvSpPr>
          <p:nvPr/>
        </p:nvSpPr>
        <p:spPr bwMode="auto">
          <a:xfrm>
            <a:off x="4361356" y="0"/>
            <a:ext cx="4703817" cy="20159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nSpc>
                <a:spcPts val="5000"/>
              </a:lnSpc>
              <a:spcBef>
                <a:spcPct val="50000"/>
              </a:spcBef>
              <a:buFontTx/>
              <a:buNone/>
            </a:pPr>
            <a:r>
              <a:rPr lang="en-US" altLang="it-IT" sz="4400" dirty="0" err="1" smtClean="0">
                <a:solidFill>
                  <a:srgbClr val="000090"/>
                </a:solidFill>
                <a:latin typeface="Arial" panose="020B0604020202020204" pitchFamily="34" charset="0"/>
                <a:cs typeface="Arial" panose="020B0604020202020204" pitchFamily="34" charset="0"/>
              </a:rPr>
              <a:t>conoscere</a:t>
            </a:r>
            <a:r>
              <a:rPr lang="en-US" altLang="it-IT" sz="4400" dirty="0" smtClean="0">
                <a:solidFill>
                  <a:srgbClr val="000090"/>
                </a:solidFill>
                <a:latin typeface="Arial" panose="020B0604020202020204" pitchFamily="34" charset="0"/>
                <a:cs typeface="Arial" panose="020B0604020202020204" pitchFamily="34" charset="0"/>
              </a:rPr>
              <a:t> la </a:t>
            </a:r>
            <a:r>
              <a:rPr lang="en-US" altLang="it-IT" sz="4400" i="1" dirty="0" err="1">
                <a:solidFill>
                  <a:srgbClr val="000090"/>
                </a:solidFill>
                <a:latin typeface="Arial" panose="020B0604020202020204" pitchFamily="34" charset="0"/>
                <a:cs typeface="Arial" panose="020B0604020202020204" pitchFamily="34" charset="0"/>
              </a:rPr>
              <a:t>p</a:t>
            </a:r>
            <a:r>
              <a:rPr lang="en-US" altLang="it-IT" sz="4400" i="1" dirty="0" err="1" smtClean="0">
                <a:solidFill>
                  <a:srgbClr val="000090"/>
                </a:solidFill>
                <a:latin typeface="Arial" panose="020B0604020202020204" pitchFamily="34" charset="0"/>
                <a:cs typeface="Arial" panose="020B0604020202020204" pitchFamily="34" charset="0"/>
              </a:rPr>
              <a:t>ercezione</a:t>
            </a:r>
            <a:r>
              <a:rPr lang="en-US" altLang="it-IT" sz="4400" dirty="0" smtClean="0">
                <a:solidFill>
                  <a:srgbClr val="000090"/>
                </a:solidFill>
                <a:latin typeface="Arial" panose="020B0604020202020204" pitchFamily="34" charset="0"/>
                <a:cs typeface="Arial" panose="020B0604020202020204" pitchFamily="34" charset="0"/>
              </a:rPr>
              <a:t> per </a:t>
            </a:r>
            <a:r>
              <a:rPr lang="en-US" altLang="it-IT" sz="4400" dirty="0" err="1" smtClean="0">
                <a:solidFill>
                  <a:srgbClr val="000090"/>
                </a:solidFill>
                <a:latin typeface="Arial" panose="020B0604020202020204" pitchFamily="34" charset="0"/>
                <a:cs typeface="Arial" panose="020B0604020202020204" pitchFamily="34" charset="0"/>
              </a:rPr>
              <a:t>comunicare</a:t>
            </a:r>
            <a:endParaRPr lang="en-US" altLang="it-IT" sz="4400" dirty="0">
              <a:solidFill>
                <a:srgbClr val="000090"/>
              </a:solidFill>
              <a:latin typeface="Arial" panose="020B0604020202020204" pitchFamily="34" charset="0"/>
              <a:cs typeface="Arial" panose="020B0604020202020204" pitchFamily="34" charset="0"/>
            </a:endParaRPr>
          </a:p>
        </p:txBody>
      </p:sp>
      <p:sp>
        <p:nvSpPr>
          <p:cNvPr id="6" name="TextBox 5"/>
          <p:cNvSpPr txBox="1">
            <a:spLocks noChangeArrowheads="1"/>
          </p:cNvSpPr>
          <p:nvPr/>
        </p:nvSpPr>
        <p:spPr bwMode="auto">
          <a:xfrm>
            <a:off x="4361356" y="2635005"/>
            <a:ext cx="4703817" cy="35004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nSpc>
                <a:spcPct val="80000"/>
              </a:lnSpc>
              <a:spcBef>
                <a:spcPct val="0"/>
              </a:spcBef>
              <a:spcAft>
                <a:spcPts val="1000"/>
              </a:spcAft>
              <a:buClr>
                <a:srgbClr val="000090"/>
              </a:buClr>
              <a:buFont typeface="Wingdings" panose="05000000000000000000" pitchFamily="2" charset="2"/>
              <a:buChar char="§"/>
            </a:pPr>
            <a:r>
              <a:rPr lang="en-US" altLang="it-IT" dirty="0" smtClean="0">
                <a:latin typeface="Arial" panose="020B0604020202020204" pitchFamily="34" charset="0"/>
                <a:cs typeface="Arial" panose="020B0604020202020204" pitchFamily="34" charset="0"/>
              </a:rPr>
              <a:t>Il </a:t>
            </a:r>
            <a:r>
              <a:rPr lang="en-US" altLang="it-IT" dirty="0" err="1" smtClean="0">
                <a:latin typeface="Arial" panose="020B0604020202020204" pitchFamily="34" charset="0"/>
                <a:cs typeface="Arial" panose="020B0604020202020204" pitchFamily="34" charset="0"/>
              </a:rPr>
              <a:t>Giallo</a:t>
            </a:r>
            <a:r>
              <a:rPr lang="en-US" altLang="it-IT" dirty="0" smtClean="0">
                <a:latin typeface="Arial" panose="020B0604020202020204" pitchFamily="34" charset="0"/>
                <a:cs typeface="Arial" panose="020B0604020202020204" pitchFamily="34" charset="0"/>
              </a:rPr>
              <a:t> di Hitchcock </a:t>
            </a:r>
            <a:r>
              <a:rPr lang="en-US" altLang="it-IT" dirty="0" err="1" smtClean="0">
                <a:latin typeface="Arial" panose="020B0604020202020204" pitchFamily="34" charset="0"/>
                <a:cs typeface="Arial" panose="020B0604020202020204" pitchFamily="34" charset="0"/>
              </a:rPr>
              <a:t>nel</a:t>
            </a:r>
            <a:r>
              <a:rPr lang="en-US" altLang="it-IT" dirty="0" smtClean="0">
                <a:latin typeface="Arial" panose="020B0604020202020204" pitchFamily="34" charset="0"/>
                <a:cs typeface="Arial" panose="020B0604020202020204" pitchFamily="34" charset="0"/>
              </a:rPr>
              <a:t> film </a:t>
            </a:r>
            <a:r>
              <a:rPr lang="en-US" altLang="it-IT" i="1" dirty="0" smtClean="0">
                <a:latin typeface="Arial" panose="020B0604020202020204" pitchFamily="34" charset="0"/>
                <a:cs typeface="Arial" panose="020B0604020202020204" pitchFamily="34" charset="0"/>
              </a:rPr>
              <a:t>Marnie</a:t>
            </a:r>
            <a:r>
              <a:rPr lang="en-US" altLang="it-IT" dirty="0" smtClean="0">
                <a:latin typeface="Arial" panose="020B0604020202020204" pitchFamily="34" charset="0"/>
                <a:cs typeface="Arial" panose="020B0604020202020204" pitchFamily="34" charset="0"/>
              </a:rPr>
              <a:t> è come </a:t>
            </a:r>
            <a:r>
              <a:rPr lang="en-US" altLang="it-IT" dirty="0" err="1" smtClean="0">
                <a:latin typeface="Arial" panose="020B0604020202020204" pitchFamily="34" charset="0"/>
                <a:cs typeface="Arial" panose="020B0604020202020204" pitchFamily="34" charset="0"/>
              </a:rPr>
              <a:t>il</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giallo</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delle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foglie</a:t>
            </a:r>
            <a:r>
              <a:rPr lang="en-US" altLang="it-IT" dirty="0" smtClean="0">
                <a:latin typeface="Arial" panose="020B0604020202020204" pitchFamily="34" charset="0"/>
                <a:cs typeface="Arial" panose="020B0604020202020204" pitchFamily="34" charset="0"/>
              </a:rPr>
              <a:t> in </a:t>
            </a:r>
            <a:r>
              <a:rPr lang="en-US" altLang="it-IT" dirty="0" err="1" smtClean="0">
                <a:latin typeface="Arial" panose="020B0604020202020204" pitchFamily="34" charset="0"/>
                <a:cs typeface="Arial" panose="020B0604020202020204" pitchFamily="34" charset="0"/>
              </a:rPr>
              <a:t>autunno</a:t>
            </a:r>
            <a:r>
              <a:rPr lang="en-US" altLang="it-IT" dirty="0" smtClean="0">
                <a:latin typeface="Arial" panose="020B0604020202020204" pitchFamily="34" charset="0"/>
                <a:cs typeface="Arial" panose="020B0604020202020204" pitchFamily="34" charset="0"/>
              </a:rPr>
              <a:t> per </a:t>
            </a:r>
            <a:r>
              <a:rPr lang="en-US" altLang="it-IT" dirty="0" err="1" smtClean="0">
                <a:latin typeface="Arial" panose="020B0604020202020204" pitchFamily="34" charset="0"/>
                <a:cs typeface="Arial" panose="020B0604020202020204" pitchFamily="34" charset="0"/>
              </a:rPr>
              <a:t>gli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afidi</a:t>
            </a:r>
            <a:endParaRPr lang="en-US" altLang="it-IT" dirty="0" smtClean="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smtClean="0">
                <a:latin typeface="Arial" panose="020B0604020202020204" pitchFamily="34" charset="0"/>
                <a:cs typeface="Arial" panose="020B0604020202020204" pitchFamily="34" charset="0"/>
              </a:rPr>
              <a:t>Un </a:t>
            </a:r>
            <a:r>
              <a:rPr lang="en-US" altLang="it-IT" dirty="0" err="1" smtClean="0">
                <a:latin typeface="Arial" panose="020B0604020202020204" pitchFamily="34" charset="0"/>
                <a:cs typeface="Arial" panose="020B0604020202020204" pitchFamily="34" charset="0"/>
              </a:rPr>
              <a:t>segnale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d’allarme</a:t>
            </a:r>
            <a:endParaRPr lang="en-US" altLang="it-IT" dirty="0">
              <a:latin typeface="Arial" panose="020B0604020202020204" pitchFamily="34" charset="0"/>
              <a:cs typeface="Arial" panose="020B0604020202020204" pitchFamily="34" charset="0"/>
            </a:endParaRPr>
          </a:p>
          <a:p>
            <a:pPr>
              <a:lnSpc>
                <a:spcPct val="80000"/>
              </a:lnSpc>
              <a:spcBef>
                <a:spcPct val="0"/>
              </a:spcBef>
              <a:spcAft>
                <a:spcPts val="1000"/>
              </a:spcAft>
              <a:buClr>
                <a:srgbClr val="000090"/>
              </a:buClr>
              <a:buFont typeface="Wingdings" panose="05000000000000000000" pitchFamily="2" charset="2"/>
              <a:buChar char="§"/>
            </a:pPr>
            <a:r>
              <a:rPr lang="en-US" altLang="it-IT" dirty="0" err="1">
                <a:latin typeface="Arial" panose="020B0604020202020204" pitchFamily="34" charset="0"/>
                <a:cs typeface="Arial" panose="020B0604020202020204" pitchFamily="34" charset="0"/>
              </a:rPr>
              <a:t>Q</a:t>
            </a:r>
            <a:r>
              <a:rPr lang="en-US" altLang="it-IT" dirty="0" err="1" smtClean="0">
                <a:latin typeface="Arial" panose="020B0604020202020204" pitchFamily="34" charset="0"/>
                <a:cs typeface="Arial" panose="020B0604020202020204" pitchFamily="34" charset="0"/>
              </a:rPr>
              <a:t>ualcosa</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stà</a:t>
            </a:r>
            <a:r>
              <a:rPr lang="en-US" altLang="it-IT" dirty="0" smtClean="0">
                <a:latin typeface="Arial" panose="020B0604020202020204" pitchFamily="34" charset="0"/>
                <a:cs typeface="Arial" panose="020B0604020202020204" pitchFamily="34" charset="0"/>
              </a:rPr>
              <a:t> per </a:t>
            </a:r>
            <a:r>
              <a:rPr lang="en-US" altLang="it-IT" dirty="0" err="1" smtClean="0">
                <a:latin typeface="Arial" panose="020B0604020202020204" pitchFamily="34" charset="0"/>
                <a:cs typeface="Arial" panose="020B0604020202020204" pitchFamily="34" charset="0"/>
              </a:rPr>
              <a:t>accadere</a:t>
            </a:r>
            <a:endParaRPr lang="en-US" altLang="it-IT" dirty="0">
              <a:latin typeface="Arial" panose="020B0604020202020204" pitchFamily="34" charset="0"/>
              <a:cs typeface="Arial" panose="020B0604020202020204" pitchFamily="34" charset="0"/>
            </a:endParaRPr>
          </a:p>
        </p:txBody>
      </p:sp>
      <p:sp>
        <p:nvSpPr>
          <p:cNvPr id="5" name="Rectangle 4"/>
          <p:cNvSpPr/>
          <p:nvPr/>
        </p:nvSpPr>
        <p:spPr>
          <a:xfrm>
            <a:off x="4066850" y="6457890"/>
            <a:ext cx="4855779" cy="400110"/>
          </a:xfrm>
          <a:prstGeom prst="rect">
            <a:avLst/>
          </a:prstGeom>
        </p:spPr>
        <p:txBody>
          <a:bodyPr wrap="square">
            <a:spAutoFit/>
          </a:bodyPr>
          <a:lstStyle/>
          <a:p>
            <a:pPr algn="r">
              <a:spcAft>
                <a:spcPts val="1000"/>
              </a:spcAft>
              <a:buClr>
                <a:srgbClr val="000090"/>
              </a:buClr>
            </a:pPr>
            <a:r>
              <a:rPr lang="en-US" altLang="it-IT" sz="2000" dirty="0" err="1" smtClean="0">
                <a:solidFill>
                  <a:schemeClr val="bg1">
                    <a:lumMod val="65000"/>
                  </a:schemeClr>
                </a:solidFill>
                <a:latin typeface="Arial" panose="020B0604020202020204" pitchFamily="34" charset="0"/>
                <a:cs typeface="Arial" panose="020B0604020202020204" pitchFamily="34" charset="0"/>
              </a:rPr>
              <a:t>approfondimenti</a:t>
            </a:r>
            <a:r>
              <a:rPr lang="en-US" altLang="it-IT" sz="2000" dirty="0" smtClean="0">
                <a:solidFill>
                  <a:schemeClr val="bg1">
                    <a:lumMod val="65000"/>
                  </a:schemeClr>
                </a:solidFill>
                <a:latin typeface="Arial" panose="020B0604020202020204" pitchFamily="34" charset="0"/>
                <a:cs typeface="Arial" panose="020B0604020202020204" pitchFamily="34" charset="0"/>
              </a:rPr>
              <a:t> a pp 50-53 </a:t>
            </a:r>
            <a:r>
              <a:rPr lang="en-US" altLang="it-IT" sz="2000" dirty="0" err="1" smtClean="0">
                <a:solidFill>
                  <a:schemeClr val="bg1">
                    <a:lumMod val="65000"/>
                  </a:schemeClr>
                </a:solidFill>
                <a:latin typeface="Arial" panose="020B0604020202020204" pitchFamily="34" charset="0"/>
                <a:cs typeface="Arial" panose="020B0604020202020204" pitchFamily="34" charset="0"/>
              </a:rPr>
              <a:t>Bressan</a:t>
            </a:r>
            <a:r>
              <a:rPr lang="en-US" altLang="it-IT" sz="2000" dirty="0" smtClean="0">
                <a:solidFill>
                  <a:schemeClr val="bg1">
                    <a:lumMod val="65000"/>
                  </a:schemeClr>
                </a:solidFill>
                <a:latin typeface="Arial" panose="020B0604020202020204" pitchFamily="34" charset="0"/>
                <a:cs typeface="Arial" panose="020B0604020202020204" pitchFamily="34" charset="0"/>
              </a:rPr>
              <a:t> </a:t>
            </a:r>
            <a:endParaRPr lang="en-US" altLang="it-IT" sz="2000" dirty="0">
              <a:solidFill>
                <a:schemeClr val="bg1">
                  <a:lumMod val="65000"/>
                </a:schemeClr>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850939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dissolv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6">
                                            <p:txEl>
                                              <p:pRg st="0" end="0"/>
                                            </p:txEl>
                                          </p:spTgt>
                                        </p:tgtEl>
                                        <p:attrNameLst>
                                          <p:attrName>style.visibility</p:attrName>
                                        </p:attrNameLst>
                                      </p:cBhvr>
                                      <p:to>
                                        <p:strVal val="visible"/>
                                      </p:to>
                                    </p:set>
                                    <p:animEffect transition="in" filter="wipe(left)">
                                      <p:cBhvr>
                                        <p:cTn id="12" dur="500"/>
                                        <p:tgtEl>
                                          <p:spTgt spid="6">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6">
                                            <p:txEl>
                                              <p:pRg st="1" end="1"/>
                                            </p:txEl>
                                          </p:spTgt>
                                        </p:tgtEl>
                                        <p:attrNameLst>
                                          <p:attrName>style.visibility</p:attrName>
                                        </p:attrNameLst>
                                      </p:cBhvr>
                                      <p:to>
                                        <p:strVal val="visible"/>
                                      </p:to>
                                    </p:set>
                                    <p:animEffect transition="in" filter="wipe(left)">
                                      <p:cBhvr>
                                        <p:cTn id="17" dur="500"/>
                                        <p:tgtEl>
                                          <p:spTgt spid="6">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wipe(left)">
                                      <p:cBhvr>
                                        <p:cTn id="22"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6" grpId="0"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a:xfrm>
            <a:off x="400050" y="44450"/>
            <a:ext cx="82296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r>
              <a:rPr lang="it-IT" altLang="it-IT" smtClean="0">
                <a:solidFill>
                  <a:srgbClr val="000090"/>
                </a:solidFill>
              </a:rPr>
              <a:t>nota sui testi</a:t>
            </a:r>
          </a:p>
        </p:txBody>
      </p:sp>
      <p:sp>
        <p:nvSpPr>
          <p:cNvPr id="133123" name="Rectangle 3"/>
          <p:cNvSpPr>
            <a:spLocks noChangeArrowheads="1"/>
          </p:cNvSpPr>
          <p:nvPr/>
        </p:nvSpPr>
        <p:spPr bwMode="auto">
          <a:xfrm>
            <a:off x="83218" y="961808"/>
            <a:ext cx="8863263" cy="560153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txBody>
          <a:bodyPr wrap="square" lIns="0" tIns="0" rIns="0" bIns="0" anchor="ctr">
            <a:spAutoFit/>
          </a:bodyPr>
          <a:lstStyle>
            <a:lvl1pPr marL="266700" indent="-266700">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just" eaLnBrk="1" hangingPunct="1">
              <a:spcAft>
                <a:spcPct val="25000"/>
              </a:spcAft>
              <a:buClr>
                <a:schemeClr val="accent2"/>
              </a:buClr>
              <a:buFont typeface="Wingdings" panose="05000000000000000000" pitchFamily="2" charset="2"/>
              <a:buChar char="§"/>
            </a:pPr>
            <a:r>
              <a:rPr lang="it-IT" altLang="it-IT" sz="2800" dirty="0" smtClean="0">
                <a:latin typeface="Arial" panose="020B0604020202020204" pitchFamily="34" charset="0"/>
              </a:rPr>
              <a:t>non </a:t>
            </a:r>
            <a:r>
              <a:rPr lang="it-IT" altLang="it-IT" sz="2800" dirty="0">
                <a:latin typeface="Arial" panose="020B0604020202020204" pitchFamily="34" charset="0"/>
              </a:rPr>
              <a:t>tutte le parti del testo verranno trattate a </a:t>
            </a:r>
            <a:r>
              <a:rPr lang="it-IT" altLang="it-IT" sz="2800" dirty="0" smtClean="0">
                <a:latin typeface="Arial" panose="020B0604020202020204" pitchFamily="34" charset="0"/>
              </a:rPr>
              <a:t>lezione e non necessariamente verranno trattate in maniera sequenziale </a:t>
            </a:r>
            <a:endParaRPr lang="it-IT" altLang="it-IT" sz="2800" dirty="0">
              <a:latin typeface="Arial" panose="020B0604020202020204" pitchFamily="34" charset="0"/>
            </a:endParaRPr>
          </a:p>
          <a:p>
            <a:pPr algn="just" eaLnBrk="1" hangingPunct="1">
              <a:spcAft>
                <a:spcPct val="25000"/>
              </a:spcAft>
              <a:buClr>
                <a:schemeClr val="accent2"/>
              </a:buClr>
              <a:buFont typeface="Wingdings" panose="05000000000000000000" pitchFamily="2" charset="2"/>
              <a:buChar char="§"/>
            </a:pPr>
            <a:r>
              <a:rPr lang="it-IT" altLang="it-IT" sz="2800" dirty="0">
                <a:latin typeface="Arial" panose="020B0604020202020204" pitchFamily="34" charset="0"/>
              </a:rPr>
              <a:t>d</a:t>
            </a:r>
            <a:r>
              <a:rPr lang="it-IT" altLang="it-IT" sz="2800" dirty="0" smtClean="0">
                <a:latin typeface="Arial" panose="020B0604020202020204" pitchFamily="34" charset="0"/>
              </a:rPr>
              <a:t>ovrete concatenare le conoscenze  autonomamente e integrarle con quelle non trattate a lezione</a:t>
            </a:r>
            <a:endParaRPr lang="it-IT" altLang="it-IT" sz="2800" dirty="0">
              <a:latin typeface="Arial" panose="020B0604020202020204" pitchFamily="34" charset="0"/>
            </a:endParaRPr>
          </a:p>
          <a:p>
            <a:pPr algn="just" eaLnBrk="1" hangingPunct="1">
              <a:spcAft>
                <a:spcPct val="25000"/>
              </a:spcAft>
              <a:buClr>
                <a:schemeClr val="accent2"/>
              </a:buClr>
              <a:buFont typeface="Wingdings" panose="05000000000000000000" pitchFamily="2" charset="2"/>
              <a:buChar char="§"/>
            </a:pPr>
            <a:r>
              <a:rPr lang="it-IT" altLang="it-IT" sz="2800" dirty="0">
                <a:latin typeface="Arial" panose="020B0604020202020204" pitchFamily="34" charset="0"/>
              </a:rPr>
              <a:t>argomenti del Girotto e Zorzi, e del Bressan in alcune parti, si ripetono e sono quindi </a:t>
            </a:r>
            <a:r>
              <a:rPr lang="it-IT" altLang="it-IT" sz="2800" i="1" dirty="0">
                <a:solidFill>
                  <a:srgbClr val="FF9900"/>
                </a:solidFill>
                <a:latin typeface="Arial" panose="020B0604020202020204" pitchFamily="34" charset="0"/>
              </a:rPr>
              <a:t>ridondanti</a:t>
            </a:r>
            <a:endParaRPr lang="it-IT" altLang="it-IT" sz="2800" dirty="0">
              <a:solidFill>
                <a:schemeClr val="accent2"/>
              </a:solidFill>
              <a:latin typeface="Arial" panose="020B0604020202020204" pitchFamily="34" charset="0"/>
            </a:endParaRPr>
          </a:p>
          <a:p>
            <a:pPr algn="just" eaLnBrk="1" hangingPunct="1">
              <a:spcAft>
                <a:spcPct val="25000"/>
              </a:spcAft>
              <a:buClr>
                <a:schemeClr val="accent2"/>
              </a:buClr>
              <a:buFont typeface="Wingdings" panose="05000000000000000000" pitchFamily="2" charset="2"/>
              <a:buChar char="§"/>
            </a:pPr>
            <a:r>
              <a:rPr lang="it-IT" altLang="it-IT" sz="2800" dirty="0" smtClean="0">
                <a:latin typeface="Arial" panose="020B0604020202020204" pitchFamily="34" charset="0"/>
              </a:rPr>
              <a:t>Assimilando i testi comprenderete in maniera autonoma cosa </a:t>
            </a:r>
            <a:r>
              <a:rPr lang="it-IT" altLang="it-IT" sz="2800" dirty="0">
                <a:latin typeface="Arial" panose="020B0604020202020204" pitchFamily="34" charset="0"/>
              </a:rPr>
              <a:t>funge o meno da </a:t>
            </a:r>
            <a:r>
              <a:rPr lang="it-IT" altLang="it-IT" sz="2800" i="1" dirty="0">
                <a:solidFill>
                  <a:srgbClr val="FF9900"/>
                </a:solidFill>
                <a:latin typeface="Arial" panose="020B0604020202020204" pitchFamily="34" charset="0"/>
              </a:rPr>
              <a:t>approfondimento</a:t>
            </a:r>
          </a:p>
          <a:p>
            <a:pPr algn="just" eaLnBrk="1" hangingPunct="1">
              <a:spcAft>
                <a:spcPct val="25000"/>
              </a:spcAft>
              <a:buClr>
                <a:schemeClr val="accent2"/>
              </a:buClr>
              <a:buFont typeface="Wingdings" panose="05000000000000000000" pitchFamily="2" charset="2"/>
              <a:buChar char="§"/>
            </a:pPr>
            <a:r>
              <a:rPr lang="it-IT" altLang="it-IT" sz="2800" dirty="0">
                <a:latin typeface="Arial" panose="020B0604020202020204" pitchFamily="34" charset="0"/>
              </a:rPr>
              <a:t>non lasciatevi ingannare dallo stile narrativo del </a:t>
            </a:r>
            <a:r>
              <a:rPr lang="it-IT" altLang="it-IT" sz="2800" i="1" dirty="0">
                <a:latin typeface="Arial" panose="020B0604020202020204" pitchFamily="34" charset="0"/>
              </a:rPr>
              <a:t>Bressan</a:t>
            </a:r>
            <a:r>
              <a:rPr lang="it-IT" altLang="it-IT" sz="2800" dirty="0">
                <a:latin typeface="Arial" panose="020B0604020202020204" pitchFamily="34" charset="0"/>
              </a:rPr>
              <a:t>: a voi viene richiesto di acquisire le conoscenze in esso </a:t>
            </a:r>
            <a:r>
              <a:rPr lang="it-IT" altLang="it-IT" sz="2800" dirty="0" smtClean="0">
                <a:latin typeface="Arial" panose="020B0604020202020204" pitchFamily="34" charset="0"/>
              </a:rPr>
              <a:t>dettagliate</a:t>
            </a:r>
            <a:endParaRPr lang="it-IT" altLang="it-IT" sz="2800" i="1" dirty="0">
              <a:solidFill>
                <a:srgbClr val="FF9900"/>
              </a:solidFill>
              <a:latin typeface="Arial" panose="020B0604020202020204"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33123">
                                            <p:txEl>
                                              <p:pRg st="0" end="0"/>
                                            </p:txEl>
                                          </p:spTgt>
                                        </p:tgtEl>
                                        <p:attrNameLst>
                                          <p:attrName>style.visibility</p:attrName>
                                        </p:attrNameLst>
                                      </p:cBhvr>
                                      <p:to>
                                        <p:strVal val="visible"/>
                                      </p:to>
                                    </p:set>
                                    <p:animEffect transition="in" filter="wipe(left)">
                                      <p:cBhvr>
                                        <p:cTn id="7" dur="500"/>
                                        <p:tgtEl>
                                          <p:spTgt spid="13312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33123">
                                            <p:txEl>
                                              <p:pRg st="1" end="1"/>
                                            </p:txEl>
                                          </p:spTgt>
                                        </p:tgtEl>
                                        <p:attrNameLst>
                                          <p:attrName>style.visibility</p:attrName>
                                        </p:attrNameLst>
                                      </p:cBhvr>
                                      <p:to>
                                        <p:strVal val="visible"/>
                                      </p:to>
                                    </p:set>
                                    <p:animEffect transition="in" filter="wipe(left)">
                                      <p:cBhvr>
                                        <p:cTn id="12" dur="500"/>
                                        <p:tgtEl>
                                          <p:spTgt spid="13312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33123">
                                            <p:txEl>
                                              <p:pRg st="2" end="2"/>
                                            </p:txEl>
                                          </p:spTgt>
                                        </p:tgtEl>
                                        <p:attrNameLst>
                                          <p:attrName>style.visibility</p:attrName>
                                        </p:attrNameLst>
                                      </p:cBhvr>
                                      <p:to>
                                        <p:strVal val="visible"/>
                                      </p:to>
                                    </p:set>
                                    <p:animEffect transition="in" filter="wipe(left)">
                                      <p:cBhvr>
                                        <p:cTn id="17" dur="500"/>
                                        <p:tgtEl>
                                          <p:spTgt spid="13312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33123">
                                            <p:txEl>
                                              <p:pRg st="3" end="3"/>
                                            </p:txEl>
                                          </p:spTgt>
                                        </p:tgtEl>
                                        <p:attrNameLst>
                                          <p:attrName>style.visibility</p:attrName>
                                        </p:attrNameLst>
                                      </p:cBhvr>
                                      <p:to>
                                        <p:strVal val="visible"/>
                                      </p:to>
                                    </p:set>
                                    <p:animEffect transition="in" filter="wipe(left)">
                                      <p:cBhvr>
                                        <p:cTn id="22" dur="500"/>
                                        <p:tgtEl>
                                          <p:spTgt spid="13312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33123">
                                            <p:txEl>
                                              <p:pRg st="4" end="4"/>
                                            </p:txEl>
                                          </p:spTgt>
                                        </p:tgtEl>
                                        <p:attrNameLst>
                                          <p:attrName>style.visibility</p:attrName>
                                        </p:attrNameLst>
                                      </p:cBhvr>
                                      <p:to>
                                        <p:strVal val="visible"/>
                                      </p:to>
                                    </p:set>
                                    <p:animEffect transition="in" filter="wipe(left)">
                                      <p:cBhvr>
                                        <p:cTn id="27" dur="500"/>
                                        <p:tgtEl>
                                          <p:spTgt spid="13312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23"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 Box 4"/>
          <p:cNvSpPr txBox="1">
            <a:spLocks noChangeArrowheads="1"/>
          </p:cNvSpPr>
          <p:nvPr/>
        </p:nvSpPr>
        <p:spPr bwMode="auto">
          <a:xfrm>
            <a:off x="254000" y="573307"/>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spcBef>
                <a:spcPct val="50000"/>
              </a:spcBef>
              <a:buFontTx/>
              <a:buNone/>
            </a:pP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ecco</a:t>
            </a:r>
            <a:r>
              <a:rPr lang="en-US" altLang="it-IT" sz="4400" dirty="0" smtClean="0">
                <a:solidFill>
                  <a:srgbClr val="000090"/>
                </a:solidFill>
                <a:latin typeface="Arial" panose="020B0604020202020204" pitchFamily="34" charset="0"/>
                <a:cs typeface="Arial" panose="020B0604020202020204" pitchFamily="34" charset="0"/>
              </a:rPr>
              <a:t> la </a:t>
            </a:r>
            <a:r>
              <a:rPr lang="en-US" altLang="it-IT" sz="4400" dirty="0" err="1" smtClean="0">
                <a:solidFill>
                  <a:srgbClr val="000090"/>
                </a:solidFill>
                <a:latin typeface="Arial" panose="020B0604020202020204" pitchFamily="34" charset="0"/>
                <a:cs typeface="Arial" panose="020B0604020202020204" pitchFamily="34" charset="0"/>
              </a:rPr>
              <a:t>scimmia</a:t>
            </a:r>
            <a:endParaRPr lang="en-US" altLang="it-IT" sz="4400" i="1" dirty="0">
              <a:solidFill>
                <a:srgbClr val="00009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rotWithShape="1">
          <a:blip r:embed="rId3"/>
          <a:srcRect t="17925" r="58933" b="55565"/>
          <a:stretch/>
        </p:blipFill>
        <p:spPr>
          <a:xfrm>
            <a:off x="254000" y="1766324"/>
            <a:ext cx="3755189" cy="1363579"/>
          </a:xfrm>
          <a:prstGeom prst="rect">
            <a:avLst/>
          </a:prstGeom>
        </p:spPr>
      </p:pic>
      <p:pic>
        <p:nvPicPr>
          <p:cNvPr id="11" name="Picture 10"/>
          <p:cNvPicPr>
            <a:picLocks noChangeAspect="1"/>
          </p:cNvPicPr>
          <p:nvPr/>
        </p:nvPicPr>
        <p:blipFill rotWithShape="1">
          <a:blip r:embed="rId4"/>
          <a:srcRect t="30504" b="25519"/>
          <a:stretch/>
        </p:blipFill>
        <p:spPr>
          <a:xfrm>
            <a:off x="0" y="3334959"/>
            <a:ext cx="9144000" cy="2261938"/>
          </a:xfrm>
          <a:prstGeom prst="rect">
            <a:avLst/>
          </a:prstGeom>
        </p:spPr>
      </p:pic>
      <p:sp>
        <p:nvSpPr>
          <p:cNvPr id="4" name="Freeform 3"/>
          <p:cNvSpPr/>
          <p:nvPr/>
        </p:nvSpPr>
        <p:spPr>
          <a:xfrm>
            <a:off x="5829300" y="3412671"/>
            <a:ext cx="1812471" cy="1992086"/>
          </a:xfrm>
          <a:custGeom>
            <a:avLst/>
            <a:gdLst>
              <a:gd name="connsiteX0" fmla="*/ 32657 w 1812471"/>
              <a:gd name="connsiteY0" fmla="*/ 1126672 h 1992086"/>
              <a:gd name="connsiteX1" fmla="*/ 179614 w 1812471"/>
              <a:gd name="connsiteY1" fmla="*/ 718458 h 1992086"/>
              <a:gd name="connsiteX2" fmla="*/ 179614 w 1812471"/>
              <a:gd name="connsiteY2" fmla="*/ 293915 h 1992086"/>
              <a:gd name="connsiteX3" fmla="*/ 277586 w 1812471"/>
              <a:gd name="connsiteY3" fmla="*/ 32658 h 1992086"/>
              <a:gd name="connsiteX4" fmla="*/ 457200 w 1812471"/>
              <a:gd name="connsiteY4" fmla="*/ 0 h 1992086"/>
              <a:gd name="connsiteX5" fmla="*/ 1159329 w 1812471"/>
              <a:gd name="connsiteY5" fmla="*/ 16329 h 1992086"/>
              <a:gd name="connsiteX6" fmla="*/ 1436914 w 1812471"/>
              <a:gd name="connsiteY6" fmla="*/ 65315 h 1992086"/>
              <a:gd name="connsiteX7" fmla="*/ 1681843 w 1812471"/>
              <a:gd name="connsiteY7" fmla="*/ 212272 h 1992086"/>
              <a:gd name="connsiteX8" fmla="*/ 1812471 w 1812471"/>
              <a:gd name="connsiteY8" fmla="*/ 326572 h 1992086"/>
              <a:gd name="connsiteX9" fmla="*/ 1698171 w 1812471"/>
              <a:gd name="connsiteY9" fmla="*/ 620486 h 1992086"/>
              <a:gd name="connsiteX10" fmla="*/ 1714500 w 1812471"/>
              <a:gd name="connsiteY10" fmla="*/ 751115 h 1992086"/>
              <a:gd name="connsiteX11" fmla="*/ 1714500 w 1812471"/>
              <a:gd name="connsiteY11" fmla="*/ 751115 h 1992086"/>
              <a:gd name="connsiteX12" fmla="*/ 1387929 w 1812471"/>
              <a:gd name="connsiteY12" fmla="*/ 816429 h 1992086"/>
              <a:gd name="connsiteX13" fmla="*/ 881743 w 1812471"/>
              <a:gd name="connsiteY13" fmla="*/ 1698172 h 1992086"/>
              <a:gd name="connsiteX14" fmla="*/ 783771 w 1812471"/>
              <a:gd name="connsiteY14" fmla="*/ 1845129 h 1992086"/>
              <a:gd name="connsiteX15" fmla="*/ 636814 w 1812471"/>
              <a:gd name="connsiteY15" fmla="*/ 1992086 h 1992086"/>
              <a:gd name="connsiteX16" fmla="*/ 457200 w 1812471"/>
              <a:gd name="connsiteY16" fmla="*/ 1992086 h 1992086"/>
              <a:gd name="connsiteX17" fmla="*/ 179614 w 1812471"/>
              <a:gd name="connsiteY17" fmla="*/ 1877786 h 1992086"/>
              <a:gd name="connsiteX18" fmla="*/ 130629 w 1812471"/>
              <a:gd name="connsiteY18" fmla="*/ 1747158 h 1992086"/>
              <a:gd name="connsiteX19" fmla="*/ 228600 w 1812471"/>
              <a:gd name="connsiteY19" fmla="*/ 1551215 h 1992086"/>
              <a:gd name="connsiteX20" fmla="*/ 195943 w 1812471"/>
              <a:gd name="connsiteY20" fmla="*/ 1469572 h 1992086"/>
              <a:gd name="connsiteX21" fmla="*/ 97971 w 1812471"/>
              <a:gd name="connsiteY21" fmla="*/ 1338943 h 1992086"/>
              <a:gd name="connsiteX22" fmla="*/ 0 w 1812471"/>
              <a:gd name="connsiteY22" fmla="*/ 1191986 h 19920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812471" h="1992086">
                <a:moveTo>
                  <a:pt x="32657" y="1126672"/>
                </a:moveTo>
                <a:lnTo>
                  <a:pt x="179614" y="718458"/>
                </a:lnTo>
                <a:lnTo>
                  <a:pt x="179614" y="293915"/>
                </a:lnTo>
                <a:lnTo>
                  <a:pt x="277586" y="32658"/>
                </a:lnTo>
                <a:lnTo>
                  <a:pt x="457200" y="0"/>
                </a:lnTo>
                <a:lnTo>
                  <a:pt x="1159329" y="16329"/>
                </a:lnTo>
                <a:lnTo>
                  <a:pt x="1436914" y="65315"/>
                </a:lnTo>
                <a:lnTo>
                  <a:pt x="1681843" y="212272"/>
                </a:lnTo>
                <a:lnTo>
                  <a:pt x="1812471" y="326572"/>
                </a:lnTo>
                <a:lnTo>
                  <a:pt x="1698171" y="620486"/>
                </a:lnTo>
                <a:lnTo>
                  <a:pt x="1714500" y="751115"/>
                </a:lnTo>
                <a:lnTo>
                  <a:pt x="1714500" y="751115"/>
                </a:lnTo>
                <a:lnTo>
                  <a:pt x="1387929" y="816429"/>
                </a:lnTo>
                <a:lnTo>
                  <a:pt x="881743" y="1698172"/>
                </a:lnTo>
                <a:lnTo>
                  <a:pt x="783771" y="1845129"/>
                </a:lnTo>
                <a:lnTo>
                  <a:pt x="636814" y="1992086"/>
                </a:lnTo>
                <a:lnTo>
                  <a:pt x="457200" y="1992086"/>
                </a:lnTo>
                <a:lnTo>
                  <a:pt x="179614" y="1877786"/>
                </a:lnTo>
                <a:lnTo>
                  <a:pt x="130629" y="1747158"/>
                </a:lnTo>
                <a:lnTo>
                  <a:pt x="228600" y="1551215"/>
                </a:lnTo>
                <a:lnTo>
                  <a:pt x="195943" y="1469572"/>
                </a:lnTo>
                <a:lnTo>
                  <a:pt x="97971" y="1338943"/>
                </a:lnTo>
                <a:lnTo>
                  <a:pt x="0" y="1191986"/>
                </a:lnTo>
              </a:path>
            </a:pathLst>
          </a:custGeom>
          <a:noFill/>
          <a:ln w="444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87868047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a:xfrm>
            <a:off x="457200" y="44450"/>
            <a:ext cx="82296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r>
              <a:rPr lang="it-IT" altLang="it-IT" smtClean="0">
                <a:solidFill>
                  <a:srgbClr val="000090"/>
                </a:solidFill>
              </a:rPr>
              <a:t>modalità del corso</a:t>
            </a:r>
          </a:p>
        </p:txBody>
      </p:sp>
      <p:sp>
        <p:nvSpPr>
          <p:cNvPr id="216067" name="Rectangle 3"/>
          <p:cNvSpPr>
            <a:spLocks noGrp="1" noChangeArrowheads="1"/>
          </p:cNvSpPr>
          <p:nvPr>
            <p:ph type="body" idx="1"/>
          </p:nvPr>
        </p:nvSpPr>
        <p:spPr>
          <a:xfrm>
            <a:off x="57150" y="1888331"/>
            <a:ext cx="6324600" cy="5805487"/>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266700" indent="-266700" algn="just" eaLnBrk="1" hangingPunct="1">
              <a:lnSpc>
                <a:spcPct val="80000"/>
              </a:lnSpc>
              <a:spcBef>
                <a:spcPct val="25000"/>
              </a:spcBef>
              <a:buClr>
                <a:schemeClr val="accent2"/>
              </a:buClr>
              <a:buFont typeface="Wingdings" panose="05000000000000000000" pitchFamily="2" charset="2"/>
              <a:buChar char="§"/>
            </a:pPr>
            <a:r>
              <a:rPr lang="en-GB" altLang="it-IT" sz="2400" b="1" dirty="0" err="1" smtClean="0"/>
              <a:t>Laboratorio</a:t>
            </a:r>
            <a:r>
              <a:rPr lang="en-GB" altLang="it-IT" sz="2400" b="1" dirty="0" smtClean="0"/>
              <a:t> di </a:t>
            </a:r>
            <a:r>
              <a:rPr lang="en-GB" altLang="it-IT" sz="2400" b="1" dirty="0" err="1" smtClean="0"/>
              <a:t>conoscenza</a:t>
            </a:r>
            <a:r>
              <a:rPr lang="en-GB" altLang="it-IT" sz="2400" b="1" dirty="0" smtClean="0"/>
              <a:t>: </a:t>
            </a:r>
            <a:r>
              <a:rPr lang="en-GB" altLang="it-IT" sz="2400" dirty="0" err="1" smtClean="0"/>
              <a:t>Condivisione</a:t>
            </a:r>
            <a:r>
              <a:rPr lang="en-GB" altLang="it-IT" sz="2400" dirty="0" smtClean="0"/>
              <a:t> di </a:t>
            </a:r>
            <a:r>
              <a:rPr lang="en-GB" altLang="it-IT" sz="2400" dirty="0" err="1" smtClean="0"/>
              <a:t>uno</a:t>
            </a:r>
            <a:r>
              <a:rPr lang="en-GB" altLang="it-IT" sz="2400" dirty="0" smtClean="0"/>
              <a:t> </a:t>
            </a:r>
            <a:r>
              <a:rPr lang="en-GB" altLang="it-IT" sz="2400" dirty="0" err="1" smtClean="0"/>
              <a:t>spazio</a:t>
            </a:r>
            <a:r>
              <a:rPr lang="en-GB" altLang="it-IT" sz="2400" dirty="0" smtClean="0"/>
              <a:t> Moodle2 in cui vi </a:t>
            </a:r>
            <a:r>
              <a:rPr lang="en-GB" altLang="it-IT" sz="2400" dirty="0" err="1" smtClean="0"/>
              <a:t>depositerò</a:t>
            </a:r>
            <a:r>
              <a:rPr lang="en-GB" altLang="it-IT" sz="2400" dirty="0" smtClean="0"/>
              <a:t> </a:t>
            </a:r>
            <a:r>
              <a:rPr lang="en-GB" altLang="it-IT" sz="2400" dirty="0" err="1" smtClean="0"/>
              <a:t>i</a:t>
            </a:r>
            <a:r>
              <a:rPr lang="en-GB" altLang="it-IT" sz="2400" dirty="0" smtClean="0"/>
              <a:t> </a:t>
            </a:r>
            <a:r>
              <a:rPr lang="en-GB" altLang="it-IT" sz="2400" dirty="0" err="1" smtClean="0"/>
              <a:t>materiali</a:t>
            </a:r>
            <a:r>
              <a:rPr lang="en-GB" altLang="it-IT" sz="2400" dirty="0" smtClean="0"/>
              <a:t> del </a:t>
            </a:r>
            <a:r>
              <a:rPr lang="en-GB" altLang="it-IT" sz="2400" dirty="0" err="1" smtClean="0"/>
              <a:t>corso</a:t>
            </a:r>
            <a:r>
              <a:rPr lang="en-GB" altLang="it-IT" sz="2400" dirty="0" smtClean="0"/>
              <a:t> (</a:t>
            </a:r>
            <a:r>
              <a:rPr lang="en-GB" altLang="it-IT" sz="2400" dirty="0" err="1" smtClean="0"/>
              <a:t>dimostratori</a:t>
            </a:r>
            <a:r>
              <a:rPr lang="en-GB" altLang="it-IT" sz="2400" dirty="0" smtClean="0"/>
              <a:t>, </a:t>
            </a:r>
            <a:r>
              <a:rPr lang="en-GB" altLang="it-IT" sz="2400" dirty="0" err="1" smtClean="0"/>
              <a:t>analisi</a:t>
            </a:r>
            <a:r>
              <a:rPr lang="en-GB" altLang="it-IT" sz="2400" dirty="0" smtClean="0"/>
              <a:t>, </a:t>
            </a:r>
            <a:r>
              <a:rPr lang="en-GB" altLang="it-IT" sz="2400" dirty="0" err="1" smtClean="0"/>
              <a:t>articoli</a:t>
            </a:r>
            <a:r>
              <a:rPr lang="en-GB" altLang="it-IT" sz="2400" dirty="0" smtClean="0"/>
              <a:t>, </a:t>
            </a:r>
            <a:r>
              <a:rPr lang="en-GB" altLang="it-IT" sz="2400" dirty="0" err="1" smtClean="0"/>
              <a:t>estratti</a:t>
            </a:r>
            <a:r>
              <a:rPr lang="en-GB" altLang="it-IT" sz="2400" dirty="0" smtClean="0"/>
              <a:t>, link etc..)</a:t>
            </a:r>
          </a:p>
          <a:p>
            <a:pPr marL="0" indent="0" algn="just" eaLnBrk="1" hangingPunct="1">
              <a:lnSpc>
                <a:spcPct val="80000"/>
              </a:lnSpc>
              <a:spcBef>
                <a:spcPct val="25000"/>
              </a:spcBef>
              <a:buClr>
                <a:schemeClr val="accent2"/>
              </a:buClr>
              <a:buNone/>
            </a:pPr>
            <a:endParaRPr lang="en-GB" altLang="it-IT" sz="2400" dirty="0" smtClean="0"/>
          </a:p>
          <a:p>
            <a:pPr marL="266700" indent="-266700" algn="just" eaLnBrk="1" hangingPunct="1">
              <a:lnSpc>
                <a:spcPct val="80000"/>
              </a:lnSpc>
              <a:spcBef>
                <a:spcPct val="25000"/>
              </a:spcBef>
              <a:buClr>
                <a:schemeClr val="accent2"/>
              </a:buClr>
              <a:buFont typeface="Wingdings" panose="05000000000000000000" pitchFamily="2" charset="2"/>
              <a:buChar char="§"/>
            </a:pPr>
            <a:r>
              <a:rPr lang="en-GB" altLang="it-IT" sz="2400" b="1" dirty="0" err="1" smtClean="0"/>
              <a:t>Alcune</a:t>
            </a:r>
            <a:r>
              <a:rPr lang="en-GB" altLang="it-IT" sz="2400" b="1" dirty="0" smtClean="0"/>
              <a:t> </a:t>
            </a:r>
            <a:r>
              <a:rPr lang="en-GB" altLang="it-IT" sz="2400" b="1" dirty="0" err="1" smtClean="0"/>
              <a:t>lezioni</a:t>
            </a:r>
            <a:r>
              <a:rPr lang="en-GB" altLang="it-IT" sz="2400" b="1" dirty="0" smtClean="0"/>
              <a:t> </a:t>
            </a:r>
            <a:r>
              <a:rPr lang="en-GB" altLang="it-IT" sz="2400" b="1" dirty="0" err="1" smtClean="0"/>
              <a:t>pratiche</a:t>
            </a:r>
            <a:r>
              <a:rPr lang="en-GB" altLang="it-IT" sz="2400" b="1" dirty="0" smtClean="0"/>
              <a:t> in cui vi </a:t>
            </a:r>
            <a:r>
              <a:rPr lang="en-GB" altLang="it-IT" sz="2400" b="1" dirty="0" err="1" smtClean="0"/>
              <a:t>chiederò</a:t>
            </a:r>
            <a:r>
              <a:rPr lang="en-GB" altLang="it-IT" sz="2400" b="1" dirty="0" smtClean="0"/>
              <a:t> di </a:t>
            </a:r>
            <a:r>
              <a:rPr lang="en-GB" altLang="it-IT" sz="2400" b="1" dirty="0" err="1" smtClean="0"/>
              <a:t>portare</a:t>
            </a:r>
            <a:r>
              <a:rPr lang="en-GB" altLang="it-IT" sz="2400" b="1" dirty="0" smtClean="0"/>
              <a:t> </a:t>
            </a:r>
            <a:r>
              <a:rPr lang="en-GB" altLang="it-IT" sz="2400" b="1" dirty="0" err="1" smtClean="0"/>
              <a:t>i</a:t>
            </a:r>
            <a:r>
              <a:rPr lang="en-GB" altLang="it-IT" sz="2400" b="1" dirty="0" smtClean="0"/>
              <a:t> </a:t>
            </a:r>
            <a:r>
              <a:rPr lang="en-GB" altLang="it-IT" sz="2400" b="1" dirty="0" err="1" smtClean="0"/>
              <a:t>vostri</a:t>
            </a:r>
            <a:r>
              <a:rPr lang="en-GB" altLang="it-IT" sz="2400" b="1" dirty="0" smtClean="0"/>
              <a:t> </a:t>
            </a:r>
            <a:r>
              <a:rPr lang="en-GB" altLang="it-IT" sz="2400" b="1" i="1" dirty="0" smtClean="0"/>
              <a:t>laptop</a:t>
            </a:r>
            <a:r>
              <a:rPr lang="en-GB" altLang="it-IT" sz="2400" i="1" dirty="0" smtClean="0"/>
              <a:t> </a:t>
            </a:r>
            <a:r>
              <a:rPr lang="en-GB" altLang="it-IT" sz="2400" dirty="0" smtClean="0"/>
              <a:t>(</a:t>
            </a:r>
            <a:r>
              <a:rPr lang="en-GB" altLang="it-IT" sz="2400" dirty="0" err="1" smtClean="0"/>
              <a:t>almeno</a:t>
            </a:r>
            <a:r>
              <a:rPr lang="en-GB" altLang="it-IT" sz="2400" dirty="0" smtClean="0"/>
              <a:t> 1/5 con </a:t>
            </a:r>
            <a:r>
              <a:rPr lang="en-GB" altLang="it-IT" sz="2400" dirty="0" err="1" smtClean="0"/>
              <a:t>installato</a:t>
            </a:r>
            <a:r>
              <a:rPr lang="en-GB" altLang="it-IT" sz="2400" dirty="0" smtClean="0"/>
              <a:t> Excel)</a:t>
            </a:r>
          </a:p>
          <a:p>
            <a:pPr marL="266700" indent="-266700" algn="just" eaLnBrk="1" hangingPunct="1">
              <a:lnSpc>
                <a:spcPct val="80000"/>
              </a:lnSpc>
              <a:spcBef>
                <a:spcPct val="25000"/>
              </a:spcBef>
              <a:buClr>
                <a:schemeClr val="accent2"/>
              </a:buClr>
              <a:buFont typeface="Wingdings" panose="05000000000000000000" pitchFamily="2" charset="2"/>
              <a:buChar char="§"/>
            </a:pPr>
            <a:endParaRPr lang="en-GB" altLang="it-IT" sz="2400" dirty="0" smtClean="0"/>
          </a:p>
          <a:p>
            <a:pPr marL="266700" indent="-266700" algn="just" eaLnBrk="1" hangingPunct="1">
              <a:lnSpc>
                <a:spcPct val="80000"/>
              </a:lnSpc>
              <a:spcBef>
                <a:spcPct val="25000"/>
              </a:spcBef>
              <a:buClr>
                <a:schemeClr val="accent2"/>
              </a:buClr>
              <a:buFont typeface="Wingdings" panose="05000000000000000000" pitchFamily="2" charset="2"/>
              <a:buChar char="§"/>
            </a:pPr>
            <a:r>
              <a:rPr lang="en-GB" altLang="it-IT" sz="2400" b="1" dirty="0" smtClean="0"/>
              <a:t>Il </a:t>
            </a:r>
            <a:r>
              <a:rPr lang="en-GB" altLang="it-IT" sz="2400" b="1" dirty="0" err="1" smtClean="0"/>
              <a:t>lavoro</a:t>
            </a:r>
            <a:r>
              <a:rPr lang="en-GB" altLang="it-IT" sz="2400" b="1" dirty="0" smtClean="0"/>
              <a:t> di </a:t>
            </a:r>
            <a:r>
              <a:rPr lang="en-GB" altLang="it-IT" sz="2400" b="1" dirty="0" err="1" smtClean="0"/>
              <a:t>gruppo</a:t>
            </a:r>
            <a:r>
              <a:rPr lang="en-GB" altLang="it-IT" sz="2400" b="1" dirty="0" smtClean="0"/>
              <a:t> è </a:t>
            </a:r>
            <a:r>
              <a:rPr lang="en-GB" altLang="it-IT" sz="2400" b="1" dirty="0" err="1" smtClean="0"/>
              <a:t>consigliato</a:t>
            </a:r>
            <a:r>
              <a:rPr lang="en-GB" altLang="it-IT" sz="2400" dirty="0" smtClean="0"/>
              <a:t> </a:t>
            </a:r>
            <a:r>
              <a:rPr lang="en-GB" altLang="it-IT" sz="2400" dirty="0" err="1" smtClean="0"/>
              <a:t>anche</a:t>
            </a:r>
            <a:r>
              <a:rPr lang="en-GB" altLang="it-IT" sz="2400" dirty="0" smtClean="0"/>
              <a:t> se </a:t>
            </a:r>
            <a:r>
              <a:rPr lang="en-GB" altLang="it-IT" sz="2400" dirty="0" err="1" smtClean="0"/>
              <a:t>verrà</a:t>
            </a:r>
            <a:r>
              <a:rPr lang="en-GB" altLang="it-IT" sz="2400" dirty="0" smtClean="0"/>
              <a:t> </a:t>
            </a:r>
            <a:r>
              <a:rPr lang="en-GB" altLang="it-IT" sz="2400" dirty="0" err="1" smtClean="0"/>
              <a:t>valutata</a:t>
            </a:r>
            <a:r>
              <a:rPr lang="en-GB" altLang="it-IT" sz="2400" dirty="0" smtClean="0"/>
              <a:t> la performance </a:t>
            </a:r>
            <a:r>
              <a:rPr lang="en-GB" altLang="it-IT" sz="2400" dirty="0" err="1" smtClean="0"/>
              <a:t>individuale</a:t>
            </a:r>
            <a:r>
              <a:rPr lang="en-GB" altLang="it-IT" sz="2400" dirty="0" smtClean="0"/>
              <a:t>!</a:t>
            </a:r>
          </a:p>
          <a:p>
            <a:pPr marL="266700" indent="-266700" algn="just" eaLnBrk="1" hangingPunct="1">
              <a:lnSpc>
                <a:spcPct val="80000"/>
              </a:lnSpc>
              <a:spcBef>
                <a:spcPct val="25000"/>
              </a:spcBef>
              <a:buClr>
                <a:schemeClr val="accent2"/>
              </a:buClr>
              <a:buFont typeface="Wingdings" panose="05000000000000000000" pitchFamily="2" charset="2"/>
              <a:buChar char="§"/>
            </a:pPr>
            <a:endParaRPr lang="en-GB" altLang="it-IT" sz="2400" dirty="0" smtClean="0"/>
          </a:p>
        </p:txBody>
      </p:sp>
      <p:pic>
        <p:nvPicPr>
          <p:cNvPr id="21606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1287" y="3791743"/>
            <a:ext cx="2762250" cy="1998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6069"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91287" y="1759117"/>
            <a:ext cx="2543175" cy="1800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6067">
                                            <p:txEl>
                                              <p:pRg st="0" end="0"/>
                                            </p:txEl>
                                          </p:spTgt>
                                        </p:tgtEl>
                                        <p:attrNameLst>
                                          <p:attrName>style.visibility</p:attrName>
                                        </p:attrNameLst>
                                      </p:cBhvr>
                                      <p:to>
                                        <p:strVal val="visible"/>
                                      </p:to>
                                    </p:set>
                                    <p:animEffect transition="in" filter="wipe(left)">
                                      <p:cBhvr>
                                        <p:cTn id="7" dur="500"/>
                                        <p:tgtEl>
                                          <p:spTgt spid="216067">
                                            <p:txEl>
                                              <p:pRg st="0" end="0"/>
                                            </p:txEl>
                                          </p:spTgt>
                                        </p:tgtEl>
                                      </p:cBhvr>
                                    </p:animEffect>
                                  </p:childTnLst>
                                </p:cTn>
                              </p:par>
                            </p:childTnLst>
                          </p:cTn>
                        </p:par>
                        <p:par>
                          <p:cTn id="8" fill="hold" nodeType="afterGroup">
                            <p:stCondLst>
                              <p:cond delay="500"/>
                            </p:stCondLst>
                            <p:childTnLst>
                              <p:par>
                                <p:cTn id="9" presetID="10" presetClass="entr" presetSubtype="0" fill="hold" nodeType="afterEffect">
                                  <p:stCondLst>
                                    <p:cond delay="0"/>
                                  </p:stCondLst>
                                  <p:childTnLst>
                                    <p:set>
                                      <p:cBhvr>
                                        <p:cTn id="10" dur="1" fill="hold">
                                          <p:stCondLst>
                                            <p:cond delay="0"/>
                                          </p:stCondLst>
                                        </p:cTn>
                                        <p:tgtEl>
                                          <p:spTgt spid="216069"/>
                                        </p:tgtEl>
                                        <p:attrNameLst>
                                          <p:attrName>style.visibility</p:attrName>
                                        </p:attrNameLst>
                                      </p:cBhvr>
                                      <p:to>
                                        <p:strVal val="visible"/>
                                      </p:to>
                                    </p:set>
                                    <p:animEffect transition="in" filter="fade">
                                      <p:cBhvr>
                                        <p:cTn id="11" dur="2000"/>
                                        <p:tgtEl>
                                          <p:spTgt spid="216069"/>
                                        </p:tgtEl>
                                      </p:cBhvr>
                                    </p:animEffect>
                                  </p:childTnLst>
                                </p:cTn>
                              </p:par>
                            </p:childTnLst>
                          </p:cTn>
                        </p:par>
                      </p:childTnLst>
                    </p:cTn>
                  </p:par>
                  <p:par>
                    <p:cTn id="12" fill="hold" nodeType="clickPar">
                      <p:stCondLst>
                        <p:cond delay="indefinite"/>
                      </p:stCondLst>
                      <p:childTnLst>
                        <p:par>
                          <p:cTn id="13" fill="hold" nodeType="withGroup">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16067">
                                            <p:txEl>
                                              <p:pRg st="2" end="2"/>
                                            </p:txEl>
                                          </p:spTgt>
                                        </p:tgtEl>
                                        <p:attrNameLst>
                                          <p:attrName>style.visibility</p:attrName>
                                        </p:attrNameLst>
                                      </p:cBhvr>
                                      <p:to>
                                        <p:strVal val="visible"/>
                                      </p:to>
                                    </p:set>
                                    <p:animEffect transition="in" filter="wipe(left)">
                                      <p:cBhvr>
                                        <p:cTn id="16" dur="500"/>
                                        <p:tgtEl>
                                          <p:spTgt spid="216067">
                                            <p:txEl>
                                              <p:pRg st="2" end="2"/>
                                            </p:txEl>
                                          </p:spTgt>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16067">
                                            <p:txEl>
                                              <p:pRg st="4" end="4"/>
                                            </p:txEl>
                                          </p:spTgt>
                                        </p:tgtEl>
                                        <p:attrNameLst>
                                          <p:attrName>style.visibility</p:attrName>
                                        </p:attrNameLst>
                                      </p:cBhvr>
                                      <p:to>
                                        <p:strVal val="visible"/>
                                      </p:to>
                                    </p:set>
                                    <p:animEffect transition="in" filter="wipe(left)">
                                      <p:cBhvr>
                                        <p:cTn id="21" dur="500"/>
                                        <p:tgtEl>
                                          <p:spTgt spid="216067">
                                            <p:txEl>
                                              <p:pRg st="4" end="4"/>
                                            </p:txEl>
                                          </p:spTgt>
                                        </p:tgtEl>
                                      </p:cBhvr>
                                    </p:animEffec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216068"/>
                                        </p:tgtEl>
                                        <p:attrNameLst>
                                          <p:attrName>style.visibility</p:attrName>
                                        </p:attrNameLst>
                                      </p:cBhvr>
                                      <p:to>
                                        <p:strVal val="visible"/>
                                      </p:to>
                                    </p:set>
                                    <p:animEffect transition="in" filter="fade">
                                      <p:cBhvr>
                                        <p:cTn id="25" dur="2000"/>
                                        <p:tgtEl>
                                          <p:spTgt spid="21606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6067" grpId="0" uiExpand="1" build="p"/>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a:xfrm>
            <a:off x="457200" y="44450"/>
            <a:ext cx="82296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r>
              <a:rPr lang="it-IT" altLang="it-IT" smtClean="0">
                <a:solidFill>
                  <a:srgbClr val="000090"/>
                </a:solidFill>
              </a:rPr>
              <a:t>supplementi</a:t>
            </a:r>
          </a:p>
        </p:txBody>
      </p:sp>
      <p:sp>
        <p:nvSpPr>
          <p:cNvPr id="218115" name="Rectangle 3"/>
          <p:cNvSpPr>
            <a:spLocks noGrp="1" noChangeArrowheads="1"/>
          </p:cNvSpPr>
          <p:nvPr>
            <p:ph type="body" idx="1"/>
          </p:nvPr>
        </p:nvSpPr>
        <p:spPr>
          <a:xfrm>
            <a:off x="457200" y="1376363"/>
            <a:ext cx="8362950" cy="5184775"/>
          </a:xfrm>
          <a:noFill/>
          <a:extLst>
            <a:ext uri="{91240B29-F687-4F45-9708-019B960494DF}">
              <a14:hiddenLine xmlns:a14="http://schemas.microsoft.com/office/drawing/2010/main" w="9525" cap="flat" cmpd="sng" algn="ctr">
                <a:solidFill>
                  <a:schemeClr val="tx1"/>
                </a:solidFill>
                <a:prstDash val="solid"/>
                <a:miter lim="800000"/>
                <a:headEnd/>
                <a:tailEnd/>
              </a14:hiddenLine>
            </a:ext>
          </a:extLst>
        </p:spPr>
        <p:txBody>
          <a:bodyPr/>
          <a:lstStyle/>
          <a:p>
            <a:pPr marL="609600" indent="-609600" eaLnBrk="1" hangingPunct="1">
              <a:lnSpc>
                <a:spcPct val="90000"/>
              </a:lnSpc>
              <a:spcBef>
                <a:spcPct val="30000"/>
              </a:spcBef>
              <a:buClr>
                <a:schemeClr val="accent2"/>
              </a:buClr>
              <a:buFont typeface="Wingdings" panose="05000000000000000000" pitchFamily="2" charset="2"/>
              <a:buChar char="§"/>
            </a:pPr>
            <a:r>
              <a:rPr lang="en-GB" altLang="it-IT" sz="2800" smtClean="0"/>
              <a:t>Slides presentate a lezione</a:t>
            </a:r>
          </a:p>
          <a:p>
            <a:pPr marL="609600" indent="-609600" eaLnBrk="1" hangingPunct="1">
              <a:lnSpc>
                <a:spcPct val="90000"/>
              </a:lnSpc>
              <a:spcBef>
                <a:spcPct val="30000"/>
              </a:spcBef>
              <a:buClr>
                <a:schemeClr val="accent2"/>
              </a:buClr>
              <a:buFont typeface="Wingdings" panose="05000000000000000000" pitchFamily="2" charset="2"/>
              <a:buChar char="§"/>
            </a:pPr>
            <a:r>
              <a:rPr lang="en-GB" altLang="it-IT" sz="2800" smtClean="0"/>
              <a:t>Fogli di calcolo Excel generati e spiegati a lezione per mettere in pratica le conoscenze </a:t>
            </a:r>
            <a:r>
              <a:rPr lang="en-GB" altLang="it-IT" sz="2800" i="1" smtClean="0"/>
              <a:t>metodologiche </a:t>
            </a:r>
            <a:r>
              <a:rPr lang="en-GB" altLang="it-IT" sz="2800" smtClean="0"/>
              <a:t>acquisite</a:t>
            </a:r>
            <a:r>
              <a:rPr lang="en-GB" altLang="it-IT" sz="2800" i="1" smtClean="0"/>
              <a:t> </a:t>
            </a:r>
            <a:r>
              <a:rPr lang="en-GB" altLang="it-IT" sz="2800" smtClean="0"/>
              <a:t>a lezione</a:t>
            </a:r>
          </a:p>
          <a:p>
            <a:pPr marL="609600" indent="-609600" eaLnBrk="1" hangingPunct="1">
              <a:lnSpc>
                <a:spcPct val="90000"/>
              </a:lnSpc>
              <a:spcBef>
                <a:spcPct val="30000"/>
              </a:spcBef>
              <a:buClr>
                <a:schemeClr val="accent2"/>
              </a:buClr>
              <a:buFont typeface="Wingdings" panose="05000000000000000000" pitchFamily="2" charset="2"/>
              <a:buChar char="§"/>
            </a:pPr>
            <a:r>
              <a:rPr lang="en-GB" altLang="it-IT" sz="2800" smtClean="0"/>
              <a:t>Dimostratori Excel</a:t>
            </a:r>
          </a:p>
          <a:p>
            <a:pPr marL="609600" indent="-609600" eaLnBrk="1" hangingPunct="1">
              <a:lnSpc>
                <a:spcPct val="90000"/>
              </a:lnSpc>
              <a:spcBef>
                <a:spcPct val="30000"/>
              </a:spcBef>
              <a:buClr>
                <a:schemeClr val="accent2"/>
              </a:buClr>
              <a:buFont typeface="Wingdings" panose="05000000000000000000" pitchFamily="2" charset="2"/>
              <a:buChar char="§"/>
            </a:pPr>
            <a:r>
              <a:rPr lang="en-GB" altLang="it-IT" sz="2800" smtClean="0"/>
              <a:t>L’uso del software verrà illustrato a lezione</a:t>
            </a:r>
          </a:p>
          <a:p>
            <a:pPr marL="609600" indent="-609600" eaLnBrk="1" hangingPunct="1">
              <a:lnSpc>
                <a:spcPct val="90000"/>
              </a:lnSpc>
              <a:spcBef>
                <a:spcPct val="30000"/>
              </a:spcBef>
              <a:buClr>
                <a:schemeClr val="accent2"/>
              </a:buClr>
              <a:buFont typeface="Wingdings" panose="05000000000000000000" pitchFamily="2" charset="2"/>
              <a:buChar char="§"/>
            </a:pPr>
            <a:r>
              <a:rPr lang="en-GB" altLang="it-IT" sz="2800" smtClean="0"/>
              <a:t>Sono previste lezioni pratiche su</a:t>
            </a:r>
          </a:p>
          <a:p>
            <a:pPr marL="609600" indent="-609600" eaLnBrk="1" hangingPunct="1">
              <a:lnSpc>
                <a:spcPct val="90000"/>
              </a:lnSpc>
              <a:spcBef>
                <a:spcPct val="30000"/>
              </a:spcBef>
              <a:buClr>
                <a:schemeClr val="accent2"/>
              </a:buClr>
              <a:buFont typeface="Wingdings" panose="05000000000000000000" pitchFamily="2" charset="2"/>
              <a:buAutoNum type="arabicPeriod"/>
            </a:pPr>
            <a:r>
              <a:rPr lang="en-GB" altLang="it-IT" sz="2800" smtClean="0"/>
              <a:t>applicazione di tecniche di misura dei processi cognitivi </a:t>
            </a:r>
          </a:p>
          <a:p>
            <a:pPr marL="609600" indent="-609600" eaLnBrk="1" hangingPunct="1">
              <a:lnSpc>
                <a:spcPct val="90000"/>
              </a:lnSpc>
              <a:spcBef>
                <a:spcPct val="30000"/>
              </a:spcBef>
              <a:buClr>
                <a:schemeClr val="accent2"/>
              </a:buClr>
              <a:buFont typeface="Wingdings" panose="05000000000000000000" pitchFamily="2" charset="2"/>
              <a:buAutoNum type="arabicPeriod"/>
            </a:pPr>
            <a:r>
              <a:rPr lang="en-GB" altLang="it-IT" sz="2800" smtClean="0"/>
              <a:t>esercitazioni (raccolta dati, analisi, inferenza)</a:t>
            </a:r>
          </a:p>
          <a:p>
            <a:pPr marL="609600" indent="-609600" eaLnBrk="1" hangingPunct="1">
              <a:lnSpc>
                <a:spcPct val="90000"/>
              </a:lnSpc>
              <a:spcBef>
                <a:spcPct val="30000"/>
              </a:spcBef>
              <a:buClr>
                <a:schemeClr val="accent2"/>
              </a:buClr>
              <a:buFont typeface="Wingdings" panose="05000000000000000000" pitchFamily="2" charset="2"/>
              <a:buAutoNum type="arabicPeriod"/>
            </a:pPr>
            <a:r>
              <a:rPr lang="en-GB" altLang="it-IT" sz="2800" smtClean="0"/>
              <a:t>seminari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8115">
                                            <p:txEl>
                                              <p:pRg st="0" end="0"/>
                                            </p:txEl>
                                          </p:spTgt>
                                        </p:tgtEl>
                                        <p:attrNameLst>
                                          <p:attrName>style.visibility</p:attrName>
                                        </p:attrNameLst>
                                      </p:cBhvr>
                                      <p:to>
                                        <p:strVal val="visible"/>
                                      </p:to>
                                    </p:set>
                                    <p:animEffect transition="in" filter="wipe(left)">
                                      <p:cBhvr>
                                        <p:cTn id="7" dur="500"/>
                                        <p:tgtEl>
                                          <p:spTgt spid="21811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18115">
                                            <p:txEl>
                                              <p:pRg st="1" end="1"/>
                                            </p:txEl>
                                          </p:spTgt>
                                        </p:tgtEl>
                                        <p:attrNameLst>
                                          <p:attrName>style.visibility</p:attrName>
                                        </p:attrNameLst>
                                      </p:cBhvr>
                                      <p:to>
                                        <p:strVal val="visible"/>
                                      </p:to>
                                    </p:set>
                                    <p:animEffect transition="in" filter="wipe(left)">
                                      <p:cBhvr>
                                        <p:cTn id="12" dur="500"/>
                                        <p:tgtEl>
                                          <p:spTgt spid="218115">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18115">
                                            <p:txEl>
                                              <p:pRg st="2" end="2"/>
                                            </p:txEl>
                                          </p:spTgt>
                                        </p:tgtEl>
                                        <p:attrNameLst>
                                          <p:attrName>style.visibility</p:attrName>
                                        </p:attrNameLst>
                                      </p:cBhvr>
                                      <p:to>
                                        <p:strVal val="visible"/>
                                      </p:to>
                                    </p:set>
                                    <p:animEffect transition="in" filter="wipe(left)">
                                      <p:cBhvr>
                                        <p:cTn id="17" dur="500"/>
                                        <p:tgtEl>
                                          <p:spTgt spid="218115">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18115">
                                            <p:txEl>
                                              <p:pRg st="3" end="3"/>
                                            </p:txEl>
                                          </p:spTgt>
                                        </p:tgtEl>
                                        <p:attrNameLst>
                                          <p:attrName>style.visibility</p:attrName>
                                        </p:attrNameLst>
                                      </p:cBhvr>
                                      <p:to>
                                        <p:strVal val="visible"/>
                                      </p:to>
                                    </p:set>
                                    <p:animEffect transition="in" filter="wipe(left)">
                                      <p:cBhvr>
                                        <p:cTn id="22" dur="500"/>
                                        <p:tgtEl>
                                          <p:spTgt spid="218115">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18115">
                                            <p:txEl>
                                              <p:pRg st="4" end="4"/>
                                            </p:txEl>
                                          </p:spTgt>
                                        </p:tgtEl>
                                        <p:attrNameLst>
                                          <p:attrName>style.visibility</p:attrName>
                                        </p:attrNameLst>
                                      </p:cBhvr>
                                      <p:to>
                                        <p:strVal val="visible"/>
                                      </p:to>
                                    </p:set>
                                    <p:animEffect transition="in" filter="wipe(left)">
                                      <p:cBhvr>
                                        <p:cTn id="27" dur="500"/>
                                        <p:tgtEl>
                                          <p:spTgt spid="218115">
                                            <p:txEl>
                                              <p:pRg st="4" end="4"/>
                                            </p:txEl>
                                          </p:spTgt>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18115">
                                            <p:txEl>
                                              <p:pRg st="5" end="5"/>
                                            </p:txEl>
                                          </p:spTgt>
                                        </p:tgtEl>
                                        <p:attrNameLst>
                                          <p:attrName>style.visibility</p:attrName>
                                        </p:attrNameLst>
                                      </p:cBhvr>
                                      <p:to>
                                        <p:strVal val="visible"/>
                                      </p:to>
                                    </p:set>
                                    <p:animEffect transition="in" filter="wipe(left)">
                                      <p:cBhvr>
                                        <p:cTn id="32" dur="500"/>
                                        <p:tgtEl>
                                          <p:spTgt spid="218115">
                                            <p:txEl>
                                              <p:pRg st="5" end="5"/>
                                            </p:txEl>
                                          </p:spTgt>
                                        </p:tgtEl>
                                      </p:cBhvr>
                                    </p:animEffect>
                                  </p:childTnLst>
                                </p:cTn>
                              </p:par>
                            </p:childTnLst>
                          </p:cTn>
                        </p:par>
                      </p:childTnLst>
                    </p:cTn>
                  </p:par>
                  <p:par>
                    <p:cTn id="33" fill="hold" nodeType="clickPar">
                      <p:stCondLst>
                        <p:cond delay="indefinite"/>
                      </p:stCondLst>
                      <p:childTnLst>
                        <p:par>
                          <p:cTn id="34" fill="hold" nodeType="withGroup">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218115">
                                            <p:txEl>
                                              <p:pRg st="6" end="6"/>
                                            </p:txEl>
                                          </p:spTgt>
                                        </p:tgtEl>
                                        <p:attrNameLst>
                                          <p:attrName>style.visibility</p:attrName>
                                        </p:attrNameLst>
                                      </p:cBhvr>
                                      <p:to>
                                        <p:strVal val="visible"/>
                                      </p:to>
                                    </p:set>
                                    <p:animEffect transition="in" filter="wipe(left)">
                                      <p:cBhvr>
                                        <p:cTn id="37" dur="500"/>
                                        <p:tgtEl>
                                          <p:spTgt spid="218115">
                                            <p:txEl>
                                              <p:pRg st="6" end="6"/>
                                            </p:txEl>
                                          </p:spTgt>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218115">
                                            <p:txEl>
                                              <p:pRg st="7" end="7"/>
                                            </p:txEl>
                                          </p:spTgt>
                                        </p:tgtEl>
                                        <p:attrNameLst>
                                          <p:attrName>style.visibility</p:attrName>
                                        </p:attrNameLst>
                                      </p:cBhvr>
                                      <p:to>
                                        <p:strVal val="visible"/>
                                      </p:to>
                                    </p:set>
                                    <p:animEffect transition="in" filter="wipe(left)">
                                      <p:cBhvr>
                                        <p:cTn id="42" dur="500"/>
                                        <p:tgtEl>
                                          <p:spTgt spid="21811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8115" grpId="0" build="p"/>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457200" y="44450"/>
            <a:ext cx="8229600" cy="1431925"/>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r>
              <a:rPr lang="it-IT" altLang="it-IT" smtClean="0">
                <a:solidFill>
                  <a:srgbClr val="000090"/>
                </a:solidFill>
              </a:rPr>
              <a:t>supplementi e approfondimenti:</a:t>
            </a:r>
            <a:br>
              <a:rPr lang="it-IT" altLang="it-IT" smtClean="0">
                <a:solidFill>
                  <a:srgbClr val="000090"/>
                </a:solidFill>
              </a:rPr>
            </a:br>
            <a:r>
              <a:rPr lang="it-IT" altLang="it-IT" smtClean="0">
                <a:solidFill>
                  <a:srgbClr val="000090"/>
                </a:solidFill>
              </a:rPr>
              <a:t> </a:t>
            </a:r>
            <a:r>
              <a:rPr lang="it-IT" altLang="it-IT" sz="4000" i="1" smtClean="0">
                <a:solidFill>
                  <a:srgbClr val="FF9900"/>
                </a:solidFill>
              </a:rPr>
              <a:t>dove e come?</a:t>
            </a:r>
          </a:p>
        </p:txBody>
      </p:sp>
      <p:sp>
        <p:nvSpPr>
          <p:cNvPr id="21507" name="Rectangle 3"/>
          <p:cNvSpPr>
            <a:spLocks noGrp="1" noChangeArrowheads="1"/>
          </p:cNvSpPr>
          <p:nvPr>
            <p:ph type="body" idx="1"/>
          </p:nvPr>
        </p:nvSpPr>
        <p:spPr>
          <a:xfrm>
            <a:off x="446088" y="1998663"/>
            <a:ext cx="8229600" cy="4525962"/>
          </a:xfrm>
        </p:spPr>
        <p:txBody>
          <a:bodyPr/>
          <a:lstStyle/>
          <a:p>
            <a:pPr marL="0" indent="0" algn="ctr" eaLnBrk="1" hangingPunct="1">
              <a:buFontTx/>
              <a:buNone/>
            </a:pPr>
            <a:r>
              <a:rPr lang="en-US" altLang="zh-CN" sz="4000" dirty="0" err="1" smtClean="0">
                <a:ea typeface="SimSun" panose="02010600030101010101" pitchFamily="2" charset="-122"/>
              </a:rPr>
              <a:t>sul</a:t>
            </a:r>
            <a:r>
              <a:rPr lang="en-US" altLang="zh-CN" sz="4000" dirty="0" smtClean="0">
                <a:ea typeface="SimSun" panose="02010600030101010101" pitchFamily="2" charset="-122"/>
              </a:rPr>
              <a:t> </a:t>
            </a:r>
            <a:r>
              <a:rPr lang="en-US" altLang="zh-CN" sz="4000" dirty="0" err="1" smtClean="0">
                <a:ea typeface="SimSun" panose="02010600030101010101" pitchFamily="2" charset="-122"/>
              </a:rPr>
              <a:t>sito</a:t>
            </a:r>
            <a:r>
              <a:rPr lang="en-US" altLang="zh-CN" sz="4000" dirty="0" smtClean="0">
                <a:ea typeface="SimSun" panose="02010600030101010101" pitchFamily="2" charset="-122"/>
              </a:rPr>
              <a:t> web del Modulo del </a:t>
            </a:r>
            <a:r>
              <a:rPr lang="en-US" altLang="zh-CN" sz="4000" dirty="0" err="1" smtClean="0">
                <a:ea typeface="SimSun" panose="02010600030101010101" pitchFamily="2" charset="-122"/>
              </a:rPr>
              <a:t>corso</a:t>
            </a:r>
            <a:r>
              <a:rPr lang="en-US" altLang="zh-CN" sz="4000" dirty="0" smtClean="0">
                <a:ea typeface="SimSun" panose="02010600030101010101" pitchFamily="2" charset="-122"/>
              </a:rPr>
              <a:t> di </a:t>
            </a:r>
            <a:r>
              <a:rPr lang="en-US" altLang="it-IT" sz="4000" dirty="0" smtClean="0">
                <a:ea typeface="SimSun" panose="02010600030101010101" pitchFamily="2" charset="-122"/>
              </a:rPr>
              <a:t>042PS-2 </a:t>
            </a:r>
            <a:r>
              <a:rPr lang="en-US" altLang="zh-CN" sz="4000" dirty="0" err="1" smtClean="0">
                <a:ea typeface="SimSun" panose="02010600030101010101" pitchFamily="2" charset="-122"/>
              </a:rPr>
              <a:t>piattaforma</a:t>
            </a:r>
            <a:r>
              <a:rPr lang="en-US" altLang="zh-CN" sz="4000" dirty="0" smtClean="0">
                <a:ea typeface="SimSun" panose="02010600030101010101" pitchFamily="2" charset="-122"/>
              </a:rPr>
              <a:t> </a:t>
            </a:r>
            <a:r>
              <a:rPr lang="en-US" altLang="zh-CN" sz="4000" i="1" dirty="0" smtClean="0">
                <a:ea typeface="SimSun" panose="02010600030101010101" pitchFamily="2" charset="-122"/>
              </a:rPr>
              <a:t>Moodle 2 di </a:t>
            </a:r>
            <a:r>
              <a:rPr lang="en-US" altLang="zh-CN" sz="4000" i="1" dirty="0" err="1" smtClean="0">
                <a:ea typeface="SimSun" panose="02010600030101010101" pitchFamily="2" charset="-122"/>
              </a:rPr>
              <a:t>ateneo</a:t>
            </a:r>
            <a:r>
              <a:rPr lang="it-IT" altLang="zh-CN" sz="4000" dirty="0" smtClean="0">
                <a:ea typeface="SimSun" panose="02010600030101010101" pitchFamily="2" charset="-122"/>
              </a:rPr>
              <a:t> </a:t>
            </a:r>
            <a:endParaRPr lang="it-IT" altLang="it-IT" sz="4000" dirty="0" smtClean="0">
              <a:ea typeface="SimSun" panose="02010600030101010101" pitchFamily="2" charset="-122"/>
            </a:endParaRPr>
          </a:p>
        </p:txBody>
      </p:sp>
      <p:pic>
        <p:nvPicPr>
          <p:cNvPr id="2150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7975" y="4394200"/>
            <a:ext cx="8399463" cy="20780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5" name="Rectangle 5"/>
          <p:cNvSpPr>
            <a:spLocks noChangeArrowheads="1"/>
          </p:cNvSpPr>
          <p:nvPr/>
        </p:nvSpPr>
        <p:spPr bwMode="auto">
          <a:xfrm>
            <a:off x="79375" y="296863"/>
            <a:ext cx="9374489"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eaLnBrk="1" hangingPunct="1"/>
            <a:r>
              <a:rPr lang="it-IT" altLang="it-IT" sz="3200" dirty="0" smtClean="0">
                <a:solidFill>
                  <a:srgbClr val="333399"/>
                </a:solidFill>
                <a:latin typeface="Arial" panose="020B0604020202020204" pitchFamily="34" charset="0"/>
                <a:hlinkClick r:id="rId3"/>
              </a:rPr>
              <a:t>https://moodle2.units.it/course/view.php?id=4010</a:t>
            </a:r>
            <a:endParaRPr lang="it-IT" altLang="it-IT" sz="3200" dirty="0">
              <a:solidFill>
                <a:srgbClr val="333399"/>
              </a:solidFill>
              <a:latin typeface="Arial" panose="020B0604020202020204" pitchFamily="34" charset="0"/>
            </a:endParaRPr>
          </a:p>
        </p:txBody>
      </p:sp>
      <p:pic>
        <p:nvPicPr>
          <p:cNvPr id="2" name="Picture 1"/>
          <p:cNvPicPr>
            <a:picLocks noChangeAspect="1"/>
          </p:cNvPicPr>
          <p:nvPr/>
        </p:nvPicPr>
        <p:blipFill rotWithShape="1">
          <a:blip r:embed="rId4"/>
          <a:srcRect l="13860" t="19513" r="13684" b="4698"/>
          <a:stretch/>
        </p:blipFill>
        <p:spPr>
          <a:xfrm>
            <a:off x="0" y="1499936"/>
            <a:ext cx="9106504" cy="5358064"/>
          </a:xfrm>
          <a:prstGeom prst="rect">
            <a:avLst/>
          </a:prstGeom>
        </p:spPr>
      </p:pic>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4132" name="Picture 4"/>
          <p:cNvPicPr>
            <a:picLocks noChangeAspect="1" noChangeArrowheads="1"/>
          </p:cNvPicPr>
          <p:nvPr/>
        </p:nvPicPr>
        <p:blipFill>
          <a:blip r:embed="rId3">
            <a:extLst>
              <a:ext uri="{28A0092B-C50C-407E-A947-70E740481C1C}">
                <a14:useLocalDpi xmlns:a14="http://schemas.microsoft.com/office/drawing/2010/main" val="0"/>
              </a:ext>
            </a:extLst>
          </a:blip>
          <a:srcRect l="32124" t="17334" r="15750" b="10889"/>
          <a:stretch>
            <a:fillRect/>
          </a:stretch>
        </p:blipFill>
        <p:spPr bwMode="auto">
          <a:xfrm>
            <a:off x="-114300" y="0"/>
            <a:ext cx="5646738" cy="4373563"/>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4133" name="Picture 5"/>
          <p:cNvPicPr>
            <a:picLocks noChangeAspect="1" noChangeArrowheads="1"/>
          </p:cNvPicPr>
          <p:nvPr/>
        </p:nvPicPr>
        <p:blipFill>
          <a:blip r:embed="rId4">
            <a:extLst>
              <a:ext uri="{28A0092B-C50C-407E-A947-70E740481C1C}">
                <a14:useLocalDpi xmlns:a14="http://schemas.microsoft.com/office/drawing/2010/main" val="0"/>
              </a:ext>
            </a:extLst>
          </a:blip>
          <a:srcRect l="33000" t="17180" r="13625" b="5333"/>
          <a:stretch>
            <a:fillRect/>
          </a:stretch>
        </p:blipFill>
        <p:spPr bwMode="auto">
          <a:xfrm>
            <a:off x="3987800" y="0"/>
            <a:ext cx="5156200" cy="42100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944134" name="Picture 6"/>
          <p:cNvPicPr>
            <a:picLocks noChangeAspect="1" noChangeArrowheads="1"/>
          </p:cNvPicPr>
          <p:nvPr/>
        </p:nvPicPr>
        <p:blipFill>
          <a:blip r:embed="rId5">
            <a:extLst>
              <a:ext uri="{28A0092B-C50C-407E-A947-70E740481C1C}">
                <a14:useLocalDpi xmlns:a14="http://schemas.microsoft.com/office/drawing/2010/main" val="0"/>
              </a:ext>
            </a:extLst>
          </a:blip>
          <a:srcRect l="36874" t="22888" r="22501" b="7333"/>
          <a:stretch>
            <a:fillRect/>
          </a:stretch>
        </p:blipFill>
        <p:spPr bwMode="auto">
          <a:xfrm>
            <a:off x="2514600" y="2133600"/>
            <a:ext cx="4889500" cy="47244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afterEffect">
                                  <p:stCondLst>
                                    <p:cond delay="0"/>
                                  </p:stCondLst>
                                  <p:childTnLst>
                                    <p:set>
                                      <p:cBhvr>
                                        <p:cTn id="6" dur="1" fill="hold">
                                          <p:stCondLst>
                                            <p:cond delay="0"/>
                                          </p:stCondLst>
                                        </p:cTn>
                                        <p:tgtEl>
                                          <p:spTgt spid="944132"/>
                                        </p:tgtEl>
                                        <p:attrNameLst>
                                          <p:attrName>style.visibility</p:attrName>
                                        </p:attrNameLst>
                                      </p:cBhvr>
                                      <p:to>
                                        <p:strVal val="visible"/>
                                      </p:to>
                                    </p:set>
                                    <p:animEffect transition="in" filter="fade">
                                      <p:cBhvr>
                                        <p:cTn id="7" dur="2000"/>
                                        <p:tgtEl>
                                          <p:spTgt spid="94413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944133"/>
                                        </p:tgtEl>
                                        <p:attrNameLst>
                                          <p:attrName>style.visibility</p:attrName>
                                        </p:attrNameLst>
                                      </p:cBhvr>
                                      <p:to>
                                        <p:strVal val="visible"/>
                                      </p:to>
                                    </p:set>
                                    <p:animEffect transition="in" filter="fade">
                                      <p:cBhvr>
                                        <p:cTn id="12" dur="2000"/>
                                        <p:tgtEl>
                                          <p:spTgt spid="944133"/>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10" presetClass="entr" presetSubtype="0" fill="hold" nodeType="clickEffect">
                                  <p:stCondLst>
                                    <p:cond delay="0"/>
                                  </p:stCondLst>
                                  <p:childTnLst>
                                    <p:set>
                                      <p:cBhvr>
                                        <p:cTn id="16" dur="1" fill="hold">
                                          <p:stCondLst>
                                            <p:cond delay="0"/>
                                          </p:stCondLst>
                                        </p:cTn>
                                        <p:tgtEl>
                                          <p:spTgt spid="944134"/>
                                        </p:tgtEl>
                                        <p:attrNameLst>
                                          <p:attrName>style.visibility</p:attrName>
                                        </p:attrNameLst>
                                      </p:cBhvr>
                                      <p:to>
                                        <p:strVal val="visible"/>
                                      </p:to>
                                    </p:set>
                                    <p:animEffect transition="in" filter="fade">
                                      <p:cBhvr>
                                        <p:cTn id="17" dur="2000"/>
                                        <p:tgtEl>
                                          <p:spTgt spid="9441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2"/>
          <p:cNvSpPr txBox="1">
            <a:spLocks noChangeArrowheads="1"/>
          </p:cNvSpPr>
          <p:nvPr/>
        </p:nvSpPr>
        <p:spPr bwMode="auto">
          <a:xfrm>
            <a:off x="1789113" y="392113"/>
            <a:ext cx="5565775" cy="7699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it-IT" sz="4400">
                <a:solidFill>
                  <a:srgbClr val="000090"/>
                </a:solidFill>
              </a:rPr>
              <a:t>sitografia (minima)</a:t>
            </a:r>
          </a:p>
        </p:txBody>
      </p:sp>
      <p:grpSp>
        <p:nvGrpSpPr>
          <p:cNvPr id="2" name="Group 1"/>
          <p:cNvGrpSpPr>
            <a:grpSpLocks/>
          </p:cNvGrpSpPr>
          <p:nvPr/>
        </p:nvGrpSpPr>
        <p:grpSpPr bwMode="auto">
          <a:xfrm>
            <a:off x="6345238" y="1443038"/>
            <a:ext cx="2798762" cy="5100637"/>
            <a:chOff x="419101" y="1507063"/>
            <a:chExt cx="2798233" cy="5100747"/>
          </a:xfrm>
        </p:grpSpPr>
        <p:pic>
          <p:nvPicPr>
            <p:cNvPr id="27653" name="Picture 2" descr="logo-front.pn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9101" y="5638526"/>
              <a:ext cx="2798233" cy="969284"/>
            </a:xfrm>
            <a:prstGeom prst="rect">
              <a:avLst/>
            </a:prstGeom>
            <a:solidFill>
              <a:schemeClr val="tx1"/>
            </a:solidFill>
            <a:ln>
              <a:noFill/>
            </a:ln>
            <a:extLst>
              <a:ext uri="{91240B29-F687-4F45-9708-019B960494DF}">
                <a14:hiddenLine xmlns:a14="http://schemas.microsoft.com/office/drawing/2010/main" w="9525">
                  <a:solidFill>
                    <a:srgbClr val="000000"/>
                  </a:solidFill>
                  <a:miter lim="800000"/>
                  <a:headEnd/>
                  <a:tailEnd/>
                </a14:hiddenLine>
              </a:ext>
            </a:extLst>
          </p:spPr>
        </p:pic>
        <p:pic>
          <p:nvPicPr>
            <p:cNvPr id="27654" name="Picture 4" descr="Scholarpedia_logo.png"/>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932722" y="3152304"/>
              <a:ext cx="1770990" cy="20453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7655" name="Picture 5" descr="Wikipedia-logo-v2@2x.png"/>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1056217" y="1507063"/>
              <a:ext cx="1524000" cy="1390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7652" name="Text Box 7"/>
          <p:cNvSpPr txBox="1">
            <a:spLocks noChangeArrowheads="1"/>
          </p:cNvSpPr>
          <p:nvPr/>
        </p:nvSpPr>
        <p:spPr bwMode="auto">
          <a:xfrm>
            <a:off x="288925" y="1595438"/>
            <a:ext cx="7985125" cy="492955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1000"/>
              </a:spcAft>
              <a:buClr>
                <a:srgbClr val="000090"/>
              </a:buClr>
              <a:buFont typeface="Wingdings" panose="05000000000000000000" pitchFamily="2" charset="2"/>
              <a:buChar char="§"/>
            </a:pPr>
            <a:r>
              <a:rPr lang="en-GB" altLang="it-IT" dirty="0">
                <a:hlinkClick r:id="rId6"/>
              </a:rPr>
              <a:t>ww.wikipedia.org</a:t>
            </a:r>
            <a:r>
              <a:rPr lang="en-GB" altLang="it-IT" dirty="0"/>
              <a:t> </a:t>
            </a:r>
          </a:p>
          <a:p>
            <a:pPr>
              <a:spcBef>
                <a:spcPct val="0"/>
              </a:spcBef>
              <a:spcAft>
                <a:spcPts val="1000"/>
              </a:spcAft>
              <a:buClr>
                <a:srgbClr val="000090"/>
              </a:buClr>
              <a:buFont typeface="Wingdings" panose="05000000000000000000" pitchFamily="2" charset="2"/>
              <a:buChar char="§"/>
            </a:pPr>
            <a:endParaRPr lang="en-GB" altLang="it-IT" dirty="0"/>
          </a:p>
          <a:p>
            <a:pPr>
              <a:spcBef>
                <a:spcPct val="0"/>
              </a:spcBef>
              <a:spcAft>
                <a:spcPts val="1000"/>
              </a:spcAft>
              <a:buClr>
                <a:srgbClr val="000090"/>
              </a:buClr>
              <a:buFont typeface="Wingdings" panose="05000000000000000000" pitchFamily="2" charset="2"/>
              <a:buChar char="§"/>
            </a:pPr>
            <a:endParaRPr lang="en-GB" altLang="it-IT" dirty="0"/>
          </a:p>
          <a:p>
            <a:pPr>
              <a:spcBef>
                <a:spcPct val="0"/>
              </a:spcBef>
              <a:spcAft>
                <a:spcPts val="1000"/>
              </a:spcAft>
              <a:buClr>
                <a:srgbClr val="000090"/>
              </a:buClr>
              <a:buFont typeface="Wingdings" panose="05000000000000000000" pitchFamily="2" charset="2"/>
              <a:buChar char="§"/>
            </a:pPr>
            <a:r>
              <a:rPr lang="en-GB" altLang="it-IT" dirty="0">
                <a:hlinkClick r:id="rId7"/>
              </a:rPr>
              <a:t>www.scholarpedia.org</a:t>
            </a:r>
            <a:r>
              <a:rPr lang="en-GB" altLang="it-IT" dirty="0"/>
              <a:t> </a:t>
            </a:r>
          </a:p>
          <a:p>
            <a:pPr>
              <a:spcBef>
                <a:spcPct val="0"/>
              </a:spcBef>
              <a:spcAft>
                <a:spcPts val="1000"/>
              </a:spcAft>
              <a:buClr>
                <a:srgbClr val="000090"/>
              </a:buClr>
              <a:buFont typeface="Wingdings" panose="05000000000000000000" pitchFamily="2" charset="2"/>
              <a:buChar char="§"/>
            </a:pPr>
            <a:endParaRPr lang="en-GB" altLang="it-IT" dirty="0"/>
          </a:p>
          <a:p>
            <a:pPr>
              <a:spcBef>
                <a:spcPct val="0"/>
              </a:spcBef>
              <a:spcAft>
                <a:spcPts val="1000"/>
              </a:spcAft>
              <a:buClr>
                <a:srgbClr val="000090"/>
              </a:buClr>
              <a:buFont typeface="Wingdings" panose="05000000000000000000" pitchFamily="2" charset="2"/>
              <a:buChar char="§"/>
            </a:pPr>
            <a:endParaRPr lang="en-GB" altLang="it-IT" dirty="0"/>
          </a:p>
          <a:p>
            <a:pPr>
              <a:spcBef>
                <a:spcPct val="0"/>
              </a:spcBef>
              <a:spcAft>
                <a:spcPts val="1000"/>
              </a:spcAft>
              <a:buClr>
                <a:srgbClr val="000090"/>
              </a:buClr>
              <a:buFont typeface="Wingdings" panose="05000000000000000000" pitchFamily="2" charset="2"/>
              <a:buChar char="§"/>
            </a:pPr>
            <a:r>
              <a:rPr lang="en-GB" altLang="it-IT" dirty="0">
                <a:hlinkClick r:id="rId8" action="ppaction://hlinkfile"/>
              </a:rPr>
              <a:t>ww.cognitiveatlas.org</a:t>
            </a:r>
            <a:endParaRPr lang="en-US" altLang="it-IT" dirty="0"/>
          </a:p>
          <a:p>
            <a:pPr>
              <a:spcBef>
                <a:spcPct val="0"/>
              </a:spcBef>
              <a:spcAft>
                <a:spcPts val="1000"/>
              </a:spcAft>
              <a:buClr>
                <a:srgbClr val="000090"/>
              </a:buClr>
              <a:buFont typeface="Wingdings" panose="05000000000000000000" pitchFamily="2" charset="2"/>
              <a:buChar char="§"/>
            </a:pPr>
            <a:endParaRPr lang="it-IT" altLang="it-IT"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dissolve">
                                      <p:cBhvr>
                                        <p:cTn id="7" dur="500"/>
                                        <p:tgtEl>
                                          <p:spTgt spid="1843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dissolve">
                                      <p:cBhvr>
                                        <p:cTn id="1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3" name="Text Box 2"/>
          <p:cNvSpPr txBox="1">
            <a:spLocks noChangeArrowheads="1"/>
          </p:cNvSpPr>
          <p:nvPr/>
        </p:nvSpPr>
        <p:spPr bwMode="auto">
          <a:xfrm>
            <a:off x="1789113" y="201613"/>
            <a:ext cx="556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it-IT" sz="4400">
                <a:solidFill>
                  <a:srgbClr val="000090"/>
                </a:solidFill>
              </a:rPr>
              <a:t>fenomenologia</a:t>
            </a:r>
          </a:p>
        </p:txBody>
      </p:sp>
      <p:sp>
        <p:nvSpPr>
          <p:cNvPr id="29699" name="Rectangle 3"/>
          <p:cNvSpPr>
            <a:spLocks noChangeArrowheads="1"/>
          </p:cNvSpPr>
          <p:nvPr/>
        </p:nvSpPr>
        <p:spPr bwMode="auto">
          <a:xfrm>
            <a:off x="1223963" y="1054100"/>
            <a:ext cx="660717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spcAft>
                <a:spcPts val="1000"/>
              </a:spcAft>
              <a:buClr>
                <a:srgbClr val="000090"/>
              </a:buClr>
              <a:buFont typeface="Wingdings" panose="05000000000000000000" pitchFamily="2" charset="2"/>
              <a:buNone/>
            </a:pPr>
            <a:r>
              <a:rPr lang="it-IT" altLang="it-IT" dirty="0">
                <a:hlinkClick r:id="rId3"/>
              </a:rPr>
              <a:t>http://www.michaelbach.de/ot/</a:t>
            </a:r>
            <a:endParaRPr lang="it-IT" altLang="it-IT" dirty="0"/>
          </a:p>
        </p:txBody>
      </p:sp>
      <p:pic>
        <p:nvPicPr>
          <p:cNvPr id="29700" name="Picture 4"/>
          <p:cNvPicPr>
            <a:picLocks noChangeAspect="1" noChangeArrowheads="1"/>
          </p:cNvPicPr>
          <p:nvPr/>
        </p:nvPicPr>
        <p:blipFill>
          <a:blip r:embed="rId4">
            <a:extLst>
              <a:ext uri="{28A0092B-C50C-407E-A947-70E740481C1C}">
                <a14:useLocalDpi xmlns:a14="http://schemas.microsoft.com/office/drawing/2010/main" val="0"/>
              </a:ext>
            </a:extLst>
          </a:blip>
          <a:srcRect l="13583" t="16000" r="35666" b="7556"/>
          <a:stretch>
            <a:fillRect/>
          </a:stretch>
        </p:blipFill>
        <p:spPr bwMode="auto">
          <a:xfrm>
            <a:off x="1625600" y="1676400"/>
            <a:ext cx="5949950" cy="5041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dissolve">
                                      <p:cBhvr>
                                        <p:cTn id="7" dur="5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4"/>
          <p:cNvPicPr>
            <a:picLocks noChangeAspect="1" noChangeArrowheads="1"/>
          </p:cNvPicPr>
          <p:nvPr/>
        </p:nvPicPr>
        <p:blipFill>
          <a:blip r:embed="rId3">
            <a:extLst>
              <a:ext uri="{28A0092B-C50C-407E-A947-70E740481C1C}">
                <a14:useLocalDpi xmlns:a14="http://schemas.microsoft.com/office/drawing/2010/main" val="0"/>
              </a:ext>
            </a:extLst>
          </a:blip>
          <a:srcRect t="17111" r="24126" b="10666"/>
          <a:stretch>
            <a:fillRect/>
          </a:stretch>
        </p:blipFill>
        <p:spPr bwMode="auto">
          <a:xfrm>
            <a:off x="0" y="1962150"/>
            <a:ext cx="9144000" cy="489585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1747" name="Rectangle 6"/>
          <p:cNvSpPr>
            <a:spLocks noChangeArrowheads="1"/>
          </p:cNvSpPr>
          <p:nvPr/>
        </p:nvSpPr>
        <p:spPr bwMode="auto">
          <a:xfrm>
            <a:off x="2020888" y="1009650"/>
            <a:ext cx="5484812"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spcAft>
                <a:spcPts val="1000"/>
              </a:spcAft>
              <a:buClr>
                <a:srgbClr val="000090"/>
              </a:buClr>
              <a:buFont typeface="Wingdings" panose="05000000000000000000" pitchFamily="2" charset="2"/>
              <a:buNone/>
            </a:pPr>
            <a:r>
              <a:rPr lang="it-IT" altLang="it-IT"/>
              <a:t>http://www.illusionsindex.org/</a:t>
            </a:r>
          </a:p>
        </p:txBody>
      </p:sp>
      <p:sp>
        <p:nvSpPr>
          <p:cNvPr id="18433" name="Text Box 2"/>
          <p:cNvSpPr txBox="1">
            <a:spLocks noChangeArrowheads="1"/>
          </p:cNvSpPr>
          <p:nvPr/>
        </p:nvSpPr>
        <p:spPr bwMode="auto">
          <a:xfrm>
            <a:off x="1789113" y="201613"/>
            <a:ext cx="5565775" cy="7620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50000"/>
              </a:spcBef>
              <a:buFontTx/>
              <a:buNone/>
            </a:pPr>
            <a:r>
              <a:rPr lang="en-US" altLang="it-IT" sz="4400">
                <a:solidFill>
                  <a:srgbClr val="000090"/>
                </a:solidFill>
              </a:rPr>
              <a:t>illusioni</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18433"/>
                                        </p:tgtEl>
                                        <p:attrNameLst>
                                          <p:attrName>style.visibility</p:attrName>
                                        </p:attrNameLst>
                                      </p:cBhvr>
                                      <p:to>
                                        <p:strVal val="visible"/>
                                      </p:to>
                                    </p:set>
                                    <p:animEffect transition="in" filter="dissolve">
                                      <p:cBhvr>
                                        <p:cTn id="7" dur="500"/>
                                        <p:tgtEl>
                                          <p:spTgt spid="184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3"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p:nvPr>
        </p:nvSpPr>
        <p:spPr>
          <a:xfrm>
            <a:off x="673100" y="20320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spcBef>
                <a:spcPct val="50000"/>
              </a:spcBef>
            </a:pPr>
            <a:r>
              <a:rPr lang="it-IT" altLang="it-IT" i="1" dirty="0" smtClean="0">
                <a:solidFill>
                  <a:srgbClr val="000090"/>
                </a:solidFill>
              </a:rPr>
              <a:t>referenze</a:t>
            </a:r>
            <a:r>
              <a:rPr lang="it-IT" altLang="it-IT" dirty="0" smtClean="0">
                <a:solidFill>
                  <a:srgbClr val="000090"/>
                </a:solidFill>
              </a:rPr>
              <a:t> per curiosi</a:t>
            </a:r>
          </a:p>
        </p:txBody>
      </p:sp>
      <p:sp>
        <p:nvSpPr>
          <p:cNvPr id="33795" name="Rectangle 3"/>
          <p:cNvSpPr>
            <a:spLocks noChangeArrowheads="1"/>
          </p:cNvSpPr>
          <p:nvPr/>
        </p:nvSpPr>
        <p:spPr bwMode="auto">
          <a:xfrm>
            <a:off x="1520825" y="1003300"/>
            <a:ext cx="6180138"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spcAft>
                <a:spcPts val="1000"/>
              </a:spcAft>
              <a:buClr>
                <a:srgbClr val="000090"/>
              </a:buClr>
              <a:buFont typeface="Wingdings" panose="05000000000000000000" pitchFamily="2" charset="2"/>
              <a:buNone/>
            </a:pPr>
            <a:r>
              <a:rPr lang="it-IT" altLang="it-IT" dirty="0">
                <a:hlinkClick r:id="rId3"/>
              </a:rPr>
              <a:t>http://wexler.free.fr/library.php</a:t>
            </a:r>
            <a:endParaRPr lang="it-IT" altLang="it-IT" dirty="0"/>
          </a:p>
        </p:txBody>
      </p:sp>
      <p:pic>
        <p:nvPicPr>
          <p:cNvPr id="33796" name="Picture 4"/>
          <p:cNvPicPr>
            <a:picLocks noChangeAspect="1" noChangeArrowheads="1"/>
          </p:cNvPicPr>
          <p:nvPr/>
        </p:nvPicPr>
        <p:blipFill>
          <a:blip r:embed="rId4">
            <a:extLst>
              <a:ext uri="{28A0092B-C50C-407E-A947-70E740481C1C}">
                <a14:useLocalDpi xmlns:a14="http://schemas.microsoft.com/office/drawing/2010/main" val="0"/>
              </a:ext>
            </a:extLst>
          </a:blip>
          <a:srcRect t="13777" r="44833" b="26370"/>
          <a:stretch>
            <a:fillRect/>
          </a:stretch>
        </p:blipFill>
        <p:spPr bwMode="auto">
          <a:xfrm>
            <a:off x="215900" y="1555750"/>
            <a:ext cx="8407400" cy="51308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2"/>
          <a:srcRect l="22687" t="17612" r="23283" b="10481"/>
          <a:stretch/>
        </p:blipFill>
        <p:spPr>
          <a:xfrm>
            <a:off x="1037230" y="1605701"/>
            <a:ext cx="7028597" cy="5261740"/>
          </a:xfrm>
          <a:prstGeom prst="rect">
            <a:avLst/>
          </a:prstGeom>
        </p:spPr>
      </p:pic>
      <p:sp>
        <p:nvSpPr>
          <p:cNvPr id="4" name="Rectangle 3"/>
          <p:cNvSpPr/>
          <p:nvPr/>
        </p:nvSpPr>
        <p:spPr>
          <a:xfrm>
            <a:off x="272955" y="816212"/>
            <a:ext cx="8707271" cy="58477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marL="457200" indent="-457200" algn="ctr">
              <a:spcAft>
                <a:spcPts val="1000"/>
              </a:spcAft>
              <a:buClr>
                <a:srgbClr val="000090"/>
              </a:buClr>
              <a:buFont typeface="Wingdings" panose="05000000000000000000" pitchFamily="2" charset="2"/>
              <a:buNone/>
            </a:pPr>
            <a:r>
              <a:rPr lang="it-IT" sz="3200" dirty="0">
                <a:latin typeface="Arial" panose="020B0604020202020204" pitchFamily="34" charset="0"/>
                <a:cs typeface="Arial" panose="020B0604020202020204" pitchFamily="34" charset="0"/>
                <a:hlinkClick r:id="rId3"/>
              </a:rPr>
              <a:t>https://www.cicap.org/n/argomento.php?id=310</a:t>
            </a:r>
            <a:endParaRPr lang="it-IT" sz="3200" dirty="0">
              <a:latin typeface="Arial" panose="020B0604020202020204" pitchFamily="34" charset="0"/>
              <a:cs typeface="Arial" panose="020B0604020202020204" pitchFamily="34" charset="0"/>
            </a:endParaRPr>
          </a:p>
        </p:txBody>
      </p:sp>
      <p:sp>
        <p:nvSpPr>
          <p:cNvPr id="6" name="Rectangle 2"/>
          <p:cNvSpPr>
            <a:spLocks noGrp="1" noChangeArrowheads="1"/>
          </p:cNvSpPr>
          <p:nvPr>
            <p:ph type="title"/>
          </p:nvPr>
        </p:nvSpPr>
        <p:spPr>
          <a:xfrm>
            <a:off x="673100" y="20320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spcBef>
                <a:spcPct val="50000"/>
              </a:spcBef>
            </a:pPr>
            <a:r>
              <a:rPr lang="it-IT" altLang="it-IT" i="1" dirty="0">
                <a:solidFill>
                  <a:srgbClr val="000090"/>
                </a:solidFill>
              </a:rPr>
              <a:t>r</a:t>
            </a:r>
            <a:r>
              <a:rPr lang="it-IT" altLang="it-IT" i="1" dirty="0" smtClean="0">
                <a:solidFill>
                  <a:srgbClr val="000090"/>
                </a:solidFill>
              </a:rPr>
              <a:t>acconti sulla </a:t>
            </a:r>
            <a:r>
              <a:rPr lang="it-IT" altLang="it-IT" dirty="0" smtClean="0">
                <a:solidFill>
                  <a:srgbClr val="000090"/>
                </a:solidFill>
              </a:rPr>
              <a:t>percezione</a:t>
            </a:r>
          </a:p>
        </p:txBody>
      </p:sp>
    </p:spTree>
    <p:extLst>
      <p:ext uri="{BB962C8B-B14F-4D97-AF65-F5344CB8AC3E}">
        <p14:creationId xmlns:p14="http://schemas.microsoft.com/office/powerpoint/2010/main" val="377573293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8938" y="1680998"/>
            <a:ext cx="141890" cy="3559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6" name="Text Box 4"/>
          <p:cNvSpPr txBox="1">
            <a:spLocks noChangeArrowheads="1"/>
          </p:cNvSpPr>
          <p:nvPr/>
        </p:nvSpPr>
        <p:spPr bwMode="auto">
          <a:xfrm>
            <a:off x="134883" y="184373"/>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a:solidFill>
                  <a:srgbClr val="000090"/>
                </a:solidFill>
                <a:latin typeface="Arial" panose="020B0604020202020204" pitchFamily="34" charset="0"/>
                <a:cs typeface="Arial" panose="020B0604020202020204" pitchFamily="34" charset="0"/>
              </a:rPr>
              <a:t>q</a:t>
            </a:r>
            <a:r>
              <a:rPr lang="en-US" altLang="it-IT" sz="4400" dirty="0" smtClean="0">
                <a:solidFill>
                  <a:srgbClr val="000090"/>
                </a:solidFill>
                <a:latin typeface="Arial" panose="020B0604020202020204" pitchFamily="34" charset="0"/>
                <a:cs typeface="Arial" panose="020B0604020202020204" pitchFamily="34" charset="0"/>
              </a:rPr>
              <a:t>uale </a:t>
            </a:r>
            <a:r>
              <a:rPr lang="en-US" altLang="it-IT" sz="4400" dirty="0" err="1" smtClean="0">
                <a:solidFill>
                  <a:srgbClr val="000090"/>
                </a:solidFill>
                <a:latin typeface="Arial" panose="020B0604020202020204" pitchFamily="34" charset="0"/>
                <a:cs typeface="Arial" panose="020B0604020202020204" pitchFamily="34" charset="0"/>
              </a:rPr>
              <a:t>braccio</a:t>
            </a:r>
            <a:r>
              <a:rPr lang="en-US" altLang="it-IT" sz="4400" dirty="0" smtClean="0">
                <a:solidFill>
                  <a:srgbClr val="000090"/>
                </a:solidFill>
                <a:latin typeface="Arial" panose="020B0604020202020204" pitchFamily="34" charset="0"/>
                <a:cs typeface="Arial" panose="020B0604020202020204" pitchFamily="34" charset="0"/>
              </a:rPr>
              <a:t> è </a:t>
            </a:r>
            <a:r>
              <a:rPr lang="en-US" altLang="it-IT" sz="4400" dirty="0" err="1" smtClean="0">
                <a:solidFill>
                  <a:srgbClr val="000090"/>
                </a:solidFill>
                <a:latin typeface="Arial" panose="020B0604020202020204" pitchFamily="34" charset="0"/>
                <a:cs typeface="Arial" panose="020B0604020202020204" pitchFamily="34" charset="0"/>
              </a:rPr>
              <a:t>il</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più</a:t>
            </a:r>
            <a:r>
              <a:rPr lang="en-US" altLang="it-IT" sz="4400" dirty="0" smtClean="0">
                <a:solidFill>
                  <a:srgbClr val="000090"/>
                </a:solidFill>
                <a:latin typeface="Arial" panose="020B0604020202020204" pitchFamily="34" charset="0"/>
                <a:cs typeface="Arial" panose="020B0604020202020204" pitchFamily="34" charset="0"/>
              </a:rPr>
              <a:t> </a:t>
            </a:r>
            <a:r>
              <a:rPr lang="en-US" altLang="it-IT" sz="4400" dirty="0" err="1" smtClean="0">
                <a:solidFill>
                  <a:srgbClr val="000090"/>
                </a:solidFill>
                <a:latin typeface="Arial" panose="020B0604020202020204" pitchFamily="34" charset="0"/>
                <a:cs typeface="Arial" panose="020B0604020202020204" pitchFamily="34" charset="0"/>
              </a:rPr>
              <a:t>lungo</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
        <p:nvSpPr>
          <p:cNvPr id="8" name="Rectangle 7"/>
          <p:cNvSpPr/>
          <p:nvPr/>
        </p:nvSpPr>
        <p:spPr>
          <a:xfrm>
            <a:off x="2494547" y="5662239"/>
            <a:ext cx="6649453" cy="830997"/>
          </a:xfrm>
          <a:prstGeom prst="rect">
            <a:avLst/>
          </a:prstGeom>
        </p:spPr>
        <p:txBody>
          <a:bodyPr wrap="square">
            <a:spAutoFit/>
          </a:bodyPr>
          <a:lstStyle/>
          <a:p>
            <a:pPr algn="r">
              <a:spcAft>
                <a:spcPts val="1000"/>
              </a:spcAft>
              <a:buClr>
                <a:srgbClr val="000090"/>
              </a:buClr>
            </a:pPr>
            <a:r>
              <a:rPr lang="en-US" altLang="it-IT" dirty="0" err="1">
                <a:latin typeface="Arial" panose="020B0604020202020204" pitchFamily="34" charset="0"/>
                <a:cs typeface="Arial" panose="020B0604020202020204" pitchFamily="34" charset="0"/>
              </a:rPr>
              <a:t>a</a:t>
            </a:r>
            <a:r>
              <a:rPr lang="en-US" altLang="it-IT" dirty="0" err="1" smtClean="0">
                <a:latin typeface="Arial" panose="020B0604020202020204" pitchFamily="34" charset="0"/>
                <a:cs typeface="Arial" panose="020B0604020202020204" pitchFamily="34" charset="0"/>
              </a:rPr>
              <a:t>ttenzione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che</a:t>
            </a:r>
            <a:r>
              <a:rPr lang="en-US" altLang="it-IT" dirty="0" smtClean="0">
                <a:latin typeface="Arial" panose="020B0604020202020204" pitchFamily="34" charset="0"/>
                <a:cs typeface="Arial" panose="020B0604020202020204" pitchFamily="34" charset="0"/>
              </a:rPr>
              <a:t> la </a:t>
            </a:r>
            <a:r>
              <a:rPr lang="en-US" altLang="it-IT" dirty="0" err="1" smtClean="0">
                <a:latin typeface="Arial" panose="020B0604020202020204" pitchFamily="34" charset="0"/>
                <a:cs typeface="Arial" panose="020B0604020202020204" pitchFamily="34" charset="0"/>
              </a:rPr>
              <a:t>croce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durerà</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pochissimo</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quindi</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prestate</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molta</a:t>
            </a:r>
            <a:r>
              <a:rPr lang="en-US" altLang="it-IT" dirty="0" smtClean="0">
                <a:latin typeface="Arial" panose="020B0604020202020204" pitchFamily="34" charset="0"/>
                <a:cs typeface="Arial" panose="020B0604020202020204" pitchFamily="34" charset="0"/>
              </a:rPr>
              <a:t> </a:t>
            </a:r>
            <a:r>
              <a:rPr lang="en-US" altLang="it-IT" dirty="0" err="1" smtClean="0">
                <a:latin typeface="Arial" panose="020B0604020202020204" pitchFamily="34" charset="0"/>
                <a:cs typeface="Arial" panose="020B0604020202020204" pitchFamily="34" charset="0"/>
              </a:rPr>
              <a:t>attenzione</a:t>
            </a:r>
            <a:endParaRPr lang="en-US" altLang="it-IT"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623568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wipe(left)">
                                      <p:cBhvr>
                                        <p:cTn id="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p:cNvPicPr>
            <a:picLocks noChangeAspect="1" noChangeArrowheads="1"/>
          </p:cNvPicPr>
          <p:nvPr/>
        </p:nvPicPr>
        <p:blipFill>
          <a:blip r:embed="rId3">
            <a:extLst>
              <a:ext uri="{28A0092B-C50C-407E-A947-70E740481C1C}">
                <a14:useLocalDpi xmlns:a14="http://schemas.microsoft.com/office/drawing/2010/main" val="0"/>
              </a:ext>
            </a:extLst>
          </a:blip>
          <a:srcRect t="17444" r="13779" b="8888"/>
          <a:stretch>
            <a:fillRect/>
          </a:stretch>
        </p:blipFill>
        <p:spPr bwMode="auto">
          <a:xfrm>
            <a:off x="0" y="1314450"/>
            <a:ext cx="9144000" cy="439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35843" name="Rectangle 7"/>
          <p:cNvSpPr>
            <a:spLocks noGrp="1" noChangeArrowheads="1"/>
          </p:cNvSpPr>
          <p:nvPr>
            <p:ph type="title"/>
          </p:nvPr>
        </p:nvSpPr>
        <p:spPr>
          <a:xfrm>
            <a:off x="739775" y="0"/>
            <a:ext cx="7772400" cy="762000"/>
          </a:xfr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lgn="ctr">
                <a:solidFill>
                  <a:srgbClr val="000000"/>
                </a:solidFill>
                <a:prstDash val="solid"/>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nchor="t">
            <a:spAutoFit/>
          </a:bodyPr>
          <a:lstStyle/>
          <a:p>
            <a:pPr eaLnBrk="1" hangingPunct="1">
              <a:spcBef>
                <a:spcPct val="50000"/>
              </a:spcBef>
            </a:pPr>
            <a:r>
              <a:rPr lang="it-IT" altLang="it-IT" smtClean="0">
                <a:solidFill>
                  <a:srgbClr val="000090"/>
                </a:solidFill>
              </a:rPr>
              <a:t>metodi in pratica</a:t>
            </a:r>
          </a:p>
        </p:txBody>
      </p:sp>
      <p:sp>
        <p:nvSpPr>
          <p:cNvPr id="35844" name="Rectangle 8"/>
          <p:cNvSpPr>
            <a:spLocks noChangeArrowheads="1"/>
          </p:cNvSpPr>
          <p:nvPr/>
        </p:nvSpPr>
        <p:spPr bwMode="auto">
          <a:xfrm>
            <a:off x="1871663" y="647700"/>
            <a:ext cx="5381625" cy="57943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a:spAutoFit/>
          </a:bodyPr>
          <a:lstStyle>
            <a:lvl1pPr marL="457200" indent="-4572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spcAft>
                <a:spcPts val="1000"/>
              </a:spcAft>
              <a:buClr>
                <a:srgbClr val="000090"/>
              </a:buClr>
              <a:buFont typeface="Wingdings" panose="05000000000000000000" pitchFamily="2" charset="2"/>
              <a:buNone/>
            </a:pPr>
            <a:r>
              <a:rPr lang="it-IT" altLang="it-IT" dirty="0">
                <a:hlinkClick r:id="rId4"/>
              </a:rPr>
              <a:t>https://www.psytoolkit.org/</a:t>
            </a:r>
            <a:endParaRPr lang="it-IT" altLang="it-IT" dirty="0"/>
          </a:p>
        </p:txBody>
      </p:sp>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211138" y="249238"/>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it-IT" sz="4400">
                <a:solidFill>
                  <a:srgbClr val="000090"/>
                </a:solidFill>
              </a:rPr>
              <a:t>esame PPC1-P </a:t>
            </a:r>
          </a:p>
        </p:txBody>
      </p:sp>
      <p:sp>
        <p:nvSpPr>
          <p:cNvPr id="2" name="TextBox 1"/>
          <p:cNvSpPr txBox="1">
            <a:spLocks noChangeArrowheads="1"/>
          </p:cNvSpPr>
          <p:nvPr/>
        </p:nvSpPr>
        <p:spPr bwMode="auto">
          <a:xfrm>
            <a:off x="271463" y="1354138"/>
            <a:ext cx="8550275" cy="4298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1000"/>
              </a:spcAft>
              <a:buClr>
                <a:schemeClr val="accent2"/>
              </a:buClr>
              <a:buFont typeface="Wingdings" panose="05000000000000000000" pitchFamily="2" charset="2"/>
              <a:buChar char="§"/>
            </a:pPr>
            <a:endParaRPr lang="en-US" altLang="it-IT" sz="2400" dirty="0"/>
          </a:p>
          <a:p>
            <a:pPr>
              <a:spcBef>
                <a:spcPct val="0"/>
              </a:spcBef>
              <a:spcAft>
                <a:spcPts val="1000"/>
              </a:spcAft>
              <a:buClr>
                <a:schemeClr val="accent2"/>
              </a:buClr>
              <a:buFont typeface="Wingdings" panose="05000000000000000000" pitchFamily="2" charset="2"/>
              <a:buChar char="§"/>
            </a:pPr>
            <a:r>
              <a:rPr lang="en-US" altLang="it-IT" sz="2400" dirty="0" err="1"/>
              <a:t>prova</a:t>
            </a:r>
            <a:r>
              <a:rPr lang="en-US" altLang="it-IT" sz="2400" dirty="0"/>
              <a:t> </a:t>
            </a:r>
            <a:r>
              <a:rPr lang="en-US" altLang="it-IT" sz="2400" dirty="0" err="1"/>
              <a:t>scritta</a:t>
            </a:r>
            <a:r>
              <a:rPr lang="en-US" altLang="it-IT" sz="2400" dirty="0"/>
              <a:t> (20 </a:t>
            </a:r>
            <a:r>
              <a:rPr lang="en-US" altLang="it-IT" sz="2400" dirty="0" err="1"/>
              <a:t>quesiti</a:t>
            </a:r>
            <a:r>
              <a:rPr lang="en-US" altLang="it-IT" sz="2400" dirty="0"/>
              <a:t> a </a:t>
            </a:r>
            <a:r>
              <a:rPr lang="en-US" altLang="it-IT" sz="2400" dirty="0" err="1"/>
              <a:t>scelta</a:t>
            </a:r>
            <a:r>
              <a:rPr lang="en-US" altLang="it-IT" sz="2400" dirty="0"/>
              <a:t> </a:t>
            </a:r>
            <a:r>
              <a:rPr lang="en-US" altLang="it-IT" sz="2400" dirty="0" err="1"/>
              <a:t>multipla</a:t>
            </a:r>
            <a:r>
              <a:rPr lang="en-US" altLang="it-IT" sz="2400" dirty="0"/>
              <a:t> + 3 </a:t>
            </a:r>
            <a:r>
              <a:rPr lang="en-US" altLang="it-IT" sz="2400" dirty="0" err="1"/>
              <a:t>domande</a:t>
            </a:r>
            <a:r>
              <a:rPr lang="en-US" altLang="it-IT" sz="2400" dirty="0"/>
              <a:t> a </a:t>
            </a:r>
            <a:r>
              <a:rPr lang="en-US" altLang="it-IT" sz="2400" dirty="0" err="1"/>
              <a:t>risposta</a:t>
            </a:r>
            <a:r>
              <a:rPr lang="en-US" altLang="it-IT" sz="2400" dirty="0"/>
              <a:t> </a:t>
            </a:r>
            <a:r>
              <a:rPr lang="en-US" altLang="it-IT" sz="2400" dirty="0" err="1"/>
              <a:t>aperta</a:t>
            </a:r>
            <a:r>
              <a:rPr lang="en-US" altLang="it-IT" sz="2400" dirty="0"/>
              <a:t> con </a:t>
            </a:r>
            <a:r>
              <a:rPr lang="en-US" altLang="it-IT" sz="2400" dirty="0" err="1"/>
              <a:t>voto</a:t>
            </a:r>
            <a:r>
              <a:rPr lang="en-US" altLang="it-IT" sz="2400" dirty="0"/>
              <a:t> da </a:t>
            </a:r>
            <a:r>
              <a:rPr lang="en-US" altLang="it-IT" sz="2400" dirty="0" err="1"/>
              <a:t>insufficiente</a:t>
            </a:r>
            <a:r>
              <a:rPr lang="en-US" altLang="it-IT" sz="2400" dirty="0"/>
              <a:t> a 30) per </a:t>
            </a:r>
            <a:r>
              <a:rPr lang="en-US" altLang="it-IT" sz="2400" dirty="0" err="1"/>
              <a:t>tutti</a:t>
            </a:r>
            <a:r>
              <a:rPr lang="en-US" altLang="it-IT" sz="2400" dirty="0"/>
              <a:t> </a:t>
            </a:r>
            <a:r>
              <a:rPr lang="en-US" altLang="it-IT" sz="2400" dirty="0" err="1"/>
              <a:t>gli</a:t>
            </a:r>
            <a:r>
              <a:rPr lang="en-US" altLang="it-IT" sz="2400" dirty="0"/>
              <a:t> </a:t>
            </a:r>
            <a:r>
              <a:rPr lang="en-US" altLang="it-IT" sz="2400" dirty="0" err="1"/>
              <a:t>appelli</a:t>
            </a:r>
            <a:r>
              <a:rPr lang="en-US" altLang="it-IT" sz="2400" dirty="0"/>
              <a:t> e per </a:t>
            </a:r>
            <a:r>
              <a:rPr lang="en-US" altLang="it-IT" sz="2400" dirty="0" err="1"/>
              <a:t>tutti</a:t>
            </a:r>
            <a:r>
              <a:rPr lang="en-US" altLang="it-IT" sz="2400" dirty="0"/>
              <a:t> </a:t>
            </a:r>
            <a:r>
              <a:rPr lang="en-US" altLang="it-IT" sz="2400" dirty="0" err="1"/>
              <a:t>i</a:t>
            </a:r>
            <a:r>
              <a:rPr lang="en-US" altLang="it-IT" sz="2400" dirty="0"/>
              <a:t> tipi di </a:t>
            </a:r>
            <a:r>
              <a:rPr lang="en-US" altLang="it-IT" sz="2400" dirty="0" err="1"/>
              <a:t>studenti</a:t>
            </a:r>
            <a:r>
              <a:rPr lang="en-US" altLang="it-IT" sz="2400" dirty="0"/>
              <a:t>: </a:t>
            </a:r>
            <a:r>
              <a:rPr lang="en-US" altLang="it-IT" sz="2400" dirty="0" err="1"/>
              <a:t>frequentanti</a:t>
            </a:r>
            <a:r>
              <a:rPr lang="en-US" altLang="it-IT" sz="2400" dirty="0"/>
              <a:t>, non </a:t>
            </a:r>
            <a:r>
              <a:rPr lang="en-US" altLang="it-IT" sz="2400" dirty="0" err="1"/>
              <a:t>frequentanti</a:t>
            </a:r>
            <a:r>
              <a:rPr lang="en-US" altLang="it-IT" sz="2400" dirty="0"/>
              <a:t> e </a:t>
            </a:r>
            <a:r>
              <a:rPr lang="en-US" altLang="it-IT" sz="2400" dirty="0" smtClean="0"/>
              <a:t>LAST</a:t>
            </a:r>
          </a:p>
          <a:p>
            <a:pPr marL="0" indent="0">
              <a:spcBef>
                <a:spcPct val="0"/>
              </a:spcBef>
              <a:spcAft>
                <a:spcPts val="1000"/>
              </a:spcAft>
              <a:buClr>
                <a:schemeClr val="accent2"/>
              </a:buClr>
              <a:buNone/>
            </a:pPr>
            <a:endParaRPr lang="en-US" altLang="it-IT" sz="2400" dirty="0"/>
          </a:p>
          <a:p>
            <a:pPr>
              <a:spcBef>
                <a:spcPct val="0"/>
              </a:spcBef>
              <a:spcAft>
                <a:spcPts val="1000"/>
              </a:spcAft>
              <a:buClr>
                <a:schemeClr val="accent2"/>
              </a:buClr>
              <a:buFont typeface="Wingdings" panose="05000000000000000000" pitchFamily="2" charset="2"/>
              <a:buChar char="§"/>
            </a:pPr>
            <a:r>
              <a:rPr lang="en-US" altLang="it-IT" sz="2400" dirty="0" err="1"/>
              <a:t>previo</a:t>
            </a:r>
            <a:r>
              <a:rPr lang="en-US" altLang="it-IT" sz="2400" dirty="0"/>
              <a:t> </a:t>
            </a:r>
            <a:r>
              <a:rPr lang="en-US" altLang="it-IT" sz="2400" dirty="0" err="1"/>
              <a:t>superamento</a:t>
            </a:r>
            <a:r>
              <a:rPr lang="en-US" altLang="it-IT" sz="2400" dirty="0"/>
              <a:t> </a:t>
            </a:r>
            <a:r>
              <a:rPr lang="en-US" altLang="it-IT" sz="2400" dirty="0" err="1"/>
              <a:t>anche</a:t>
            </a:r>
            <a:r>
              <a:rPr lang="en-US" altLang="it-IT" sz="2400" dirty="0"/>
              <a:t> </a:t>
            </a:r>
            <a:r>
              <a:rPr lang="en-US" altLang="it-IT" sz="2400" dirty="0" err="1"/>
              <a:t>dell’esame</a:t>
            </a:r>
            <a:r>
              <a:rPr lang="en-US" altLang="it-IT" sz="2400" dirty="0"/>
              <a:t> di PPC1-M, ci </a:t>
            </a:r>
            <a:r>
              <a:rPr lang="en-US" altLang="it-IT" sz="2400" dirty="0" err="1"/>
              <a:t>si</a:t>
            </a:r>
            <a:r>
              <a:rPr lang="en-US" altLang="it-IT" sz="2400" dirty="0"/>
              <a:t> </a:t>
            </a:r>
            <a:r>
              <a:rPr lang="en-US" altLang="it-IT" sz="2400" dirty="0" err="1"/>
              <a:t>potrà</a:t>
            </a:r>
            <a:r>
              <a:rPr lang="en-US" altLang="it-IT" sz="2400" dirty="0"/>
              <a:t> </a:t>
            </a:r>
            <a:r>
              <a:rPr lang="en-US" altLang="it-IT" sz="2400" dirty="0" err="1"/>
              <a:t>iscrivere</a:t>
            </a:r>
            <a:r>
              <a:rPr lang="en-US" altLang="it-IT" sz="2400" dirty="0"/>
              <a:t> a un </a:t>
            </a:r>
            <a:r>
              <a:rPr lang="en-US" altLang="it-IT" sz="2400" dirty="0" err="1"/>
              <a:t>appello</a:t>
            </a:r>
            <a:r>
              <a:rPr lang="en-US" altLang="it-IT" sz="2400" dirty="0"/>
              <a:t> di </a:t>
            </a:r>
            <a:r>
              <a:rPr lang="en-US" altLang="it-IT" sz="2400" dirty="0" err="1"/>
              <a:t>registrazione</a:t>
            </a:r>
            <a:r>
              <a:rPr lang="en-US" altLang="it-IT" sz="2400" dirty="0"/>
              <a:t> del </a:t>
            </a:r>
            <a:r>
              <a:rPr lang="en-US" altLang="it-IT" sz="2400" dirty="0" err="1"/>
              <a:t>voto</a:t>
            </a:r>
            <a:r>
              <a:rPr lang="en-US" altLang="it-IT" sz="2400" dirty="0"/>
              <a:t> per </a:t>
            </a:r>
            <a:r>
              <a:rPr lang="en-US" altLang="it-IT" sz="2400" dirty="0" err="1"/>
              <a:t>l’intero</a:t>
            </a:r>
            <a:r>
              <a:rPr lang="en-US" altLang="it-IT" sz="2400" dirty="0"/>
              <a:t> </a:t>
            </a:r>
            <a:r>
              <a:rPr lang="en-US" altLang="it-IT" sz="2400" dirty="0" err="1"/>
              <a:t>insegnamento</a:t>
            </a:r>
            <a:r>
              <a:rPr lang="en-US" altLang="it-IT" sz="2400" dirty="0"/>
              <a:t> da 12 </a:t>
            </a:r>
            <a:r>
              <a:rPr lang="en-US" altLang="it-IT" sz="2400" dirty="0" err="1"/>
              <a:t>cfu</a:t>
            </a:r>
            <a:r>
              <a:rPr lang="en-US" altLang="it-IT" sz="2400" dirty="0"/>
              <a:t> (media </a:t>
            </a:r>
            <a:r>
              <a:rPr lang="en-US" altLang="it-IT" sz="2400" dirty="0" err="1"/>
              <a:t>dei</a:t>
            </a:r>
            <a:r>
              <a:rPr lang="en-US" altLang="it-IT" sz="2400" dirty="0"/>
              <a:t> 2 </a:t>
            </a:r>
            <a:r>
              <a:rPr lang="en-US" altLang="it-IT" sz="2400" dirty="0" err="1"/>
              <a:t>voti</a:t>
            </a:r>
            <a:r>
              <a:rPr lang="en-US" altLang="it-IT" sz="2400" dirty="0" smtClean="0"/>
              <a:t>)</a:t>
            </a:r>
          </a:p>
          <a:p>
            <a:pPr>
              <a:spcBef>
                <a:spcPct val="0"/>
              </a:spcBef>
              <a:spcAft>
                <a:spcPts val="1000"/>
              </a:spcAft>
              <a:buClr>
                <a:schemeClr val="accent2"/>
              </a:buClr>
              <a:buFont typeface="Wingdings" panose="05000000000000000000" pitchFamily="2" charset="2"/>
              <a:buChar char="§"/>
            </a:pPr>
            <a:endParaRPr lang="en-US" altLang="it-IT" sz="2400" dirty="0"/>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529"/>
                                        </p:tgtEl>
                                        <p:attrNameLst>
                                          <p:attrName>style.visibility</p:attrName>
                                        </p:attrNameLst>
                                      </p:cBhvr>
                                      <p:to>
                                        <p:strVal val="visible"/>
                                      </p:to>
                                    </p:set>
                                    <p:animEffect transition="in" filter="dissolve">
                                      <p:cBhvr>
                                        <p:cTn id="7" dur="500"/>
                                        <p:tgtEl>
                                          <p:spTgt spid="225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wipe(left)">
                                      <p:cBhvr>
                                        <p:cTn id="12" dur="500"/>
                                        <p:tgtEl>
                                          <p:spTgt spid="2">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3" end="3"/>
                                            </p:txEl>
                                          </p:spTgt>
                                        </p:tgtEl>
                                        <p:attrNameLst>
                                          <p:attrName>style.visibility</p:attrName>
                                        </p:attrNameLst>
                                      </p:cBhvr>
                                      <p:to>
                                        <p:strVal val="visible"/>
                                      </p:to>
                                    </p:set>
                                    <p:animEffect transition="in" filter="wipe(left)">
                                      <p:cBhvr>
                                        <p:cTn id="17"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p:bldP spid="2"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183842" y="2816534"/>
            <a:ext cx="8534400" cy="925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75000"/>
              </a:lnSpc>
              <a:spcBef>
                <a:spcPct val="0"/>
              </a:spcBef>
              <a:buFontTx/>
              <a:buNone/>
            </a:pPr>
            <a:r>
              <a:rPr lang="en-US" altLang="it-IT" sz="7200" dirty="0" smtClean="0">
                <a:solidFill>
                  <a:srgbClr val="000090"/>
                </a:solidFill>
              </a:rPr>
              <a:t>2 </a:t>
            </a:r>
            <a:r>
              <a:rPr lang="en-US" altLang="it-IT" sz="7200" dirty="0" err="1" smtClean="0">
                <a:solidFill>
                  <a:srgbClr val="000090"/>
                </a:solidFill>
              </a:rPr>
              <a:t>seminari</a:t>
            </a:r>
            <a:endParaRPr lang="en-US" altLang="it-IT" sz="7200" dirty="0">
              <a:solidFill>
                <a:srgbClr val="000090"/>
              </a:solidFill>
            </a:endParaRPr>
          </a:p>
        </p:txBody>
      </p:sp>
    </p:spTree>
    <p:extLst>
      <p:ext uri="{BB962C8B-B14F-4D97-AF65-F5344CB8AC3E}">
        <p14:creationId xmlns:p14="http://schemas.microsoft.com/office/powerpoint/2010/main" val="10980192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211138" y="46038"/>
            <a:ext cx="8534400" cy="60164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75000"/>
              </a:lnSpc>
              <a:spcBef>
                <a:spcPct val="0"/>
              </a:spcBef>
              <a:buFontTx/>
              <a:buNone/>
            </a:pPr>
            <a:r>
              <a:rPr lang="en-US" altLang="it-IT" sz="4400" dirty="0" err="1">
                <a:solidFill>
                  <a:srgbClr val="000090"/>
                </a:solidFill>
              </a:rPr>
              <a:t>a</a:t>
            </a:r>
            <a:r>
              <a:rPr lang="en-US" altLang="it-IT" sz="4400" dirty="0" err="1" smtClean="0">
                <a:solidFill>
                  <a:srgbClr val="000090"/>
                </a:solidFill>
              </a:rPr>
              <a:t>zione</a:t>
            </a:r>
            <a:r>
              <a:rPr lang="en-US" altLang="it-IT" sz="4400" dirty="0" smtClean="0">
                <a:solidFill>
                  <a:srgbClr val="000090"/>
                </a:solidFill>
              </a:rPr>
              <a:t>, </a:t>
            </a:r>
            <a:r>
              <a:rPr lang="en-US" altLang="it-IT" sz="4400" dirty="0" err="1" smtClean="0">
                <a:solidFill>
                  <a:srgbClr val="000090"/>
                </a:solidFill>
              </a:rPr>
              <a:t>emozioni</a:t>
            </a:r>
            <a:r>
              <a:rPr lang="en-US" altLang="it-IT" sz="4400" dirty="0" smtClean="0">
                <a:solidFill>
                  <a:srgbClr val="000090"/>
                </a:solidFill>
              </a:rPr>
              <a:t> e </a:t>
            </a:r>
            <a:r>
              <a:rPr lang="en-US" altLang="it-IT" sz="4400" dirty="0" err="1" smtClean="0">
                <a:solidFill>
                  <a:srgbClr val="000090"/>
                </a:solidFill>
              </a:rPr>
              <a:t>attenzione</a:t>
            </a:r>
            <a:endParaRPr lang="en-US" altLang="it-IT" sz="4400" dirty="0">
              <a:solidFill>
                <a:srgbClr val="000090"/>
              </a:solidFill>
            </a:endParaRPr>
          </a:p>
        </p:txBody>
      </p:sp>
      <p:sp>
        <p:nvSpPr>
          <p:cNvPr id="7" name="TextBox 6"/>
          <p:cNvSpPr txBox="1">
            <a:spLocks noChangeArrowheads="1"/>
          </p:cNvSpPr>
          <p:nvPr/>
        </p:nvSpPr>
        <p:spPr bwMode="auto">
          <a:xfrm>
            <a:off x="211138" y="1384648"/>
            <a:ext cx="4007935" cy="44114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spcBef>
                <a:spcPct val="0"/>
              </a:spcBef>
              <a:spcAft>
                <a:spcPts val="1000"/>
              </a:spcAft>
              <a:buClr>
                <a:schemeClr val="accent2"/>
              </a:buClr>
              <a:buFont typeface="Wingdings" panose="05000000000000000000" pitchFamily="2" charset="2"/>
              <a:buChar char="§"/>
            </a:pPr>
            <a:r>
              <a:rPr lang="en-US" altLang="it-IT" sz="2400" dirty="0" smtClean="0"/>
              <a:t>Giulio </a:t>
            </a:r>
            <a:r>
              <a:rPr lang="en-US" altLang="it-IT" sz="2400" dirty="0" err="1" smtClean="0"/>
              <a:t>Baldassi</a:t>
            </a:r>
            <a:r>
              <a:rPr lang="en-US" altLang="it-IT" sz="2400" dirty="0" smtClean="0"/>
              <a:t> vi </a:t>
            </a:r>
            <a:r>
              <a:rPr lang="en-US" altLang="it-IT" sz="2400" dirty="0" err="1" smtClean="0"/>
              <a:t>presenterà</a:t>
            </a:r>
            <a:r>
              <a:rPr lang="en-US" altLang="it-IT" sz="2400" dirty="0" smtClean="0"/>
              <a:t> </a:t>
            </a:r>
            <a:r>
              <a:rPr lang="en-US" altLang="it-IT" sz="2400" dirty="0" err="1" smtClean="0"/>
              <a:t>il</a:t>
            </a:r>
            <a:r>
              <a:rPr lang="en-US" altLang="it-IT" sz="2400" dirty="0" smtClean="0"/>
              <a:t> </a:t>
            </a:r>
            <a:r>
              <a:rPr lang="en-US" altLang="it-IT" sz="2400" dirty="0" err="1" smtClean="0"/>
              <a:t>suo</a:t>
            </a:r>
            <a:r>
              <a:rPr lang="en-US" altLang="it-IT" sz="2400" dirty="0" smtClean="0"/>
              <a:t> </a:t>
            </a:r>
            <a:r>
              <a:rPr lang="en-US" altLang="it-IT" sz="2400" dirty="0" err="1" smtClean="0"/>
              <a:t>progetto</a:t>
            </a:r>
            <a:r>
              <a:rPr lang="en-US" altLang="it-IT" sz="2400" dirty="0" smtClean="0"/>
              <a:t> di </a:t>
            </a:r>
            <a:r>
              <a:rPr lang="en-US" altLang="it-IT" sz="2400" dirty="0" err="1" smtClean="0"/>
              <a:t>dottorato</a:t>
            </a:r>
            <a:r>
              <a:rPr lang="en-US" altLang="it-IT" sz="2400" dirty="0" smtClean="0"/>
              <a:t> </a:t>
            </a:r>
          </a:p>
          <a:p>
            <a:pPr>
              <a:spcBef>
                <a:spcPct val="0"/>
              </a:spcBef>
              <a:spcAft>
                <a:spcPts val="1000"/>
              </a:spcAft>
              <a:buClr>
                <a:schemeClr val="accent2"/>
              </a:buClr>
              <a:buFont typeface="Wingdings" panose="05000000000000000000" pitchFamily="2" charset="2"/>
              <a:buChar char="§"/>
            </a:pPr>
            <a:r>
              <a:rPr lang="en-US" altLang="it-IT" sz="2400" dirty="0" err="1" smtClean="0"/>
              <a:t>Parlerà</a:t>
            </a:r>
            <a:r>
              <a:rPr lang="en-US" altLang="it-IT" sz="2400" dirty="0" smtClean="0"/>
              <a:t> </a:t>
            </a:r>
            <a:r>
              <a:rPr lang="en-US" altLang="it-IT" sz="2400" dirty="0" err="1" smtClean="0"/>
              <a:t>della</a:t>
            </a:r>
            <a:r>
              <a:rPr lang="en-US" altLang="it-IT" sz="2400" dirty="0" smtClean="0"/>
              <a:t> </a:t>
            </a:r>
            <a:r>
              <a:rPr lang="en-US" altLang="it-IT" sz="2400" dirty="0" err="1" smtClean="0"/>
              <a:t>relazione</a:t>
            </a:r>
            <a:r>
              <a:rPr lang="en-US" altLang="it-IT" sz="2400" dirty="0" smtClean="0"/>
              <a:t> </a:t>
            </a:r>
            <a:r>
              <a:rPr lang="en-US" altLang="it-IT" sz="2400" dirty="0" err="1" smtClean="0"/>
              <a:t>tra</a:t>
            </a:r>
            <a:r>
              <a:rPr lang="en-US" altLang="it-IT" sz="2400" dirty="0" smtClean="0"/>
              <a:t> </a:t>
            </a:r>
            <a:r>
              <a:rPr lang="en-US" altLang="it-IT" sz="2400" dirty="0" err="1" smtClean="0"/>
              <a:t>azione</a:t>
            </a:r>
            <a:r>
              <a:rPr lang="en-US" altLang="it-IT" sz="2400" dirty="0" smtClean="0"/>
              <a:t>, </a:t>
            </a:r>
            <a:r>
              <a:rPr lang="en-US" altLang="it-IT" sz="2400" dirty="0" err="1" smtClean="0"/>
              <a:t>salienza</a:t>
            </a:r>
            <a:r>
              <a:rPr lang="en-US" altLang="it-IT" sz="2400" dirty="0" smtClean="0"/>
              <a:t> </a:t>
            </a:r>
            <a:r>
              <a:rPr lang="en-US" altLang="it-IT" sz="2400" dirty="0" err="1" smtClean="0"/>
              <a:t>percettiva</a:t>
            </a:r>
            <a:r>
              <a:rPr lang="en-US" altLang="it-IT" sz="2400" dirty="0" smtClean="0"/>
              <a:t> di stimuli </a:t>
            </a:r>
            <a:r>
              <a:rPr lang="en-US" altLang="it-IT" sz="2400" dirty="0" err="1" smtClean="0"/>
              <a:t>emotivi</a:t>
            </a:r>
            <a:r>
              <a:rPr lang="en-US" altLang="it-IT" sz="2400" dirty="0" smtClean="0"/>
              <a:t> e </a:t>
            </a:r>
            <a:r>
              <a:rPr lang="en-US" altLang="it-IT" sz="2400" dirty="0" err="1" smtClean="0"/>
              <a:t>attenzione</a:t>
            </a:r>
            <a:r>
              <a:rPr lang="en-US" altLang="it-IT" sz="2400" dirty="0" smtClean="0"/>
              <a:t> (</a:t>
            </a:r>
            <a:r>
              <a:rPr lang="en-US" altLang="it-IT" sz="2400" dirty="0" err="1" smtClean="0"/>
              <a:t>endogena</a:t>
            </a:r>
            <a:r>
              <a:rPr lang="en-US" altLang="it-IT" sz="2400" dirty="0" smtClean="0"/>
              <a:t> vs. </a:t>
            </a:r>
            <a:r>
              <a:rPr lang="en-US" altLang="it-IT" sz="2400" dirty="0" err="1" smtClean="0"/>
              <a:t>esogena</a:t>
            </a:r>
            <a:r>
              <a:rPr lang="en-US" altLang="it-IT" sz="2400" dirty="0" smtClean="0"/>
              <a:t>)</a:t>
            </a:r>
          </a:p>
          <a:p>
            <a:pPr>
              <a:spcBef>
                <a:spcPct val="0"/>
              </a:spcBef>
              <a:spcAft>
                <a:spcPts val="1000"/>
              </a:spcAft>
              <a:buClr>
                <a:schemeClr val="accent2"/>
              </a:buClr>
              <a:buFont typeface="Wingdings" panose="05000000000000000000" pitchFamily="2" charset="2"/>
              <a:buChar char="§"/>
            </a:pPr>
            <a:r>
              <a:rPr lang="en-US" altLang="it-IT" sz="2400" dirty="0" err="1" smtClean="0"/>
              <a:t>Discuterà</a:t>
            </a:r>
            <a:r>
              <a:rPr lang="en-US" altLang="it-IT" sz="2400" dirty="0" smtClean="0"/>
              <a:t> </a:t>
            </a:r>
            <a:r>
              <a:rPr lang="en-US" altLang="it-IT" sz="2400" dirty="0" err="1" smtClean="0"/>
              <a:t>i</a:t>
            </a:r>
            <a:r>
              <a:rPr lang="en-US" altLang="it-IT" sz="2400" dirty="0" smtClean="0"/>
              <a:t> </a:t>
            </a:r>
            <a:r>
              <a:rPr lang="en-US" altLang="it-IT" sz="2400" dirty="0" err="1" smtClean="0"/>
              <a:t>vostri</a:t>
            </a:r>
            <a:r>
              <a:rPr lang="en-US" altLang="it-IT" sz="2400" dirty="0" smtClean="0"/>
              <a:t> </a:t>
            </a:r>
            <a:r>
              <a:rPr lang="en-US" altLang="it-IT" sz="2400" dirty="0" err="1" smtClean="0"/>
              <a:t>risultati</a:t>
            </a:r>
            <a:r>
              <a:rPr lang="en-US" altLang="it-IT" sz="2400" dirty="0" smtClean="0"/>
              <a:t> al </a:t>
            </a:r>
            <a:r>
              <a:rPr lang="en-US" altLang="it-IT" sz="2400" dirty="0" err="1" smtClean="0"/>
              <a:t>Laboratorio</a:t>
            </a:r>
            <a:r>
              <a:rPr lang="en-US" altLang="it-IT" sz="2400" dirty="0" smtClean="0"/>
              <a:t> del Corso EdM2018 </a:t>
            </a:r>
          </a:p>
        </p:txBody>
      </p:sp>
      <p:pic>
        <p:nvPicPr>
          <p:cNvPr id="8" name="Immagine 2"/>
          <p:cNvPicPr>
            <a:picLocks noChangeAspect="1" noChangeArrowheads="1"/>
          </p:cNvPicPr>
          <p:nvPr/>
        </p:nvPicPr>
        <p:blipFill>
          <a:blip r:embed="rId2">
            <a:extLst>
              <a:ext uri="{28A0092B-C50C-407E-A947-70E740481C1C}">
                <a14:useLocalDpi xmlns:a14="http://schemas.microsoft.com/office/drawing/2010/main" val="0"/>
              </a:ext>
            </a:extLst>
          </a:blip>
          <a:srcRect r="50000"/>
          <a:stretch>
            <a:fillRect/>
          </a:stretch>
        </p:blipFill>
        <p:spPr bwMode="auto">
          <a:xfrm>
            <a:off x="4860758" y="1063806"/>
            <a:ext cx="4283242" cy="55682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0347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dissolve">
                                      <p:cBhvr>
                                        <p:cTn id="7" dur="500"/>
                                        <p:tgtEl>
                                          <p:spTgt spid="2"/>
                                        </p:tgtEl>
                                      </p:cBhvr>
                                    </p:animEffect>
                                  </p:childTnLst>
                                </p:cTn>
                              </p:par>
                              <p:par>
                                <p:cTn id="8" presetID="8" presetClass="emph" presetSubtype="0" fill="hold" nodeType="withEffect">
                                  <p:stCondLst>
                                    <p:cond delay="0"/>
                                  </p:stCondLst>
                                  <p:childTnLst>
                                    <p:animRot by="10800000">
                                      <p:cBhvr>
                                        <p:cTn id="9" dur="2500" fill="hold"/>
                                        <p:tgtEl>
                                          <p:spTgt spid="8"/>
                                        </p:tgtEl>
                                        <p:attrNameLst>
                                          <p:attrName>r</p:attrName>
                                        </p:attrNameLst>
                                      </p:cBhvr>
                                    </p:animRo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7">
                                            <p:txEl>
                                              <p:pRg st="0" end="0"/>
                                            </p:txEl>
                                          </p:spTgt>
                                        </p:tgtEl>
                                        <p:attrNameLst>
                                          <p:attrName>style.visibility</p:attrName>
                                        </p:attrNameLst>
                                      </p:cBhvr>
                                      <p:to>
                                        <p:strVal val="visible"/>
                                      </p:to>
                                    </p:set>
                                    <p:animEffect transition="in" filter="wipe(left)">
                                      <p:cBhvr>
                                        <p:cTn id="14" dur="500"/>
                                        <p:tgtEl>
                                          <p:spTgt spid="7">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7">
                                            <p:txEl>
                                              <p:pRg st="1" end="1"/>
                                            </p:txEl>
                                          </p:spTgt>
                                        </p:tgtEl>
                                        <p:attrNameLst>
                                          <p:attrName>style.visibility</p:attrName>
                                        </p:attrNameLst>
                                      </p:cBhvr>
                                      <p:to>
                                        <p:strVal val="visible"/>
                                      </p:to>
                                    </p:set>
                                    <p:animEffect transition="in" filter="wipe(left)">
                                      <p:cBhvr>
                                        <p:cTn id="19" dur="500"/>
                                        <p:tgtEl>
                                          <p:spTgt spid="7">
                                            <p:txEl>
                                              <p:pRg st="1" end="1"/>
                                            </p:txEl>
                                          </p:spTgt>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7">
                                            <p:txEl>
                                              <p:pRg st="2" end="2"/>
                                            </p:txEl>
                                          </p:spTgt>
                                        </p:tgtEl>
                                        <p:attrNameLst>
                                          <p:attrName>style.visibility</p:attrName>
                                        </p:attrNameLst>
                                      </p:cBhvr>
                                      <p:to>
                                        <p:strVal val="visible"/>
                                      </p:to>
                                    </p:set>
                                    <p:animEffect transition="in" filter="wipe(left)">
                                      <p:cBhvr>
                                        <p:cTn id="24" dur="500"/>
                                        <p:tgtEl>
                                          <p:spTgt spid="7">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build="p"/>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2"/>
          <p:cNvPicPr>
            <a:picLocks noChangeAspect="1" noChangeArrowheads="1"/>
          </p:cNvPicPr>
          <p:nvPr/>
        </p:nvPicPr>
        <p:blipFill>
          <a:blip r:embed="rId3">
            <a:extLst>
              <a:ext uri="{28A0092B-C50C-407E-A947-70E740481C1C}">
                <a14:useLocalDpi xmlns:a14="http://schemas.microsoft.com/office/drawing/2010/main" val="0"/>
              </a:ext>
            </a:extLst>
          </a:blip>
          <a:srcRect l="15584" t="14371" r="15750" b="4295"/>
          <a:stretch>
            <a:fillRect/>
          </a:stretch>
        </p:blipFill>
        <p:spPr bwMode="auto">
          <a:xfrm>
            <a:off x="0" y="765175"/>
            <a:ext cx="9144000" cy="6092825"/>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29" name="Rectangle 2"/>
          <p:cNvSpPr>
            <a:spLocks noChangeArrowheads="1"/>
          </p:cNvSpPr>
          <p:nvPr/>
        </p:nvSpPr>
        <p:spPr bwMode="auto">
          <a:xfrm>
            <a:off x="211138" y="46038"/>
            <a:ext cx="8534400" cy="11096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lnSpc>
                <a:spcPct val="75000"/>
              </a:lnSpc>
              <a:spcBef>
                <a:spcPct val="0"/>
              </a:spcBef>
              <a:buFontTx/>
              <a:buNone/>
            </a:pPr>
            <a:r>
              <a:rPr lang="en-US" altLang="it-IT" sz="4400" dirty="0">
                <a:solidFill>
                  <a:srgbClr val="000090"/>
                </a:solidFill>
              </a:rPr>
              <a:t>…. u</a:t>
            </a:r>
            <a:r>
              <a:rPr lang="en-US" altLang="it-IT" sz="4400" dirty="0" smtClean="0">
                <a:solidFill>
                  <a:srgbClr val="000090"/>
                </a:solidFill>
              </a:rPr>
              <a:t>n </a:t>
            </a:r>
            <a:r>
              <a:rPr lang="en-US" altLang="it-IT" sz="4400" dirty="0" err="1" smtClean="0">
                <a:solidFill>
                  <a:srgbClr val="000090"/>
                </a:solidFill>
              </a:rPr>
              <a:t>evento</a:t>
            </a:r>
            <a:r>
              <a:rPr lang="en-US" altLang="it-IT" sz="4400" dirty="0" smtClean="0">
                <a:solidFill>
                  <a:srgbClr val="000090"/>
                </a:solidFill>
              </a:rPr>
              <a:t> </a:t>
            </a:r>
            <a:r>
              <a:rPr lang="en-US" altLang="it-IT" sz="4400" dirty="0" err="1" smtClean="0">
                <a:solidFill>
                  <a:srgbClr val="000090"/>
                </a:solidFill>
              </a:rPr>
              <a:t>celebre</a:t>
            </a:r>
            <a:r>
              <a:rPr lang="en-US" altLang="it-IT" sz="4400" dirty="0" smtClean="0">
                <a:solidFill>
                  <a:srgbClr val="000090"/>
                </a:solidFill>
              </a:rPr>
              <a:t> </a:t>
            </a:r>
            <a:r>
              <a:rPr lang="en-US" altLang="it-IT" sz="4400" dirty="0">
                <a:solidFill>
                  <a:srgbClr val="000090"/>
                </a:solidFill>
              </a:rPr>
              <a:t>per </a:t>
            </a:r>
            <a:r>
              <a:rPr lang="en-US" altLang="it-IT" sz="4400" dirty="0" err="1">
                <a:solidFill>
                  <a:srgbClr val="000090"/>
                </a:solidFill>
              </a:rPr>
              <a:t>voi</a:t>
            </a:r>
            <a:endParaRPr lang="en-US" altLang="it-IT" sz="4400" dirty="0">
              <a:solidFill>
                <a:srgbClr val="000090"/>
              </a:solidFill>
            </a:endParaRPr>
          </a:p>
          <a:p>
            <a:pPr algn="ctr">
              <a:lnSpc>
                <a:spcPct val="75000"/>
              </a:lnSpc>
              <a:spcBef>
                <a:spcPct val="0"/>
              </a:spcBef>
              <a:buFontTx/>
              <a:buNone/>
            </a:pPr>
            <a:r>
              <a:rPr lang="en-US" altLang="it-IT" dirty="0">
                <a:solidFill>
                  <a:srgbClr val="FF9900"/>
                </a:solidFill>
              </a:rPr>
              <a:t>www.ecvp2018.org</a:t>
            </a:r>
            <a:r>
              <a:rPr lang="en-US" altLang="it-IT" sz="4400" dirty="0">
                <a:solidFill>
                  <a:srgbClr val="000090"/>
                </a:solidFill>
              </a:rPr>
              <a:t>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529"/>
                                        </p:tgtEl>
                                        <p:attrNameLst>
                                          <p:attrName>style.visibility</p:attrName>
                                        </p:attrNameLst>
                                      </p:cBhvr>
                                      <p:to>
                                        <p:strVal val="visible"/>
                                      </p:to>
                                    </p:set>
                                    <p:animEffect transition="in" filter="dissolve">
                                      <p:cBhvr>
                                        <p:cTn id="7" dur="500"/>
                                        <p:tgtEl>
                                          <p:spTgt spid="225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p:cNvPicPr>
            <a:picLocks noChangeAspect="1" noChangeArrowheads="1"/>
          </p:cNvPicPr>
          <p:nvPr/>
        </p:nvPicPr>
        <p:blipFill>
          <a:blip r:embed="rId3">
            <a:extLst>
              <a:ext uri="{28A0092B-C50C-407E-A947-70E740481C1C}">
                <a14:useLocalDpi xmlns:a14="http://schemas.microsoft.com/office/drawing/2010/main" val="0"/>
              </a:ext>
            </a:extLst>
          </a:blip>
          <a:srcRect l="22833" t="15555" r="26250" b="10370"/>
          <a:stretch>
            <a:fillRect/>
          </a:stretch>
        </p:blipFill>
        <p:spPr bwMode="auto">
          <a:xfrm>
            <a:off x="211138" y="1193800"/>
            <a:ext cx="6921500" cy="5664200"/>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2529" name="Rectangle 2"/>
          <p:cNvSpPr>
            <a:spLocks noChangeArrowheads="1"/>
          </p:cNvSpPr>
          <p:nvPr/>
        </p:nvSpPr>
        <p:spPr bwMode="auto">
          <a:xfrm>
            <a:off x="211138" y="7938"/>
            <a:ext cx="8534400" cy="76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it-IT" sz="4400">
                <a:solidFill>
                  <a:srgbClr val="000090"/>
                </a:solidFill>
              </a:rPr>
              <a:t>prof. Walter Gerbino</a:t>
            </a:r>
          </a:p>
        </p:txBody>
      </p:sp>
      <p:pic>
        <p:nvPicPr>
          <p:cNvPr id="41988" name="Picture 2"/>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5490405" y="5162550"/>
            <a:ext cx="2695575" cy="1695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t="606" r="558"/>
          <a:stretch>
            <a:fillRect/>
          </a:stretch>
        </p:blipFill>
        <p:spPr bwMode="auto">
          <a:xfrm>
            <a:off x="7767173" y="4230166"/>
            <a:ext cx="1379402" cy="262783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317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529"/>
                                        </p:tgtEl>
                                        <p:attrNameLst>
                                          <p:attrName>style.visibility</p:attrName>
                                        </p:attrNameLst>
                                      </p:cBhvr>
                                      <p:to>
                                        <p:strVal val="visible"/>
                                      </p:to>
                                    </p:set>
                                    <p:animEffect transition="in" filter="dissolve">
                                      <p:cBhvr>
                                        <p:cTn id="7" dur="500"/>
                                        <p:tgtEl>
                                          <p:spTgt spid="22529"/>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1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29" name="Rectangle 2"/>
          <p:cNvSpPr>
            <a:spLocks noChangeArrowheads="1"/>
          </p:cNvSpPr>
          <p:nvPr/>
        </p:nvSpPr>
        <p:spPr bwMode="auto">
          <a:xfrm>
            <a:off x="317500" y="165100"/>
            <a:ext cx="8513763" cy="769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ctr">
              <a:spcBef>
                <a:spcPct val="0"/>
              </a:spcBef>
              <a:buFontTx/>
              <a:buNone/>
            </a:pPr>
            <a:r>
              <a:rPr lang="en-US" altLang="it-IT" sz="4400">
                <a:solidFill>
                  <a:schemeClr val="accent2"/>
                </a:solidFill>
              </a:rPr>
              <a:t>042PS-2: 18 lezioni Aula 3A H3 </a:t>
            </a:r>
          </a:p>
        </p:txBody>
      </p:sp>
      <p:graphicFrame>
        <p:nvGraphicFramePr>
          <p:cNvPr id="232545" name="Group 97"/>
          <p:cNvGraphicFramePr>
            <a:graphicFrameLocks noGrp="1"/>
          </p:cNvGraphicFramePr>
          <p:nvPr>
            <p:extLst>
              <p:ext uri="{D42A27DB-BD31-4B8C-83A1-F6EECF244321}">
                <p14:modId xmlns:p14="http://schemas.microsoft.com/office/powerpoint/2010/main" val="1083116531"/>
              </p:ext>
            </p:extLst>
          </p:nvPr>
        </p:nvGraphicFramePr>
        <p:xfrm>
          <a:off x="78825" y="1899836"/>
          <a:ext cx="9002110" cy="4591051"/>
        </p:xfrm>
        <a:graphic>
          <a:graphicData uri="http://schemas.openxmlformats.org/drawingml/2006/table">
            <a:tbl>
              <a:tblPr/>
              <a:tblGrid>
                <a:gridCol w="756745"/>
                <a:gridCol w="880378"/>
                <a:gridCol w="747008"/>
                <a:gridCol w="738971"/>
                <a:gridCol w="742988"/>
                <a:gridCol w="721136"/>
                <a:gridCol w="764841"/>
                <a:gridCol w="742988"/>
                <a:gridCol w="742988"/>
                <a:gridCol w="721136"/>
                <a:gridCol w="721136"/>
                <a:gridCol w="721795"/>
              </a:tblGrid>
              <a:tr h="633407">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0"/>
                        </a:spcBef>
                        <a:spcAft>
                          <a:spcPct val="0"/>
                        </a:spcAft>
                        <a:buClrTx/>
                        <a:buSzTx/>
                        <a:buFontTx/>
                        <a:buNone/>
                        <a:tabLst/>
                      </a:pPr>
                      <a:endParaRPr kumimoji="0" lang="en-US" altLang="it-IT" sz="1600" b="1" i="0" u="none" strike="noStrike" cap="none" normalizeH="0" baseline="0" dirty="0" smtClean="0">
                        <a:ln>
                          <a:noFill/>
                        </a:ln>
                        <a:solidFill>
                          <a:srgbClr val="FFFFFF"/>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10/03</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17/03</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24/03</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31/03</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07/04</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14/04</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21/04</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28/04</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05/05</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cap="none" normalizeH="0" baseline="0" dirty="0" smtClean="0">
                          <a:ln>
                            <a:noFill/>
                          </a:ln>
                          <a:solidFill>
                            <a:srgbClr val="000090"/>
                          </a:solidFill>
                          <a:effectLst/>
                          <a:latin typeface="Arial" panose="020B0604020202020204" pitchFamily="34" charset="0"/>
                          <a:cs typeface="Arial" panose="020B0604020202020204" pitchFamily="34" charset="0"/>
                        </a:rPr>
                        <a:t>12/05</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600" b="1" i="0" u="none" strike="noStrike" kern="1200" cap="none" normalizeH="0" baseline="0" dirty="0" smtClean="0">
                          <a:ln>
                            <a:noFill/>
                          </a:ln>
                          <a:solidFill>
                            <a:srgbClr val="000090"/>
                          </a:solidFill>
                          <a:effectLst/>
                          <a:latin typeface="Arial" panose="020B0604020202020204" pitchFamily="34" charset="0"/>
                          <a:ea typeface="+mn-ea"/>
                          <a:cs typeface="Arial" panose="020B0604020202020204" pitchFamily="34" charset="0"/>
                        </a:rPr>
                        <a:t>19/05</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r>
              <a:tr h="50904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800" b="0" i="0" u="none" strike="noStrike" cap="none" normalizeH="0" baseline="0" smtClean="0">
                          <a:ln>
                            <a:noFill/>
                          </a:ln>
                          <a:solidFill>
                            <a:srgbClr val="000090"/>
                          </a:solidFill>
                          <a:effectLst/>
                          <a:latin typeface="Arial" panose="020B0604020202020204" pitchFamily="34" charset="0"/>
                          <a:cs typeface="Arial" panose="020B0604020202020204" pitchFamily="34" charset="0"/>
                        </a:rPr>
                        <a:t>lun</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66FF33"/>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smtClean="0">
                        <a:ln>
                          <a:noFill/>
                        </a:ln>
                        <a:solidFill>
                          <a:srgbClr val="66FF33"/>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smtClean="0">
                        <a:ln>
                          <a:noFill/>
                        </a:ln>
                        <a:solidFill>
                          <a:srgbClr val="66FF33"/>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smtClean="0">
                        <a:ln>
                          <a:noFill/>
                        </a:ln>
                        <a:solidFill>
                          <a:srgbClr val="66FF33"/>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smtClean="0">
                        <a:ln>
                          <a:noFill/>
                        </a:ln>
                        <a:solidFill>
                          <a:srgbClr val="66FF33"/>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smtClean="0">
                        <a:ln>
                          <a:noFill/>
                        </a:ln>
                        <a:solidFill>
                          <a:srgbClr val="66FF33"/>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smtClean="0">
                        <a:ln>
                          <a:noFill/>
                        </a:ln>
                        <a:solidFill>
                          <a:srgbClr val="66FF33"/>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smtClean="0">
                        <a:ln>
                          <a:noFill/>
                        </a:ln>
                        <a:solidFill>
                          <a:srgbClr val="66FF33"/>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smtClean="0">
                        <a:ln>
                          <a:noFill/>
                        </a:ln>
                        <a:solidFill>
                          <a:srgbClr val="66FF33"/>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r>
              <a:tr h="121525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800" b="0" i="0" u="none" strike="noStrike" cap="none" normalizeH="0" baseline="0" smtClean="0">
                          <a:ln>
                            <a:noFill/>
                          </a:ln>
                          <a:solidFill>
                            <a:srgbClr val="000090"/>
                          </a:solidFill>
                          <a:effectLst/>
                          <a:latin typeface="Arial" panose="020B0604020202020204" pitchFamily="34" charset="0"/>
                          <a:cs typeface="Arial" panose="020B0604020202020204" pitchFamily="34" charset="0"/>
                        </a:rPr>
                        <a:t>mar</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11:00-13:30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11:00-13:30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3</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11:00-13:30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4</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11:00-13:30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6</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11:00-13:30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8</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11:00-13:30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10</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Ponte</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11:00-13:30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12</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11:00-13:30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14</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11:00-13:30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16</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11:00-13:30</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18</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r>
              <a:tr h="1215253">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800" b="0" i="0" u="none" strike="noStrike" cap="none" normalizeH="0" baseline="0" smtClean="0">
                          <a:ln>
                            <a:noFill/>
                          </a:ln>
                          <a:solidFill>
                            <a:srgbClr val="000090"/>
                          </a:solidFill>
                          <a:effectLst/>
                          <a:latin typeface="Arial" panose="020B0604020202020204" pitchFamily="34" charset="0"/>
                          <a:cs typeface="Arial" panose="020B0604020202020204" pitchFamily="34" charset="0"/>
                        </a:rPr>
                        <a:t>mer</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kern="1200" cap="none" normalizeH="0" baseline="0" dirty="0" smtClean="0">
                          <a:ln>
                            <a:noFill/>
                          </a:ln>
                          <a:solidFill>
                            <a:srgbClr val="000000"/>
                          </a:solidFill>
                          <a:effectLst/>
                          <a:latin typeface="Arial" panose="020B0604020202020204" pitchFamily="34" charset="0"/>
                          <a:ea typeface="+mn-ea"/>
                          <a:cs typeface="Arial" panose="020B0604020202020204" pitchFamily="34" charset="0"/>
                        </a:rPr>
                        <a:t>12:15-13:45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2</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kern="1200" cap="none" normalizeH="0" baseline="0" dirty="0" err="1" smtClean="0">
                          <a:ln>
                            <a:noFill/>
                          </a:ln>
                          <a:solidFill>
                            <a:srgbClr val="000000"/>
                          </a:solidFill>
                          <a:effectLst/>
                          <a:latin typeface="Arial" panose="020B0604020202020204" pitchFamily="34" charset="0"/>
                          <a:ea typeface="+mn-ea"/>
                          <a:cs typeface="Arial" panose="020B0604020202020204" pitchFamily="34" charset="0"/>
                        </a:rPr>
                        <a:t>Lauree</a:t>
                      </a:r>
                      <a:endParaRPr kumimoji="0" lang="en-US" altLang="it-IT" sz="1400" b="1" i="0" u="none" strike="noStrike" kern="1200" cap="none" normalizeH="0" baseline="0" dirty="0" smtClean="0">
                        <a:ln>
                          <a:noFill/>
                        </a:ln>
                        <a:solidFill>
                          <a:srgbClr val="FF0000"/>
                        </a:solidFill>
                        <a:effectLst/>
                        <a:latin typeface="Arial" panose="020B0604020202020204" pitchFamily="34" charset="0"/>
                        <a:ea typeface="+mn-ea"/>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12:15-13:45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5</a:t>
                      </a:r>
                      <a:endParaRPr kumimoji="0" lang="it-IT"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12:15-13:45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7</a:t>
                      </a:r>
                      <a:endParaRPr kumimoji="0" lang="it-IT"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0070C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12:15-13:45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9</a:t>
                      </a:r>
                      <a:endParaRPr kumimoji="0" lang="it-IT"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12:15-13:45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11</a:t>
                      </a:r>
                      <a:endParaRPr kumimoji="0" lang="it-IT"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chemeClr val="bg1"/>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it-IT"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Ponte</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000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12:15-13:45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13</a:t>
                      </a:r>
                      <a:endParaRPr kumimoji="0" lang="it-IT"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C000"/>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12:15-13:45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15</a:t>
                      </a:r>
                      <a:endParaRPr kumimoji="0" lang="it-IT"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12:15-13:45</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rPr>
                        <a:t>17</a:t>
                      </a:r>
                      <a:endParaRPr kumimoji="0" lang="it-IT"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it-IT" altLang="it-IT" sz="14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FFFFFF"/>
                    </a:solidFill>
                  </a:tcPr>
                </a:tc>
              </a:tr>
              <a:tr h="50904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800" b="0" i="0" u="none" strike="noStrike" cap="none" normalizeH="0" baseline="0" smtClean="0">
                          <a:ln>
                            <a:noFill/>
                          </a:ln>
                          <a:solidFill>
                            <a:srgbClr val="000090"/>
                          </a:solidFill>
                          <a:effectLst/>
                          <a:latin typeface="Arial" panose="020B0604020202020204" pitchFamily="34" charset="0"/>
                          <a:cs typeface="Arial" panose="020B0604020202020204" pitchFamily="34" charset="0"/>
                        </a:rPr>
                        <a:t>gio</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r>
              <a:tr h="509046">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it-IT" sz="1800" b="0" i="0" u="none" strike="noStrike" cap="none" normalizeH="0" baseline="0" smtClean="0">
                          <a:ln>
                            <a:noFill/>
                          </a:ln>
                          <a:solidFill>
                            <a:srgbClr val="000090"/>
                          </a:solidFill>
                          <a:effectLst/>
                          <a:latin typeface="Arial" panose="020B0604020202020204" pitchFamily="34" charset="0"/>
                          <a:cs typeface="Arial" panose="020B0604020202020204" pitchFamily="34" charset="0"/>
                        </a:rPr>
                        <a:t>ven</a:t>
                      </a: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D6D6F5"/>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1" i="0" u="none" strike="noStrike" cap="none" normalizeH="0" baseline="0" dirty="0" smtClean="0">
                        <a:ln>
                          <a:noFill/>
                        </a:ln>
                        <a:solidFill>
                          <a:srgbClr val="8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lvl1pPr>
                        <a:spcBef>
                          <a:spcPct val="20000"/>
                        </a:spcBef>
                        <a:defRPr sz="2800">
                          <a:solidFill>
                            <a:schemeClr val="tx1"/>
                          </a:solidFill>
                          <a:latin typeface="Arial" panose="020B0604020202020204" pitchFamily="34" charset="0"/>
                          <a:cs typeface="Arial" panose="020B0604020202020204" pitchFamily="34" charset="0"/>
                        </a:defRPr>
                      </a:lvl1pPr>
                      <a:lvl2pPr marL="742950" indent="-285750">
                        <a:spcBef>
                          <a:spcPct val="20000"/>
                        </a:spcBef>
                        <a:defRPr sz="2400">
                          <a:solidFill>
                            <a:schemeClr val="tx1"/>
                          </a:solidFill>
                          <a:latin typeface="Arial" panose="020B0604020202020204" pitchFamily="34" charset="0"/>
                          <a:cs typeface="Arial" panose="020B0604020202020204" pitchFamily="34" charset="0"/>
                        </a:defRPr>
                      </a:lvl2pPr>
                      <a:lvl3pPr marL="1143000" indent="-228600">
                        <a:spcBef>
                          <a:spcPct val="20000"/>
                        </a:spcBef>
                        <a:defRPr sz="2000">
                          <a:solidFill>
                            <a:schemeClr val="tx1"/>
                          </a:solidFill>
                          <a:latin typeface="Arial" panose="020B0604020202020204" pitchFamily="34" charset="0"/>
                          <a:cs typeface="Arial" panose="020B0604020202020204" pitchFamily="34" charset="0"/>
                        </a:defRPr>
                      </a:lvl3pPr>
                      <a:lvl4pPr marL="1600200" indent="-228600">
                        <a:spcBef>
                          <a:spcPct val="20000"/>
                        </a:spcBef>
                        <a:defRPr>
                          <a:solidFill>
                            <a:schemeClr val="tx1"/>
                          </a:solidFill>
                          <a:latin typeface="Arial" panose="020B0604020202020204" pitchFamily="34" charset="0"/>
                          <a:cs typeface="Arial" panose="020B0604020202020204" pitchFamily="34" charset="0"/>
                        </a:defRPr>
                      </a:lvl4pPr>
                      <a:lvl5pPr marL="2057400" indent="-228600">
                        <a:spcBef>
                          <a:spcPct val="20000"/>
                        </a:spcBef>
                        <a:defRPr>
                          <a:solidFill>
                            <a:schemeClr val="tx1"/>
                          </a:solidFill>
                          <a:latin typeface="Arial" panose="020B0604020202020204" pitchFamily="34" charset="0"/>
                          <a:cs typeface="Arial" panose="020B0604020202020204" pitchFamily="34" charset="0"/>
                        </a:defRPr>
                      </a:lvl5pPr>
                      <a:lvl6pPr marL="25146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6pPr>
                      <a:lvl7pPr marL="29718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7pPr>
                      <a:lvl8pPr marL="34290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8pPr>
                      <a:lvl9pPr marL="3886200" indent="-228600" fontAlgn="base">
                        <a:spcBef>
                          <a:spcPct val="20000"/>
                        </a:spcBef>
                        <a:spcAft>
                          <a:spcPct val="0"/>
                        </a:spcAft>
                        <a:defRPr>
                          <a:solidFill>
                            <a:schemeClr val="tx1"/>
                          </a:solidFill>
                          <a:latin typeface="Arial" panose="020B0604020202020204" pitchFamily="34" charset="0"/>
                          <a:cs typeface="Arial" panose="020B0604020202020204" pitchFamily="34"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endParaRPr kumimoji="0" lang="en-US" altLang="it-IT" sz="1600" b="0" i="0" u="none" strike="noStrike" cap="none" normalizeH="0" baseline="0" dirty="0" smtClean="0">
                        <a:ln>
                          <a:noFill/>
                        </a:ln>
                        <a:solidFill>
                          <a:srgbClr val="000000"/>
                        </a:solidFill>
                        <a:effectLst/>
                        <a:latin typeface="Arial" panose="020B0604020202020204" pitchFamily="34" charset="0"/>
                        <a:cs typeface="Arial" panose="020B0604020202020204" pitchFamily="34" charset="0"/>
                      </a:endParaRPr>
                    </a:p>
                  </a:txBody>
                  <a:tcPr marT="45717" marB="45717" anchor="ctr" horzOverflow="overflow">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lnTlToBr>
                      <a:noFill/>
                    </a:lnTlToBr>
                    <a:lnBlToTr>
                      <a:noFill/>
                    </a:lnBlToTr>
                    <a:solidFill>
                      <a:srgbClr val="33CC33"/>
                    </a:solidFill>
                  </a:tcPr>
                </a:tc>
              </a:tr>
            </a:tbl>
          </a:graphicData>
        </a:graphic>
      </p:graphicFrame>
      <p:sp>
        <p:nvSpPr>
          <p:cNvPr id="2" name="Rectangle 1"/>
          <p:cNvSpPr/>
          <p:nvPr/>
        </p:nvSpPr>
        <p:spPr>
          <a:xfrm>
            <a:off x="1954267" y="1057782"/>
            <a:ext cx="342900" cy="338138"/>
          </a:xfrm>
          <a:prstGeom prst="rect">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44129" name="Rectangle 4"/>
          <p:cNvSpPr>
            <a:spLocks noChangeArrowheads="1"/>
          </p:cNvSpPr>
          <p:nvPr/>
        </p:nvSpPr>
        <p:spPr bwMode="auto">
          <a:xfrm>
            <a:off x="1522467" y="979664"/>
            <a:ext cx="654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en-US" altLang="it-IT" dirty="0" err="1">
                <a:latin typeface="Arial" panose="020B0604020202020204" pitchFamily="34" charset="0"/>
              </a:rPr>
              <a:t>seminario</a:t>
            </a:r>
            <a:r>
              <a:rPr lang="en-US" altLang="it-IT" dirty="0">
                <a:latin typeface="Arial" panose="020B0604020202020204" pitchFamily="34" charset="0"/>
              </a:rPr>
              <a:t> del prof. Walter </a:t>
            </a:r>
            <a:r>
              <a:rPr lang="en-US" altLang="it-IT" dirty="0" err="1">
                <a:latin typeface="Arial" panose="020B0604020202020204" pitchFamily="34" charset="0"/>
              </a:rPr>
              <a:t>Gerbino</a:t>
            </a:r>
            <a:endParaRPr lang="en-US" altLang="it-IT" dirty="0">
              <a:latin typeface="Arial" panose="020B0604020202020204" pitchFamily="34" charset="0"/>
            </a:endParaRPr>
          </a:p>
        </p:txBody>
      </p:sp>
      <p:sp>
        <p:nvSpPr>
          <p:cNvPr id="6" name="Rectangle 5"/>
          <p:cNvSpPr/>
          <p:nvPr/>
        </p:nvSpPr>
        <p:spPr>
          <a:xfrm>
            <a:off x="1954267" y="1471366"/>
            <a:ext cx="342900" cy="338138"/>
          </a:xfrm>
          <a:prstGeom prst="rect">
            <a:avLst/>
          </a:prstGeom>
          <a:solidFill>
            <a:srgbClr val="0070C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it-IT"/>
          </a:p>
        </p:txBody>
      </p:sp>
      <p:sp>
        <p:nvSpPr>
          <p:cNvPr id="7" name="Rectangle 4"/>
          <p:cNvSpPr>
            <a:spLocks noChangeArrowheads="1"/>
          </p:cNvSpPr>
          <p:nvPr/>
        </p:nvSpPr>
        <p:spPr bwMode="auto">
          <a:xfrm>
            <a:off x="1522467" y="1393248"/>
            <a:ext cx="6545263" cy="461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en-US" altLang="it-IT" dirty="0" err="1">
                <a:latin typeface="Arial" panose="020B0604020202020204" pitchFamily="34" charset="0"/>
              </a:rPr>
              <a:t>seminario</a:t>
            </a:r>
            <a:r>
              <a:rPr lang="en-US" altLang="it-IT" dirty="0">
                <a:latin typeface="Arial" panose="020B0604020202020204" pitchFamily="34" charset="0"/>
              </a:rPr>
              <a:t> del </a:t>
            </a:r>
            <a:r>
              <a:rPr lang="en-US" altLang="it-IT" dirty="0" err="1" smtClean="0">
                <a:latin typeface="Arial" panose="020B0604020202020204" pitchFamily="34" charset="0"/>
              </a:rPr>
              <a:t>dott</a:t>
            </a:r>
            <a:r>
              <a:rPr lang="en-US" altLang="it-IT" dirty="0" smtClean="0">
                <a:latin typeface="Arial" panose="020B0604020202020204" pitchFamily="34" charset="0"/>
              </a:rPr>
              <a:t>. Giulio </a:t>
            </a:r>
            <a:r>
              <a:rPr lang="en-US" altLang="it-IT" dirty="0" err="1" smtClean="0">
                <a:latin typeface="Arial" panose="020B0604020202020204" pitchFamily="34" charset="0"/>
              </a:rPr>
              <a:t>Baldassi</a:t>
            </a:r>
            <a:endParaRPr lang="en-US" altLang="it-IT" dirty="0">
              <a:latin typeface="Arial" panose="020B0604020202020204" pitchFamily="34" charset="0"/>
            </a:endParaRPr>
          </a:p>
        </p:txBody>
      </p:sp>
      <p:sp>
        <p:nvSpPr>
          <p:cNvPr id="4" name="Rectangle 3"/>
          <p:cNvSpPr/>
          <p:nvPr/>
        </p:nvSpPr>
        <p:spPr>
          <a:xfrm>
            <a:off x="594299" y="6442501"/>
            <a:ext cx="8139795"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algn="ctr" eaLnBrk="1" hangingPunct="1"/>
            <a:r>
              <a:rPr lang="it-IT" dirty="0" smtClean="0">
                <a:latin typeface="Arial" panose="020B0604020202020204" pitchFamily="34" charset="0"/>
              </a:rPr>
              <a:t>martedì pausa 12:15 -12:30; mercoledì orario continuativa   </a:t>
            </a:r>
          </a:p>
        </p:txBody>
      </p:sp>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0"/>
                                  </p:stCondLst>
                                  <p:childTnLst>
                                    <p:set>
                                      <p:cBhvr>
                                        <p:cTn id="6" dur="1" fill="hold">
                                          <p:stCondLst>
                                            <p:cond delay="0"/>
                                          </p:stCondLst>
                                        </p:cTn>
                                        <p:tgtEl>
                                          <p:spTgt spid="22529"/>
                                        </p:tgtEl>
                                        <p:attrNameLst>
                                          <p:attrName>style.visibility</p:attrName>
                                        </p:attrNameLst>
                                      </p:cBhvr>
                                      <p:to>
                                        <p:strVal val="visible"/>
                                      </p:to>
                                    </p:set>
                                    <p:animEffect transition="in" filter="dissolve">
                                      <p:cBhvr>
                                        <p:cTn id="7" dur="500"/>
                                        <p:tgtEl>
                                          <p:spTgt spid="22529"/>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232545"/>
                                        </p:tgtEl>
                                        <p:attrNameLst>
                                          <p:attrName>style.visibility</p:attrName>
                                        </p:attrNameLst>
                                      </p:cBhvr>
                                      <p:to>
                                        <p:strVal val="visible"/>
                                      </p:to>
                                    </p:set>
                                    <p:animEffect transition="in" filter="dissolve">
                                      <p:cBhvr>
                                        <p:cTn id="12" dur="500"/>
                                        <p:tgtEl>
                                          <p:spTgt spid="23254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fade">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529" grpId="0" autoUpdateAnimBg="0"/>
      <p:bldP spid="4"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Text Box 11"/>
          <p:cNvSpPr txBox="1">
            <a:spLocks noChangeArrowheads="1"/>
          </p:cNvSpPr>
          <p:nvPr/>
        </p:nvSpPr>
        <p:spPr bwMode="auto">
          <a:xfrm>
            <a:off x="-427705" y="0"/>
            <a:ext cx="8537575" cy="576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000" tIns="46800" rIns="90000" bIns="46800"/>
          <a:lstStyle>
            <a:lvl1pPr marL="430213" indent="-32385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3200">
                <a:solidFill>
                  <a:schemeClr val="tx1"/>
                </a:solidFill>
                <a:latin typeface="Arial" panose="020B0604020202020204" pitchFamily="34" charset="0"/>
                <a:cs typeface="Arial" panose="020B0604020202020204" pitchFamily="34" charset="0"/>
              </a:defRPr>
            </a:lvl1pPr>
            <a:lvl2pPr marL="742950" indent="-28575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800">
                <a:solidFill>
                  <a:schemeClr val="tx1"/>
                </a:solidFill>
                <a:latin typeface="Arial" panose="020B0604020202020204" pitchFamily="34" charset="0"/>
                <a:cs typeface="Arial" panose="020B0604020202020204" pitchFamily="34" charset="0"/>
              </a:defRPr>
            </a:lvl2pPr>
            <a:lvl3pPr marL="1143000" indent="-22860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400">
                <a:solidFill>
                  <a:schemeClr val="tx1"/>
                </a:solidFill>
                <a:latin typeface="Arial" panose="020B0604020202020204" pitchFamily="34" charset="0"/>
                <a:cs typeface="Arial" panose="020B0604020202020204" pitchFamily="34" charset="0"/>
              </a:defRPr>
            </a:lvl3pPr>
            <a:lvl4pPr marL="1600200" indent="-22860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4pPr>
            <a:lvl5pPr marL="2057400" indent="-228600" defTabSz="449263">
              <a:spcBef>
                <a:spcPct val="20000"/>
              </a:spcBef>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5pPr>
            <a:lvl6pPr marL="2514600" indent="-228600" defTabSz="449263" eaLnBrk="0" fontAlgn="base" hangingPunct="0">
              <a:spcBef>
                <a:spcPct val="20000"/>
              </a:spcBef>
              <a:spcAft>
                <a:spcPct val="0"/>
              </a:spcAft>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6pPr>
            <a:lvl7pPr marL="2971800" indent="-228600" defTabSz="449263" eaLnBrk="0" fontAlgn="base" hangingPunct="0">
              <a:spcBef>
                <a:spcPct val="20000"/>
              </a:spcBef>
              <a:spcAft>
                <a:spcPct val="0"/>
              </a:spcAft>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7pPr>
            <a:lvl8pPr marL="3429000" indent="-228600" defTabSz="449263" eaLnBrk="0" fontAlgn="base" hangingPunct="0">
              <a:spcBef>
                <a:spcPct val="20000"/>
              </a:spcBef>
              <a:spcAft>
                <a:spcPct val="0"/>
              </a:spcAft>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8pPr>
            <a:lvl9pPr marL="3886200" indent="-228600" defTabSz="449263" eaLnBrk="0" fontAlgn="base" hangingPunct="0">
              <a:spcBef>
                <a:spcPct val="20000"/>
              </a:spcBef>
              <a:spcAft>
                <a:spcPct val="0"/>
              </a:spcAft>
              <a:buChar char="»"/>
              <a:tabLst>
                <a:tab pos="430213" algn="l"/>
                <a:tab pos="877888" algn="l"/>
                <a:tab pos="1327150" algn="l"/>
                <a:tab pos="1776413" algn="l"/>
                <a:tab pos="2225675" algn="l"/>
                <a:tab pos="2674938" algn="l"/>
                <a:tab pos="3124200" algn="l"/>
                <a:tab pos="3573463" algn="l"/>
                <a:tab pos="4022725" algn="l"/>
                <a:tab pos="4471988" algn="l"/>
                <a:tab pos="4921250" algn="l"/>
                <a:tab pos="5370513" algn="l"/>
                <a:tab pos="5819775" algn="l"/>
                <a:tab pos="6269038" algn="l"/>
                <a:tab pos="6718300" algn="l"/>
                <a:tab pos="7167563" algn="l"/>
                <a:tab pos="7616825" algn="l"/>
                <a:tab pos="8066088" algn="l"/>
                <a:tab pos="8515350" algn="l"/>
                <a:tab pos="8964613" algn="l"/>
                <a:tab pos="9413875" algn="l"/>
              </a:tabLst>
              <a:defRPr sz="2000">
                <a:solidFill>
                  <a:schemeClr val="tx1"/>
                </a:solidFill>
                <a:latin typeface="Arial" panose="020B0604020202020204" pitchFamily="34" charset="0"/>
                <a:cs typeface="Arial" panose="020B0604020202020204" pitchFamily="34" charset="0"/>
              </a:defRPr>
            </a:lvl9pPr>
          </a:lstStyle>
          <a:p>
            <a:pPr algn="r" eaLnBrk="1" hangingPunct="1">
              <a:spcAft>
                <a:spcPts val="1425"/>
              </a:spcAft>
              <a:buSzPct val="45000"/>
              <a:buFont typeface="Wingdings" panose="05000000000000000000" pitchFamily="2" charset="2"/>
              <a:buNone/>
            </a:pPr>
            <a:r>
              <a:rPr lang="it-IT" altLang="it-IT" sz="3600" dirty="0" smtClean="0">
                <a:solidFill>
                  <a:schemeClr val="accent2"/>
                </a:solidFill>
                <a:latin typeface="MetaPlus-Book"/>
                <a:ea typeface="MetaPlus-Roman"/>
                <a:cs typeface="MetaPlus-Roman"/>
              </a:rPr>
              <a:t>       d</a:t>
            </a:r>
            <a:r>
              <a:rPr lang="en-GB" altLang="it-IT" sz="3600" dirty="0" err="1">
                <a:solidFill>
                  <a:schemeClr val="accent2"/>
                </a:solidFill>
                <a:latin typeface="MetaPlus-Book"/>
                <a:ea typeface="MetaPlus-Roman"/>
                <a:cs typeface="MetaPlus-Roman"/>
              </a:rPr>
              <a:t>ove</a:t>
            </a:r>
            <a:r>
              <a:rPr lang="en-GB" altLang="it-IT" sz="3600" dirty="0">
                <a:solidFill>
                  <a:schemeClr val="accent2"/>
                </a:solidFill>
                <a:latin typeface="MetaPlus-Book"/>
                <a:ea typeface="MetaPlus-Roman"/>
                <a:cs typeface="MetaPlus-Roman"/>
              </a:rPr>
              <a:t>/</a:t>
            </a:r>
            <a:r>
              <a:rPr lang="it-IT" altLang="it-IT" sz="3600" dirty="0">
                <a:solidFill>
                  <a:schemeClr val="accent2"/>
                </a:solidFill>
                <a:latin typeface="MetaPlus-Book"/>
                <a:ea typeface="MetaPlus-Roman"/>
                <a:cs typeface="MetaPlus-Roman"/>
              </a:rPr>
              <a:t>q</a:t>
            </a:r>
            <a:r>
              <a:rPr lang="en-GB" altLang="it-IT" sz="3600" dirty="0" err="1">
                <a:solidFill>
                  <a:schemeClr val="accent2"/>
                </a:solidFill>
                <a:latin typeface="MetaPlus-Book"/>
                <a:ea typeface="MetaPlus-Roman"/>
                <a:cs typeface="MetaPlus-Roman"/>
              </a:rPr>
              <a:t>uando</a:t>
            </a:r>
            <a:r>
              <a:rPr lang="en-GB" altLang="it-IT" sz="3600" dirty="0">
                <a:solidFill>
                  <a:schemeClr val="bg2"/>
                </a:solidFill>
                <a:latin typeface="MetaPlus-Book"/>
                <a:ea typeface="MetaPlus-Roman"/>
                <a:cs typeface="MetaPlus-Roman"/>
              </a:rPr>
              <a:t>                               </a:t>
            </a:r>
            <a:r>
              <a:rPr lang="en-GB" altLang="it-IT" sz="2400" dirty="0" err="1">
                <a:solidFill>
                  <a:schemeClr val="accent2"/>
                </a:solidFill>
                <a:latin typeface="MetaPlus-Book"/>
                <a:ea typeface="MetaPlus-Roman"/>
                <a:cs typeface="MetaPlus-Roman"/>
              </a:rPr>
              <a:t>p</a:t>
            </a:r>
            <a:r>
              <a:rPr lang="en-GB" altLang="it-IT" sz="2400" dirty="0" err="1" smtClean="0">
                <a:solidFill>
                  <a:schemeClr val="accent2"/>
                </a:solidFill>
                <a:latin typeface="MetaPlus-Book"/>
                <a:ea typeface="MetaPlus-Roman"/>
                <a:cs typeface="MetaPlus-Roman"/>
              </a:rPr>
              <a:t>alazzina</a:t>
            </a:r>
            <a:r>
              <a:rPr lang="en-GB" altLang="it-IT" sz="2400" dirty="0" smtClean="0">
                <a:solidFill>
                  <a:schemeClr val="accent2"/>
                </a:solidFill>
                <a:latin typeface="MetaPlus-Book"/>
                <a:ea typeface="MetaPlus-Roman"/>
                <a:cs typeface="MetaPlus-Roman"/>
              </a:rPr>
              <a:t> </a:t>
            </a:r>
            <a:r>
              <a:rPr lang="en-GB" altLang="it-IT" sz="2400" dirty="0">
                <a:solidFill>
                  <a:schemeClr val="accent2"/>
                </a:solidFill>
                <a:latin typeface="MetaPlus-Book"/>
                <a:ea typeface="MetaPlus-Roman"/>
                <a:cs typeface="MetaPlus-Roman"/>
              </a:rPr>
              <a:t>W, via Weiss n 21, San Giovanni, Stanza 128</a:t>
            </a:r>
          </a:p>
        </p:txBody>
      </p:sp>
      <p:sp>
        <p:nvSpPr>
          <p:cNvPr id="48131" name="AutoShape 5"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u="sng"/>
          </a:p>
        </p:txBody>
      </p:sp>
      <p:sp>
        <p:nvSpPr>
          <p:cNvPr id="48132" name="AutoShape 6" descr="2Q=="/>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u="sng"/>
          </a:p>
        </p:txBody>
      </p:sp>
      <p:sp>
        <p:nvSpPr>
          <p:cNvPr id="48133" name="AutoShape 7" descr="9k="/>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u="sng"/>
          </a:p>
        </p:txBody>
      </p:sp>
      <p:sp>
        <p:nvSpPr>
          <p:cNvPr id="48134" name="AutoShape 9" descr="Z"/>
          <p:cNvSpPr>
            <a:spLocks noChangeAspect="1" noChangeArrowheads="1"/>
          </p:cNvSpPr>
          <p:nvPr/>
        </p:nvSpPr>
        <p:spPr bwMode="auto">
          <a:xfrm>
            <a:off x="4419600" y="3276600"/>
            <a:ext cx="304800" cy="304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eaLnBrk="1" hangingPunct="1">
              <a:spcBef>
                <a:spcPct val="0"/>
              </a:spcBef>
              <a:buFontTx/>
              <a:buNone/>
            </a:pPr>
            <a:endParaRPr lang="it-IT" altLang="it-IT" sz="1800" u="sng"/>
          </a:p>
        </p:txBody>
      </p:sp>
      <p:pic>
        <p:nvPicPr>
          <p:cNvPr id="48135" name="Picture 17"/>
          <p:cNvPicPr>
            <a:picLocks noChangeAspect="1" noChangeArrowheads="1"/>
          </p:cNvPicPr>
          <p:nvPr/>
        </p:nvPicPr>
        <p:blipFill>
          <a:blip r:embed="rId3">
            <a:extLst>
              <a:ext uri="{28A0092B-C50C-407E-A947-70E740481C1C}">
                <a14:useLocalDpi xmlns:a14="http://schemas.microsoft.com/office/drawing/2010/main" val="0"/>
              </a:ext>
            </a:extLst>
          </a:blip>
          <a:srcRect l="30777" t="18054" r="21413" b="26367"/>
          <a:stretch>
            <a:fillRect/>
          </a:stretch>
        </p:blipFill>
        <p:spPr bwMode="auto">
          <a:xfrm>
            <a:off x="1644650" y="1149350"/>
            <a:ext cx="6564313" cy="4289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8136" name="Rectangle 47"/>
          <p:cNvSpPr>
            <a:spLocks noChangeArrowheads="1"/>
          </p:cNvSpPr>
          <p:nvPr/>
        </p:nvSpPr>
        <p:spPr bwMode="auto">
          <a:xfrm>
            <a:off x="173421" y="5708650"/>
            <a:ext cx="8021254"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spcBef>
                <a:spcPct val="20000"/>
              </a:spcBef>
              <a:buChar char="•"/>
              <a:defRPr sz="3200">
                <a:solidFill>
                  <a:schemeClr val="tx1"/>
                </a:solidFill>
                <a:latin typeface="Arial" panose="020B0604020202020204" pitchFamily="34" charset="0"/>
                <a:cs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cs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cs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cs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cs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cs typeface="Arial" panose="020B0604020202020204" pitchFamily="34" charset="0"/>
              </a:defRPr>
            </a:lvl9pPr>
          </a:lstStyle>
          <a:p>
            <a:pPr algn="r" eaLnBrk="1" hangingPunct="1">
              <a:spcBef>
                <a:spcPct val="0"/>
              </a:spcBef>
              <a:buFontTx/>
              <a:buNone/>
            </a:pPr>
            <a:r>
              <a:rPr lang="it-IT" altLang="it-IT" sz="2400" b="1" dirty="0">
                <a:latin typeface="MetaPlus-Book"/>
              </a:rPr>
              <a:t>r</a:t>
            </a:r>
            <a:r>
              <a:rPr lang="it-IT" altLang="it-IT" sz="2400" b="1" dirty="0" smtClean="0">
                <a:latin typeface="MetaPlus-Book"/>
              </a:rPr>
              <a:t>icevimento</a:t>
            </a:r>
            <a:r>
              <a:rPr lang="it-IT" altLang="it-IT" sz="2400" b="1" dirty="0">
                <a:latin typeface="MetaPlus-Book"/>
              </a:rPr>
              <a:t>:</a:t>
            </a:r>
            <a:r>
              <a:rPr lang="it-IT" altLang="it-IT" sz="2400" i="1" dirty="0">
                <a:latin typeface="MetaPlus-Book"/>
              </a:rPr>
              <a:t> </a:t>
            </a:r>
            <a:r>
              <a:rPr lang="it-IT" altLang="it-IT" sz="2400" dirty="0">
                <a:latin typeface="MetaPlus-Book"/>
              </a:rPr>
              <a:t>venerdì 10.00-12:00</a:t>
            </a:r>
          </a:p>
          <a:p>
            <a:pPr algn="r" eaLnBrk="1" hangingPunct="1">
              <a:spcBef>
                <a:spcPct val="0"/>
              </a:spcBef>
              <a:buFontTx/>
              <a:buNone/>
            </a:pPr>
            <a:r>
              <a:rPr lang="it-IT" altLang="it-IT" sz="2400" b="1" dirty="0">
                <a:latin typeface="MetaPlus-Book"/>
              </a:rPr>
              <a:t>c</a:t>
            </a:r>
            <a:r>
              <a:rPr lang="it-IT" altLang="it-IT" sz="2400" b="1" dirty="0" smtClean="0">
                <a:latin typeface="MetaPlus-Book"/>
              </a:rPr>
              <a:t>ontatto </a:t>
            </a:r>
            <a:r>
              <a:rPr lang="it-IT" altLang="it-IT" sz="2400" b="1" dirty="0">
                <a:latin typeface="MetaPlus-Book"/>
              </a:rPr>
              <a:t>via </a:t>
            </a:r>
            <a:r>
              <a:rPr lang="it-IT" altLang="it-IT" sz="2400" b="1" dirty="0" smtClean="0">
                <a:latin typeface="MetaPlus-Book"/>
              </a:rPr>
              <a:t>email </a:t>
            </a:r>
            <a:r>
              <a:rPr lang="it-IT" altLang="it-IT" sz="2400" dirty="0" smtClean="0">
                <a:latin typeface="MetaPlus-Book"/>
              </a:rPr>
              <a:t>(con parsimonia e ben ponderato)</a:t>
            </a:r>
            <a:r>
              <a:rPr lang="it-IT" altLang="it-IT" sz="2400" b="1" dirty="0" smtClean="0">
                <a:latin typeface="MetaPlus-Book"/>
              </a:rPr>
              <a:t>:</a:t>
            </a:r>
            <a:r>
              <a:rPr lang="it-IT" altLang="it-IT" sz="2400" dirty="0" smtClean="0">
                <a:latin typeface="MetaPlus-Book"/>
              </a:rPr>
              <a:t>  </a:t>
            </a:r>
            <a:r>
              <a:rPr lang="it-IT" altLang="it-IT" sz="2400" dirty="0">
                <a:latin typeface="MetaPlus-Book"/>
                <a:hlinkClick r:id="rId4"/>
              </a:rPr>
              <a:t>cfantoni@units.it</a:t>
            </a:r>
            <a:endParaRPr lang="it-IT" altLang="it-IT" sz="2400" dirty="0">
              <a:latin typeface="MetaPlus-Book"/>
            </a:endParaRPr>
          </a:p>
        </p:txBody>
      </p:sp>
      <p:pic>
        <p:nvPicPr>
          <p:cNvPr id="48137" name="Picture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194675" y="0"/>
            <a:ext cx="949325" cy="954088"/>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tx1"/>
                  </a:outerShdw>
                </a:effectLst>
              </a14:hiddenEffects>
            </a:ext>
          </a:extLst>
        </p:spPr>
      </p:pic>
    </p:spTree>
  </p:cSld>
  <p:clrMapOvr>
    <a:masterClrMapping/>
  </p:clrMapOvr>
  <p:transition/>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2"/>
          <p:cNvSpPr>
            <a:spLocks noChangeArrowheads="1"/>
          </p:cNvSpPr>
          <p:nvPr/>
        </p:nvSpPr>
        <p:spPr bwMode="auto">
          <a:xfrm>
            <a:off x="0" y="465138"/>
            <a:ext cx="914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lgn="ctr">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a:defRPr sz="2400">
                <a:solidFill>
                  <a:schemeClr val="tx1"/>
                </a:solidFill>
                <a:latin typeface="Times" panose="02020603050405020304" pitchFamily="18" charset="0"/>
                <a:ea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defRPr>
            </a:lvl9pPr>
          </a:lstStyle>
          <a:p>
            <a:pPr algn="ctr" eaLnBrk="1" hangingPunct="1"/>
            <a:r>
              <a:rPr lang="it-IT" altLang="it-IT" sz="4400" dirty="0">
                <a:solidFill>
                  <a:schemeClr val="accent2"/>
                </a:solidFill>
                <a:latin typeface="Arial" panose="020B0604020202020204" pitchFamily="34" charset="0"/>
              </a:rPr>
              <a:t>esperienze individuali nel lab</a:t>
            </a:r>
            <a:br>
              <a:rPr lang="it-IT" altLang="it-IT" sz="4400" dirty="0">
                <a:solidFill>
                  <a:schemeClr val="accent2"/>
                </a:solidFill>
                <a:latin typeface="Arial" panose="020B0604020202020204" pitchFamily="34" charset="0"/>
              </a:rPr>
            </a:br>
            <a:r>
              <a:rPr lang="it-IT" altLang="it-IT" sz="4400" i="1" dirty="0">
                <a:solidFill>
                  <a:srgbClr val="FF9900"/>
                </a:solidFill>
                <a:latin typeface="Arial" panose="020B0604020202020204" pitchFamily="34" charset="0"/>
              </a:rPr>
              <a:t>percezione attiva </a:t>
            </a:r>
          </a:p>
        </p:txBody>
      </p:sp>
      <p:pic>
        <p:nvPicPr>
          <p:cNvPr id="46083" name="Picture 3" descr="Setting_NEXT_SIDRA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350963"/>
            <a:ext cx="9144000" cy="55006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4"/>
          <p:cNvSpPr txBox="1">
            <a:spLocks noChangeArrowheads="1"/>
          </p:cNvSpPr>
          <p:nvPr/>
        </p:nvSpPr>
        <p:spPr bwMode="auto">
          <a:xfrm>
            <a:off x="110361" y="2974869"/>
            <a:ext cx="889000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har char="•"/>
              <a:defRPr sz="3200">
                <a:solidFill>
                  <a:schemeClr val="tx1"/>
                </a:solidFill>
                <a:latin typeface="Times"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panose="02020603050405020304" pitchFamily="18" charset="0"/>
                <a:ea typeface="MS PGothic" panose="020B0600070205080204" pitchFamily="34" charset="-128"/>
              </a:defRPr>
            </a:lvl9pPr>
          </a:lstStyle>
          <a:p>
            <a:pPr algn="ctr">
              <a:spcBef>
                <a:spcPct val="50000"/>
              </a:spcBef>
              <a:buFontTx/>
              <a:buNone/>
            </a:pPr>
            <a:r>
              <a:rPr lang="en-US" altLang="it-IT" sz="4400" dirty="0" err="1" smtClean="0">
                <a:solidFill>
                  <a:srgbClr val="000090"/>
                </a:solidFill>
                <a:latin typeface="Arial" panose="020B0604020202020204" pitchFamily="34" charset="0"/>
                <a:cs typeface="Arial" panose="020B0604020202020204" pitchFamily="34" charset="0"/>
              </a:rPr>
              <a:t>pronti</a:t>
            </a:r>
            <a:r>
              <a:rPr lang="en-US" altLang="it-IT" sz="4400" dirty="0" smtClean="0">
                <a:solidFill>
                  <a:srgbClr val="000090"/>
                </a:solidFill>
                <a:latin typeface="Arial" panose="020B0604020202020204" pitchFamily="34" charset="0"/>
                <a:cs typeface="Arial" panose="020B0604020202020204" pitchFamily="34" charset="0"/>
              </a:rPr>
              <a:t>?</a:t>
            </a:r>
            <a:endParaRPr lang="en-US" altLang="it-IT" sz="4400" i="1" dirty="0">
              <a:solidFill>
                <a:srgbClr val="000090"/>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06407936"/>
      </p:ext>
    </p:extLst>
  </p:cSld>
  <p:clrMapOvr>
    <a:masterClrMapping/>
  </p:clrMapOvr>
  <p:transition spd="slow"/>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4344" y="3200401"/>
            <a:ext cx="357790" cy="461665"/>
          </a:xfrm>
          <a:prstGeom prst="rect">
            <a:avLst/>
          </a:prstGeom>
          <a:noFill/>
        </p:spPr>
        <p:txBody>
          <a:bodyPr wrap="none" rtlCol="0">
            <a:spAutoFit/>
          </a:bodyPr>
          <a:lstStyle/>
          <a:p>
            <a:r>
              <a:rPr lang="it-IT" dirty="0" smtClean="0"/>
              <a:t>+</a:t>
            </a:r>
            <a:endParaRPr lang="it-IT" dirty="0"/>
          </a:p>
        </p:txBody>
      </p:sp>
    </p:spTree>
    <p:extLst>
      <p:ext uri="{BB962C8B-B14F-4D97-AF65-F5344CB8AC3E}">
        <p14:creationId xmlns:p14="http://schemas.microsoft.com/office/powerpoint/2010/main" val="1215699312"/>
      </p:ext>
    </p:extLst>
  </p:cSld>
  <p:clrMapOvr>
    <a:masterClrMapping/>
  </p:clrMapOvr>
  <mc:AlternateContent xmlns:mc="http://schemas.openxmlformats.org/markup-compatibility/2006" xmlns:p14="http://schemas.microsoft.com/office/powerpoint/2010/main">
    <mc:Choice Requires="p14">
      <p:transition spd="slow" p14:dur="2000" advClick="0" advTm="1500"/>
    </mc:Choice>
    <mc:Fallback xmlns="">
      <p:transition spd="slow" advClick="0" advTm="15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4508938" y="1765738"/>
            <a:ext cx="141890" cy="338958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
        <p:nvSpPr>
          <p:cNvPr id="5" name="Rectangle 4"/>
          <p:cNvSpPr/>
          <p:nvPr/>
        </p:nvSpPr>
        <p:spPr>
          <a:xfrm rot="5400000">
            <a:off x="4508938" y="1680998"/>
            <a:ext cx="141890" cy="3559066"/>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t-IT"/>
          </a:p>
        </p:txBody>
      </p:sp>
    </p:spTree>
    <p:extLst>
      <p:ext uri="{BB962C8B-B14F-4D97-AF65-F5344CB8AC3E}">
        <p14:creationId xmlns:p14="http://schemas.microsoft.com/office/powerpoint/2010/main" val="3401831377"/>
      </p:ext>
    </p:extLst>
  </p:cSld>
  <p:clrMapOvr>
    <a:masterClrMapping/>
  </p:clrMapOvr>
  <mc:AlternateContent xmlns:mc="http://schemas.openxmlformats.org/markup-compatibility/2006" xmlns:p14="http://schemas.microsoft.com/office/powerpoint/2010/main">
    <mc:Choice Requires="p14">
      <p:transition p14:dur="50" advTm="200"/>
    </mc:Choice>
    <mc:Fallback xmlns="">
      <p:transition advTm="200"/>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Times"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it-IT" sz="2400" b="0" i="0" u="none" strike="noStrike" cap="none" normalizeH="0" baseline="0">
            <a:ln>
              <a:noFill/>
            </a:ln>
            <a:solidFill>
              <a:schemeClr val="tx1"/>
            </a:solidFill>
            <a:effectLst/>
            <a:latin typeface="Times"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Default Design">
  <a:themeElements>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2_Default Design">
      <a:majorFont>
        <a:latin typeface="Arial"/>
        <a:ea typeface=""/>
        <a:cs typeface="Arial"/>
      </a:majorFont>
      <a:minorFont>
        <a:latin typeface="Arial"/>
        <a:ea typeface=""/>
        <a:cs typeface="Arial"/>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raClrScheme>
      <a:clrScheme name="2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2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2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2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2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2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2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2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2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2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2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2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39656</TotalTime>
  <Words>3366</Words>
  <Application>Microsoft Office PowerPoint</Application>
  <PresentationFormat>On-screen Show (4:3)</PresentationFormat>
  <Paragraphs>297</Paragraphs>
  <Slides>68</Slides>
  <Notes>41</Notes>
  <HiddenSlides>0</HiddenSlides>
  <MMClips>1</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68</vt:i4>
      </vt:variant>
    </vt:vector>
  </HeadingPairs>
  <TitlesOfParts>
    <vt:vector size="79" baseType="lpstr">
      <vt:lpstr>MS PGothic</vt:lpstr>
      <vt:lpstr>MS PGothic</vt:lpstr>
      <vt:lpstr>SimSun</vt:lpstr>
      <vt:lpstr>Arial</vt:lpstr>
      <vt:lpstr>MetaPlus-Book</vt:lpstr>
      <vt:lpstr>MetaPlus-Roman</vt:lpstr>
      <vt:lpstr>Times</vt:lpstr>
      <vt:lpstr>Wingdings</vt:lpstr>
      <vt:lpstr>Default Design</vt:lpstr>
      <vt:lpstr>1_Default Design</vt:lpstr>
      <vt:lpstr>2_Default Design</vt:lpstr>
      <vt:lpstr>Psicologia dei processi cognitivi 1 Percezione 042PS-2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nota sui testi</vt:lpstr>
      <vt:lpstr>modalità del corso</vt:lpstr>
      <vt:lpstr>supplementi</vt:lpstr>
      <vt:lpstr>supplementi e approfondimenti:  dove e come?</vt:lpstr>
      <vt:lpstr>PowerPoint Presentation</vt:lpstr>
      <vt:lpstr>PowerPoint Presentation</vt:lpstr>
      <vt:lpstr>PowerPoint Presentation</vt:lpstr>
      <vt:lpstr>PowerPoint Presentation</vt:lpstr>
      <vt:lpstr>PowerPoint Presentation</vt:lpstr>
      <vt:lpstr>referenze per curiosi</vt:lpstr>
      <vt:lpstr>racconti sulla percezione</vt:lpstr>
      <vt:lpstr>metodi in pratica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Software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Nessun titolo diapositiva</dc:title>
  <dc:creator>Adri</dc:creator>
  <cp:lastModifiedBy>Carlo</cp:lastModifiedBy>
  <cp:revision>676</cp:revision>
  <dcterms:created xsi:type="dcterms:W3CDTF">2010-11-07T22:02:08Z</dcterms:created>
  <dcterms:modified xsi:type="dcterms:W3CDTF">2019-03-12T15:35:29Z</dcterms:modified>
</cp:coreProperties>
</file>