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29"/>
  </p:normalViewPr>
  <p:slideViewPr>
    <p:cSldViewPr snapToGrid="0" snapToObjects="1">
      <p:cViewPr varScale="1">
        <p:scale>
          <a:sx n="111" d="100"/>
          <a:sy n="111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2830A6-C0A3-6045-A8FF-C527285F1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73DAF5-EDE4-784E-9C1E-8C22617852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9DA64E-5A10-344F-BA98-C3FC9F829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5901-F6E7-4142-8C32-B2253C17B6DE}" type="datetimeFigureOut">
              <a:rPr lang="it-IT" smtClean="0"/>
              <a:t>04/03/19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ACAB28-DFC2-CD47-9351-F49698EEC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FE2D20E-D278-B34A-B436-02C53C3E6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04AF-B195-0744-9B3C-7EC6B698AA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8686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D750CB-52DE-2A48-8929-D29540A73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1F2BB7D-E7CA-0446-8B4F-1E7355DC7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276377-ABF0-7746-957F-AE4E7F582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5901-F6E7-4142-8C32-B2253C17B6DE}" type="datetimeFigureOut">
              <a:rPr lang="it-IT" smtClean="0"/>
              <a:t>04/03/19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FA657C-AAB4-B743-84FF-3F983BFB0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25182A-7C94-6745-8EFA-F0F91A1CA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04AF-B195-0744-9B3C-7EC6B698AA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919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E964A57-E5B2-8E49-A9C3-60C8CFC309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C7A66D8-E207-C742-86C9-0CE666825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368F0C-0570-7049-BC5F-323F62731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5901-F6E7-4142-8C32-B2253C17B6DE}" type="datetimeFigureOut">
              <a:rPr lang="it-IT" smtClean="0"/>
              <a:t>04/03/19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6D89A8-E305-DE4A-9522-1E2834681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BA769B-9145-8646-9AD4-E4A30F0A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04AF-B195-0744-9B3C-7EC6B698AA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442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28B8EC-C73F-8C4B-B6A8-97338C225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384629-B52C-9241-849F-DDBF0DC5C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537B93-06AB-4949-9F8B-BDB72371C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5901-F6E7-4142-8C32-B2253C17B6DE}" type="datetimeFigureOut">
              <a:rPr lang="it-IT" smtClean="0"/>
              <a:t>04/03/19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59114C-3652-8441-A507-7C7511DC9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ABECAD-B348-F047-B2C6-66C0CCD09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04AF-B195-0744-9B3C-7EC6B698AA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2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D2F87A-FF02-A548-BF3F-1C1C988D2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E3A9EA-EAD3-E44D-9D0D-034E64C28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030DD0D-C931-1443-B4B3-2F229A1B6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5901-F6E7-4142-8C32-B2253C17B6DE}" type="datetimeFigureOut">
              <a:rPr lang="it-IT" smtClean="0"/>
              <a:t>04/03/19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4CB7F6-FBEC-3649-AC79-407B9910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513786-D1B0-F34C-BE98-9B8B40B39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04AF-B195-0744-9B3C-7EC6B698AA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149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DBE5C8-30FF-BD44-8474-19418784A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EC030F-988F-D34A-8A69-9DDF6E8E46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0FB4A50-DE7F-134D-B8A0-386FFD771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9ACB03A-7905-6546-B9D9-78E6703D7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5901-F6E7-4142-8C32-B2253C17B6DE}" type="datetimeFigureOut">
              <a:rPr lang="it-IT" smtClean="0"/>
              <a:t>04/03/19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C6205C-FA02-F34E-8CE3-45174E3E8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9A449AF-C193-8244-B146-49086778C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04AF-B195-0744-9B3C-7EC6B698AA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518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B5D17A-77F3-E64D-80C5-14689C484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7E40188-3864-E842-BFDB-E51A53B95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A766E35-E0CB-BF4B-8CC8-ED10D5D2C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A4046DD-BC4C-1641-ACA0-1B4B76FDB7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6EFE7D2-296C-1942-B800-1505A0A52B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FF1B463-6425-B143-9C21-A4E7BA8EA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5901-F6E7-4142-8C32-B2253C17B6DE}" type="datetimeFigureOut">
              <a:rPr lang="it-IT" smtClean="0"/>
              <a:t>04/03/19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DF86DCC-2176-4847-87E7-2B604F59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F6A1433-2A21-EF4E-B1FC-2FE1F1564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04AF-B195-0744-9B3C-7EC6B698AA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738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9D8310-EFB0-394A-8E36-33A4309E3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1CD3458-C832-BA42-91C5-3573BF8A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5901-F6E7-4142-8C32-B2253C17B6DE}" type="datetimeFigureOut">
              <a:rPr lang="it-IT" smtClean="0"/>
              <a:t>04/03/19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83C148B-D74F-354E-9C58-14CA21A9B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8BAC593-E461-4F42-8887-0B8F8767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04AF-B195-0744-9B3C-7EC6B698AA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60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308703E-D01D-DF4C-B924-55661BE05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5901-F6E7-4142-8C32-B2253C17B6DE}" type="datetimeFigureOut">
              <a:rPr lang="it-IT" smtClean="0"/>
              <a:t>04/03/19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E6C1DE5-2B62-4B4B-B616-66F4C383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4569B93-FD11-4640-8EBC-1FAF5396E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04AF-B195-0744-9B3C-7EC6B698AA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52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0DA5D5-E892-AA48-9174-3C27A156B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23EDCE-85AF-0541-848F-B0AECF714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73DEC09-0ED5-E24B-B226-1E1DEBB19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9E4BE21-3BD5-A64F-91B1-AE9C661CB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5901-F6E7-4142-8C32-B2253C17B6DE}" type="datetimeFigureOut">
              <a:rPr lang="it-IT" smtClean="0"/>
              <a:t>04/03/19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76EB094-43A7-2248-8ADE-A669DEE19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E0CFDBB-C235-2043-B83C-211C66416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04AF-B195-0744-9B3C-7EC6B698AA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80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8FB0E5-4377-CA4C-B7D0-20CA363D6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8C7DEC8-6348-8C4D-84E8-913EF68F49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A8634E0-3F73-0A41-99B7-77DE660160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1639854-01CA-CE4B-B1B2-6C5F63D4A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5901-F6E7-4142-8C32-B2253C17B6DE}" type="datetimeFigureOut">
              <a:rPr lang="it-IT" smtClean="0"/>
              <a:t>04/03/19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1D92EBF-E967-5849-A4EE-2DAA0159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504C58-F41F-7449-8C0C-32F13380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04AF-B195-0744-9B3C-7EC6B698AA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037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543DD4D-DEAA-E743-9286-780DB66D6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798D49A-38F5-D141-8DC9-E1773A3FD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49FCA1-95A6-044F-84F6-B56E718D2F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E5901-F6E7-4142-8C32-B2253C17B6DE}" type="datetimeFigureOut">
              <a:rPr lang="it-IT" smtClean="0"/>
              <a:t>04/03/19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A587C9-F1A4-C54B-9756-EF88C4ADC5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25D3DD-9CEF-7F4B-8227-EB0839E51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804AF-B195-0744-9B3C-7EC6B698AA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3825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zillis@units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E77FC3-3CCE-6F41-BD48-4A3F7D996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975" y="1342663"/>
            <a:ext cx="10162572" cy="3799330"/>
          </a:xfrm>
        </p:spPr>
        <p:txBody>
          <a:bodyPr>
            <a:normAutofit fontScale="90000"/>
          </a:bodyPr>
          <a:lstStyle/>
          <a:p>
            <a:r>
              <a:rPr lang="it-IT" b="1" i="1" dirty="0"/>
              <a:t>Geografia </a:t>
            </a:r>
            <a:br>
              <a:rPr lang="it-IT" b="1" i="1" dirty="0"/>
            </a:br>
            <a:r>
              <a:rPr lang="it-IT" b="1" i="1" dirty="0"/>
              <a:t>2018 2019</a:t>
            </a:r>
            <a:br>
              <a:rPr lang="it-IT" i="1" dirty="0"/>
            </a:br>
            <a:br>
              <a:rPr lang="it-IT" i="1" dirty="0"/>
            </a:br>
            <a:r>
              <a:rPr lang="it-IT" sz="4900" dirty="0"/>
              <a:t>006LE - GEOGRAFIA </a:t>
            </a:r>
            <a:br>
              <a:rPr lang="it-IT" sz="4900" dirty="0"/>
            </a:br>
            <a:r>
              <a:rPr lang="it-IT" sz="4900" dirty="0"/>
              <a:t>LE01 - DISCIPLINE STORICHE E FILOSOFICHE </a:t>
            </a:r>
            <a:endParaRPr lang="it-IT" sz="4900" i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3D409E7-B79D-4245-823B-A89AF287ED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1860"/>
            <a:ext cx="9144000" cy="1655762"/>
          </a:xfrm>
        </p:spPr>
        <p:txBody>
          <a:bodyPr>
            <a:normAutofit/>
          </a:bodyPr>
          <a:lstStyle/>
          <a:p>
            <a:r>
              <a:rPr lang="it-IT" sz="3600" dirty="0"/>
              <a:t>Sergio Zilli</a:t>
            </a:r>
          </a:p>
        </p:txBody>
      </p:sp>
    </p:spTree>
    <p:extLst>
      <p:ext uri="{BB962C8B-B14F-4D97-AF65-F5344CB8AC3E}">
        <p14:creationId xmlns:p14="http://schemas.microsoft.com/office/powerpoint/2010/main" val="1853295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7E38AA-21CD-E248-859E-A5F8B1530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Il titolo del corso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361B05-C58C-B84C-94D1-1F54DF503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3625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b="1" dirty="0"/>
              <a:t>Territorio e </a:t>
            </a:r>
            <a:r>
              <a:rPr lang="it-IT" sz="4000" b="1" dirty="0" err="1"/>
              <a:t>societa</a:t>
            </a:r>
            <a:r>
              <a:rPr lang="it-IT" sz="4000" b="1" dirty="0"/>
              <a:t>̀. </a:t>
            </a:r>
          </a:p>
          <a:p>
            <a:pPr marL="0" indent="0">
              <a:buNone/>
            </a:pPr>
            <a:r>
              <a:rPr lang="it-IT" sz="4000" b="1" dirty="0"/>
              <a:t>Una lettura geografica </a:t>
            </a:r>
          </a:p>
          <a:p>
            <a:pPr marL="0" indent="0">
              <a:buNone/>
            </a:pPr>
            <a:r>
              <a:rPr lang="it-IT" sz="4000" b="1" dirty="0"/>
              <a:t>dell’evoluzione dell’organizzazione sociale.</a:t>
            </a:r>
          </a:p>
          <a:p>
            <a:pPr marL="0" indent="0">
              <a:buNone/>
            </a:pPr>
            <a:endParaRPr lang="it-IT" sz="4000" dirty="0"/>
          </a:p>
          <a:p>
            <a:pPr marL="0" indent="0">
              <a:buNone/>
            </a:pPr>
            <a:endParaRPr lang="it-IT" sz="4000" dirty="0"/>
          </a:p>
          <a:p>
            <a:pPr marL="0" indent="0">
              <a:buNone/>
            </a:pPr>
            <a:r>
              <a:rPr lang="it-IT" sz="1600" dirty="0" err="1"/>
              <a:t>https</a:t>
            </a:r>
            <a:r>
              <a:rPr lang="it-IT" sz="1600" dirty="0"/>
              <a:t>://esse3.units.it/Guide/</a:t>
            </a:r>
            <a:r>
              <a:rPr lang="it-IT" sz="1600" dirty="0" err="1"/>
              <a:t>PaginaADErogata.do;jsessionid</a:t>
            </a:r>
            <a:r>
              <a:rPr lang="it-IT" sz="1600" dirty="0"/>
              <a:t>=172158B8E72D58246203BFA02B1F866E.esse3-units-prod-02?ad_er_id=2018*N0*N0*S2*220965*113718&amp;ANNO_ACCADEMICO=2018&amp;mostra_percorsi=</a:t>
            </a:r>
            <a:r>
              <a:rPr lang="it-IT" sz="1600" dirty="0" err="1"/>
              <a:t>S</a:t>
            </a:r>
            <a:r>
              <a:rPr lang="it-IT" sz="1600" dirty="0"/>
              <a:t>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2988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A45633-907D-934E-ACFC-4E602EEFB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Di cosa si parla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DD9839-45FB-544F-8D5E-886755481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304" y="1947161"/>
            <a:ext cx="10515600" cy="4002227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La condizione contemporanea è il risultato di una serie di trasformazioni che hanno interessato sia le </a:t>
            </a:r>
            <a:r>
              <a:rPr lang="it-IT" dirty="0" err="1"/>
              <a:t>comunita</a:t>
            </a:r>
            <a:r>
              <a:rPr lang="it-IT" dirty="0"/>
              <a:t>̀ che il paesaggio.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Alcune di queste sono conosciute e leggibili, altre derivano da percorsi meno evidenti, le cui conseguenze sono comunque importanti.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corso intende ragionare sulle modifiche, segnare le tappe cronologiche e discutere gli effetti sul territorio.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7588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CB00CF-74A4-BB4B-8B95-3C4E8C1CD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Programma e lezioni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99A590-3A9E-7546-87F7-9934CFE58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programma per i frequentanti </a:t>
            </a:r>
            <a:r>
              <a:rPr lang="it-IT" dirty="0" err="1"/>
              <a:t>sara</a:t>
            </a:r>
            <a:r>
              <a:rPr lang="it-IT" dirty="0"/>
              <a:t>̀ presentato e discusso nel corso delle lezioni. 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Le lezioni frontali in aula saranno alternate a uscite sul territorio, confronto con altri studiosi, visioni di film e, se possibile, a un seminario. </a:t>
            </a:r>
          </a:p>
          <a:p>
            <a:endParaRPr lang="it-IT" dirty="0"/>
          </a:p>
          <a:p>
            <a:r>
              <a:rPr lang="it-IT" i="1" dirty="0"/>
              <a:t>Si richiede una frequenza attiva, critica e partecipativa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9019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D5DF9D-72DE-3944-8C87-6F671155E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i="1" dirty="0"/>
              <a:t>Per i non frequentanti il programma d’esame prevede</a:t>
            </a:r>
            <a:r>
              <a:rPr lang="it-IT" sz="3200" dirty="0"/>
              <a:t>:</a:t>
            </a:r>
            <a:br>
              <a:rPr lang="it-IT" sz="3200" dirty="0"/>
            </a:b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F2E8D0-1423-B943-B44B-7F53B9FD5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876" y="1296364"/>
            <a:ext cx="11042248" cy="54516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 err="1"/>
              <a:t>Alyson</a:t>
            </a:r>
            <a:r>
              <a:rPr lang="it-IT" dirty="0"/>
              <a:t> L </a:t>
            </a:r>
            <a:r>
              <a:rPr lang="it-IT" dirty="0" err="1"/>
              <a:t>Greiner</a:t>
            </a:r>
            <a:r>
              <a:rPr lang="it-IT" dirty="0"/>
              <a:t>, Giuseppe </a:t>
            </a:r>
            <a:r>
              <a:rPr lang="it-IT" dirty="0" err="1"/>
              <a:t>Dematteis</a:t>
            </a:r>
            <a:r>
              <a:rPr lang="it-IT" dirty="0"/>
              <a:t>, Carla Lanza, </a:t>
            </a:r>
          </a:p>
          <a:p>
            <a:pPr marL="936625" indent="0">
              <a:buNone/>
            </a:pPr>
            <a:r>
              <a:rPr lang="it-IT" i="1" dirty="0"/>
              <a:t>Geografia umana. Un approccio visuale</a:t>
            </a:r>
            <a:r>
              <a:rPr lang="it-IT" dirty="0"/>
              <a:t>, Utet, Novara, 2012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dirty="0"/>
              <a:t>Lucio Gambi, </a:t>
            </a:r>
          </a:p>
          <a:p>
            <a:pPr marL="1200150" indent="0">
              <a:buNone/>
            </a:pPr>
            <a:r>
              <a:rPr lang="it-IT" i="1" dirty="0"/>
              <a:t>Critica ai concetti geografici di paesaggio umano</a:t>
            </a:r>
            <a:r>
              <a:rPr lang="it-IT" dirty="0"/>
              <a:t>, in </a:t>
            </a:r>
            <a:r>
              <a:rPr lang="it-IT" i="1" dirty="0"/>
              <a:t>Una geografia per la storia</a:t>
            </a:r>
            <a:r>
              <a:rPr lang="it-IT" dirty="0"/>
              <a:t>, Torino, Einaudi, 1973, pp.148-174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Lucio Gambi, </a:t>
            </a:r>
          </a:p>
          <a:p>
            <a:pPr marL="1166813" indent="0">
              <a:buNone/>
            </a:pPr>
            <a:r>
              <a:rPr lang="it-IT" i="1" dirty="0"/>
              <a:t>I valori storici dei quadri ambientali</a:t>
            </a:r>
            <a:r>
              <a:rPr lang="it-IT" dirty="0"/>
              <a:t> in </a:t>
            </a:r>
            <a:r>
              <a:rPr lang="it-IT" i="1" dirty="0"/>
              <a:t>Storia d’Italia, 1, I caratteri originali</a:t>
            </a:r>
            <a:r>
              <a:rPr lang="it-IT" dirty="0"/>
              <a:t>, Torino, Einaudi, 1972, pp. 5-60.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dirty="0"/>
              <a:t>Emilio Sereni, </a:t>
            </a:r>
          </a:p>
          <a:p>
            <a:pPr marL="1166813" indent="0">
              <a:buNone/>
            </a:pPr>
            <a:r>
              <a:rPr lang="it-IT" i="1" dirty="0"/>
              <a:t>Storia del paesaggio agrario italiano</a:t>
            </a:r>
            <a:r>
              <a:rPr lang="it-IT" dirty="0"/>
              <a:t>, Roma-Bari, Laterza, 1961.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Sergio Zilli, </a:t>
            </a:r>
          </a:p>
          <a:p>
            <a:pPr marL="1166813" indent="0">
              <a:buNone/>
            </a:pPr>
            <a:r>
              <a:rPr lang="it-IT" i="1" dirty="0"/>
              <a:t>Dal fronte Isonzo/Carso all’Est del Nordest. Le modifiche del territorio nell’odierno Friuli Venezia Giulia a seguito della Grande Guerra</a:t>
            </a:r>
            <a:r>
              <a:rPr lang="it-IT" dirty="0"/>
              <a:t>, in Carla Masetti (a cura di), </a:t>
            </a:r>
            <a:r>
              <a:rPr lang="it-IT" i="1" dirty="0"/>
              <a:t>Per un Atlante della Grande Guerra. Atti del Seminario dalla Mappa al GIS</a:t>
            </a:r>
            <a:r>
              <a:rPr lang="it-IT" dirty="0"/>
              <a:t>, </a:t>
            </a:r>
            <a:r>
              <a:rPr lang="it-IT" dirty="0" err="1"/>
              <a:t>Cisge</a:t>
            </a:r>
            <a:r>
              <a:rPr lang="it-IT" dirty="0"/>
              <a:t>, Roma, 2018, pp. 213-221. </a:t>
            </a:r>
          </a:p>
        </p:txBody>
      </p:sp>
    </p:spTree>
    <p:extLst>
      <p:ext uri="{BB962C8B-B14F-4D97-AF65-F5344CB8AC3E}">
        <p14:creationId xmlns:p14="http://schemas.microsoft.com/office/powerpoint/2010/main" val="17190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8BF99D-377E-2842-9C11-DB5081ACB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Calendario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E8D52F-87F9-674C-ADC4-B06A5F550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/>
              <a:t>vacanze di Pasqua: dal 19 al 23 aprile 2019 </a:t>
            </a:r>
          </a:p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Appelli d’esame 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BB5109F-0D13-BE48-9E97-0E3ECBD63D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311053"/>
            <a:ext cx="10602410" cy="2865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580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EBB832-1B0D-1A45-AD17-5D022FBE3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576332" cy="3084131"/>
          </a:xfrm>
        </p:spPr>
        <p:txBody>
          <a:bodyPr>
            <a:normAutofit/>
          </a:bodyPr>
          <a:lstStyle/>
          <a:p>
            <a:r>
              <a:rPr lang="it-IT" i="1" dirty="0"/>
              <a:t>Gestione</a:t>
            </a:r>
            <a:br>
              <a:rPr lang="it-IT" i="1" dirty="0"/>
            </a:br>
            <a:r>
              <a:rPr lang="it-IT" i="1" dirty="0"/>
              <a:t>del</a:t>
            </a:r>
            <a:br>
              <a:rPr lang="it-IT" i="1" dirty="0"/>
            </a:br>
            <a:r>
              <a:rPr lang="it-IT" i="1" dirty="0"/>
              <a:t>calendario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D4E7A2AA-7FD8-E04F-956B-53902E54E1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6800210"/>
              </p:ext>
            </p:extLst>
          </p:nvPr>
        </p:nvGraphicFramePr>
        <p:xfrm>
          <a:off x="3807107" y="115747"/>
          <a:ext cx="7546693" cy="66091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6896">
                  <a:extLst>
                    <a:ext uri="{9D8B030D-6E8A-4147-A177-3AD203B41FA5}">
                      <a16:colId xmlns:a16="http://schemas.microsoft.com/office/drawing/2014/main" val="224823554"/>
                    </a:ext>
                  </a:extLst>
                </a:gridCol>
                <a:gridCol w="1234860">
                  <a:extLst>
                    <a:ext uri="{9D8B030D-6E8A-4147-A177-3AD203B41FA5}">
                      <a16:colId xmlns:a16="http://schemas.microsoft.com/office/drawing/2014/main" val="329061098"/>
                    </a:ext>
                  </a:extLst>
                </a:gridCol>
                <a:gridCol w="1104110">
                  <a:extLst>
                    <a:ext uri="{9D8B030D-6E8A-4147-A177-3AD203B41FA5}">
                      <a16:colId xmlns:a16="http://schemas.microsoft.com/office/drawing/2014/main" val="3769063851"/>
                    </a:ext>
                  </a:extLst>
                </a:gridCol>
                <a:gridCol w="1641638">
                  <a:extLst>
                    <a:ext uri="{9D8B030D-6E8A-4147-A177-3AD203B41FA5}">
                      <a16:colId xmlns:a16="http://schemas.microsoft.com/office/drawing/2014/main" val="4131844362"/>
                    </a:ext>
                  </a:extLst>
                </a:gridCol>
                <a:gridCol w="1235830">
                  <a:extLst>
                    <a:ext uri="{9D8B030D-6E8A-4147-A177-3AD203B41FA5}">
                      <a16:colId xmlns:a16="http://schemas.microsoft.com/office/drawing/2014/main" val="2663703049"/>
                    </a:ext>
                  </a:extLst>
                </a:gridCol>
                <a:gridCol w="1373359">
                  <a:extLst>
                    <a:ext uri="{9D8B030D-6E8A-4147-A177-3AD203B41FA5}">
                      <a16:colId xmlns:a16="http://schemas.microsoft.com/office/drawing/2014/main" val="908615747"/>
                    </a:ext>
                  </a:extLst>
                </a:gridCol>
              </a:tblGrid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Mese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Giorno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Ore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Progressivo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#lezione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6157812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marzo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6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effectLst/>
                        </a:rPr>
                        <a:t>1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0923434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7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>
                          <a:effectLst/>
                        </a:rPr>
                        <a:t>3</a:t>
                      </a:r>
                      <a:endParaRPr lang="it-IT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2889899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8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>
                          <a:effectLst/>
                        </a:rPr>
                        <a:t>5</a:t>
                      </a:r>
                      <a:endParaRPr lang="it-IT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3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5898147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13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effectLst/>
                        </a:rPr>
                        <a:t>6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4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Cons dip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5707314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14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effectLst/>
                        </a:rPr>
                        <a:t>8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5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6836137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15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>
                          <a:effectLst/>
                        </a:rPr>
                        <a:t>10</a:t>
                      </a:r>
                      <a:endParaRPr lang="it-IT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6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4440387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20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effectLst/>
                        </a:rPr>
                        <a:t>11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7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8855646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21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>
                          <a:effectLst/>
                        </a:rPr>
                        <a:t>13</a:t>
                      </a:r>
                      <a:endParaRPr lang="it-IT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8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3342517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22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effectLst/>
                        </a:rPr>
                        <a:t>15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9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8517694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27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effectLst/>
                        </a:rPr>
                        <a:t>16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10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1443267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28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effectLst/>
                        </a:rPr>
                        <a:t>18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11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4194648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Aprile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3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effectLst/>
                        </a:rPr>
                        <a:t>19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1643521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4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effectLst/>
                        </a:rPr>
                        <a:t>21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13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8365447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5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>
                          <a:effectLst/>
                        </a:rPr>
                        <a:t>23</a:t>
                      </a:r>
                      <a:endParaRPr lang="it-IT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14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2200118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10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>
                          <a:effectLst/>
                        </a:rPr>
                        <a:t>24</a:t>
                      </a:r>
                      <a:endParaRPr lang="it-IT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15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Cons dip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011268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11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>
                          <a:effectLst/>
                        </a:rPr>
                        <a:t>26</a:t>
                      </a:r>
                      <a:endParaRPr lang="it-IT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16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5145961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12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effectLst/>
                        </a:rPr>
                        <a:t>28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17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0093029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17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>
                          <a:effectLst/>
                        </a:rPr>
                        <a:t>29</a:t>
                      </a:r>
                      <a:endParaRPr lang="it-IT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18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 err="1">
                          <a:effectLst/>
                        </a:rPr>
                        <a:t>Cisge</a:t>
                      </a:r>
                      <a:r>
                        <a:rPr lang="it-IT" sz="1400" i="1" dirty="0">
                          <a:effectLst/>
                        </a:rPr>
                        <a:t>? 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7482131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18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>
                          <a:effectLst/>
                        </a:rPr>
                        <a:t>31</a:t>
                      </a:r>
                      <a:endParaRPr lang="it-IT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19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 err="1">
                          <a:effectLst/>
                        </a:rPr>
                        <a:t>Cisge</a:t>
                      </a:r>
                      <a:r>
                        <a:rPr lang="it-IT" sz="1400" i="1" dirty="0">
                          <a:effectLst/>
                        </a:rPr>
                        <a:t>?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3287487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FF0000"/>
                          </a:solidFill>
                          <a:effectLst/>
                        </a:rPr>
                        <a:t>24</a:t>
                      </a:r>
                      <a:endParaRPr lang="it-IT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it-IT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it-IT" sz="1400" i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it-IT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effectLst/>
                        </a:rPr>
                        <a:t>?</a:t>
                      </a:r>
                      <a:endParaRPr lang="it-IT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7363195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FF0000"/>
                          </a:solidFill>
                          <a:effectLst/>
                        </a:rPr>
                        <a:t>26</a:t>
                      </a:r>
                      <a:endParaRPr lang="it-IT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it-IT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it-IT" sz="1400" i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effectLst/>
                        </a:rPr>
                        <a:t>21</a:t>
                      </a:r>
                      <a:endParaRPr lang="it-IT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effectLst/>
                        </a:rPr>
                        <a:t>?</a:t>
                      </a:r>
                      <a:endParaRPr lang="it-IT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2489503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maggio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it-IT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it-IT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FF0000"/>
                          </a:solidFill>
                          <a:effectLst/>
                        </a:rPr>
                        <a:t>36</a:t>
                      </a:r>
                      <a:endParaRPr lang="it-IT" sz="1400" i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it-IT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FF0000"/>
                          </a:solidFill>
                          <a:effectLst/>
                        </a:rPr>
                        <a:t>?</a:t>
                      </a:r>
                      <a:endParaRPr lang="it-IT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5922545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8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effectLst/>
                        </a:rPr>
                        <a:t>37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23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5313235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9</a:t>
                      </a:r>
                      <a:endParaRPr lang="it-IT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>
                          <a:effectLst/>
                        </a:rPr>
                        <a:t>39</a:t>
                      </a:r>
                      <a:endParaRPr lang="it-IT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24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5441727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10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>
                          <a:effectLst/>
                        </a:rPr>
                        <a:t>41</a:t>
                      </a:r>
                      <a:endParaRPr lang="it-IT" sz="14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25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2123674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15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effectLst/>
                        </a:rPr>
                        <a:t>42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26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B050"/>
                          </a:solidFill>
                          <a:effectLst/>
                        </a:rPr>
                        <a:t>Tour</a:t>
                      </a:r>
                      <a:r>
                        <a:rPr lang="it-IT" sz="1400" dirty="0">
                          <a:effectLst/>
                        </a:rPr>
                        <a:t> </a:t>
                      </a:r>
                      <a:r>
                        <a:rPr lang="it-IT" sz="1400" dirty="0" err="1">
                          <a:effectLst/>
                        </a:rPr>
                        <a:t>Cons</a:t>
                      </a:r>
                      <a:r>
                        <a:rPr lang="it-IT" sz="1400" dirty="0">
                          <a:effectLst/>
                        </a:rPr>
                        <a:t> </a:t>
                      </a:r>
                      <a:r>
                        <a:rPr lang="it-IT" sz="1400" dirty="0" err="1">
                          <a:effectLst/>
                        </a:rPr>
                        <a:t>dip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145163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16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effectLst/>
                        </a:rPr>
                        <a:t>44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27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B050"/>
                          </a:solidFill>
                          <a:effectLst/>
                        </a:rPr>
                        <a:t>tour</a:t>
                      </a:r>
                      <a:endParaRPr lang="it-IT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834423"/>
                  </a:ext>
                </a:extLst>
              </a:tr>
              <a:tr h="2279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17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effectLst/>
                        </a:rPr>
                        <a:t>46</a:t>
                      </a:r>
                      <a:endParaRPr lang="it-IT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28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B050"/>
                          </a:solidFill>
                          <a:effectLst/>
                        </a:rPr>
                        <a:t>tour</a:t>
                      </a:r>
                      <a:endParaRPr lang="it-IT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0929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172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DE6D5C-4CEB-E341-B6DA-5A2D51FDE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Come e dove trovarmi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D09802-A47E-9147-8453-6244683D7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997" y="1875099"/>
            <a:ext cx="10346803" cy="4892173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St. 306, III piano, via lazzaretto vecchio 8</a:t>
            </a:r>
          </a:p>
          <a:p>
            <a:pPr marL="0" indent="0">
              <a:buNone/>
            </a:pPr>
            <a:r>
              <a:rPr lang="it-IT" dirty="0"/>
              <a:t>Tel. 040.5587505</a:t>
            </a:r>
          </a:p>
          <a:p>
            <a:pPr marL="0" indent="0">
              <a:buNone/>
            </a:pPr>
            <a:r>
              <a:rPr lang="it-IT" dirty="0"/>
              <a:t>Email: </a:t>
            </a:r>
            <a:r>
              <a:rPr lang="it-IT" dirty="0">
                <a:hlinkClick r:id="rId2"/>
              </a:rPr>
              <a:t>zillis@units.it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Ricevimento: lunedì mattina, prima e dopo le lezioni </a:t>
            </a:r>
          </a:p>
          <a:p>
            <a:pPr marL="1828800" lvl="4" indent="0">
              <a:buNone/>
            </a:pPr>
            <a:r>
              <a:rPr lang="it-IT" dirty="0"/>
              <a:t>      (ma sono in studio quasi ogni mattina)</a:t>
            </a:r>
          </a:p>
        </p:txBody>
      </p:sp>
    </p:spTree>
    <p:extLst>
      <p:ext uri="{BB962C8B-B14F-4D97-AF65-F5344CB8AC3E}">
        <p14:creationId xmlns:p14="http://schemas.microsoft.com/office/powerpoint/2010/main" val="1807225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411</Words>
  <Application>Microsoft Macintosh PowerPoint</Application>
  <PresentationFormat>Widescreen</PresentationFormat>
  <Paragraphs>221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di Office</vt:lpstr>
      <vt:lpstr>Geografia  2018 2019  006LE - GEOGRAFIA  LE01 - DISCIPLINE STORICHE E FILOSOFICHE </vt:lpstr>
      <vt:lpstr>Il titolo del corso</vt:lpstr>
      <vt:lpstr>Di cosa si parla</vt:lpstr>
      <vt:lpstr>Programma e lezioni</vt:lpstr>
      <vt:lpstr>Per i non frequentanti il programma d’esame prevede: </vt:lpstr>
      <vt:lpstr>Calendario </vt:lpstr>
      <vt:lpstr>Gestione del calendario</vt:lpstr>
      <vt:lpstr>Come e dove trovarmi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 2018 2019</dc:title>
  <dc:creator>sergio zilli</dc:creator>
  <cp:lastModifiedBy>sergio zilli</cp:lastModifiedBy>
  <cp:revision>8</cp:revision>
  <dcterms:created xsi:type="dcterms:W3CDTF">2019-03-04T17:33:44Z</dcterms:created>
  <dcterms:modified xsi:type="dcterms:W3CDTF">2019-03-04T18:40:59Z</dcterms:modified>
</cp:coreProperties>
</file>