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>
        <p:scale>
          <a:sx n="87" d="100"/>
          <a:sy n="87" d="100"/>
        </p:scale>
        <p:origin x="144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16965-1CC2-0046-8937-26A6406EA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7652786-E551-B945-B7B8-D590C838E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E8A793-DC7B-C149-A7B1-DD0BE763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31DA5B-64A1-7946-855A-2B2E12E2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C44EC4-3DBF-B141-B786-D44B5473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00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BC0EA0-B89F-C04C-ACD4-A6ECA754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A653E3-2637-D24D-B17B-87036847D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C4EE09-05CC-4345-A2BE-EE9D8CAEB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5A1973-0431-004B-BC3D-0AFEA5FE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7D4C98-ADA8-6149-8BAE-49887E46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98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8EED45D-F4F8-6141-A56C-5A22B98EC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93DBC6A-EA5A-E441-B86F-182CF87F5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A62B63-443C-B547-9360-CF1ABD8D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A389E-4F52-AE4C-863A-8D702150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4C529F-D90B-F54B-B2CF-5E4711C1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91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3CDEB-8405-E34D-890C-8E908EA6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CA5746-FC26-4C48-9C9D-93536970C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E61462-A284-8C45-A559-74883E72B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8AB425-9505-EC41-8921-83B145EE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2025DD-ABBC-8B4B-BB7A-B638F20D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91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B4C781-4732-A440-986E-005E8BE4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07DF2D-181E-2148-8C56-63AC7A96B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032CCC-A983-E241-9C25-FBCB271DA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C7596A-5662-F848-9921-485D2B04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5F7F79-422D-444F-A136-03829FC1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58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63A322-9E0E-3C48-B097-75902E2A0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345DB3-D693-084E-B488-675CF5F52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E099BF-A068-394C-B2A1-52F526B48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DCFE70-0E99-8943-8E3D-929C4577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5BB84C-4069-3647-A85C-5A5266FE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E0496E-C69B-1D48-ACA6-CC5AEF1B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41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2C31D0-CF6B-564E-8EF1-2C5A65A9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AF96CC-1C90-8C43-AAA0-AC10CD7C8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D36DACC-C971-E343-B5B8-CC2371349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5A1E841-28EF-0940-A793-9DCAC557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7ACECD6-6653-0C49-AC84-A782B6EE4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1362909-3760-3146-B8BC-8087AD8DD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2778269-285E-E04A-A6A5-6329D94C6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54324F-50D4-1B4D-A3F5-AC9E8D9D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89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EEB5C-5A89-A04A-A90B-3F79E3FD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A99BE5-E1DA-754F-A4C6-E242FDD5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6B69C1-A343-BA4F-A4F3-2EB5E00B2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658E2C1-3567-6842-9EDA-9A318230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87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B46C8D4-72F8-8841-A8D7-A4AB0155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AF70D1-C080-424C-815F-174ADA68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80CE15-414B-2547-AF3F-B5A8CEB9B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8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4B483-4DD6-0246-836A-116BDBA4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15D13D-BF10-7744-B003-B9B0C4257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4CD4D5-DEF9-CA4B-8A55-9B630DB9B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5F9382-5695-9745-9C01-CD5FABAE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B04E3E-AB69-2F49-9F03-0730E6AE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D5D1C2-5027-D947-934A-030EB740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52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6FAD1-BD16-6C43-95DC-CC50A749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CC49750-D078-2F47-AA8F-32D04186B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231828-E26C-104D-9493-DF75CD86F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19A476-75AD-D544-8049-04A03F55F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DEBE5A0-550E-144B-A494-48CE9B6E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FF8DBF-1FA5-0543-B935-8669FB16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64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084051A-9674-CC42-85B5-475D8E01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40BD95-3A92-754C-9FFB-F6FF295CD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62CFB0-8ABA-F948-A730-48E12B12C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0CB59-28F0-534B-BD3A-5355F15E170E}" type="datetimeFigureOut">
              <a:rPr lang="it-IT" smtClean="0"/>
              <a:t>15/03/19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9042A0-A33B-6840-911B-2F7E0612C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0777B2-B3C6-3F40-B0F4-672133134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DAC93-0B25-EF4B-AEE4-113CB2D1F4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3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8E26A-CAD6-7740-8536-A7CAAE91C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Introduzione </a:t>
            </a:r>
            <a:br>
              <a:rPr lang="it-IT" dirty="0"/>
            </a:br>
            <a:r>
              <a:rPr lang="it-IT" dirty="0"/>
              <a:t>alla geografia umana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D69A5F-4D47-C746-92EB-63BF42BB2D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02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E19BB-1239-A64D-B336-A0F0383B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Diffusione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01354F-6E7F-5A43-88D1-BD1157B85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Fenomeno nel quale il movimento – e quindi (anche) la variabile tempo – rappresenta una dimensione essenziale</a:t>
            </a:r>
          </a:p>
          <a:p>
            <a:endParaRPr lang="it-IT" dirty="0"/>
          </a:p>
          <a:p>
            <a:r>
              <a:rPr lang="it-IT" dirty="0"/>
              <a:t>La diffusione si manifesta per:</a:t>
            </a:r>
          </a:p>
          <a:p>
            <a:pPr lvl="1"/>
            <a:r>
              <a:rPr lang="it-IT" dirty="0" err="1"/>
              <a:t>Rilocalizzazione</a:t>
            </a:r>
            <a:r>
              <a:rPr lang="it-IT" dirty="0"/>
              <a:t> (es. migrazioni)</a:t>
            </a:r>
          </a:p>
          <a:p>
            <a:pPr lvl="1"/>
            <a:r>
              <a:rPr lang="it-IT" dirty="0"/>
              <a:t>Contagio (es. malattie)</a:t>
            </a:r>
          </a:p>
          <a:p>
            <a:pPr lvl="1"/>
            <a:r>
              <a:rPr lang="it-IT" dirty="0"/>
              <a:t>Gerarchia (es. top/down)</a:t>
            </a:r>
          </a:p>
          <a:p>
            <a:pPr lvl="1"/>
            <a:r>
              <a:rPr lang="it-IT" dirty="0"/>
              <a:t>Stimolo (es. innovazione/moda)</a:t>
            </a:r>
          </a:p>
        </p:txBody>
      </p:sp>
    </p:spTree>
    <p:extLst>
      <p:ext uri="{BB962C8B-B14F-4D97-AF65-F5344CB8AC3E}">
        <p14:creationId xmlns:p14="http://schemas.microsoft.com/office/powerpoint/2010/main" val="24601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7575F-AC88-1941-BD22-4D78E1CF4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Interazione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B309BB-36F0-2A46-B87F-608F0ABDB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0930"/>
          </a:xfrm>
        </p:spPr>
        <p:txBody>
          <a:bodyPr/>
          <a:lstStyle/>
          <a:p>
            <a:r>
              <a:rPr lang="it-IT" dirty="0"/>
              <a:t>Interconnessione e interdipendenza dell’uomo sono il risultato dell’interazione spaziale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 </a:t>
            </a:r>
            <a:r>
              <a:rPr lang="it-IT" i="1" dirty="0">
                <a:sym typeface="Wingdings" pitchFamily="2" charset="2"/>
              </a:rPr>
              <a:t>l’interazione spaziale è l’insieme delle relazioni che si sviluppano reciprocamene tra soggetti che occupano luoghi e regioni sia vicini sia lontani, come risultato del movimento di persone, beni e informazioni</a:t>
            </a:r>
          </a:p>
          <a:p>
            <a:pPr lvl="2"/>
            <a:r>
              <a:rPr lang="it-IT" dirty="0"/>
              <a:t>Si parla dell’economia di mercato (in quanto unica sopravvissuta), il modello capitalista occidentale: Globalizzazione</a:t>
            </a:r>
          </a:p>
          <a:p>
            <a:pPr lvl="2"/>
            <a:endParaRPr lang="it-IT" dirty="0"/>
          </a:p>
          <a:p>
            <a:pPr marL="328613" lvl="2" indent="-328613"/>
            <a:r>
              <a:rPr lang="it-IT" dirty="0"/>
              <a:t>Non è né omogenea né contemporanea (es. «globalizzazione» della ricchezza, «globalizzazione» dei diritti del lavoro; «globalizzazione» legislativa e/o dei diritti umani)</a:t>
            </a:r>
          </a:p>
        </p:txBody>
      </p:sp>
    </p:spTree>
    <p:extLst>
      <p:ext uri="{BB962C8B-B14F-4D97-AF65-F5344CB8AC3E}">
        <p14:creationId xmlns:p14="http://schemas.microsoft.com/office/powerpoint/2010/main" val="2766321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0DFC4C-794B-1C41-BC93-CCFC587B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Interazione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68D60C-6F07-3441-8EB2-0012D1D65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L’interazione spaziale è influenzata da: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dirty="0"/>
              <a:t>Complementarietà (vs. cooperazione) fra luoghi distinti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/>
              <a:t>Trasferibilità, che è inversamente proporzionale all’energia /costo necessario per lo spostamento di un bene  (es.: informazione vs. container)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/>
              <a:t>Opportunità alternativa (delocalizzazione)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 Si ragiona di accessibilità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0345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BF6A0-D2E6-BB47-B93A-9CAA9099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078"/>
            <a:ext cx="10515600" cy="459888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Spazio delle interazione fra gli esseri viventi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dirty="0"/>
              <a:t>Per la geografia esseri viventi = esseri umani, sia singoli e collettivi</a:t>
            </a:r>
          </a:p>
          <a:p>
            <a:pPr lvl="2"/>
            <a:r>
              <a:rPr lang="it-IT" dirty="0"/>
              <a:t>Relazioni fra loro</a:t>
            </a:r>
          </a:p>
          <a:p>
            <a:pPr lvl="2"/>
            <a:r>
              <a:rPr lang="it-IT" dirty="0"/>
              <a:t>Relazioni fra soggetti e ambiente esterno</a:t>
            </a:r>
          </a:p>
          <a:p>
            <a:pPr marL="268288" lvl="2" indent="-257175"/>
            <a:r>
              <a:rPr lang="it-IT" dirty="0"/>
              <a:t>Fra loro </a:t>
            </a:r>
            <a:r>
              <a:rPr lang="it-IT" dirty="0">
                <a:sym typeface="Wingdings" pitchFamily="2" charset="2"/>
              </a:rPr>
              <a:t> inclusione / esclusione</a:t>
            </a:r>
          </a:p>
          <a:p>
            <a:pPr marL="268288" lvl="2" indent="-257175"/>
            <a:r>
              <a:rPr lang="it-IT" dirty="0">
                <a:sym typeface="Wingdings" pitchFamily="2" charset="2"/>
              </a:rPr>
              <a:t>Con ambiente  produzione</a:t>
            </a:r>
          </a:p>
          <a:p>
            <a:pPr marL="268288" lvl="2" indent="-257175"/>
            <a:endParaRPr lang="it-IT" dirty="0">
              <a:sym typeface="Wingdings" pitchFamily="2" charset="2"/>
            </a:endParaRPr>
          </a:p>
          <a:p>
            <a:pPr marL="11113" lvl="2" indent="0">
              <a:buNone/>
            </a:pPr>
            <a:r>
              <a:rPr lang="it-IT" sz="2800" i="1" dirty="0">
                <a:sym typeface="Wingdings" pitchFamily="2" charset="2"/>
              </a:rPr>
              <a:t>Lo spazio relazionale della geografia umana è fatto di relazioni intersoggettive territorializzate</a:t>
            </a:r>
            <a:r>
              <a:rPr lang="it-IT" dirty="0">
                <a:sym typeface="Wingdings" pitchFamily="2" charset="2"/>
              </a:rPr>
              <a:t>.</a:t>
            </a:r>
          </a:p>
          <a:p>
            <a:pPr marL="11113" lvl="2" indent="0">
              <a:buNone/>
            </a:pPr>
            <a:endParaRPr lang="it-IT" dirty="0">
              <a:sym typeface="Wingdings" pitchFamily="2" charset="2"/>
            </a:endParaRPr>
          </a:p>
          <a:p>
            <a:pPr marL="268288" lvl="2" indent="-257175"/>
            <a:r>
              <a:rPr lang="it-IT" dirty="0">
                <a:sym typeface="Wingdings" pitchFamily="2" charset="2"/>
              </a:rPr>
              <a:t>Anche le relazioni che sembrano sociali /culturali /economiche hanno sempre base </a:t>
            </a:r>
            <a:r>
              <a:rPr lang="it-IT" u="sng" dirty="0">
                <a:sym typeface="Wingdings" pitchFamily="2" charset="2"/>
              </a:rPr>
              <a:t>territoriale</a:t>
            </a:r>
          </a:p>
          <a:p>
            <a:pPr marL="11113" lvl="2" indent="0">
              <a:buNone/>
            </a:pPr>
            <a:r>
              <a:rPr lang="it-IT" dirty="0">
                <a:sym typeface="Wingdings" pitchFamily="2" charset="2"/>
              </a:rPr>
              <a:t> rapporti di territorialità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0790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39C3C-DE53-8A49-A648-01DBA8DA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6AFC33-74E8-7344-B750-FAA5FFBB2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Può essere cartografica </a:t>
            </a:r>
            <a:r>
              <a:rPr lang="it-IT"/>
              <a:t>e geografica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Cartografica: rapporto fra le distanze sulla carta (sullo schermo) e quelle reali sulla superficie terrestre</a:t>
            </a:r>
          </a:p>
          <a:p>
            <a:endParaRPr lang="it-IT" dirty="0"/>
          </a:p>
          <a:p>
            <a:r>
              <a:rPr lang="it-IT" dirty="0"/>
              <a:t>Geografica: scala di osservazione, ovvero livello di analisi utilizzata in un determinato studio</a:t>
            </a:r>
          </a:p>
          <a:p>
            <a:pPr lvl="1"/>
            <a:r>
              <a:rPr lang="it-IT" dirty="0"/>
              <a:t>Può essere anche variabile, ma sempre rapportabile alla scala della terra (per avere una visione globale)</a:t>
            </a:r>
          </a:p>
        </p:txBody>
      </p:sp>
    </p:spTree>
    <p:extLst>
      <p:ext uri="{BB962C8B-B14F-4D97-AF65-F5344CB8AC3E}">
        <p14:creationId xmlns:p14="http://schemas.microsoft.com/office/powerpoint/2010/main" val="346943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41E744-42AC-844A-BD31-6C9021FA8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897"/>
            <a:ext cx="10515600" cy="5176066"/>
          </a:xfrm>
        </p:spPr>
        <p:txBody>
          <a:bodyPr>
            <a:normAutofit fontScale="70000" lnSpcReduction="20000"/>
          </a:bodyPr>
          <a:lstStyle/>
          <a:p>
            <a:r>
              <a:rPr lang="it-IT" sz="3400" dirty="0"/>
              <a:t>Geografia fisica è cosa diversa dalla geografia umana (uomo + terra)</a:t>
            </a:r>
          </a:p>
          <a:p>
            <a:pPr lvl="8"/>
            <a:r>
              <a:rPr lang="it-IT" sz="2900" dirty="0"/>
              <a:t>Rientra fra le scienze umane e sociali</a:t>
            </a:r>
          </a:p>
          <a:p>
            <a:pPr marL="3657600" lvl="8" indent="0">
              <a:buNone/>
            </a:pPr>
            <a:endParaRPr lang="it-IT" sz="3400" dirty="0"/>
          </a:p>
          <a:p>
            <a:pPr marL="622300" lvl="8" indent="-231775"/>
            <a:r>
              <a:rPr lang="it-IT" sz="3400" dirty="0"/>
              <a:t>Natura vs. cultura </a:t>
            </a:r>
          </a:p>
          <a:p>
            <a:pPr marL="622300" lvl="8" indent="-231775"/>
            <a:endParaRPr lang="it-IT" sz="2400" dirty="0"/>
          </a:p>
          <a:p>
            <a:pPr marL="622300" lvl="8" indent="-231775"/>
            <a:r>
              <a:rPr lang="it-IT" sz="3300" u="sng" dirty="0"/>
              <a:t>Natura</a:t>
            </a:r>
            <a:r>
              <a:rPr lang="it-IT" sz="2400" dirty="0"/>
              <a:t> </a:t>
            </a:r>
            <a:r>
              <a:rPr lang="it-IT" sz="2800" dirty="0"/>
              <a:t>ciò che è estraneo alla natura umana</a:t>
            </a:r>
          </a:p>
          <a:p>
            <a:pPr marL="582613" lvl="8" indent="-349250"/>
            <a:r>
              <a:rPr lang="it-IT" sz="3300" u="sng" dirty="0"/>
              <a:t>Cultura</a:t>
            </a:r>
            <a:r>
              <a:rPr lang="it-IT" sz="2400" dirty="0"/>
              <a:t> </a:t>
            </a:r>
            <a:r>
              <a:rPr lang="it-IT" sz="2800" dirty="0"/>
              <a:t>ciò che è spazio dell’espressione dell’uomo</a:t>
            </a:r>
          </a:p>
          <a:p>
            <a:pPr marL="1562100" lvl="8" indent="-304800"/>
            <a:endParaRPr lang="it-IT" sz="2400" dirty="0"/>
          </a:p>
          <a:p>
            <a:pPr marL="536575" lvl="8" indent="-317500"/>
            <a:r>
              <a:rPr lang="it-IT" sz="3400" dirty="0"/>
              <a:t>Cultura</a:t>
            </a:r>
            <a:r>
              <a:rPr lang="it-IT" sz="2800" dirty="0"/>
              <a:t> è</a:t>
            </a:r>
          </a:p>
          <a:p>
            <a:pPr marL="1562100" lvl="8" indent="-317500"/>
            <a:r>
              <a:rPr lang="it-IT" sz="2800" dirty="0"/>
              <a:t>Costruzione sociale</a:t>
            </a:r>
          </a:p>
          <a:p>
            <a:pPr marL="1562100" lvl="8" indent="-317500"/>
            <a:r>
              <a:rPr lang="it-IT" sz="2800" dirty="0"/>
              <a:t>Non fissa, cambia nel tempo</a:t>
            </a:r>
          </a:p>
          <a:p>
            <a:pPr marL="1562100" lvl="8" indent="-317500"/>
            <a:r>
              <a:rPr lang="it-IT" sz="2800" dirty="0"/>
              <a:t>È un sistema dinamico complesso</a:t>
            </a:r>
          </a:p>
          <a:p>
            <a:pPr marL="1562100" lvl="8" indent="-317500"/>
            <a:endParaRPr lang="it-IT" sz="2800" dirty="0"/>
          </a:p>
          <a:p>
            <a:pPr marL="1562100" lvl="8" indent="-317500"/>
            <a:r>
              <a:rPr lang="it-IT" sz="2800" dirty="0"/>
              <a:t>Si differenzia su base geografica (culture locali, regionali, nazionali, sovranazionali)</a:t>
            </a:r>
          </a:p>
          <a:p>
            <a:pPr marL="1562100" lvl="8" indent="-317500"/>
            <a:r>
              <a:rPr lang="it-IT" sz="2800" dirty="0"/>
              <a:t>Si trasmette verticalmente (gerarchia) e orizzontalmente (tra simili) </a:t>
            </a:r>
          </a:p>
          <a:p>
            <a:pPr marL="1562100" lvl="8" indent="-317500"/>
            <a:endParaRPr lang="it-IT" sz="2800" dirty="0"/>
          </a:p>
          <a:p>
            <a:pPr marL="585788" lvl="8" indent="-317500"/>
            <a:r>
              <a:rPr lang="it-IT" sz="2800" dirty="0"/>
              <a:t>Quindi funziona per ibridazioni</a:t>
            </a:r>
          </a:p>
        </p:txBody>
      </p:sp>
    </p:spTree>
    <p:extLst>
      <p:ext uri="{BB962C8B-B14F-4D97-AF65-F5344CB8AC3E}">
        <p14:creationId xmlns:p14="http://schemas.microsoft.com/office/powerpoint/2010/main" val="322410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40E1C6-03DB-F948-953C-131A310FE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622"/>
            <a:ext cx="10515600" cy="5497341"/>
          </a:xfrm>
        </p:spPr>
        <p:txBody>
          <a:bodyPr>
            <a:normAutofit/>
          </a:bodyPr>
          <a:lstStyle/>
          <a:p>
            <a:r>
              <a:rPr lang="it-IT" dirty="0"/>
              <a:t>Il passaggio principale è stato il superamento del dualismo fra natura e cultura (ovvero della convinzione che l’uomo controlla e gestisce la natura, superandola)</a:t>
            </a:r>
          </a:p>
          <a:p>
            <a:endParaRPr lang="it-IT" dirty="0"/>
          </a:p>
          <a:p>
            <a:pPr lvl="1"/>
            <a:r>
              <a:rPr lang="it-IT" u="sng" dirty="0"/>
              <a:t>Determinismo ambientale </a:t>
            </a:r>
            <a:r>
              <a:rPr lang="it-IT" dirty="0"/>
              <a:t>(ambiente che condiziona la differenze fisiche e culturali dell’uomo)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manca una verifica, manca causa effetto, giustifica colonialismo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/>
              <a:t>Poss</a:t>
            </a:r>
            <a:r>
              <a:rPr lang="it-IT" u="sng" dirty="0"/>
              <a:t>ibilismo geografico </a:t>
            </a:r>
            <a:r>
              <a:rPr lang="it-IT" dirty="0"/>
              <a:t>(alternative possibili a seconda delle scelte, delle conoscenze e delle capacità tecniche). </a:t>
            </a:r>
            <a:r>
              <a:rPr lang="it-IT" dirty="0">
                <a:sym typeface="Wingdings" pitchFamily="2" charset="2"/>
              </a:rPr>
              <a:t> ruolo dell’uomo sull’ambiente</a:t>
            </a:r>
          </a:p>
          <a:p>
            <a:pPr lvl="1"/>
            <a:endParaRPr lang="it-IT" dirty="0">
              <a:sym typeface="Wingdings" pitchFamily="2" charset="2"/>
            </a:endParaRPr>
          </a:p>
          <a:p>
            <a:pPr marL="292100" lvl="1" indent="-292100"/>
            <a:r>
              <a:rPr lang="it-IT" dirty="0">
                <a:sym typeface="Wingdings" pitchFamily="2" charset="2"/>
              </a:rPr>
              <a:t>Si passa da paesaggi naturali a paesaggi culturali</a:t>
            </a:r>
          </a:p>
          <a:p>
            <a:pPr marL="1073150" lvl="1" indent="-292100"/>
            <a:r>
              <a:rPr lang="it-IT" dirty="0">
                <a:sym typeface="Wingdings" pitchFamily="2" charset="2"/>
              </a:rPr>
              <a:t>La natura è una costruzione sociale</a:t>
            </a:r>
          </a:p>
          <a:p>
            <a:pPr marL="1073150" lvl="1" indent="-292100"/>
            <a:r>
              <a:rPr lang="it-IT" dirty="0">
                <a:sym typeface="Wingdings" pitchFamily="2" charset="2"/>
              </a:rPr>
              <a:t>La Terra è un sistema dinamico integrato e complesso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327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FC7E69-FBC5-C541-99C7-E8DD60BA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paesaggio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E956F-FA05-1A4E-A851-1BB1DE735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Paesaggio è una realtà al contempo soggettiva e oggettiva</a:t>
            </a:r>
          </a:p>
          <a:p>
            <a:pPr lvl="2"/>
            <a:r>
              <a:rPr lang="it-IT" dirty="0"/>
              <a:t>Emerge il danno del positivismo (che afferma la sola oggettività)</a:t>
            </a:r>
          </a:p>
          <a:p>
            <a:pPr lvl="2"/>
            <a:endParaRPr lang="it-IT" dirty="0"/>
          </a:p>
          <a:p>
            <a:pPr marL="328613" lvl="2" indent="-328613"/>
            <a:r>
              <a:rPr lang="it-IT" sz="2800" dirty="0"/>
              <a:t>Per il geografo il Paesaggio è il palinsesto (la pergamena) su cui si può riscrivere mantenendo le testimonianze del passato</a:t>
            </a:r>
          </a:p>
          <a:p>
            <a:pPr marL="328613" lvl="2" indent="-328613"/>
            <a:endParaRPr lang="it-IT" sz="2800" dirty="0"/>
          </a:p>
          <a:p>
            <a:pPr marL="328613" lvl="2" indent="-328613"/>
            <a:r>
              <a:rPr lang="it-IT" sz="2800" dirty="0"/>
              <a:t>Il campo di lavoro è l’analisi regionale (della regione)</a:t>
            </a:r>
          </a:p>
          <a:p>
            <a:pPr marL="328613" lvl="2" indent="-328613"/>
            <a:endParaRPr lang="it-IT" sz="2800" dirty="0"/>
          </a:p>
          <a:p>
            <a:pPr marL="328613" lvl="2" indent="-328613"/>
            <a:r>
              <a:rPr lang="it-IT" sz="2800" dirty="0"/>
              <a:t>La regione può essere formale o funzionale</a:t>
            </a:r>
          </a:p>
        </p:txBody>
      </p:sp>
    </p:spTree>
    <p:extLst>
      <p:ext uri="{BB962C8B-B14F-4D97-AF65-F5344CB8AC3E}">
        <p14:creationId xmlns:p14="http://schemas.microsoft.com/office/powerpoint/2010/main" val="261495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223F9D-FA88-2B49-8D55-7F0E3D49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Regione formale e regione funzionale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260808-19C6-1D4C-9C75-E9E9E2EA4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2761"/>
            <a:ext cx="10515600" cy="3994202"/>
          </a:xfrm>
        </p:spPr>
        <p:txBody>
          <a:bodyPr/>
          <a:lstStyle/>
          <a:p>
            <a:r>
              <a:rPr lang="it-IT" dirty="0"/>
              <a:t>Regione formale: </a:t>
            </a:r>
          </a:p>
          <a:p>
            <a:pPr lvl="3"/>
            <a:r>
              <a:rPr lang="it-IT" sz="2400" dirty="0"/>
              <a:t>Area definita sulla base di una o più caratteristiche fisiche o culturali omogenee (es. regioni fisiche, regioni storiche)</a:t>
            </a:r>
          </a:p>
          <a:p>
            <a:pPr lvl="3"/>
            <a:endParaRPr lang="it-IT" dirty="0"/>
          </a:p>
          <a:p>
            <a:pPr marL="317500" lvl="3" indent="-317500"/>
            <a:r>
              <a:rPr lang="it-IT" sz="2800" dirty="0"/>
              <a:t>Regione funzionale:</a:t>
            </a:r>
          </a:p>
          <a:p>
            <a:pPr marL="1689100" lvl="6" indent="-317500"/>
            <a:r>
              <a:rPr lang="it-IT" sz="2400" dirty="0"/>
              <a:t>Luoghi connessi da relazioni più intense di quelle che questi luoghi intrattengono con l‘esterno (</a:t>
            </a:r>
            <a:r>
              <a:rPr lang="it-IT" sz="2400" dirty="0" err="1"/>
              <a:t>ecoregioni</a:t>
            </a:r>
            <a:r>
              <a:rPr lang="it-IT" sz="2400" dirty="0"/>
              <a:t>, regioni funzionali urbane, distretti economici, regioni </a:t>
            </a:r>
            <a:r>
              <a:rPr lang="it-IT" sz="2400" dirty="0" err="1"/>
              <a:t>istitizionali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6793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7D477-C44A-D04E-B3FA-2C77F1C8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fondamentali della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93DAA-6685-C44E-AB24-ECF7CA57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1755"/>
            <a:ext cx="10515600" cy="3935208"/>
          </a:xfrm>
        </p:spPr>
        <p:txBody>
          <a:bodyPr/>
          <a:lstStyle/>
          <a:p>
            <a:r>
              <a:rPr lang="it-IT" dirty="0"/>
              <a:t>Luogo</a:t>
            </a:r>
          </a:p>
          <a:p>
            <a:r>
              <a:rPr lang="it-IT" dirty="0"/>
              <a:t>Spazio</a:t>
            </a:r>
          </a:p>
          <a:p>
            <a:r>
              <a:rPr lang="it-IT" dirty="0"/>
              <a:t>Diffusione spaziale</a:t>
            </a:r>
          </a:p>
          <a:p>
            <a:r>
              <a:rPr lang="it-IT" dirty="0"/>
              <a:t>Interazione spaziale</a:t>
            </a:r>
          </a:p>
          <a:p>
            <a:r>
              <a:rPr lang="it-IT" dirty="0"/>
              <a:t>Territorio</a:t>
            </a:r>
          </a:p>
          <a:p>
            <a:r>
              <a:rPr lang="it-IT" dirty="0"/>
              <a:t>Scala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718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BF15A-FDA1-774A-BD41-20553600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C840F-9B2C-3A46-947A-060C00564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località contraddistinta d specifiche caratteristiche fisiche, culturali e sociali</a:t>
            </a:r>
          </a:p>
          <a:p>
            <a:r>
              <a:rPr lang="it-IT" dirty="0"/>
              <a:t>Viene identificato da una posizione (es. coordinate geografiche)</a:t>
            </a:r>
          </a:p>
          <a:p>
            <a:pPr marL="0" indent="0">
              <a:buNone/>
            </a:pPr>
            <a:r>
              <a:rPr lang="it-IT" sz="2000" dirty="0"/>
              <a:t>			</a:t>
            </a:r>
            <a:r>
              <a:rPr lang="it-IT" sz="2400" dirty="0"/>
              <a:t>Oppure</a:t>
            </a:r>
          </a:p>
          <a:p>
            <a:r>
              <a:rPr lang="it-IT" dirty="0"/>
              <a:t>Con riferimento a ciò che gli sta intorno, cioè al suo sito e alla sua situazione (posizione geografica)</a:t>
            </a:r>
          </a:p>
          <a:p>
            <a:r>
              <a:rPr lang="it-IT" dirty="0">
                <a:sym typeface="Wingdings" pitchFamily="2" charset="2"/>
              </a:rPr>
              <a:t> identità dei singoli e collettiva </a:t>
            </a:r>
          </a:p>
          <a:p>
            <a:pPr lvl="7"/>
            <a:r>
              <a:rPr lang="it-IT" sz="2400" dirty="0">
                <a:sym typeface="Wingdings" pitchFamily="2" charset="2"/>
              </a:rPr>
              <a:t>che non è stabile e non è unica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431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DC1D0-F761-2349-B8B5-2135E6B9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60B8AE-EEC6-D049-9087-3EA2CFCE5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Estensione di superficie terrestre di dimensioni non definite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Tre tipi di spazio</a:t>
            </a:r>
          </a:p>
          <a:p>
            <a:pPr lvl="1"/>
            <a:r>
              <a:rPr lang="it-IT" dirty="0"/>
              <a:t>Spazio </a:t>
            </a:r>
            <a:r>
              <a:rPr lang="it-IT" u="sng" dirty="0"/>
              <a:t>assoluto</a:t>
            </a:r>
            <a:r>
              <a:rPr lang="it-IT" dirty="0"/>
              <a:t>: con dimensioni misurabili e definibili (es. carta/confini)</a:t>
            </a:r>
          </a:p>
          <a:p>
            <a:pPr lvl="2"/>
            <a:r>
              <a:rPr lang="it-IT" dirty="0"/>
              <a:t>Si credeva fosse un’entità assoluta, un contenitore di oggetti</a:t>
            </a:r>
          </a:p>
          <a:p>
            <a:pPr lvl="2"/>
            <a:r>
              <a:rPr lang="it-IT" dirty="0"/>
              <a:t>Ma è costruzione mentale (molteplice)</a:t>
            </a:r>
          </a:p>
          <a:p>
            <a:pPr lvl="1"/>
            <a:r>
              <a:rPr lang="it-IT" dirty="0"/>
              <a:t>Spazio </a:t>
            </a:r>
            <a:r>
              <a:rPr lang="it-IT" u="sng" dirty="0"/>
              <a:t>relativo</a:t>
            </a:r>
            <a:r>
              <a:rPr lang="it-IT" dirty="0"/>
              <a:t>: quello le cui proprietà variano a seconda dei contenuti</a:t>
            </a:r>
          </a:p>
          <a:p>
            <a:pPr lvl="1"/>
            <a:r>
              <a:rPr lang="it-IT" dirty="0"/>
              <a:t>Spazio </a:t>
            </a:r>
            <a:r>
              <a:rPr lang="it-IT" u="sng" dirty="0"/>
              <a:t>relazionale</a:t>
            </a:r>
            <a:r>
              <a:rPr lang="it-IT" dirty="0"/>
              <a:t>: delle connessioni (più o meno) tematiche</a:t>
            </a:r>
          </a:p>
          <a:p>
            <a:pPr lvl="2"/>
            <a:r>
              <a:rPr lang="it-IT" dirty="0"/>
              <a:t>Es. del commercio, </a:t>
            </a:r>
            <a:r>
              <a:rPr lang="it-IT" dirty="0" err="1"/>
              <a:t>facebook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420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724B2-3C6B-B244-A205-C5D7292E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68B42-A4CC-5640-AFE3-A9FDB73C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005"/>
            <a:ext cx="10515600" cy="3949957"/>
          </a:xfrm>
        </p:spPr>
        <p:txBody>
          <a:bodyPr/>
          <a:lstStyle/>
          <a:p>
            <a:r>
              <a:rPr lang="it-IT" dirty="0"/>
              <a:t>Lo spazio geografico è un unione dello spazio relativo e dello spazio relazionale</a:t>
            </a:r>
          </a:p>
          <a:p>
            <a:pPr lvl="1"/>
            <a:r>
              <a:rPr lang="it-IT" dirty="0"/>
              <a:t>Le cui proprietà dipendono dalle relazioni e </a:t>
            </a:r>
            <a:r>
              <a:rPr lang="it-IT" dirty="0" err="1"/>
              <a:t>interelazioni</a:t>
            </a:r>
            <a:r>
              <a:rPr lang="it-IT" dirty="0"/>
              <a:t> che sussistono tra i soggetti e gli oggetti che la geografia decide di considerare</a:t>
            </a:r>
          </a:p>
          <a:p>
            <a:pPr lvl="1"/>
            <a:endParaRPr lang="it-IT" dirty="0"/>
          </a:p>
          <a:p>
            <a:pPr marL="188913" lvl="1" indent="0">
              <a:buNone/>
            </a:pPr>
            <a:r>
              <a:rPr lang="it-IT" dirty="0">
                <a:sym typeface="Wingdings" pitchFamily="2" charset="2"/>
              </a:rPr>
              <a:t> </a:t>
            </a:r>
            <a:r>
              <a:rPr lang="it-IT" sz="2800" i="1" dirty="0">
                <a:sym typeface="Wingdings" pitchFamily="2" charset="2"/>
              </a:rPr>
              <a:t>la geografia è la costruzione mentale di uno spazio relazionale, che non è arbitraria, ma risponde all’esigenza sociale di conoscere la posizione di certi soggetti e oggetti e le relazioni che li legano fra loro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833948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819</Words>
  <Application>Microsoft Macintosh PowerPoint</Application>
  <PresentationFormat>Widescreen</PresentationFormat>
  <Paragraphs>116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di Office</vt:lpstr>
      <vt:lpstr>Introduzione  alla geografia umana</vt:lpstr>
      <vt:lpstr>Presentazione standard di PowerPoint</vt:lpstr>
      <vt:lpstr>Presentazione standard di PowerPoint</vt:lpstr>
      <vt:lpstr>paesaggio</vt:lpstr>
      <vt:lpstr>Regione formale e regione funzionale</vt:lpstr>
      <vt:lpstr>Concetti fondamentali della geografia</vt:lpstr>
      <vt:lpstr>luogo</vt:lpstr>
      <vt:lpstr>spazio</vt:lpstr>
      <vt:lpstr>Spazio</vt:lpstr>
      <vt:lpstr>Diffusione spaziale</vt:lpstr>
      <vt:lpstr>Interazione spaziale</vt:lpstr>
      <vt:lpstr>Interazione spaziale</vt:lpstr>
      <vt:lpstr>territorio</vt:lpstr>
      <vt:lpstr>scala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 alla geografia umana</dc:title>
  <dc:creator>sergio zilli</dc:creator>
  <cp:lastModifiedBy>sergio zilli</cp:lastModifiedBy>
  <cp:revision>6</cp:revision>
  <dcterms:created xsi:type="dcterms:W3CDTF">2019-03-15T20:58:39Z</dcterms:created>
  <dcterms:modified xsi:type="dcterms:W3CDTF">2019-03-15T21:49:28Z</dcterms:modified>
</cp:coreProperties>
</file>