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506D-F694-4DC8-93E0-97ABF0867FF7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B938-CD13-498A-B46F-4B6EB3067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97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506D-F694-4DC8-93E0-97ABF0867FF7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B938-CD13-498A-B46F-4B6EB3067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106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506D-F694-4DC8-93E0-97ABF0867FF7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B938-CD13-498A-B46F-4B6EB3067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39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506D-F694-4DC8-93E0-97ABF0867FF7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B938-CD13-498A-B46F-4B6EB3067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457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506D-F694-4DC8-93E0-97ABF0867FF7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B938-CD13-498A-B46F-4B6EB3067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708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506D-F694-4DC8-93E0-97ABF0867FF7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B938-CD13-498A-B46F-4B6EB3067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127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506D-F694-4DC8-93E0-97ABF0867FF7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B938-CD13-498A-B46F-4B6EB3067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011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506D-F694-4DC8-93E0-97ABF0867FF7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B938-CD13-498A-B46F-4B6EB3067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3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506D-F694-4DC8-93E0-97ABF0867FF7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B938-CD13-498A-B46F-4B6EB3067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506D-F694-4DC8-93E0-97ABF0867FF7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B938-CD13-498A-B46F-4B6EB3067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725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506D-F694-4DC8-93E0-97ABF0867FF7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B938-CD13-498A-B46F-4B6EB3067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33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3506D-F694-4DC8-93E0-97ABF0867FF7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3B938-CD13-498A-B46F-4B6EB3067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75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cottautomation.com/products/nmr/" TargetMode="External"/><Relationship Id="rId3" Type="http://schemas.openxmlformats.org/officeDocument/2006/relationships/hyperlink" Target="http://www.gidrm.org/" TargetMode="External"/><Relationship Id="rId7" Type="http://schemas.openxmlformats.org/officeDocument/2006/relationships/hyperlink" Target="http://www.nanalysis.com/" TargetMode="External"/><Relationship Id="rId2" Type="http://schemas.openxmlformats.org/officeDocument/2006/relationships/hyperlink" Target="http://www.spectroscopynow.com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mestrec.com/" TargetMode="External"/><Relationship Id="rId5" Type="http://schemas.openxmlformats.org/officeDocument/2006/relationships/hyperlink" Target="http://www.bruker/" TargetMode="External"/><Relationship Id="rId10" Type="http://schemas.openxmlformats.org/officeDocument/2006/relationships/hyperlink" Target="https://www.nmrdb.org/" TargetMode="External"/><Relationship Id="rId4" Type="http://schemas.openxmlformats.org/officeDocument/2006/relationships/hyperlink" Target="http://www.jeol.com/" TargetMode="External"/><Relationship Id="rId9" Type="http://schemas.openxmlformats.org/officeDocument/2006/relationships/hyperlink" Target="http://www.epr.ethz.ch/software/inde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116013" y="347023"/>
            <a:ext cx="72723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3200" b="1" dirty="0">
                <a:solidFill>
                  <a:schemeClr val="accent1"/>
                </a:solidFill>
              </a:rPr>
              <a:t>Libri sulla spettroscopia NMR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990253" y="933611"/>
            <a:ext cx="5595122" cy="2246769"/>
          </a:xfrm>
          <a:prstGeom prst="rect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GB" altLang="en-US" sz="2000" b="1" dirty="0">
                <a:latin typeface="Calibri" panose="020F0502020204030204" pitchFamily="34" charset="0"/>
              </a:rPr>
              <a:t>Nuclear magnetic resonance</a:t>
            </a:r>
            <a:r>
              <a:rPr lang="en-GB" altLang="en-US" sz="2000" dirty="0">
                <a:latin typeface="Calibri" panose="020F0502020204030204" pitchFamily="34" charset="0"/>
              </a:rPr>
              <a:t> / P. J. </a:t>
            </a:r>
            <a:r>
              <a:rPr lang="en-GB" altLang="en-US" sz="20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Hore</a:t>
            </a:r>
            <a:r>
              <a:rPr lang="en-GB" altLang="en-US" sz="2000" dirty="0">
                <a:latin typeface="Calibri" panose="020F0502020204030204" pitchFamily="34" charset="0"/>
              </a:rPr>
              <a:t>.: Oxford university press, 1995. - V, 90 p. : ill. ; 25 cm. - (Oxford </a:t>
            </a:r>
            <a:r>
              <a:rPr lang="it-IT" altLang="en-US" sz="2000" dirty="0" err="1">
                <a:latin typeface="Calibri" panose="020F0502020204030204" pitchFamily="34" charset="0"/>
              </a:rPr>
              <a:t>chemistry</a:t>
            </a:r>
            <a:r>
              <a:rPr lang="it-IT" altLang="en-US" sz="2000" dirty="0">
                <a:latin typeface="Calibri" panose="020F0502020204030204" pitchFamily="34" charset="0"/>
              </a:rPr>
              <a:t> </a:t>
            </a:r>
            <a:r>
              <a:rPr lang="it-IT" altLang="en-US" sz="2000" dirty="0" err="1">
                <a:latin typeface="Calibri" panose="020F0502020204030204" pitchFamily="34" charset="0"/>
              </a:rPr>
              <a:t>primers</a:t>
            </a:r>
            <a:r>
              <a:rPr lang="it-IT" altLang="en-US" sz="2000" dirty="0">
                <a:latin typeface="Calibri" panose="020F0502020204030204" pitchFamily="34" charset="0"/>
              </a:rPr>
              <a:t> ; 32)</a:t>
            </a:r>
          </a:p>
          <a:p>
            <a:r>
              <a:rPr lang="it-IT" altLang="en-US" sz="2000" dirty="0">
                <a:latin typeface="Calibri" panose="020F0502020204030204" pitchFamily="34" charset="0"/>
              </a:rPr>
              <a:t>ISBN:  0198556829</a:t>
            </a:r>
          </a:p>
          <a:p>
            <a:r>
              <a:rPr lang="it-IT" altLang="en-US" sz="2000" dirty="0">
                <a:latin typeface="Calibri" panose="020F0502020204030204" pitchFamily="34" charset="0"/>
              </a:rPr>
              <a:t>N. INVENTARIO:    XXX 6680</a:t>
            </a:r>
          </a:p>
          <a:p>
            <a:r>
              <a:rPr lang="it-IT" altLang="en-US" sz="2000" dirty="0">
                <a:latin typeface="Calibri" panose="020F0502020204030204" pitchFamily="34" charset="0"/>
              </a:rPr>
              <a:t>DIP. SCIENZE CHIM.     </a:t>
            </a:r>
            <a:r>
              <a:rPr lang="en-GB" altLang="en-US" sz="2000" dirty="0">
                <a:latin typeface="Calibri" panose="020F0502020204030204" pitchFamily="34" charset="0"/>
              </a:rPr>
              <a:t>04/06/0266</a:t>
            </a:r>
          </a:p>
          <a:p>
            <a:r>
              <a:rPr lang="en-GB" altLang="en-US" sz="2000" dirty="0">
                <a:latin typeface="Calibri" panose="020F0502020204030204" pitchFamily="34" charset="0"/>
              </a:rPr>
              <a:t>7643        04/06/0266 </a:t>
            </a:r>
            <a:r>
              <a:rPr lang="en-GB" altLang="en-US" sz="2000" dirty="0" err="1">
                <a:latin typeface="Calibri" panose="020F0502020204030204" pitchFamily="34" charset="0"/>
              </a:rPr>
              <a:t>bis</a:t>
            </a:r>
            <a:endParaRPr lang="en-GB" altLang="en-US" sz="2400" dirty="0">
              <a:latin typeface="Calibri" panose="020F0502020204030204" pitchFamily="34" charset="0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11560" y="3361863"/>
            <a:ext cx="26638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testi introduttivi</a:t>
            </a:r>
            <a:endParaRPr lang="it-IT" altLang="en-US" sz="20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pic>
        <p:nvPicPr>
          <p:cNvPr id="2057" name="Picture 9" descr="41bnyUnS7h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67"/>
          <a:stretch>
            <a:fillRect/>
          </a:stretch>
        </p:blipFill>
        <p:spPr bwMode="auto">
          <a:xfrm>
            <a:off x="827088" y="1471613"/>
            <a:ext cx="1565275" cy="187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422382" y="3941514"/>
            <a:ext cx="3069498" cy="224676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Calibri" panose="020F0502020204030204" pitchFamily="34" charset="0"/>
              </a:rPr>
              <a:t>Ruth M. Linden-Bell, Robin K. Harris</a:t>
            </a:r>
          </a:p>
          <a:p>
            <a:r>
              <a:rPr lang="en-GB" sz="2000" b="1" dirty="0" smtClean="0">
                <a:latin typeface="Calibri" panose="020F0502020204030204" pitchFamily="34" charset="0"/>
              </a:rPr>
              <a:t>Nuclear magnetic resonance spectroscopy</a:t>
            </a:r>
          </a:p>
          <a:p>
            <a:r>
              <a:rPr lang="en-GB" sz="2000" dirty="0" smtClean="0"/>
              <a:t>London : Nelson. 1969.</a:t>
            </a:r>
          </a:p>
          <a:p>
            <a:r>
              <a:rPr lang="it-IT" sz="2000" dirty="0" err="1" smtClean="0">
                <a:latin typeface="Calibri" panose="020F0502020204030204" pitchFamily="34" charset="0"/>
              </a:rPr>
              <a:t>Dip</a:t>
            </a:r>
            <a:r>
              <a:rPr lang="it-IT" sz="2000" dirty="0" smtClean="0">
                <a:latin typeface="Calibri" panose="020F0502020204030204" pitchFamily="34" charset="0"/>
              </a:rPr>
              <a:t>. Sc. Chimiche </a:t>
            </a:r>
            <a:r>
              <a:rPr lang="en-GB" sz="2000" dirty="0" smtClean="0"/>
              <a:t>DO 04/06 / 0116 </a:t>
            </a:r>
            <a:endParaRPr lang="en-GB" sz="2000" dirty="0">
              <a:latin typeface="Calibri" panose="020F050202020403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779912" y="3941513"/>
            <a:ext cx="5166320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err="1" smtClean="0"/>
              <a:t>Understanding</a:t>
            </a:r>
            <a:r>
              <a:rPr lang="it-IT" sz="2000" b="1" dirty="0" smtClean="0"/>
              <a:t> NMR </a:t>
            </a:r>
            <a:r>
              <a:rPr lang="it-IT" sz="2000" b="1" dirty="0" err="1" smtClean="0"/>
              <a:t>Spectroscopy</a:t>
            </a:r>
            <a:endParaRPr lang="it-IT" sz="2000" b="1" dirty="0" smtClean="0"/>
          </a:p>
          <a:p>
            <a:r>
              <a:rPr lang="it-IT" sz="2000" b="1" dirty="0" smtClean="0"/>
              <a:t>James </a:t>
            </a:r>
            <a:r>
              <a:rPr lang="it-IT" sz="2000" b="1" dirty="0" err="1" smtClean="0"/>
              <a:t>Keeler</a:t>
            </a:r>
            <a:r>
              <a:rPr lang="it-IT" sz="2000" dirty="0" smtClean="0"/>
              <a:t> </a:t>
            </a:r>
            <a:r>
              <a:rPr lang="en-GB" sz="2000" dirty="0" smtClean="0"/>
              <a:t>Chichester : John Wiley and Sons. 2010</a:t>
            </a:r>
          </a:p>
          <a:p>
            <a:r>
              <a:rPr lang="en-GB" sz="2000" dirty="0" smtClean="0"/>
              <a:t>BIB. TECNICO SCIENTIFICA 	H0 BS/03./G / 0016 A </a:t>
            </a:r>
          </a:p>
          <a:p>
            <a:endParaRPr lang="en-GB" sz="2000" dirty="0" smtClean="0"/>
          </a:p>
          <a:p>
            <a:r>
              <a:rPr lang="it-IT" sz="2000" dirty="0" smtClean="0"/>
              <a:t>Edizione </a:t>
            </a:r>
            <a:r>
              <a:rPr lang="it-IT" sz="2000" dirty="0" smtClean="0"/>
              <a:t>2005</a:t>
            </a:r>
            <a:endParaRPr lang="it-IT" sz="2000" dirty="0" smtClean="0"/>
          </a:p>
          <a:p>
            <a:r>
              <a:rPr lang="it-IT" sz="2000" dirty="0" smtClean="0"/>
              <a:t>DIP. SCI. CHIMICHE 	DO 05./E / 0029</a:t>
            </a:r>
          </a:p>
          <a:p>
            <a:r>
              <a:rPr lang="it-IT" sz="2000" dirty="0" smtClean="0"/>
              <a:t>BIB. TECNICO SCIENTIFICA 	H0 BS/03./G / 0016  </a:t>
            </a:r>
            <a:endParaRPr lang="en-GB" sz="2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355976" y="3479848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70C0"/>
                </a:solidFill>
              </a:rPr>
              <a:t>testo più completo</a:t>
            </a:r>
            <a:endParaRPr lang="en-GB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729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71600" y="1196752"/>
            <a:ext cx="770485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sz="2800" dirty="0" smtClean="0">
                <a:solidFill>
                  <a:schemeClr val="hlink"/>
                </a:solidFill>
                <a:hlinkClick r:id="rId2"/>
              </a:rPr>
              <a:t>http://www.spectroscopynow.com</a:t>
            </a:r>
            <a:endParaRPr lang="it-IT" altLang="en-US" sz="2800" dirty="0" smtClean="0">
              <a:solidFill>
                <a:schemeClr val="hlink"/>
              </a:solidFill>
            </a:endParaRPr>
          </a:p>
          <a:p>
            <a:pPr algn="ctr"/>
            <a:r>
              <a:rPr lang="en-GB" altLang="en-US" sz="2800" dirty="0" smtClean="0">
                <a:solidFill>
                  <a:schemeClr val="hlink"/>
                </a:solidFill>
                <a:hlinkClick r:id="rId3"/>
              </a:rPr>
              <a:t>http://www.gidrm.org</a:t>
            </a:r>
            <a:endParaRPr lang="it-IT" altLang="en-US" sz="2800" dirty="0" smtClean="0">
              <a:solidFill>
                <a:schemeClr val="hlink"/>
              </a:solidFill>
            </a:endParaRPr>
          </a:p>
          <a:p>
            <a:pPr algn="ctr"/>
            <a:r>
              <a:rPr lang="en-GB" altLang="en-US" sz="2800" dirty="0" smtClean="0">
                <a:solidFill>
                  <a:schemeClr val="hlink"/>
                </a:solidFill>
                <a:hlinkClick r:id="rId4"/>
              </a:rPr>
              <a:t>http://www.jeol.com</a:t>
            </a:r>
            <a:endParaRPr lang="it-IT" altLang="en-US" sz="2800" dirty="0" smtClean="0">
              <a:solidFill>
                <a:schemeClr val="hlink"/>
              </a:solidFill>
            </a:endParaRPr>
          </a:p>
          <a:p>
            <a:pPr algn="ctr"/>
            <a:r>
              <a:rPr lang="en-GB" altLang="en-US" sz="2800" dirty="0" smtClean="0">
                <a:solidFill>
                  <a:schemeClr val="hlink"/>
                </a:solidFill>
                <a:hlinkClick r:id="rId5"/>
              </a:rPr>
              <a:t>http://www.bruker</a:t>
            </a:r>
            <a:r>
              <a:rPr lang="en-GB" altLang="en-US" sz="2800" dirty="0" smtClean="0">
                <a:solidFill>
                  <a:schemeClr val="hlink"/>
                </a:solidFill>
              </a:rPr>
              <a:t>.com</a:t>
            </a:r>
            <a:endParaRPr lang="it-IT" altLang="en-US" sz="2800" dirty="0" smtClean="0">
              <a:solidFill>
                <a:schemeClr val="hlink"/>
              </a:solidFill>
            </a:endParaRPr>
          </a:p>
          <a:p>
            <a:pPr algn="ctr"/>
            <a:r>
              <a:rPr lang="en-GB" altLang="en-US" sz="2800" dirty="0" smtClean="0">
                <a:solidFill>
                  <a:schemeClr val="hlink"/>
                </a:solidFill>
                <a:hlinkClick r:id="rId6"/>
              </a:rPr>
              <a:t>http://www.mestrec.com</a:t>
            </a:r>
            <a:endParaRPr lang="en-GB" altLang="en-US" sz="2800" dirty="0" smtClean="0">
              <a:solidFill>
                <a:schemeClr val="hlink"/>
              </a:solidFill>
            </a:endParaRPr>
          </a:p>
          <a:p>
            <a:pPr algn="ctr"/>
            <a:r>
              <a:rPr lang="it-IT" altLang="en-US" sz="2800" dirty="0" smtClean="0">
                <a:solidFill>
                  <a:schemeClr val="hlink"/>
                </a:solidFill>
                <a:hlinkClick r:id="rId7"/>
              </a:rPr>
              <a:t>http://www.nanalysis.com/</a:t>
            </a:r>
            <a:endParaRPr lang="it-IT" altLang="en-US" sz="2800" dirty="0" smtClean="0">
              <a:solidFill>
                <a:schemeClr val="hlink"/>
              </a:solidFill>
            </a:endParaRPr>
          </a:p>
          <a:p>
            <a:pPr algn="ctr"/>
            <a:r>
              <a:rPr lang="it-IT" altLang="en-US" sz="2800" dirty="0" smtClean="0">
                <a:solidFill>
                  <a:schemeClr val="hlink"/>
                </a:solidFill>
                <a:hlinkClick r:id="rId8"/>
              </a:rPr>
              <a:t>https://www.scottautomation.com/products/nmr/</a:t>
            </a:r>
            <a:endParaRPr lang="it-IT" altLang="en-US" sz="2800" dirty="0" smtClean="0">
              <a:solidFill>
                <a:schemeClr val="hlink"/>
              </a:solidFill>
            </a:endParaRPr>
          </a:p>
          <a:p>
            <a:pPr algn="ctr"/>
            <a:r>
              <a:rPr lang="it-IT" altLang="en-US" sz="2800" dirty="0" smtClean="0">
                <a:solidFill>
                  <a:schemeClr val="hlink"/>
                </a:solidFill>
              </a:rPr>
              <a:t>https://www.stelar.it/</a:t>
            </a:r>
          </a:p>
          <a:p>
            <a:pPr algn="ctr"/>
            <a:r>
              <a:rPr lang="en-GB" altLang="en-US" sz="2800" u="sng" dirty="0" smtClean="0">
                <a:solidFill>
                  <a:schemeClr val="hlink"/>
                </a:solidFill>
              </a:rPr>
              <a:t>http://www.magritek.com/support-videos</a:t>
            </a:r>
          </a:p>
          <a:p>
            <a:pPr algn="ctr"/>
            <a:r>
              <a:rPr lang="en-GB" altLang="en-US" sz="2800" dirty="0" smtClean="0">
                <a:solidFill>
                  <a:schemeClr val="hlink"/>
                </a:solidFill>
                <a:hlinkClick r:id="rId9"/>
              </a:rPr>
              <a:t>http://www.epr.ethz.ch/software/index</a:t>
            </a:r>
            <a:endParaRPr lang="en-GB" altLang="en-US" sz="2800" dirty="0" smtClean="0">
              <a:solidFill>
                <a:schemeClr val="hlink"/>
              </a:solidFill>
            </a:endParaRPr>
          </a:p>
          <a:p>
            <a:pPr algn="ctr"/>
            <a:r>
              <a:rPr lang="en-GB" altLang="en-US" sz="2800" dirty="0" smtClean="0">
                <a:solidFill>
                  <a:schemeClr val="hlink"/>
                </a:solidFill>
                <a:hlinkClick r:id="rId10"/>
              </a:rPr>
              <a:t>https://www.nmrdb.org/</a:t>
            </a:r>
            <a:r>
              <a:rPr lang="en-GB" altLang="en-US" sz="2800" dirty="0" smtClean="0">
                <a:solidFill>
                  <a:schemeClr val="hlink"/>
                </a:solidFill>
              </a:rPr>
              <a:t>  </a:t>
            </a:r>
            <a:r>
              <a:rPr lang="en-GB" altLang="en-US" sz="2800" dirty="0" smtClean="0">
                <a:solidFill>
                  <a:srgbClr val="0070C0"/>
                </a:solidFill>
              </a:rPr>
              <a:t>(</a:t>
            </a:r>
            <a:r>
              <a:rPr lang="en-GB" altLang="en-US" sz="2800" dirty="0" err="1" smtClean="0">
                <a:solidFill>
                  <a:srgbClr val="0070C0"/>
                </a:solidFill>
              </a:rPr>
              <a:t>politecnico</a:t>
            </a:r>
            <a:r>
              <a:rPr lang="en-GB" altLang="en-US" sz="2800" dirty="0" smtClean="0">
                <a:solidFill>
                  <a:srgbClr val="0070C0"/>
                </a:solidFill>
              </a:rPr>
              <a:t> di </a:t>
            </a:r>
            <a:r>
              <a:rPr lang="en-GB" altLang="en-US" sz="2800" dirty="0" err="1" smtClean="0">
                <a:solidFill>
                  <a:srgbClr val="0070C0"/>
                </a:solidFill>
              </a:rPr>
              <a:t>Losanna</a:t>
            </a:r>
            <a:r>
              <a:rPr lang="en-GB" altLang="en-US" sz="2800" dirty="0" smtClean="0">
                <a:solidFill>
                  <a:srgbClr val="0070C0"/>
                </a:solidFill>
              </a:rPr>
              <a:t>)</a:t>
            </a:r>
            <a:endParaRPr lang="en-GB" altLang="en-US" sz="2800" dirty="0">
              <a:solidFill>
                <a:srgbClr val="0070C0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Websites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182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152</Words>
  <Application>Microsoft Office PowerPoint</Application>
  <PresentationFormat>Presentazione su schermo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Websites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asaro</dc:creator>
  <cp:lastModifiedBy>asaro</cp:lastModifiedBy>
  <cp:revision>8</cp:revision>
  <dcterms:created xsi:type="dcterms:W3CDTF">2019-03-19T08:32:34Z</dcterms:created>
  <dcterms:modified xsi:type="dcterms:W3CDTF">2019-03-19T09:19:36Z</dcterms:modified>
</cp:coreProperties>
</file>