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0" r:id="rId2"/>
  </p:sldMasterIdLst>
  <p:notesMasterIdLst>
    <p:notesMasterId r:id="rId47"/>
  </p:notesMasterIdLst>
  <p:sldIdLst>
    <p:sldId id="439" r:id="rId3"/>
    <p:sldId id="897" r:id="rId4"/>
    <p:sldId id="937" r:id="rId5"/>
    <p:sldId id="898" r:id="rId6"/>
    <p:sldId id="899" r:id="rId7"/>
    <p:sldId id="895" r:id="rId8"/>
    <p:sldId id="913" r:id="rId9"/>
    <p:sldId id="912" r:id="rId10"/>
    <p:sldId id="915" r:id="rId11"/>
    <p:sldId id="914" r:id="rId12"/>
    <p:sldId id="889" r:id="rId13"/>
    <p:sldId id="896" r:id="rId14"/>
    <p:sldId id="890" r:id="rId15"/>
    <p:sldId id="903" r:id="rId16"/>
    <p:sldId id="902" r:id="rId17"/>
    <p:sldId id="904" r:id="rId18"/>
    <p:sldId id="905" r:id="rId19"/>
    <p:sldId id="906" r:id="rId20"/>
    <p:sldId id="907" r:id="rId21"/>
    <p:sldId id="908" r:id="rId22"/>
    <p:sldId id="909" r:id="rId23"/>
    <p:sldId id="911" r:id="rId24"/>
    <p:sldId id="918" r:id="rId25"/>
    <p:sldId id="920" r:id="rId26"/>
    <p:sldId id="921" r:id="rId27"/>
    <p:sldId id="922" r:id="rId28"/>
    <p:sldId id="925" r:id="rId29"/>
    <p:sldId id="924" r:id="rId30"/>
    <p:sldId id="927" r:id="rId31"/>
    <p:sldId id="928" r:id="rId32"/>
    <p:sldId id="929" r:id="rId33"/>
    <p:sldId id="936" r:id="rId34"/>
    <p:sldId id="935" r:id="rId35"/>
    <p:sldId id="930" r:id="rId36"/>
    <p:sldId id="932" r:id="rId37"/>
    <p:sldId id="933" r:id="rId38"/>
    <p:sldId id="891" r:id="rId39"/>
    <p:sldId id="910" r:id="rId40"/>
    <p:sldId id="900" r:id="rId41"/>
    <p:sldId id="931" r:id="rId42"/>
    <p:sldId id="934" r:id="rId43"/>
    <p:sldId id="892" r:id="rId44"/>
    <p:sldId id="893" r:id="rId45"/>
    <p:sldId id="894" r:id="rId46"/>
  </p:sldIdLst>
  <p:sldSz cx="9144000" cy="6858000" type="screen4x3"/>
  <p:notesSz cx="6858000" cy="9144000"/>
  <p:defaultTextStyle>
    <a:defPPr>
      <a:defRPr lang="it-IT"/>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273">
          <p15:clr>
            <a:srgbClr val="A4A3A4"/>
          </p15:clr>
        </p15:guide>
        <p15:guide id="2" pos="4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99CC"/>
    <a:srgbClr val="CC6600"/>
    <a:srgbClr val="1968B3"/>
    <a:srgbClr val="33CC33"/>
    <a:srgbClr val="888888"/>
    <a:srgbClr val="858585"/>
    <a:srgbClr val="8B8B8B"/>
    <a:srgbClr val="828282"/>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38" autoAdjust="0"/>
    <p:restoredTop sz="68940" autoAdjust="0"/>
  </p:normalViewPr>
  <p:slideViewPr>
    <p:cSldViewPr snapToGrid="0">
      <p:cViewPr varScale="1">
        <p:scale>
          <a:sx n="60" d="100"/>
          <a:sy n="60" d="100"/>
        </p:scale>
        <p:origin x="900" y="78"/>
      </p:cViewPr>
      <p:guideLst>
        <p:guide orient="horz" pos="2273"/>
        <p:guide pos="453"/>
      </p:guideLst>
    </p:cSldViewPr>
  </p:slideViewPr>
  <p:outlineViewPr>
    <p:cViewPr>
      <p:scale>
        <a:sx n="33" d="100"/>
        <a:sy n="33" d="100"/>
      </p:scale>
      <p:origin x="0" y="0"/>
    </p:cViewPr>
  </p:outlineViewPr>
  <p:notesTextViewPr>
    <p:cViewPr>
      <p:scale>
        <a:sx n="100" d="100"/>
        <a:sy n="100" d="100"/>
      </p:scale>
      <p:origin x="0" y="-60"/>
    </p:cViewPr>
  </p:notesTextViewPr>
  <p:sorterViewPr>
    <p:cViewPr>
      <p:scale>
        <a:sx n="33" d="100"/>
        <a:sy n="33" d="100"/>
      </p:scale>
      <p:origin x="0" y="79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cs typeface="Arial" panose="020B0604020202020204" pitchFamily="34" charset="0"/>
              </a:defRPr>
            </a:lvl1pPr>
          </a:lstStyle>
          <a:p>
            <a:pPr>
              <a:defRPr/>
            </a:pPr>
            <a:fld id="{C4850C20-5305-489C-BAC1-0AA99C7719F4}" type="slidenum">
              <a:rPr lang="en-US" altLang="it-IT"/>
              <a:pPr>
                <a:defRPr/>
              </a:pPr>
              <a:t>‹#›</a:t>
            </a:fld>
            <a:endParaRPr lang="en-US" altLang="it-IT"/>
          </a:p>
        </p:txBody>
      </p:sp>
    </p:spTree>
    <p:extLst>
      <p:ext uri="{BB962C8B-B14F-4D97-AF65-F5344CB8AC3E}">
        <p14:creationId xmlns:p14="http://schemas.microsoft.com/office/powerpoint/2010/main" val="10840047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it.wikipedia.org/wiki/Corteccia_cerebral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3173366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14</a:t>
            </a:fld>
            <a:endParaRPr lang="en-US" altLang="it-IT"/>
          </a:p>
        </p:txBody>
      </p:sp>
    </p:spTree>
    <p:extLst>
      <p:ext uri="{BB962C8B-B14F-4D97-AF65-F5344CB8AC3E}">
        <p14:creationId xmlns:p14="http://schemas.microsoft.com/office/powerpoint/2010/main" val="487078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15</a:t>
            </a:fld>
            <a:endParaRPr lang="en-US" altLang="it-IT"/>
          </a:p>
        </p:txBody>
      </p:sp>
    </p:spTree>
    <p:extLst>
      <p:ext uri="{BB962C8B-B14F-4D97-AF65-F5344CB8AC3E}">
        <p14:creationId xmlns:p14="http://schemas.microsoft.com/office/powerpoint/2010/main" val="2113639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16</a:t>
            </a:fld>
            <a:endParaRPr lang="en-US" altLang="it-IT"/>
          </a:p>
        </p:txBody>
      </p:sp>
    </p:spTree>
    <p:extLst>
      <p:ext uri="{BB962C8B-B14F-4D97-AF65-F5344CB8AC3E}">
        <p14:creationId xmlns:p14="http://schemas.microsoft.com/office/powerpoint/2010/main" val="571926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17</a:t>
            </a:fld>
            <a:endParaRPr lang="en-US" altLang="it-IT"/>
          </a:p>
        </p:txBody>
      </p:sp>
    </p:spTree>
    <p:extLst>
      <p:ext uri="{BB962C8B-B14F-4D97-AF65-F5344CB8AC3E}">
        <p14:creationId xmlns:p14="http://schemas.microsoft.com/office/powerpoint/2010/main" val="1475799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18</a:t>
            </a:fld>
            <a:endParaRPr lang="en-US" altLang="it-IT"/>
          </a:p>
        </p:txBody>
      </p:sp>
    </p:spTree>
    <p:extLst>
      <p:ext uri="{BB962C8B-B14F-4D97-AF65-F5344CB8AC3E}">
        <p14:creationId xmlns:p14="http://schemas.microsoft.com/office/powerpoint/2010/main" val="237619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19</a:t>
            </a:fld>
            <a:endParaRPr lang="en-US" altLang="it-IT"/>
          </a:p>
        </p:txBody>
      </p:sp>
    </p:spTree>
    <p:extLst>
      <p:ext uri="{BB962C8B-B14F-4D97-AF65-F5344CB8AC3E}">
        <p14:creationId xmlns:p14="http://schemas.microsoft.com/office/powerpoint/2010/main" val="3133004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20</a:t>
            </a:fld>
            <a:endParaRPr lang="en-US" altLang="it-IT"/>
          </a:p>
        </p:txBody>
      </p:sp>
    </p:spTree>
    <p:extLst>
      <p:ext uri="{BB962C8B-B14F-4D97-AF65-F5344CB8AC3E}">
        <p14:creationId xmlns:p14="http://schemas.microsoft.com/office/powerpoint/2010/main" val="2422334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21</a:t>
            </a:fld>
            <a:endParaRPr lang="en-US" altLang="it-IT"/>
          </a:p>
        </p:txBody>
      </p:sp>
    </p:spTree>
    <p:extLst>
      <p:ext uri="{BB962C8B-B14F-4D97-AF65-F5344CB8AC3E}">
        <p14:creationId xmlns:p14="http://schemas.microsoft.com/office/powerpoint/2010/main" val="2131007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Receptors 1 and 2 synapse on neuron A; receptors 3, 4,</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and 5 synapse on neuron B; and receptors 6 and 7 synapse on</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neuron C. All of these synapses are excitatory, as indicated by</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the Y’s and + signs. Additionally, neurons A and C synapse</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on neuron B, with both of these synapses being inhibitory, as</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indicated by the vertical lines and – signs. Let’s now consider</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how stimulating these receptors will affect the fi ring of B.</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Stimulating receptors 3, 4, and 5 causes B’s fi ring to increase</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because their synapses with B are excitatory. This is what we</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would expect, because receptors 3, 4, and 5 are located in the</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excitatory center of the receptive field.</a:t>
            </a:r>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22</a:t>
            </a:fld>
            <a:endParaRPr lang="en-US" altLang="it-IT"/>
          </a:p>
        </p:txBody>
      </p:sp>
    </p:spTree>
    <p:extLst>
      <p:ext uri="{BB962C8B-B14F-4D97-AF65-F5344CB8AC3E}">
        <p14:creationId xmlns:p14="http://schemas.microsoft.com/office/powerpoint/2010/main" val="1000326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30</a:t>
            </a:fld>
            <a:endParaRPr lang="en-US" altLang="it-IT"/>
          </a:p>
        </p:txBody>
      </p:sp>
    </p:spTree>
    <p:extLst>
      <p:ext uri="{BB962C8B-B14F-4D97-AF65-F5344CB8AC3E}">
        <p14:creationId xmlns:p14="http://schemas.microsoft.com/office/powerpoint/2010/main" val="2984673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immagine diapositiva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Segnaposto not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6148" name="Segnaposto numero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6F2FA7A-ACD6-44CA-946E-7272822FE647}" type="slidenum">
              <a:rPr lang="it-IT" altLang="it-IT" smtClean="0"/>
              <a:pPr/>
              <a:t>2</a:t>
            </a:fld>
            <a:endParaRPr lang="it-IT" altLang="it-IT" smtClean="0"/>
          </a:p>
        </p:txBody>
      </p:sp>
    </p:spTree>
    <p:extLst>
      <p:ext uri="{BB962C8B-B14F-4D97-AF65-F5344CB8AC3E}">
        <p14:creationId xmlns:p14="http://schemas.microsoft.com/office/powerpoint/2010/main" val="3694808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31</a:t>
            </a:fld>
            <a:endParaRPr lang="en-US" altLang="it-IT"/>
          </a:p>
        </p:txBody>
      </p:sp>
    </p:spTree>
    <p:extLst>
      <p:ext uri="{BB962C8B-B14F-4D97-AF65-F5344CB8AC3E}">
        <p14:creationId xmlns:p14="http://schemas.microsoft.com/office/powerpoint/2010/main" val="312983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36</a:t>
            </a:fld>
            <a:endParaRPr lang="en-US" altLang="it-IT"/>
          </a:p>
        </p:txBody>
      </p:sp>
    </p:spTree>
    <p:extLst>
      <p:ext uri="{BB962C8B-B14F-4D97-AF65-F5344CB8AC3E}">
        <p14:creationId xmlns:p14="http://schemas.microsoft.com/office/powerpoint/2010/main" val="2653311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37</a:t>
            </a:fld>
            <a:endParaRPr lang="en-US" altLang="it-IT"/>
          </a:p>
        </p:txBody>
      </p:sp>
    </p:spTree>
    <p:extLst>
      <p:ext uri="{BB962C8B-B14F-4D97-AF65-F5344CB8AC3E}">
        <p14:creationId xmlns:p14="http://schemas.microsoft.com/office/powerpoint/2010/main" val="3079006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Nel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template matching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(sezione 4.3.1) l’input ottico viene confrontato in blocco con uno o più forme conservate in memoria, dopo le operazioni di normalizzazione (rotazione, traslazione, cambiamento di scala) che comunque coinvolgono l’intera immagine. Al contrario, il nostro cervello sembra organizzare le informazioni in maniera connessionista in una rete più o meno complessa di connessioni: questo fanno i modelli a rete basati sull’analisi delle caratteristiche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feature analysis</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 mirano a ottenere un’elaborazione più efficiente sfruttando la divisione del lavoro fra più rilevatori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feature detectors</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 ciascuno dei quali funziona, nel suo piccolo, in base al modello del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template matching</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 L’idea risale ai lavori sul connessionismo nervoso di Hubel &amp; Wiesel che </a:t>
            </a:r>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38</a:t>
            </a:fld>
            <a:endParaRPr lang="en-US" altLang="it-IT"/>
          </a:p>
        </p:txBody>
      </p:sp>
    </p:spTree>
    <p:extLst>
      <p:ext uri="{BB962C8B-B14F-4D97-AF65-F5344CB8AC3E}">
        <p14:creationId xmlns:p14="http://schemas.microsoft.com/office/powerpoint/2010/main" val="449311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dirty="0" smtClean="0"/>
              <a:t>Hubel e Wiesel Premi Nobel analizzando la corteccia del gatto scoprono come</a:t>
            </a:r>
            <a:r>
              <a:rPr lang="it-IT" baseline="0" dirty="0" smtClean="0"/>
              <a:t> il cervello elabora l’informazione visiva di basso livello. Un modello accettato ancora oggi e di riferimento. </a:t>
            </a:r>
            <a:r>
              <a:rPr lang="it-IT" dirty="0" smtClean="0"/>
              <a:t>Questi neuroni e la loro organizzazione è stata scoperta dai lavori seminali di Hubel e Wiesel che </a:t>
            </a:r>
            <a:r>
              <a:rPr lang="it-IT" baseline="0" dirty="0" smtClean="0"/>
              <a:t>inserendo elettrodi nella corteccia visiva di gatti trovarono che quando l’elettrodo veniva inserito ortogonalmente in profondità questo stimolava regioni della retina con stessa posizione e orientamento. Concludono che l’organizzazione delle cellule sensibili all’ orientamento è di tipo colonnare nella corteccia. Trovano anche che muovendosi di 1 mm lateralmente alle colonne di orientamento la posizione della stimolazione retinica non cambiava ma si stimolavano tutti gli orientamenti possibili, oltre 1 mm una diversa posizione cominciava ad essere stimolata e assieme agli stessi orientamenti. Conclusero che le posizioni sono rappresentate da ipercolonne (con rappresentazione retinotopica) larghe 1-mm ugnuna contenente un arrangiamento di colonne di orientamento tale da coprire tutti gli orientamenti possibili. </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baseline="0" dirty="0" smtClean="0"/>
              <a:t>Assieme a queste hanno trovato le cellule complesse con CR uguali alle cellule semplici ma che rispondono a movimenti orientati e le end-stopped cells che rispondono ad angoli e terminazioni</a:t>
            </a:r>
            <a:endParaRPr lang="it-IT" dirty="0" smtClean="0"/>
          </a:p>
          <a:p>
            <a:r>
              <a:rPr lang="it-IT" dirty="0" smtClean="0"/>
              <a:t> </a:t>
            </a:r>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39</a:t>
            </a:fld>
            <a:endParaRPr lang="en-US" altLang="it-IT"/>
          </a:p>
        </p:txBody>
      </p:sp>
    </p:spTree>
    <p:extLst>
      <p:ext uri="{BB962C8B-B14F-4D97-AF65-F5344CB8AC3E}">
        <p14:creationId xmlns:p14="http://schemas.microsoft.com/office/powerpoint/2010/main" val="1630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40</a:t>
            </a:fld>
            <a:endParaRPr lang="en-US" altLang="it-IT"/>
          </a:p>
        </p:txBody>
      </p:sp>
    </p:spTree>
    <p:extLst>
      <p:ext uri="{BB962C8B-B14F-4D97-AF65-F5344CB8AC3E}">
        <p14:creationId xmlns:p14="http://schemas.microsoft.com/office/powerpoint/2010/main" val="3071587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41</a:t>
            </a:fld>
            <a:endParaRPr lang="en-US" altLang="it-IT"/>
          </a:p>
        </p:txBody>
      </p:sp>
    </p:spTree>
    <p:extLst>
      <p:ext uri="{BB962C8B-B14F-4D97-AF65-F5344CB8AC3E}">
        <p14:creationId xmlns:p14="http://schemas.microsoft.com/office/powerpoint/2010/main" val="4234409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42</a:t>
            </a:fld>
            <a:endParaRPr lang="en-US" altLang="it-IT"/>
          </a:p>
        </p:txBody>
      </p:sp>
    </p:spTree>
    <p:extLst>
      <p:ext uri="{BB962C8B-B14F-4D97-AF65-F5344CB8AC3E}">
        <p14:creationId xmlns:p14="http://schemas.microsoft.com/office/powerpoint/2010/main" val="4079232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FF09636B-1928-EF46-9675-C510F444E695}" type="slidenum">
              <a:rPr lang="en-US" sz="1200"/>
              <a:pPr/>
              <a:t>43</a:t>
            </a:fld>
            <a:endParaRPr lang="en-US" sz="1200"/>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modelli a rete basati sull’analisi delle caratteristiche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feature analysis</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 mirano a ottenere un’elaborazione efficiente sfruttando la divisione del lavoro fra più rilevatori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feature detectors</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 ciascuno dei quali funziona, nel suo piccolo, in base al modello del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template matching</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a:t>
            </a:r>
          </a:p>
          <a:p>
            <a:r>
              <a:rPr lang="it-IT" sz="1200" b="0" i="0" u="none" strike="noStrike" kern="1200" baseline="0" smtClean="0">
                <a:solidFill>
                  <a:schemeClr val="tx1"/>
                </a:solidFill>
                <a:latin typeface="Times" charset="0"/>
                <a:ea typeface="MS PGothic" panose="020B0600070205080204" pitchFamily="34" charset="-128"/>
                <a:cs typeface="ＭＳ Ｐゴシック" charset="-128"/>
              </a:rPr>
              <a:t>Questa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organizzazione schiavistica del riconoscimento è incorporata nel </a:t>
            </a:r>
            <a:r>
              <a:rPr lang="it-IT" sz="1200" b="0" i="1" u="none" strike="noStrike" kern="1200" baseline="0" dirty="0" smtClean="0">
                <a:solidFill>
                  <a:schemeClr val="tx1"/>
                </a:solidFill>
                <a:latin typeface="Times" charset="0"/>
                <a:ea typeface="MS PGothic" panose="020B0600070205080204" pitchFamily="34" charset="-128"/>
                <a:cs typeface="ＭＳ Ｐゴシック" charset="-128"/>
              </a:rPr>
              <a:t>pandemonium</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 proposto dal padre della “percezione artificiale” Oliver G. Selfridge (1926-2008) come modello del riconoscimento dei caratteri e, salendo lungo la gerarchia, delle parole. In verità, il riferimento a un mondo di immaginari demoni mentali L’informazione fluisce da sinistra a destra: l’input </a:t>
            </a:r>
            <a:r>
              <a:rPr lang="it-IT" sz="1200" b="1" i="0" u="none" strike="noStrike" kern="1200" baseline="0" dirty="0" smtClean="0">
                <a:solidFill>
                  <a:schemeClr val="tx1"/>
                </a:solidFill>
                <a:latin typeface="Times" charset="0"/>
                <a:ea typeface="MS PGothic" panose="020B0600070205080204" pitchFamily="34" charset="-128"/>
                <a:cs typeface="ＭＳ Ｐゴシック" charset="-128"/>
              </a:rPr>
              <a:t>R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stimola i demoni dell’immagine (i recettori retinici) e avvia l’analisi del segnale neurale consistente nella scomposizione dell’immagine in tipo e numero di caratteristiche presenti (un tratto verticale, due tratti orizzontali, un tratto obliquo, per i demoni delle cellule semplici, tre angoli retti, una curva discontinua per gli end-stopped demon) e assenti (nessun angolo acuto, nessuna curva continua per il demone delle cellule complesse). I demoni cognitivi (uno per ciascuna lettera dell’alfabeto) si attivano in funzione delle caratteristiche presenti/assenti: il demone della </a:t>
            </a:r>
            <a:r>
              <a:rPr lang="it-IT" sz="1200" b="1" i="0" u="none" strike="noStrike" kern="1200" baseline="0" dirty="0" smtClean="0">
                <a:solidFill>
                  <a:schemeClr val="tx1"/>
                </a:solidFill>
                <a:latin typeface="Times" charset="0"/>
                <a:ea typeface="MS PGothic" panose="020B0600070205080204" pitchFamily="34" charset="-128"/>
                <a:cs typeface="ＭＳ Ｐゴシック" charset="-128"/>
              </a:rPr>
              <a:t>R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urla come un ossesso, e pure quelli della </a:t>
            </a:r>
            <a:r>
              <a:rPr lang="it-IT" sz="1200" b="1" i="0" u="none" strike="noStrike" kern="1200" baseline="0" dirty="0" smtClean="0">
                <a:solidFill>
                  <a:schemeClr val="tx1"/>
                </a:solidFill>
                <a:latin typeface="Times" charset="0"/>
                <a:ea typeface="MS PGothic" panose="020B0600070205080204" pitchFamily="34" charset="-128"/>
                <a:cs typeface="ＭＳ Ｐゴシック" charset="-128"/>
              </a:rPr>
              <a:t>F</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 della </a:t>
            </a:r>
            <a:r>
              <a:rPr lang="it-IT" sz="1200" b="1" i="0" u="none" strike="noStrike" kern="1200" baseline="0" dirty="0" smtClean="0">
                <a:solidFill>
                  <a:schemeClr val="tx1"/>
                </a:solidFill>
                <a:latin typeface="Times" charset="0"/>
                <a:ea typeface="MS PGothic" panose="020B0600070205080204" pitchFamily="34" charset="-128"/>
                <a:cs typeface="ＭＳ Ｐゴシック" charset="-128"/>
              </a:rPr>
              <a:t>P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e della </a:t>
            </a:r>
            <a:r>
              <a:rPr lang="it-IT" sz="1200" b="1" i="0" u="none" strike="noStrike" kern="1200" baseline="0" dirty="0" smtClean="0">
                <a:solidFill>
                  <a:schemeClr val="tx1"/>
                </a:solidFill>
                <a:latin typeface="Times" charset="0"/>
                <a:ea typeface="MS PGothic" panose="020B0600070205080204" pitchFamily="34" charset="-128"/>
                <a:cs typeface="ＭＳ Ｐゴシック" charset="-128"/>
              </a:rPr>
              <a:t>D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si sentono un po’ chiamati in causa. </a:t>
            </a:r>
          </a:p>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Al demone decisionale spetta identificare il demone cognitivo che urla di più.</a:t>
            </a:r>
            <a:endParaRPr lang="en-US" dirty="0">
              <a:ea typeface="ＭＳ Ｐゴシック" charset="0"/>
              <a:cs typeface="ＭＳ Ｐゴシック" charset="0"/>
            </a:endParaRPr>
          </a:p>
        </p:txBody>
      </p:sp>
    </p:spTree>
    <p:extLst>
      <p:ext uri="{BB962C8B-B14F-4D97-AF65-F5344CB8AC3E}">
        <p14:creationId xmlns:p14="http://schemas.microsoft.com/office/powerpoint/2010/main" val="2236255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lgn="r">
              <a:spcBef>
                <a:spcPct val="0"/>
              </a:spcBef>
            </a:pPr>
            <a:fld id="{D406931D-7C70-424E-B128-DAE8C6968923}" type="slidenum">
              <a:rPr lang="en-US" altLang="it-IT">
                <a:cs typeface="Arial" panose="020B0604020202020204" pitchFamily="34" charset="0"/>
              </a:rPr>
              <a:pPr algn="r">
                <a:spcBef>
                  <a:spcPct val="0"/>
                </a:spcBef>
              </a:pPr>
              <a:t>3</a:t>
            </a:fld>
            <a:endParaRPr lang="en-US" altLang="it-IT">
              <a:cs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Times" panose="02020603050405020304" pitchFamily="18" charset="0"/>
            </a:endParaRPr>
          </a:p>
        </p:txBody>
      </p:sp>
    </p:spTree>
    <p:extLst>
      <p:ext uri="{BB962C8B-B14F-4D97-AF65-F5344CB8AC3E}">
        <p14:creationId xmlns:p14="http://schemas.microsoft.com/office/powerpoint/2010/main" val="2789549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immagine diapositiva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Segnaposto not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dirty="0" smtClean="0"/>
              <a:t>Diversi perché del modo in cui abbiamo sviluppato</a:t>
            </a:r>
            <a:r>
              <a:rPr lang="it-IT" altLang="it-IT" baseline="0" dirty="0" smtClean="0"/>
              <a:t> i nostri sensi in maniera selettiva, primo fra tutti quello di evitare il sovraccarico di informazione e di permettere il sistema di focalizzarsi sull’informazione rilevante</a:t>
            </a:r>
            <a:r>
              <a:rPr lang="it-IT" altLang="it-IT" baseline="0" dirty="0" smtClean="0"/>
              <a:t>. L’osservatore è attivamente coinvolto nell’esperienza percettiva e nella formazione dell’esperienza diretta infatti oggetti inattesi scompaiono così come cambiamenti nell’immagine. Non tutto ciò che proponiamo come un banchetto ai nostri sensi viene codificato ed elaborato. Questo ci porta alla seconda domanda…. Percezione come?</a:t>
            </a:r>
            <a:endParaRPr lang="it-IT" altLang="it-IT" dirty="0" smtClean="0"/>
          </a:p>
        </p:txBody>
      </p:sp>
      <p:sp>
        <p:nvSpPr>
          <p:cNvPr id="6148" name="Segnaposto numero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6F2FA7A-ACD6-44CA-946E-7272822FE647}" type="slidenum">
              <a:rPr lang="it-IT" altLang="it-IT" smtClean="0"/>
              <a:pPr/>
              <a:t>4</a:t>
            </a:fld>
            <a:endParaRPr lang="it-IT" altLang="it-IT" smtClean="0"/>
          </a:p>
        </p:txBody>
      </p:sp>
    </p:spTree>
    <p:extLst>
      <p:ext uri="{BB962C8B-B14F-4D97-AF65-F5344CB8AC3E}">
        <p14:creationId xmlns:p14="http://schemas.microsoft.com/office/powerpoint/2010/main" val="2213757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immagine diapositiva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Segnaposto not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dirty="0" smtClean="0"/>
              <a:t>Visione binoculare è di circa </a:t>
            </a:r>
            <a:r>
              <a:rPr lang="it-IT" altLang="it-IT" dirty="0" smtClean="0"/>
              <a:t>120°;</a:t>
            </a:r>
            <a:r>
              <a:rPr lang="it-IT" altLang="it-IT" baseline="0" dirty="0" smtClean="0"/>
              <a:t> </a:t>
            </a:r>
            <a:r>
              <a:rPr lang="it-IT" altLang="it-IT" dirty="0" smtClean="0"/>
              <a:t>Nervo </a:t>
            </a:r>
            <a:r>
              <a:rPr lang="it-IT" altLang="it-IT" dirty="0" smtClean="0"/>
              <a:t>ottico (uno dei nervi cranici) </a:t>
            </a:r>
            <a:r>
              <a:rPr lang="it-IT" altLang="it-IT" dirty="0" smtClean="0">
                <a:sym typeface="Wingdings" panose="05000000000000000000" pitchFamily="2" charset="2"/>
              </a:rPr>
              <a:t> macula </a:t>
            </a:r>
            <a:r>
              <a:rPr lang="it-IT" altLang="it-IT" dirty="0" smtClean="0">
                <a:sym typeface="Wingdings" panose="05000000000000000000" pitchFamily="2" charset="2"/>
              </a:rPr>
              <a:t>cieca;</a:t>
            </a:r>
            <a:r>
              <a:rPr lang="it-IT" altLang="it-IT" baseline="0" dirty="0" smtClean="0">
                <a:sym typeface="Wingdings" panose="05000000000000000000" pitchFamily="2" charset="2"/>
              </a:rPr>
              <a:t> </a:t>
            </a:r>
            <a:r>
              <a:rPr lang="it-IT" altLang="it-IT" dirty="0" smtClean="0"/>
              <a:t>Nuclei </a:t>
            </a:r>
            <a:r>
              <a:rPr lang="it-IT" altLang="it-IT" dirty="0" smtClean="0"/>
              <a:t>genicolati laterali sono parte del talamo, stazione di relè </a:t>
            </a:r>
            <a:r>
              <a:rPr lang="it-IT" altLang="it-IT" dirty="0" smtClean="0"/>
              <a:t>;</a:t>
            </a:r>
            <a:r>
              <a:rPr lang="it-IT" altLang="it-IT" baseline="0" dirty="0" smtClean="0"/>
              <a:t> </a:t>
            </a:r>
            <a:r>
              <a:rPr lang="it-IT" altLang="it-IT" dirty="0" smtClean="0"/>
              <a:t>Collicolo </a:t>
            </a:r>
            <a:r>
              <a:rPr lang="it-IT" altLang="it-IT" dirty="0" smtClean="0"/>
              <a:t>superiore: integrazione con sistema motorio e permette movimento occhi e </a:t>
            </a:r>
            <a:r>
              <a:rPr lang="it-IT" altLang="it-IT" dirty="0" smtClean="0"/>
              <a:t>testa;</a:t>
            </a:r>
            <a:r>
              <a:rPr lang="it-IT" altLang="it-IT" baseline="0" dirty="0" smtClean="0"/>
              <a:t> </a:t>
            </a:r>
            <a:r>
              <a:rPr lang="it-IT" altLang="it-IT" dirty="0" smtClean="0"/>
              <a:t>Corteccia </a:t>
            </a:r>
            <a:r>
              <a:rPr lang="it-IT" altLang="it-IT" dirty="0" smtClean="0"/>
              <a:t>visiva primaria Area 17 di Brodmann. Area di </a:t>
            </a:r>
            <a:r>
              <a:rPr lang="it-IT" altLang="it-IT" dirty="0" smtClean="0"/>
              <a:t>Brodmann da cui si passa a V2 e V3: </a:t>
            </a:r>
            <a:r>
              <a:rPr lang="it-IT" altLang="it-IT" dirty="0" smtClean="0"/>
              <a:t>si definisce come una regione della </a:t>
            </a:r>
            <a:r>
              <a:rPr lang="it-IT" altLang="it-IT" dirty="0" smtClean="0">
                <a:hlinkClick r:id="rId3" tooltip="Corteccia cerebrale"/>
              </a:rPr>
              <a:t>corteccia cerebrale</a:t>
            </a:r>
            <a:r>
              <a:rPr lang="it-IT" altLang="it-IT" dirty="0" smtClean="0"/>
              <a:t> definita (oltre che per la sua localizzazione anatomica) in base alla sua citoarchitettura, o organizzazione di cellule cerebrali (neuroni, astrociti, neurociglia) e fibre nervose</a:t>
            </a:r>
            <a:r>
              <a:rPr lang="it-IT" altLang="it-IT" dirty="0" smtClean="0"/>
              <a:t>. Si noti che dato un punto di fissazione centrale la metà delle fibre proveinenti dalle</a:t>
            </a:r>
            <a:r>
              <a:rPr lang="it-IT" altLang="it-IT" baseline="0" dirty="0" smtClean="0"/>
              <a:t> due</a:t>
            </a:r>
            <a:r>
              <a:rPr lang="it-IT" altLang="it-IT" dirty="0" smtClean="0"/>
              <a:t> retine si incrociano nel chiasma ottico in maniera che</a:t>
            </a:r>
            <a:r>
              <a:rPr lang="it-IT" altLang="it-IT" baseline="0" dirty="0" smtClean="0"/>
              <a:t> le parti dei due occhi che vedono la stessa area dello spazio mandano le proprie fibre allo stesso emisfero cerebrale: qui nello specifico l’area blu a sinistra è codificata dall’emiretina temporale sinistra che si inerva sul lobo sinistro e dall’emiretina nasale destra che si incrocia nel chiasma e manda l’immagine allo stesso emisfero sinistro. L’opposto accade per la metà rossa del campo visivo. Quindi quando fissiamo un punto, un oggetto a sinsistra di quel punto viene rappresentato tutto dallemisfero destro e viceversa per un oggetto a destra. Una pallottola nell’emisfero destro infatti causa quello che si chiama emineglect: ossia una cecità specifica per la metà a sinistra dello spazio di fissazione.   </a:t>
            </a:r>
            <a:endParaRPr lang="it-IT" altLang="it-IT" dirty="0" smtClean="0"/>
          </a:p>
          <a:p>
            <a:pPr eaLnBrk="1" hangingPunct="1">
              <a:spcBef>
                <a:spcPct val="0"/>
              </a:spcBef>
            </a:pPr>
            <a:endParaRPr lang="it-IT" altLang="it-IT" dirty="0" smtClean="0"/>
          </a:p>
          <a:p>
            <a:r>
              <a:rPr lang="en-US" sz="1200" b="1" i="0" u="none" strike="noStrike" kern="1200" baseline="0" dirty="0" smtClean="0">
                <a:solidFill>
                  <a:schemeClr val="tx1"/>
                </a:solidFill>
                <a:latin typeface="Times" charset="0"/>
                <a:ea typeface="MS PGothic" panose="020B0600070205080204" pitchFamily="34" charset="-128"/>
                <a:cs typeface="ＭＳ Ｐゴシック" charset="-128"/>
              </a:rPr>
              <a:t>Figure 2.32a </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is a cross section of the retina that has been stained to reveal the retina’s layered structure. </a:t>
            </a:r>
            <a:r>
              <a:rPr lang="en-US" sz="1200" b="1" i="0" u="none" strike="noStrike" kern="1200" baseline="0" dirty="0" smtClean="0">
                <a:solidFill>
                  <a:schemeClr val="tx1"/>
                </a:solidFill>
                <a:latin typeface="Times" charset="0"/>
                <a:ea typeface="MS PGothic" panose="020B0600070205080204" pitchFamily="34" charset="-128"/>
                <a:cs typeface="ＭＳ Ｐゴシック" charset="-128"/>
              </a:rPr>
              <a:t>Figure 2.32b </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shows the five types of neurons that make up these layers and that create neural circuits—interconnected groups of neurons— within the retina. Signals generated in the receptors (R) travel to the bipolar cells (B) and then to the ganglion cells (G). The receptors and bipolar cells do not have long axons, but the ganglion cells have axons like the neurons in Figure 2.22. These axons transmit signals out of the retina in the optic nerve (see Figure 2.12). </a:t>
            </a:r>
            <a:r>
              <a:rPr lang="en-US" sz="1200" b="1" i="0" u="none" strike="noStrike" kern="1200" baseline="0" dirty="0" smtClean="0">
                <a:solidFill>
                  <a:schemeClr val="tx1"/>
                </a:solidFill>
                <a:latin typeface="Times" charset="0"/>
                <a:ea typeface="MS PGothic" panose="020B0600070205080204" pitchFamily="34" charset="-128"/>
                <a:cs typeface="ＭＳ Ｐゴシック" charset="-128"/>
              </a:rPr>
              <a:t>VL </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In addition to the receptors, bipolar cells, and ganglion cells, there are two other types of neurons that connect neurons across the retina: horizontal cells and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amacrine</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cells.Signals</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can travel between receptors through the horizontal cells, and between bipolar cells and between ganglion cells through the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amacrine</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cells. We will return to the horizontal and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amacrine</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cells in Chapter 3. For now we will focus on the direct pathway from the receptors to the ganglion cells. We focus specifically on the property of neural convergence (or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just convergence for short). </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Convergence occurs when a number of neurons synapse onto a single neuron. A great deal of convergence occurs in the retina because each eye has 126 million receptors but only 1 million ganglion cells. Thus, on the average, each ganglion cell receives signals from 126 receptors. We can show how convergence can affect perception by returning to our comparison of rods and cones. An important difference between rods and cones is that the signals from the rods converge more than do the signals from the cones. We can appreciate this difference by noting that there are 120 million rods in the retina, but only 6 million cones. Thus, on the average, about 120 rods send their signals to one ganglion cell, but only about 6 cones send signals to a single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ganglion cell.</a:t>
            </a:r>
            <a:endParaRPr lang="it-IT" altLang="it-IT" dirty="0" smtClean="0"/>
          </a:p>
        </p:txBody>
      </p:sp>
      <p:sp>
        <p:nvSpPr>
          <p:cNvPr id="6148" name="Segnaposto numero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6F2FA7A-ACD6-44CA-946E-7272822FE647}" type="slidenum">
              <a:rPr lang="it-IT" altLang="it-IT" smtClean="0"/>
              <a:pPr/>
              <a:t>6</a:t>
            </a:fld>
            <a:endParaRPr lang="it-IT" altLang="it-IT" smtClean="0"/>
          </a:p>
        </p:txBody>
      </p:sp>
    </p:spTree>
    <p:extLst>
      <p:ext uri="{BB962C8B-B14F-4D97-AF65-F5344CB8AC3E}">
        <p14:creationId xmlns:p14="http://schemas.microsoft.com/office/powerpoint/2010/main" val="2609795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A neuron’s receptive field is determined by presenting a stimulus, such as a spot of light, to different places on the retina to determine</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which areas result in no response, an excitatory response, or an inhibitory response. Here the response is recorded as action potential from an electrode across an axon neuron with the inhibitory (creating impulses lowering the positive charge inside the neuron of about -40 starting from the -70 millivolt resting potential) and excitatory (creating impulses increasing the positive charge inside the neuron of about +40 starting from the -70 millivolts resting potential) potential indicated by the arrow. Hubel and Wiesel projected stimuli onto a screen. The animal, usually a cat or monkey, was anesthetized and looked at the screen, its eyes focused with glasses so that whatever was presented on the screen would be in focus on the back of the eye. Because the cat’s eye remains stationary, each point on the screen corresponds to a point on the cat’s retina. Thus, a stimulus at point A on the screen creates an image on point A on the retina, B creates an image on B, and C on C. There are many advantages to projecting an image on a screen. Stimuli are easier to control compared to projecting light directly into the eye (especially for moving stimuli); they are sharper; and it is easier to present. </a:t>
            </a:r>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9</a:t>
            </a:fld>
            <a:endParaRPr lang="en-US" altLang="it-IT"/>
          </a:p>
        </p:txBody>
      </p:sp>
    </p:spTree>
    <p:extLst>
      <p:ext uri="{BB962C8B-B14F-4D97-AF65-F5344CB8AC3E}">
        <p14:creationId xmlns:p14="http://schemas.microsoft.com/office/powerpoint/2010/main" val="3296563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This difference between rod and cone convergence becomes even greater when we consider the cones in the fovea. (Remember that the fovea is the small area that contains only cones.) Many of these foveal cones have “private lines” to ganglion cells, so that each ganglion cell receives signals from only one cone, with no convergence. The greater convergence of the rods compared to the cones translates into two differences in perception: (1) the rods result in better sensitivity than the cones, and (2) the cones result in better detail vision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than the rods. </a:t>
            </a:r>
            <a:r>
              <a:rPr lang="it-IT" sz="1200" b="0" i="0" u="none" strike="noStrike" kern="1200" baseline="0" dirty="0" smtClean="0">
                <a:solidFill>
                  <a:schemeClr val="tx1"/>
                </a:solidFill>
                <a:latin typeface="Times" charset="0"/>
                <a:ea typeface="MS PGothic" panose="020B0600070205080204" pitchFamily="34" charset="-128"/>
              </a:rPr>
              <a:t>Le stelle appena visibili nel cielo diventano visibili in visione perfiferica. Se le fissiamo non le vediamo perché cadono in fovea, la regione dell’occhio che ha soli coni – che sono meno sensibili. Se invece dobbiamo vedere dei dettagli allora usiamo la visione foveale mettendo bene a fuoco in visione centrale l’oggetto in maniera che la sua proiezione cada nella fovea dove c’è massima concentrazione di coni e il rapporto tra cellule gangliari e recettori è di 1 a 1. </a:t>
            </a:r>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10</a:t>
            </a:fld>
            <a:endParaRPr lang="en-US" altLang="it-IT"/>
          </a:p>
        </p:txBody>
      </p:sp>
    </p:spTree>
    <p:extLst>
      <p:ext uri="{BB962C8B-B14F-4D97-AF65-F5344CB8AC3E}">
        <p14:creationId xmlns:p14="http://schemas.microsoft.com/office/powerpoint/2010/main" val="1539950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An important thing to remember about receptive fields, which is always true no matter what method is used, is that </a:t>
            </a:r>
            <a:r>
              <a:rPr lang="en-US" sz="1200" b="0" i="1" u="none" strike="noStrike" kern="1200" baseline="0" dirty="0" smtClean="0">
                <a:solidFill>
                  <a:schemeClr val="tx1"/>
                </a:solidFill>
                <a:latin typeface="Times" charset="0"/>
                <a:ea typeface="MS PGothic" panose="020B0600070205080204" pitchFamily="34" charset="-128"/>
                <a:cs typeface="ＭＳ Ｐゴシック" charset="-128"/>
              </a:rPr>
              <a:t>the receptive field is always on the retina</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It doesn’t matter where the </a:t>
            </a:r>
            <a:r>
              <a:rPr lang="en-US" sz="1200" b="0" i="1" u="none" strike="noStrike" kern="1200" baseline="0" dirty="0" smtClean="0">
                <a:solidFill>
                  <a:schemeClr val="tx1"/>
                </a:solidFill>
                <a:latin typeface="Times" charset="0"/>
                <a:ea typeface="MS PGothic" panose="020B0600070205080204" pitchFamily="34" charset="-128"/>
                <a:cs typeface="ＭＳ Ｐゴシック" charset="-128"/>
              </a:rPr>
              <a:t>neuron </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is—the neuron can be in the retina, the visual cortex, or elsewhere in the brain, but the receptive field is always on the retina, because that is where the stimuli are </a:t>
            </a:r>
            <a:r>
              <a:rPr lang="en-US" sz="1200" b="0" i="1" u="none" strike="noStrike" kern="1200" baseline="0" dirty="0" smtClean="0">
                <a:solidFill>
                  <a:schemeClr val="tx1"/>
                </a:solidFill>
                <a:latin typeface="Times" charset="0"/>
                <a:ea typeface="MS PGothic" panose="020B0600070205080204" pitchFamily="34" charset="-128"/>
                <a:cs typeface="ＭＳ Ｐゴシック" charset="-128"/>
              </a:rPr>
              <a:t>received</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a:t>
            </a:r>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11</a:t>
            </a:fld>
            <a:endParaRPr lang="en-US" altLang="it-IT"/>
          </a:p>
        </p:txBody>
      </p:sp>
    </p:spTree>
    <p:extLst>
      <p:ext uri="{BB962C8B-B14F-4D97-AF65-F5344CB8AC3E}">
        <p14:creationId xmlns:p14="http://schemas.microsoft.com/office/powerpoint/2010/main" val="4014056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While recording from this teased-out fiber, Hartline illuminated different areas of the frog retina and found that the fiber he was recording from responded only when a small area of the retina was illuminated. He called the area that caused the neuron to fire the nerve fiber’s receptive field (</a:t>
            </a:r>
            <a:r>
              <a:rPr lang="en-US" sz="1200" b="1" i="0" u="none" strike="noStrike" kern="1200" baseline="0" dirty="0" smtClean="0">
                <a:solidFill>
                  <a:schemeClr val="tx1"/>
                </a:solidFill>
                <a:latin typeface="Times" charset="0"/>
                <a:ea typeface="MS PGothic" panose="020B0600070205080204" pitchFamily="34" charset="-128"/>
                <a:cs typeface="ＭＳ Ｐゴシック" charset="-128"/>
              </a:rPr>
              <a:t>Figure 3.20a</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which he defined as follows: The region of the retina that must receive illumination in order to obtain a response in any given fiber.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(Hartline, 1938, p. 410). Such a model was then deepened by the studies of Hubel &amp; Wiesel on cat’s retinae discovering that receptive fields where center-sorround organized</a:t>
            </a:r>
          </a:p>
          <a:p>
            <a:endParaRPr lang="it-IT" sz="1200" b="0" i="0" u="none" strike="noStrike" kern="1200" baseline="0" dirty="0" smtClean="0">
              <a:solidFill>
                <a:schemeClr val="tx1"/>
              </a:solidFill>
              <a:latin typeface="Times" charset="0"/>
              <a:ea typeface="MS PGothic" panose="020B0600070205080204" pitchFamily="34" charset="-128"/>
            </a:endParaRPr>
          </a:p>
          <a:p>
            <a:r>
              <a:rPr lang="it-IT" sz="1200" b="0" i="0" u="none" strike="noStrike" kern="1200" baseline="0" dirty="0" smtClean="0">
                <a:solidFill>
                  <a:schemeClr val="tx1"/>
                </a:solidFill>
                <a:latin typeface="Times" charset="0"/>
                <a:ea typeface="MS PGothic" panose="020B0600070205080204" pitchFamily="34" charset="-128"/>
              </a:rPr>
              <a:t>Matlab: LowLevelAnal</a:t>
            </a:r>
            <a:endParaRPr lang="it-IT" dirty="0" smtClean="0"/>
          </a:p>
          <a:p>
            <a:endParaRPr lang="it-IT" dirty="0"/>
          </a:p>
        </p:txBody>
      </p:sp>
      <p:sp>
        <p:nvSpPr>
          <p:cNvPr id="4" name="Slide Number Placeholder 3"/>
          <p:cNvSpPr>
            <a:spLocks noGrp="1"/>
          </p:cNvSpPr>
          <p:nvPr>
            <p:ph type="sldNum" sz="quarter" idx="10"/>
          </p:nvPr>
        </p:nvSpPr>
        <p:spPr/>
        <p:txBody>
          <a:bodyPr/>
          <a:lstStyle/>
          <a:p>
            <a:pPr>
              <a:defRPr/>
            </a:pPr>
            <a:fld id="{C4850C20-5305-489C-BAC1-0AA99C7719F4}" type="slidenum">
              <a:rPr lang="en-US" altLang="it-IT" smtClean="0"/>
              <a:pPr>
                <a:defRPr/>
              </a:pPr>
              <a:t>13</a:t>
            </a:fld>
            <a:endParaRPr lang="en-US" altLang="it-IT"/>
          </a:p>
        </p:txBody>
      </p:sp>
    </p:spTree>
    <p:extLst>
      <p:ext uri="{BB962C8B-B14F-4D97-AF65-F5344CB8AC3E}">
        <p14:creationId xmlns:p14="http://schemas.microsoft.com/office/powerpoint/2010/main" val="44275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8EAF4B83-4CFF-4B4A-B7BD-22C5395698B5}" type="datetimeFigureOut">
              <a:rPr lang="it-IT" altLang="it-IT"/>
              <a:pPr>
                <a:defRPr/>
              </a:pPr>
              <a:t>18/03/2019</a:t>
            </a:fld>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6B5EC100-6F0B-4879-AAFA-74C85738EE89}" type="slidenum">
              <a:rPr lang="it-IT" altLang="it-IT"/>
              <a:pPr>
                <a:defRPr/>
              </a:pPr>
              <a:t>‹#›</a:t>
            </a:fld>
            <a:endParaRPr lang="it-IT" altLang="it-IT"/>
          </a:p>
        </p:txBody>
      </p:sp>
    </p:spTree>
    <p:extLst>
      <p:ext uri="{BB962C8B-B14F-4D97-AF65-F5344CB8AC3E}">
        <p14:creationId xmlns:p14="http://schemas.microsoft.com/office/powerpoint/2010/main" val="278542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F44A9E76-3DC0-4637-9A08-E7A1A71FC7FC}" type="datetimeFigureOut">
              <a:rPr lang="it-IT" altLang="it-IT"/>
              <a:pPr>
                <a:defRPr/>
              </a:pPr>
              <a:t>18/03/2019</a:t>
            </a:fld>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E5CFDBA3-6D29-4ECA-83A9-51930C3E4224}" type="slidenum">
              <a:rPr lang="it-IT" altLang="it-IT"/>
              <a:pPr>
                <a:defRPr/>
              </a:pPr>
              <a:t>‹#›</a:t>
            </a:fld>
            <a:endParaRPr lang="it-IT" altLang="it-IT"/>
          </a:p>
        </p:txBody>
      </p:sp>
    </p:spTree>
    <p:extLst>
      <p:ext uri="{BB962C8B-B14F-4D97-AF65-F5344CB8AC3E}">
        <p14:creationId xmlns:p14="http://schemas.microsoft.com/office/powerpoint/2010/main" val="301652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D9EDE242-9C82-4CAD-BE42-57124AD335CF}" type="datetimeFigureOut">
              <a:rPr lang="it-IT" altLang="it-IT"/>
              <a:pPr>
                <a:defRPr/>
              </a:pPr>
              <a:t>18/03/2019</a:t>
            </a:fld>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3A2B0604-2E8D-400B-A7FA-D84863A274BD}" type="slidenum">
              <a:rPr lang="it-IT" altLang="it-IT"/>
              <a:pPr>
                <a:defRPr/>
              </a:pPr>
              <a:t>‹#›</a:t>
            </a:fld>
            <a:endParaRPr lang="it-IT" altLang="it-IT"/>
          </a:p>
        </p:txBody>
      </p:sp>
    </p:spTree>
    <p:extLst>
      <p:ext uri="{BB962C8B-B14F-4D97-AF65-F5344CB8AC3E}">
        <p14:creationId xmlns:p14="http://schemas.microsoft.com/office/powerpoint/2010/main" val="2433400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9EE6E23D-58FE-470E-BF83-4BD8027FD83B}" type="datetimeFigureOut">
              <a:rPr lang="it-IT" altLang="it-IT"/>
              <a:pPr>
                <a:defRPr/>
              </a:pPr>
              <a:t>18/03/2019</a:t>
            </a:fld>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FF8FC90D-CE50-4B84-B16A-66736ACD59D8}" type="slidenum">
              <a:rPr lang="it-IT" altLang="it-IT"/>
              <a:pPr>
                <a:defRPr/>
              </a:pPr>
              <a:t>‹#›</a:t>
            </a:fld>
            <a:endParaRPr lang="it-IT" altLang="it-IT"/>
          </a:p>
        </p:txBody>
      </p:sp>
    </p:spTree>
    <p:extLst>
      <p:ext uri="{BB962C8B-B14F-4D97-AF65-F5344CB8AC3E}">
        <p14:creationId xmlns:p14="http://schemas.microsoft.com/office/powerpoint/2010/main" val="585889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D8A520BB-6FD3-41EE-BB86-AAB6B7874BAE}" type="datetimeFigureOut">
              <a:rPr lang="it-IT" altLang="it-IT"/>
              <a:pPr>
                <a:defRPr/>
              </a:pPr>
              <a:t>18/03/2019</a:t>
            </a:fld>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DA03BD9C-DECF-4701-B601-2039B213660E}" type="slidenum">
              <a:rPr lang="it-IT" altLang="it-IT"/>
              <a:pPr>
                <a:defRPr/>
              </a:pPr>
              <a:t>‹#›</a:t>
            </a:fld>
            <a:endParaRPr lang="it-IT" altLang="it-IT"/>
          </a:p>
        </p:txBody>
      </p:sp>
    </p:spTree>
    <p:extLst>
      <p:ext uri="{BB962C8B-B14F-4D97-AF65-F5344CB8AC3E}">
        <p14:creationId xmlns:p14="http://schemas.microsoft.com/office/powerpoint/2010/main" val="3254595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8A8CC50-4152-4716-9AB4-CE3E67EAF2C9}" type="datetimeFigureOut">
              <a:rPr lang="it-IT" altLang="it-IT"/>
              <a:pPr>
                <a:defRPr/>
              </a:pPr>
              <a:t>18/03/2019</a:t>
            </a:fld>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FC860B39-8A3C-4D72-AF81-F6AED4FFA91D}" type="slidenum">
              <a:rPr lang="it-IT" altLang="it-IT"/>
              <a:pPr>
                <a:defRPr/>
              </a:pPr>
              <a:t>‹#›</a:t>
            </a:fld>
            <a:endParaRPr lang="it-IT" altLang="it-IT"/>
          </a:p>
        </p:txBody>
      </p:sp>
    </p:spTree>
    <p:extLst>
      <p:ext uri="{BB962C8B-B14F-4D97-AF65-F5344CB8AC3E}">
        <p14:creationId xmlns:p14="http://schemas.microsoft.com/office/powerpoint/2010/main" val="3762732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4"/>
          <p:cNvSpPr>
            <a:spLocks noGrp="1" noChangeArrowheads="1"/>
          </p:cNvSpPr>
          <p:nvPr>
            <p:ph type="dt" sz="half" idx="10"/>
          </p:nvPr>
        </p:nvSpPr>
        <p:spPr>
          <a:ln/>
        </p:spPr>
        <p:txBody>
          <a:bodyPr/>
          <a:lstStyle>
            <a:lvl1pPr>
              <a:defRPr/>
            </a:lvl1pPr>
          </a:lstStyle>
          <a:p>
            <a:pPr>
              <a:defRPr/>
            </a:pPr>
            <a:fld id="{E05FD3E5-D5D4-4182-AF4C-7BCCA00FB9A3}" type="datetimeFigureOut">
              <a:rPr lang="it-IT" altLang="it-IT"/>
              <a:pPr>
                <a:defRPr/>
              </a:pPr>
              <a:t>18/03/2019</a:t>
            </a:fld>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8D200241-0013-4820-AC20-C31E2547E219}" type="slidenum">
              <a:rPr lang="it-IT" altLang="it-IT"/>
              <a:pPr>
                <a:defRPr/>
              </a:pPr>
              <a:t>‹#›</a:t>
            </a:fld>
            <a:endParaRPr lang="it-IT" altLang="it-IT"/>
          </a:p>
        </p:txBody>
      </p:sp>
    </p:spTree>
    <p:extLst>
      <p:ext uri="{BB962C8B-B14F-4D97-AF65-F5344CB8AC3E}">
        <p14:creationId xmlns:p14="http://schemas.microsoft.com/office/powerpoint/2010/main" val="3117524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Rectangle 4"/>
          <p:cNvSpPr>
            <a:spLocks noGrp="1" noChangeArrowheads="1"/>
          </p:cNvSpPr>
          <p:nvPr>
            <p:ph type="dt" sz="half" idx="10"/>
          </p:nvPr>
        </p:nvSpPr>
        <p:spPr>
          <a:ln/>
        </p:spPr>
        <p:txBody>
          <a:bodyPr/>
          <a:lstStyle>
            <a:lvl1pPr>
              <a:defRPr/>
            </a:lvl1pPr>
          </a:lstStyle>
          <a:p>
            <a:pPr>
              <a:defRPr/>
            </a:pPr>
            <a:fld id="{E61AC0B9-9755-4505-9A7E-C3D9A83A9A4B}" type="datetimeFigureOut">
              <a:rPr lang="it-IT" altLang="it-IT"/>
              <a:pPr>
                <a:defRPr/>
              </a:pPr>
              <a:t>18/03/2019</a:t>
            </a:fld>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05620BAC-AFCF-4F1B-A7B0-A758CA76A8A5}" type="slidenum">
              <a:rPr lang="it-IT" altLang="it-IT"/>
              <a:pPr>
                <a:defRPr/>
              </a:pPr>
              <a:t>‹#›</a:t>
            </a:fld>
            <a:endParaRPr lang="it-IT" altLang="it-IT"/>
          </a:p>
        </p:txBody>
      </p:sp>
    </p:spTree>
    <p:extLst>
      <p:ext uri="{BB962C8B-B14F-4D97-AF65-F5344CB8AC3E}">
        <p14:creationId xmlns:p14="http://schemas.microsoft.com/office/powerpoint/2010/main" val="525972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fld id="{D44F35F6-BBE3-4E6C-A04B-BE7F6DF0D83C}" type="datetimeFigureOut">
              <a:rPr lang="it-IT" altLang="it-IT"/>
              <a:pPr>
                <a:defRPr/>
              </a:pPr>
              <a:t>18/03/2019</a:t>
            </a:fld>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8801B42E-935E-4644-A075-A8F0CAC4B968}" type="slidenum">
              <a:rPr lang="it-IT" altLang="it-IT"/>
              <a:pPr>
                <a:defRPr/>
              </a:pPr>
              <a:t>‹#›</a:t>
            </a:fld>
            <a:endParaRPr lang="it-IT" altLang="it-IT"/>
          </a:p>
        </p:txBody>
      </p:sp>
    </p:spTree>
    <p:extLst>
      <p:ext uri="{BB962C8B-B14F-4D97-AF65-F5344CB8AC3E}">
        <p14:creationId xmlns:p14="http://schemas.microsoft.com/office/powerpoint/2010/main" val="2970724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A50488D-A284-47BB-BB88-F524BBA7898A}" type="datetimeFigureOut">
              <a:rPr lang="it-IT" altLang="it-IT"/>
              <a:pPr>
                <a:defRPr/>
              </a:pPr>
              <a:t>18/03/2019</a:t>
            </a:fld>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pPr>
              <a:defRPr/>
            </a:pPr>
            <a:fld id="{87C80091-59E8-4F34-A4C1-BB779772E00F}" type="slidenum">
              <a:rPr lang="it-IT" altLang="it-IT"/>
              <a:pPr>
                <a:defRPr/>
              </a:pPr>
              <a:t>‹#›</a:t>
            </a:fld>
            <a:endParaRPr lang="it-IT" altLang="it-IT"/>
          </a:p>
        </p:txBody>
      </p:sp>
    </p:spTree>
    <p:extLst>
      <p:ext uri="{BB962C8B-B14F-4D97-AF65-F5344CB8AC3E}">
        <p14:creationId xmlns:p14="http://schemas.microsoft.com/office/powerpoint/2010/main" val="3010917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07A23B-7C41-4794-8D37-47322CD296BE}" type="datetimeFigureOut">
              <a:rPr lang="it-IT" altLang="it-IT"/>
              <a:pPr>
                <a:defRPr/>
              </a:pPr>
              <a:t>18/03/2019</a:t>
            </a:fld>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FEAC5585-89B4-4078-B24B-EC3E2F79CB4E}" type="slidenum">
              <a:rPr lang="it-IT" altLang="it-IT"/>
              <a:pPr>
                <a:defRPr/>
              </a:pPr>
              <a:t>‹#›</a:t>
            </a:fld>
            <a:endParaRPr lang="it-IT" altLang="it-IT"/>
          </a:p>
        </p:txBody>
      </p:sp>
    </p:spTree>
    <p:extLst>
      <p:ext uri="{BB962C8B-B14F-4D97-AF65-F5344CB8AC3E}">
        <p14:creationId xmlns:p14="http://schemas.microsoft.com/office/powerpoint/2010/main" val="324430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9B78D708-BD00-4AF8-9CCC-A2E2844486B8}" type="datetimeFigureOut">
              <a:rPr lang="it-IT" altLang="it-IT"/>
              <a:pPr>
                <a:defRPr/>
              </a:pPr>
              <a:t>18/03/2019</a:t>
            </a:fld>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7CDB768A-8ED4-42A8-8B29-7A154273D554}" type="slidenum">
              <a:rPr lang="it-IT" altLang="it-IT"/>
              <a:pPr>
                <a:defRPr/>
              </a:pPr>
              <a:t>‹#›</a:t>
            </a:fld>
            <a:endParaRPr lang="it-IT" altLang="it-IT"/>
          </a:p>
        </p:txBody>
      </p:sp>
    </p:spTree>
    <p:extLst>
      <p:ext uri="{BB962C8B-B14F-4D97-AF65-F5344CB8AC3E}">
        <p14:creationId xmlns:p14="http://schemas.microsoft.com/office/powerpoint/2010/main" val="1564602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95B5B50-394B-4854-AABF-BFA0B922417C}" type="datetimeFigureOut">
              <a:rPr lang="it-IT" altLang="it-IT"/>
              <a:pPr>
                <a:defRPr/>
              </a:pPr>
              <a:t>18/03/2019</a:t>
            </a:fld>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221546EF-B296-4DCE-8F40-A9D5DE28B21A}" type="slidenum">
              <a:rPr lang="it-IT" altLang="it-IT"/>
              <a:pPr>
                <a:defRPr/>
              </a:pPr>
              <a:t>‹#›</a:t>
            </a:fld>
            <a:endParaRPr lang="it-IT" altLang="it-IT"/>
          </a:p>
        </p:txBody>
      </p:sp>
    </p:spTree>
    <p:extLst>
      <p:ext uri="{BB962C8B-B14F-4D97-AF65-F5344CB8AC3E}">
        <p14:creationId xmlns:p14="http://schemas.microsoft.com/office/powerpoint/2010/main" val="21558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6EFBA1B1-E730-40B5-AD06-383575835C6C}" type="datetimeFigureOut">
              <a:rPr lang="it-IT" altLang="it-IT"/>
              <a:pPr>
                <a:defRPr/>
              </a:pPr>
              <a:t>18/03/2019</a:t>
            </a:fld>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4F6BE636-171F-4114-AEDB-3DEB2B6B280E}" type="slidenum">
              <a:rPr lang="it-IT" altLang="it-IT"/>
              <a:pPr>
                <a:defRPr/>
              </a:pPr>
              <a:t>‹#›</a:t>
            </a:fld>
            <a:endParaRPr lang="it-IT" altLang="it-IT"/>
          </a:p>
        </p:txBody>
      </p:sp>
    </p:spTree>
    <p:extLst>
      <p:ext uri="{BB962C8B-B14F-4D97-AF65-F5344CB8AC3E}">
        <p14:creationId xmlns:p14="http://schemas.microsoft.com/office/powerpoint/2010/main" val="382641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F8875C8A-61EE-4EB5-8E55-2CA125616056}" type="datetimeFigureOut">
              <a:rPr lang="it-IT" altLang="it-IT"/>
              <a:pPr>
                <a:defRPr/>
              </a:pPr>
              <a:t>18/03/2019</a:t>
            </a:fld>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575D9DBD-BC91-4DC7-82CE-61DEE3E63133}" type="slidenum">
              <a:rPr lang="it-IT" altLang="it-IT"/>
              <a:pPr>
                <a:defRPr/>
              </a:pPr>
              <a:t>‹#›</a:t>
            </a:fld>
            <a:endParaRPr lang="it-IT" altLang="it-IT"/>
          </a:p>
        </p:txBody>
      </p:sp>
    </p:spTree>
    <p:extLst>
      <p:ext uri="{BB962C8B-B14F-4D97-AF65-F5344CB8AC3E}">
        <p14:creationId xmlns:p14="http://schemas.microsoft.com/office/powerpoint/2010/main" val="374550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3C52402-5C03-45D5-925A-7A370C9F0EA0}" type="datetimeFigureOut">
              <a:rPr lang="it-IT" altLang="it-IT"/>
              <a:pPr>
                <a:defRPr/>
              </a:pPr>
              <a:t>18/03/2019</a:t>
            </a:fld>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9796AF5F-E569-42B0-A563-944A12E92DF7}" type="slidenum">
              <a:rPr lang="it-IT" altLang="it-IT"/>
              <a:pPr>
                <a:defRPr/>
              </a:pPr>
              <a:t>‹#›</a:t>
            </a:fld>
            <a:endParaRPr lang="it-IT" altLang="it-IT"/>
          </a:p>
        </p:txBody>
      </p:sp>
    </p:spTree>
    <p:extLst>
      <p:ext uri="{BB962C8B-B14F-4D97-AF65-F5344CB8AC3E}">
        <p14:creationId xmlns:p14="http://schemas.microsoft.com/office/powerpoint/2010/main" val="1954112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4"/>
          <p:cNvSpPr>
            <a:spLocks noGrp="1" noChangeArrowheads="1"/>
          </p:cNvSpPr>
          <p:nvPr>
            <p:ph type="dt" sz="half" idx="10"/>
          </p:nvPr>
        </p:nvSpPr>
        <p:spPr>
          <a:ln/>
        </p:spPr>
        <p:txBody>
          <a:bodyPr/>
          <a:lstStyle>
            <a:lvl1pPr>
              <a:defRPr/>
            </a:lvl1pPr>
          </a:lstStyle>
          <a:p>
            <a:pPr>
              <a:defRPr/>
            </a:pPr>
            <a:fld id="{FF47C597-FE3D-42CB-886C-6BE2BC67F35E}" type="datetimeFigureOut">
              <a:rPr lang="it-IT" altLang="it-IT"/>
              <a:pPr>
                <a:defRPr/>
              </a:pPr>
              <a:t>18/03/2019</a:t>
            </a:fld>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F49D1BC1-03AE-4DB9-8FA7-AF040928F9BB}" type="slidenum">
              <a:rPr lang="it-IT" altLang="it-IT"/>
              <a:pPr>
                <a:defRPr/>
              </a:pPr>
              <a:t>‹#›</a:t>
            </a:fld>
            <a:endParaRPr lang="it-IT" altLang="it-IT"/>
          </a:p>
        </p:txBody>
      </p:sp>
    </p:spTree>
    <p:extLst>
      <p:ext uri="{BB962C8B-B14F-4D97-AF65-F5344CB8AC3E}">
        <p14:creationId xmlns:p14="http://schemas.microsoft.com/office/powerpoint/2010/main" val="1136299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Rectangle 4"/>
          <p:cNvSpPr>
            <a:spLocks noGrp="1" noChangeArrowheads="1"/>
          </p:cNvSpPr>
          <p:nvPr>
            <p:ph type="dt" sz="half" idx="10"/>
          </p:nvPr>
        </p:nvSpPr>
        <p:spPr>
          <a:ln/>
        </p:spPr>
        <p:txBody>
          <a:bodyPr/>
          <a:lstStyle>
            <a:lvl1pPr>
              <a:defRPr/>
            </a:lvl1pPr>
          </a:lstStyle>
          <a:p>
            <a:pPr>
              <a:defRPr/>
            </a:pPr>
            <a:fld id="{FD646545-19F5-4569-9665-ABCFE2F08925}" type="datetimeFigureOut">
              <a:rPr lang="it-IT" altLang="it-IT"/>
              <a:pPr>
                <a:defRPr/>
              </a:pPr>
              <a:t>18/03/2019</a:t>
            </a:fld>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C4009E5B-4FB4-4B2E-B0F3-D0BF2FBA07F0}" type="slidenum">
              <a:rPr lang="it-IT" altLang="it-IT"/>
              <a:pPr>
                <a:defRPr/>
              </a:pPr>
              <a:t>‹#›</a:t>
            </a:fld>
            <a:endParaRPr lang="it-IT" altLang="it-IT"/>
          </a:p>
        </p:txBody>
      </p:sp>
    </p:spTree>
    <p:extLst>
      <p:ext uri="{BB962C8B-B14F-4D97-AF65-F5344CB8AC3E}">
        <p14:creationId xmlns:p14="http://schemas.microsoft.com/office/powerpoint/2010/main" val="203580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fld id="{DDDA5BAC-DFBE-4D70-9B23-11B406CDB392}" type="datetimeFigureOut">
              <a:rPr lang="it-IT" altLang="it-IT"/>
              <a:pPr>
                <a:defRPr/>
              </a:pPr>
              <a:t>18/03/2019</a:t>
            </a:fld>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8D83D64D-BDD3-4980-BFD4-899931169332}" type="slidenum">
              <a:rPr lang="it-IT" altLang="it-IT"/>
              <a:pPr>
                <a:defRPr/>
              </a:pPr>
              <a:t>‹#›</a:t>
            </a:fld>
            <a:endParaRPr lang="it-IT" altLang="it-IT"/>
          </a:p>
        </p:txBody>
      </p:sp>
    </p:spTree>
    <p:extLst>
      <p:ext uri="{BB962C8B-B14F-4D97-AF65-F5344CB8AC3E}">
        <p14:creationId xmlns:p14="http://schemas.microsoft.com/office/powerpoint/2010/main" val="3057234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E70EDDB-DB72-4104-BF86-56D80F181220}" type="datetimeFigureOut">
              <a:rPr lang="it-IT" altLang="it-IT"/>
              <a:pPr>
                <a:defRPr/>
              </a:pPr>
              <a:t>18/03/2019</a:t>
            </a:fld>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pPr>
              <a:defRPr/>
            </a:pPr>
            <a:fld id="{68EDEF4E-B591-406C-B9A0-9DC19134CA0B}" type="slidenum">
              <a:rPr lang="it-IT" altLang="it-IT"/>
              <a:pPr>
                <a:defRPr/>
              </a:pPr>
              <a:t>‹#›</a:t>
            </a:fld>
            <a:endParaRPr lang="it-IT" altLang="it-IT"/>
          </a:p>
        </p:txBody>
      </p:sp>
    </p:spTree>
    <p:extLst>
      <p:ext uri="{BB962C8B-B14F-4D97-AF65-F5344CB8AC3E}">
        <p14:creationId xmlns:p14="http://schemas.microsoft.com/office/powerpoint/2010/main" val="283202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81991D7-3374-400C-9596-5C4D464DC50C}" type="datetimeFigureOut">
              <a:rPr lang="it-IT" altLang="it-IT"/>
              <a:pPr>
                <a:defRPr/>
              </a:pPr>
              <a:t>18/03/2019</a:t>
            </a:fld>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75D6E019-05A1-4EBB-8340-AAE5D91E6A87}" type="slidenum">
              <a:rPr lang="it-IT" altLang="it-IT"/>
              <a:pPr>
                <a:defRPr/>
              </a:pPr>
              <a:t>‹#›</a:t>
            </a:fld>
            <a:endParaRPr lang="it-IT" altLang="it-IT"/>
          </a:p>
        </p:txBody>
      </p:sp>
    </p:spTree>
    <p:extLst>
      <p:ext uri="{BB962C8B-B14F-4D97-AF65-F5344CB8AC3E}">
        <p14:creationId xmlns:p14="http://schemas.microsoft.com/office/powerpoint/2010/main" val="2268276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080595B-5B54-4ABC-8098-654D89C594AD}" type="datetimeFigureOut">
              <a:rPr lang="it-IT" altLang="it-IT"/>
              <a:pPr>
                <a:defRPr/>
              </a:pPr>
              <a:t>18/03/2019</a:t>
            </a:fld>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68672C29-4AE6-4378-B505-F93AFCBA7665}" type="slidenum">
              <a:rPr lang="it-IT" altLang="it-IT"/>
              <a:pPr>
                <a:defRPr/>
              </a:pPr>
              <a:t>‹#›</a:t>
            </a:fld>
            <a:endParaRPr lang="it-IT" altLang="it-IT"/>
          </a:p>
        </p:txBody>
      </p:sp>
    </p:spTree>
    <p:extLst>
      <p:ext uri="{BB962C8B-B14F-4D97-AF65-F5344CB8AC3E}">
        <p14:creationId xmlns:p14="http://schemas.microsoft.com/office/powerpoint/2010/main" val="363720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532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mn-lt"/>
              </a:defRPr>
            </a:lvl1pPr>
          </a:lstStyle>
          <a:p>
            <a:pPr>
              <a:defRPr/>
            </a:pPr>
            <a:fld id="{8D1ECA87-66BC-4E2B-8870-DBEB88F9EDDF}" type="datetimeFigureOut">
              <a:rPr lang="it-IT" altLang="it-IT"/>
              <a:pPr>
                <a:defRPr/>
              </a:pPr>
              <a:t>18/03/2019</a:t>
            </a:fld>
            <a:endParaRPr lang="it-IT" altLang="it-IT"/>
          </a:p>
        </p:txBody>
      </p:sp>
      <p:sp>
        <p:nvSpPr>
          <p:cNvPr id="532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mn-lt"/>
              </a:defRPr>
            </a:lvl1pPr>
          </a:lstStyle>
          <a:p>
            <a:pPr>
              <a:defRPr/>
            </a:pPr>
            <a:endParaRPr lang="it-IT" altLang="it-IT"/>
          </a:p>
        </p:txBody>
      </p:sp>
      <p:sp>
        <p:nvSpPr>
          <p:cNvPr id="532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mn-lt"/>
              </a:defRPr>
            </a:lvl1pPr>
          </a:lstStyle>
          <a:p>
            <a:pPr>
              <a:defRPr/>
            </a:pPr>
            <a:fld id="{3BCA94CD-2EB8-4410-8C47-D55FD5DE5C8D}"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993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mn-lt"/>
              </a:defRPr>
            </a:lvl1pPr>
          </a:lstStyle>
          <a:p>
            <a:pPr>
              <a:defRPr/>
            </a:pPr>
            <a:fld id="{3FC373DF-89AE-4D20-8E22-F8DC10CF88D5}" type="datetimeFigureOut">
              <a:rPr lang="it-IT" altLang="it-IT"/>
              <a:pPr>
                <a:defRPr/>
              </a:pPr>
              <a:t>18/03/2019</a:t>
            </a:fld>
            <a:endParaRPr lang="it-IT" altLang="it-IT"/>
          </a:p>
        </p:txBody>
      </p:sp>
      <p:sp>
        <p:nvSpPr>
          <p:cNvPr id="9933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mn-lt"/>
              </a:defRPr>
            </a:lvl1pPr>
          </a:lstStyle>
          <a:p>
            <a:pPr>
              <a:defRPr/>
            </a:pPr>
            <a:endParaRPr lang="it-IT" altLang="it-IT"/>
          </a:p>
        </p:txBody>
      </p:sp>
      <p:sp>
        <p:nvSpPr>
          <p:cNvPr id="9933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mn-lt"/>
              </a:defRPr>
            </a:lvl1pPr>
          </a:lstStyle>
          <a:p>
            <a:pPr>
              <a:defRPr/>
            </a:pPr>
            <a:fld id="{58C7C2D2-232F-42A4-A63C-E55C84DF3AAB}"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1.emf"/></Relationships>
</file>

<file path=ppt/slides/_rels/slide37.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22.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6.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60325" y="5899150"/>
            <a:ext cx="4324350" cy="1009650"/>
            <a:chOff x="468" y="3786"/>
            <a:chExt cx="2724" cy="636"/>
          </a:xfrm>
        </p:grpSpPr>
        <p:sp>
          <p:nvSpPr>
            <p:cNvPr id="4104" name="Text Box 4"/>
            <p:cNvSpPr txBox="1">
              <a:spLocks noChangeArrowheads="1"/>
            </p:cNvSpPr>
            <p:nvPr/>
          </p:nvSpPr>
          <p:spPr bwMode="auto">
            <a:xfrm>
              <a:off x="516" y="3945"/>
              <a:ext cx="26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en-US" altLang="it-IT" sz="2800" b="1">
                  <a:solidFill>
                    <a:srgbClr val="000090"/>
                  </a:solidFill>
                </a:rPr>
                <a:t>prof. Carlo Fantoni</a:t>
              </a:r>
            </a:p>
          </p:txBody>
        </p:sp>
        <p:pic>
          <p:nvPicPr>
            <p:cNvPr id="4105" name="Picture 4" descr="logo"/>
            <p:cNvPicPr>
              <a:picLocks noChangeAspect="1" noChangeArrowheads="1"/>
            </p:cNvPicPr>
            <p:nvPr/>
          </p:nvPicPr>
          <p:blipFill>
            <a:blip r:embed="rId3">
              <a:extLst>
                <a:ext uri="{28A0092B-C50C-407E-A947-70E740481C1C}">
                  <a14:useLocalDpi xmlns:a14="http://schemas.microsoft.com/office/drawing/2010/main" val="0"/>
                </a:ext>
              </a:extLst>
            </a:blip>
            <a:srcRect r="72050"/>
            <a:stretch>
              <a:fillRect/>
            </a:stretch>
          </p:blipFill>
          <p:spPr bwMode="auto">
            <a:xfrm>
              <a:off x="468" y="3786"/>
              <a:ext cx="507"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0" name="Text Box 7"/>
          <p:cNvSpPr txBox="1">
            <a:spLocks noChangeArrowheads="1"/>
          </p:cNvSpPr>
          <p:nvPr/>
        </p:nvSpPr>
        <p:spPr bwMode="auto">
          <a:xfrm>
            <a:off x="5757863" y="6077803"/>
            <a:ext cx="33861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lnSpc>
                <a:spcPct val="90000"/>
              </a:lnSpc>
              <a:spcBef>
                <a:spcPct val="20000"/>
              </a:spcBef>
            </a:pPr>
            <a:r>
              <a:rPr lang="en-US" altLang="it-IT" b="1" dirty="0" smtClean="0">
                <a:latin typeface="Arial" panose="020B0604020202020204" pitchFamily="34" charset="0"/>
              </a:rPr>
              <a:t>STP</a:t>
            </a:r>
          </a:p>
          <a:p>
            <a:pPr algn="ctr">
              <a:lnSpc>
                <a:spcPct val="90000"/>
              </a:lnSpc>
              <a:spcBef>
                <a:spcPct val="20000"/>
              </a:spcBef>
            </a:pPr>
            <a:r>
              <a:rPr lang="en-US" altLang="it-IT" b="1" dirty="0" smtClean="0">
                <a:latin typeface="Arial" panose="020B0604020202020204" pitchFamily="34" charset="0"/>
              </a:rPr>
              <a:t>2018-2019</a:t>
            </a:r>
            <a:endParaRPr lang="en-GB" altLang="it-IT" b="1" dirty="0">
              <a:latin typeface="Arial" panose="020B0604020202020204" pitchFamily="34" charset="0"/>
            </a:endParaRPr>
          </a:p>
        </p:txBody>
      </p:sp>
      <p:sp>
        <p:nvSpPr>
          <p:cNvPr id="4101" name="Rectangle 8"/>
          <p:cNvSpPr>
            <a:spLocks noChangeArrowheads="1"/>
          </p:cNvSpPr>
          <p:nvPr/>
        </p:nvSpPr>
        <p:spPr bwMode="auto">
          <a:xfrm>
            <a:off x="5035550" y="1527175"/>
            <a:ext cx="4108450" cy="4339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0" tIns="0" rIns="0" bIns="0">
            <a:spAutoFit/>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800100" indent="-342900">
              <a:defRPr sz="2400">
                <a:solidFill>
                  <a:schemeClr val="tx1"/>
                </a:solidFill>
                <a:latin typeface="Times" panose="02020603050405020304" pitchFamily="18" charset="0"/>
                <a:ea typeface="MS PGothic" panose="020B0600070205080204" pitchFamily="34" charset="-128"/>
              </a:defRPr>
            </a:lvl2pPr>
            <a:lvl3pPr marL="1257300" indent="-342900">
              <a:defRPr sz="2400">
                <a:solidFill>
                  <a:schemeClr val="tx1"/>
                </a:solidFill>
                <a:latin typeface="Times" panose="02020603050405020304" pitchFamily="18" charset="0"/>
                <a:ea typeface="MS PGothic" panose="020B0600070205080204" pitchFamily="34" charset="-128"/>
              </a:defRPr>
            </a:lvl3pPr>
            <a:lvl4pPr marL="1714500" indent="-342900">
              <a:defRPr sz="2400">
                <a:solidFill>
                  <a:schemeClr val="tx1"/>
                </a:solidFill>
                <a:latin typeface="Times" panose="02020603050405020304" pitchFamily="18" charset="0"/>
                <a:ea typeface="MS PGothic" panose="020B0600070205080204" pitchFamily="34" charset="-128"/>
              </a:defRPr>
            </a:lvl4pPr>
            <a:lvl5pPr marL="2171700" indent="-342900">
              <a:defRPr sz="2400">
                <a:solidFill>
                  <a:schemeClr val="tx1"/>
                </a:solidFill>
                <a:latin typeface="Times" panose="02020603050405020304" pitchFamily="18" charset="0"/>
                <a:ea typeface="MS PGothic" panose="020B0600070205080204" pitchFamily="34" charset="-128"/>
              </a:defRPr>
            </a:lvl5pPr>
            <a:lvl6pPr marL="26289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861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5433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40005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it-IT" altLang="it-IT" b="1" dirty="0">
                <a:latin typeface="Arial" panose="020B0604020202020204" pitchFamily="34" charset="0"/>
              </a:rPr>
              <a:t>Lezione </a:t>
            </a:r>
            <a:r>
              <a:rPr lang="it-IT" altLang="it-IT" b="1" dirty="0" smtClean="0">
                <a:latin typeface="Arial" panose="020B0604020202020204" pitchFamily="34" charset="0"/>
              </a:rPr>
              <a:t>3</a:t>
            </a:r>
            <a:endParaRPr lang="it-IT" altLang="it-IT" b="1" dirty="0">
              <a:latin typeface="Arial" panose="020B0604020202020204" pitchFamily="34" charset="0"/>
            </a:endParaRPr>
          </a:p>
          <a:p>
            <a:pPr algn="ctr" eaLnBrk="1" hangingPunct="1"/>
            <a:r>
              <a:rPr lang="it-IT" altLang="it-IT" b="1" dirty="0" smtClean="0">
                <a:latin typeface="Arial" panose="020B0604020202020204" pitchFamily="34" charset="0"/>
              </a:rPr>
              <a:t>19/03/2019</a:t>
            </a:r>
            <a:endParaRPr lang="it-IT" altLang="it-IT" b="1" dirty="0">
              <a:latin typeface="Arial" panose="020B0604020202020204" pitchFamily="34" charset="0"/>
            </a:endParaRPr>
          </a:p>
          <a:p>
            <a:pPr eaLnBrk="1" hangingPunct="1">
              <a:buFontTx/>
              <a:buChar char="•"/>
            </a:pPr>
            <a:r>
              <a:rPr lang="it-IT" altLang="it-IT" sz="1800" dirty="0">
                <a:latin typeface="Arial" panose="020B0604020202020204" pitchFamily="34" charset="0"/>
              </a:rPr>
              <a:t>Aggiornamento Orario</a:t>
            </a:r>
          </a:p>
          <a:p>
            <a:pPr eaLnBrk="1" hangingPunct="1">
              <a:buFontTx/>
              <a:buChar char="•"/>
            </a:pPr>
            <a:r>
              <a:rPr lang="it-IT" altLang="it-IT" sz="1800" dirty="0" smtClean="0">
                <a:latin typeface="Arial" panose="020B0604020202020204" pitchFamily="34" charset="0"/>
              </a:rPr>
              <a:t>la via dell’informazione visiva</a:t>
            </a:r>
          </a:p>
          <a:p>
            <a:pPr eaLnBrk="1" hangingPunct="1">
              <a:buFontTx/>
              <a:buChar char="•"/>
            </a:pPr>
            <a:r>
              <a:rPr lang="it-IT" altLang="it-IT" sz="1800" dirty="0">
                <a:latin typeface="Arial" panose="020B0604020202020204" pitchFamily="34" charset="0"/>
              </a:rPr>
              <a:t>i</a:t>
            </a:r>
            <a:r>
              <a:rPr lang="it-IT" altLang="it-IT" sz="1800" dirty="0" smtClean="0">
                <a:latin typeface="Arial" panose="020B0604020202020204" pitchFamily="34" charset="0"/>
              </a:rPr>
              <a:t> template di base per la detezione di caratteristiche semplici</a:t>
            </a:r>
          </a:p>
          <a:p>
            <a:pPr eaLnBrk="1" hangingPunct="1">
              <a:buFontTx/>
              <a:buChar char="•"/>
            </a:pPr>
            <a:r>
              <a:rPr lang="it-IT" altLang="it-IT" sz="1800" dirty="0">
                <a:latin typeface="Arial" panose="020B0604020202020204" pitchFamily="34" charset="0"/>
              </a:rPr>
              <a:t>c</a:t>
            </a:r>
            <a:r>
              <a:rPr lang="it-IT" altLang="it-IT" sz="1800" dirty="0" smtClean="0">
                <a:latin typeface="Arial" panose="020B0604020202020204" pitchFamily="34" charset="0"/>
              </a:rPr>
              <a:t>ampi recettivi e gli studi di Hubel &amp; Wiesel</a:t>
            </a:r>
          </a:p>
          <a:p>
            <a:pPr eaLnBrk="1" hangingPunct="1">
              <a:buFontTx/>
              <a:buChar char="•"/>
            </a:pPr>
            <a:r>
              <a:rPr lang="it-IT" altLang="it-IT" sz="1800" dirty="0" smtClean="0">
                <a:latin typeface="Arial" panose="020B0604020202020204" pitchFamily="34" charset="0"/>
              </a:rPr>
              <a:t>cellule center-sorround</a:t>
            </a:r>
          </a:p>
          <a:p>
            <a:pPr eaLnBrk="1" hangingPunct="1">
              <a:buFontTx/>
              <a:buChar char="•"/>
            </a:pPr>
            <a:r>
              <a:rPr lang="it-IT" altLang="it-IT" sz="1800" dirty="0" smtClean="0">
                <a:latin typeface="Arial" panose="020B0604020202020204" pitchFamily="34" charset="0"/>
              </a:rPr>
              <a:t>Hermann grid, </a:t>
            </a:r>
            <a:r>
              <a:rPr lang="it-IT" altLang="it-IT" sz="1800" dirty="0">
                <a:latin typeface="Arial" panose="020B0604020202020204" pitchFamily="34" charset="0"/>
              </a:rPr>
              <a:t>convergenza </a:t>
            </a:r>
            <a:r>
              <a:rPr lang="it-IT" altLang="it-IT" sz="1800" dirty="0" smtClean="0">
                <a:latin typeface="Arial" panose="020B0604020202020204" pitchFamily="34" charset="0"/>
              </a:rPr>
              <a:t>e antagonismo center-sorround</a:t>
            </a:r>
          </a:p>
          <a:p>
            <a:pPr eaLnBrk="1" hangingPunct="1">
              <a:buFontTx/>
              <a:buChar char="•"/>
            </a:pPr>
            <a:r>
              <a:rPr lang="it-IT" altLang="it-IT" sz="1800" dirty="0">
                <a:latin typeface="Arial" panose="020B0604020202020204" pitchFamily="34" charset="0"/>
              </a:rPr>
              <a:t>c</a:t>
            </a:r>
            <a:r>
              <a:rPr lang="it-IT" altLang="it-IT" sz="1800" dirty="0" smtClean="0">
                <a:latin typeface="Arial" panose="020B0604020202020204" pitchFamily="34" charset="0"/>
              </a:rPr>
              <a:t>ellule semplici, complesse ed end-stopped</a:t>
            </a:r>
          </a:p>
          <a:p>
            <a:pPr eaLnBrk="1" hangingPunct="1">
              <a:buFontTx/>
              <a:buChar char="•"/>
            </a:pPr>
            <a:r>
              <a:rPr lang="it-IT" altLang="it-IT" sz="1800" dirty="0">
                <a:latin typeface="Arial" panose="020B0604020202020204" pitchFamily="34" charset="0"/>
              </a:rPr>
              <a:t>f</a:t>
            </a:r>
            <a:r>
              <a:rPr lang="it-IT" altLang="it-IT" sz="1800" dirty="0" smtClean="0">
                <a:latin typeface="Arial" panose="020B0604020202020204" pitchFamily="34" charset="0"/>
              </a:rPr>
              <a:t>eature nets</a:t>
            </a:r>
          </a:p>
          <a:p>
            <a:pPr eaLnBrk="1" hangingPunct="1">
              <a:buFontTx/>
              <a:buChar char="•"/>
            </a:pPr>
            <a:r>
              <a:rPr lang="it-IT" altLang="it-IT" sz="1800" dirty="0">
                <a:latin typeface="Arial" panose="020B0604020202020204" pitchFamily="34" charset="0"/>
              </a:rPr>
              <a:t>i</a:t>
            </a:r>
            <a:r>
              <a:rPr lang="it-IT" altLang="it-IT" sz="1800" dirty="0" smtClean="0">
                <a:latin typeface="Arial" panose="020B0604020202020204" pitchFamily="34" charset="0"/>
              </a:rPr>
              <a:t>l </a:t>
            </a:r>
            <a:r>
              <a:rPr lang="it-IT" altLang="it-IT" sz="1800" dirty="0" smtClean="0">
                <a:latin typeface="Arial" panose="020B0604020202020204" pitchFamily="34" charset="0"/>
              </a:rPr>
              <a:t>Pandemonium</a:t>
            </a:r>
          </a:p>
        </p:txBody>
      </p:sp>
      <p:pic>
        <p:nvPicPr>
          <p:cNvPr id="410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984375"/>
            <a:ext cx="4686300" cy="329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6"/>
          <p:cNvSpPr>
            <a:spLocks noGrp="1" noChangeArrowheads="1"/>
          </p:cNvSpPr>
          <p:nvPr>
            <p:ph type="ctrTitle"/>
          </p:nvPr>
        </p:nvSpPr>
        <p:spPr>
          <a:xfrm>
            <a:off x="168275" y="473075"/>
            <a:ext cx="8975725" cy="1470025"/>
          </a:xfrm>
        </p:spPr>
        <p:txBody>
          <a:bodyPr anchor="ctr"/>
          <a:lstStyle/>
          <a:p>
            <a:pPr eaLnBrk="1" hangingPunct="1">
              <a:lnSpc>
                <a:spcPct val="85000"/>
              </a:lnSpc>
            </a:pPr>
            <a:r>
              <a:rPr lang="it-IT" altLang="it-IT" sz="4000" dirty="0" smtClean="0">
                <a:solidFill>
                  <a:srgbClr val="000090"/>
                </a:solidFill>
              </a:rPr>
              <a:t>Psicologia dei processi cognitivi 1</a:t>
            </a:r>
            <a:br>
              <a:rPr lang="it-IT" altLang="it-IT" sz="4000" dirty="0" smtClean="0">
                <a:solidFill>
                  <a:srgbClr val="000090"/>
                </a:solidFill>
              </a:rPr>
            </a:br>
            <a:r>
              <a:rPr lang="it-IT" altLang="it-IT" sz="4000" b="1" dirty="0" smtClean="0">
                <a:solidFill>
                  <a:srgbClr val="000090"/>
                </a:solidFill>
              </a:rPr>
              <a:t>Percezione 042PS-2</a:t>
            </a:r>
            <a:r>
              <a:rPr lang="it-IT" altLang="it-IT" sz="4000" dirty="0" smtClean="0">
                <a:solidFill>
                  <a:schemeClr val="accent2"/>
                </a:solidFill>
              </a:rPr>
              <a:t/>
            </a:r>
            <a:br>
              <a:rPr lang="it-IT" altLang="it-IT" sz="4000" dirty="0" smtClean="0">
                <a:solidFill>
                  <a:schemeClr val="accent2"/>
                </a:solidFill>
              </a:rPr>
            </a:br>
            <a:endParaRPr lang="it-IT" altLang="it-IT" sz="3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ChangeArrowheads="1"/>
          </p:cNvSpPr>
          <p:nvPr/>
        </p:nvSpPr>
        <p:spPr bwMode="auto">
          <a:xfrm>
            <a:off x="0" y="1169581"/>
            <a:ext cx="9144000" cy="5521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74638" indent="-274638">
              <a:spcAft>
                <a:spcPct val="40000"/>
              </a:spcAft>
              <a:buClr>
                <a:schemeClr val="accent2"/>
              </a:buClr>
              <a:buFont typeface="Wingdings" charset="2"/>
              <a:buChar char="§"/>
            </a:pPr>
            <a:r>
              <a:rPr lang="it-IT" sz="3600" dirty="0">
                <a:latin typeface="Arial"/>
              </a:rPr>
              <a:t>r</a:t>
            </a:r>
            <a:r>
              <a:rPr lang="it-IT" sz="3600" dirty="0" smtClean="0">
                <a:latin typeface="Arial"/>
              </a:rPr>
              <a:t>egione della retina che deve essere illuminata per modulare l’attivazione di una cellula del campo visivo (e.g., fibra del nervo ottico) in maniera inibitoria o eccitatoria</a:t>
            </a:r>
            <a:endParaRPr lang="it-IT" sz="3600" dirty="0">
              <a:latin typeface="Arial"/>
              <a:cs typeface="Arial"/>
            </a:endParaRPr>
          </a:p>
          <a:p>
            <a:pPr marL="274638" indent="-274638">
              <a:spcAft>
                <a:spcPct val="40000"/>
              </a:spcAft>
              <a:buClr>
                <a:schemeClr val="accent2"/>
              </a:buClr>
              <a:buFont typeface="Wingdings" charset="2"/>
              <a:buChar char="§"/>
            </a:pPr>
            <a:r>
              <a:rPr lang="it-IT" sz="3600" dirty="0">
                <a:latin typeface="Arial"/>
                <a:cs typeface="Arial"/>
              </a:rPr>
              <a:t>c</a:t>
            </a:r>
            <a:r>
              <a:rPr lang="it-IT" sz="3600" dirty="0" smtClean="0">
                <a:latin typeface="Arial"/>
                <a:cs typeface="Arial"/>
              </a:rPr>
              <a:t>irca 1 milione di fibre passano dal nervo ottico </a:t>
            </a:r>
          </a:p>
          <a:p>
            <a:pPr marL="274638" indent="-274638">
              <a:spcAft>
                <a:spcPct val="40000"/>
              </a:spcAft>
              <a:buClr>
                <a:schemeClr val="accent2"/>
              </a:buClr>
              <a:buFont typeface="Wingdings" charset="2"/>
              <a:buChar char="§"/>
            </a:pPr>
            <a:r>
              <a:rPr lang="it-IT" sz="3600" dirty="0" smtClean="0">
                <a:latin typeface="Arial"/>
                <a:cs typeface="Arial"/>
              </a:rPr>
              <a:t>su cui convergono segnali da 126 Milioni di recettori</a:t>
            </a:r>
            <a:r>
              <a:rPr lang="it-IT" sz="3600" dirty="0">
                <a:latin typeface="Arial"/>
                <a:cs typeface="Arial"/>
              </a:rPr>
              <a:t> </a:t>
            </a:r>
            <a:r>
              <a:rPr lang="it-IT" sz="3600" dirty="0" smtClean="0">
                <a:latin typeface="Arial"/>
                <a:cs typeface="Arial"/>
              </a:rPr>
              <a:t>(120 bastoncelli e 6 M coni)</a:t>
            </a:r>
          </a:p>
        </p:txBody>
      </p:sp>
      <p:sp>
        <p:nvSpPr>
          <p:cNvPr id="8" name="Titolo 3"/>
          <p:cNvSpPr txBox="1">
            <a:spLocks noChangeArrowheads="1"/>
          </p:cNvSpPr>
          <p:nvPr/>
        </p:nvSpPr>
        <p:spPr bwMode="auto">
          <a:xfrm>
            <a:off x="-361507" y="0"/>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defPPr>
              <a:defRPr lang="it-IT"/>
            </a:defPPr>
            <a:lvl1pPr algn="ctr" eaLnBrk="0" hangingPunct="0">
              <a:buClr>
                <a:srgbClr val="FFFF00"/>
              </a:buClr>
              <a:buFont typeface="Wingdings" panose="05000000000000000000" pitchFamily="2" charset="2"/>
              <a:buNone/>
              <a:defRPr sz="4400">
                <a:solidFill>
                  <a:schemeClr val="accent2"/>
                </a:solidFill>
                <a:latin typeface="Arial" panose="020B0604020202020204" pitchFamily="34" charset="0"/>
              </a:defRPr>
            </a:lvl1pPr>
          </a:lstStyle>
          <a:p>
            <a:r>
              <a:rPr lang="it-IT" altLang="it-IT" dirty="0"/>
              <a:t>u</a:t>
            </a:r>
            <a:r>
              <a:rPr lang="it-IT" altLang="it-IT" dirty="0" smtClean="0"/>
              <a:t>na definizione operazionale</a:t>
            </a:r>
            <a:endParaRPr lang="it-IT" altLang="it-IT" dirty="0"/>
          </a:p>
        </p:txBody>
      </p:sp>
    </p:spTree>
    <p:extLst>
      <p:ext uri="{BB962C8B-B14F-4D97-AF65-F5344CB8AC3E}">
        <p14:creationId xmlns:p14="http://schemas.microsoft.com/office/powerpoint/2010/main" val="75703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ChangeArrowheads="1"/>
          </p:cNvSpPr>
          <p:nvPr/>
        </p:nvSpPr>
        <p:spPr bwMode="auto">
          <a:xfrm>
            <a:off x="0" y="722319"/>
            <a:ext cx="9122735" cy="320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74638" indent="-274638">
              <a:spcAft>
                <a:spcPts val="600"/>
              </a:spcAft>
              <a:buClr>
                <a:schemeClr val="accent2"/>
              </a:buClr>
              <a:buFont typeface="Wingdings" charset="2"/>
              <a:buChar char="§"/>
            </a:pPr>
            <a:r>
              <a:rPr lang="it-IT" sz="3200" i="1" dirty="0">
                <a:latin typeface="Arial"/>
              </a:rPr>
              <a:t>c</a:t>
            </a:r>
            <a:r>
              <a:rPr lang="it-IT" sz="3200" i="1" dirty="0" smtClean="0">
                <a:latin typeface="Arial"/>
              </a:rPr>
              <a:t>ampi recettivi </a:t>
            </a:r>
            <a:r>
              <a:rPr lang="it-IT" sz="3200" dirty="0" smtClean="0">
                <a:latin typeface="Arial"/>
              </a:rPr>
              <a:t>sempre nella retina</a:t>
            </a:r>
          </a:p>
          <a:p>
            <a:pPr marL="274638" indent="-274638">
              <a:spcAft>
                <a:spcPts val="600"/>
              </a:spcAft>
              <a:buClr>
                <a:schemeClr val="accent2"/>
              </a:buClr>
              <a:buFont typeface="Wingdings" charset="2"/>
              <a:buChar char="§"/>
            </a:pPr>
            <a:r>
              <a:rPr lang="it-IT" sz="3200" dirty="0">
                <a:latin typeface="Arial"/>
              </a:rPr>
              <a:t>m</a:t>
            </a:r>
            <a:r>
              <a:rPr lang="it-IT" sz="3200" dirty="0" smtClean="0">
                <a:latin typeface="Arial"/>
              </a:rPr>
              <a:t>a a </a:t>
            </a:r>
            <a:r>
              <a:rPr lang="it-IT" sz="3200" dirty="0">
                <a:latin typeface="Arial"/>
              </a:rPr>
              <a:t>diversi livelli di </a:t>
            </a:r>
            <a:r>
              <a:rPr lang="it-IT" sz="3200" dirty="0" smtClean="0">
                <a:latin typeface="Arial"/>
              </a:rPr>
              <a:t>elaborazione</a:t>
            </a:r>
            <a:r>
              <a:rPr lang="it-IT" sz="3200" dirty="0" smtClean="0">
                <a:latin typeface="Arial" charset="0"/>
              </a:rPr>
              <a:t> </a:t>
            </a:r>
            <a:r>
              <a:rPr lang="it-IT" sz="3200" dirty="0" smtClean="0">
                <a:latin typeface="Arial" charset="0"/>
              </a:rPr>
              <a:t>da </a:t>
            </a:r>
            <a:r>
              <a:rPr lang="it-IT" sz="3200" dirty="0" smtClean="0">
                <a:latin typeface="Arial"/>
                <a:cs typeface="Arial"/>
              </a:rPr>
              <a:t>periferici </a:t>
            </a:r>
            <a:r>
              <a:rPr lang="it-IT" sz="3200" dirty="0" smtClean="0">
                <a:latin typeface="Arial"/>
                <a:cs typeface="Arial"/>
              </a:rPr>
              <a:t>(fibre-nervo </a:t>
            </a:r>
            <a:r>
              <a:rPr lang="it-IT" sz="3200" dirty="0" smtClean="0">
                <a:latin typeface="Arial"/>
                <a:cs typeface="Arial"/>
              </a:rPr>
              <a:t>ottico e nucleo genicolato laterale) a centrali (corteccia visiva V1)</a:t>
            </a:r>
            <a:endParaRPr lang="it-IT" sz="3200" dirty="0">
              <a:latin typeface="Arial"/>
              <a:cs typeface="Arial"/>
            </a:endParaRPr>
          </a:p>
          <a:p>
            <a:pPr marL="274638" indent="-274638">
              <a:spcAft>
                <a:spcPts val="600"/>
              </a:spcAft>
              <a:buClr>
                <a:schemeClr val="accent2"/>
              </a:buClr>
              <a:buFont typeface="Wingdings" charset="2"/>
              <a:buChar char="§"/>
            </a:pPr>
            <a:r>
              <a:rPr lang="it-IT" sz="3200" dirty="0">
                <a:latin typeface="Arial"/>
                <a:cs typeface="Arial"/>
              </a:rPr>
              <a:t>d</a:t>
            </a:r>
            <a:r>
              <a:rPr lang="it-IT" sz="3200" dirty="0" smtClean="0">
                <a:latin typeface="Arial"/>
                <a:cs typeface="Arial"/>
              </a:rPr>
              <a:t>etezione di </a:t>
            </a:r>
            <a:r>
              <a:rPr lang="it-IT" sz="3200" dirty="0" smtClean="0">
                <a:latin typeface="Arial"/>
                <a:cs typeface="Arial"/>
              </a:rPr>
              <a:t>caratteristiche come bordi, orientamento, punti di terminazione</a:t>
            </a:r>
            <a:endParaRPr lang="it-IT" sz="3200" dirty="0" smtClean="0">
              <a:latin typeface="Arial"/>
              <a:cs typeface="Arial"/>
            </a:endParaRPr>
          </a:p>
        </p:txBody>
      </p:sp>
      <p:grpSp>
        <p:nvGrpSpPr>
          <p:cNvPr id="8" name="Group 7"/>
          <p:cNvGrpSpPr/>
          <p:nvPr/>
        </p:nvGrpSpPr>
        <p:grpSpPr>
          <a:xfrm>
            <a:off x="1254642" y="3956202"/>
            <a:ext cx="5431674" cy="2689147"/>
            <a:chOff x="656439" y="4168853"/>
            <a:chExt cx="5431674" cy="2689147"/>
          </a:xfrm>
        </p:grpSpPr>
        <p:pic>
          <p:nvPicPr>
            <p:cNvPr id="2" name="Picture 1"/>
            <p:cNvPicPr>
              <a:picLocks noChangeAspect="1"/>
            </p:cNvPicPr>
            <p:nvPr/>
          </p:nvPicPr>
          <p:blipFill>
            <a:blip r:embed="rId3"/>
            <a:stretch>
              <a:fillRect/>
            </a:stretch>
          </p:blipFill>
          <p:spPr>
            <a:xfrm>
              <a:off x="1027420" y="4168853"/>
              <a:ext cx="5060693" cy="2608112"/>
            </a:xfrm>
            <a:prstGeom prst="rect">
              <a:avLst/>
            </a:prstGeom>
          </p:spPr>
        </p:pic>
        <p:sp>
          <p:nvSpPr>
            <p:cNvPr id="7" name="Rectangle 6"/>
            <p:cNvSpPr/>
            <p:nvPr/>
          </p:nvSpPr>
          <p:spPr bwMode="auto">
            <a:xfrm>
              <a:off x="656439" y="6507126"/>
              <a:ext cx="661998" cy="35087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sp>
        <p:nvSpPr>
          <p:cNvPr id="9" name="Titolo 3"/>
          <p:cNvSpPr txBox="1">
            <a:spLocks noChangeArrowheads="1"/>
          </p:cNvSpPr>
          <p:nvPr/>
        </p:nvSpPr>
        <p:spPr bwMode="auto">
          <a:xfrm>
            <a:off x="0" y="-47122"/>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defPPr>
              <a:defRPr lang="it-IT"/>
            </a:defPPr>
            <a:lvl1pPr algn="ctr" eaLnBrk="0" hangingPunct="0">
              <a:buClr>
                <a:srgbClr val="FFFF00"/>
              </a:buClr>
              <a:buFont typeface="Wingdings" panose="05000000000000000000" pitchFamily="2" charset="2"/>
              <a:buNone/>
              <a:defRPr sz="4400">
                <a:solidFill>
                  <a:schemeClr val="accent2"/>
                </a:solidFill>
                <a:latin typeface="Arial" panose="020B0604020202020204" pitchFamily="34" charset="0"/>
              </a:defRPr>
            </a:lvl1pPr>
          </a:lstStyle>
          <a:p>
            <a:r>
              <a:rPr lang="it-IT" altLang="it-IT" dirty="0"/>
              <a:t>l</a:t>
            </a:r>
            <a:r>
              <a:rPr lang="it-IT" altLang="it-IT" dirty="0" smtClean="0"/>
              <a:t>ivelli di elaborazione</a:t>
            </a:r>
            <a:endParaRPr lang="it-IT" altLang="it-IT" dirty="0"/>
          </a:p>
        </p:txBody>
      </p:sp>
    </p:spTree>
    <p:extLst>
      <p:ext uri="{BB962C8B-B14F-4D97-AF65-F5344CB8AC3E}">
        <p14:creationId xmlns:p14="http://schemas.microsoft.com/office/powerpoint/2010/main" val="161298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9841" t="16726" r="65714" b="21025"/>
          <a:stretch/>
        </p:blipFill>
        <p:spPr>
          <a:xfrm>
            <a:off x="2975429" y="1336901"/>
            <a:ext cx="3672114" cy="4801995"/>
          </a:xfrm>
          <a:prstGeom prst="rect">
            <a:avLst/>
          </a:prstGeom>
        </p:spPr>
      </p:pic>
      <p:sp>
        <p:nvSpPr>
          <p:cNvPr id="5" name="Rectangle 9"/>
          <p:cNvSpPr txBox="1">
            <a:spLocks noChangeArrowheads="1"/>
          </p:cNvSpPr>
          <p:nvPr/>
        </p:nvSpPr>
        <p:spPr bwMode="auto">
          <a:xfrm>
            <a:off x="-2" y="-19576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it-IT" sz="4800" dirty="0" smtClean="0">
                <a:solidFill>
                  <a:srgbClr val="3333CC"/>
                </a:solidFill>
                <a:latin typeface="Arial"/>
                <a:cs typeface="Arial"/>
              </a:rPr>
              <a:t>gallina cova gattini</a:t>
            </a:r>
            <a:endParaRPr lang="en-GB" sz="4800" dirty="0">
              <a:solidFill>
                <a:srgbClr val="3333CC"/>
              </a:solidFill>
              <a:latin typeface="Arial"/>
              <a:cs typeface="Arial"/>
            </a:endParaRPr>
          </a:p>
        </p:txBody>
      </p:sp>
    </p:spTree>
    <p:extLst>
      <p:ext uri="{BB962C8B-B14F-4D97-AF65-F5344CB8AC3E}">
        <p14:creationId xmlns:p14="http://schemas.microsoft.com/office/powerpoint/2010/main" val="281972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6296" r="6296" b="4403"/>
          <a:stretch/>
        </p:blipFill>
        <p:spPr>
          <a:xfrm>
            <a:off x="592667" y="1761067"/>
            <a:ext cx="8284985" cy="5096933"/>
          </a:xfrm>
          <a:prstGeom prst="rect">
            <a:avLst/>
          </a:prstGeom>
        </p:spPr>
      </p:pic>
      <p:pic>
        <p:nvPicPr>
          <p:cNvPr id="5" name="Picture 4"/>
          <p:cNvPicPr>
            <a:picLocks noChangeAspect="1"/>
          </p:cNvPicPr>
          <p:nvPr/>
        </p:nvPicPr>
        <p:blipFill rotWithShape="1">
          <a:blip r:embed="rId4"/>
          <a:srcRect b="27052"/>
          <a:stretch/>
        </p:blipFill>
        <p:spPr>
          <a:xfrm>
            <a:off x="4842935" y="0"/>
            <a:ext cx="4151819" cy="1761067"/>
          </a:xfrm>
          <a:prstGeom prst="rect">
            <a:avLst/>
          </a:prstGeom>
        </p:spPr>
      </p:pic>
      <p:sp>
        <p:nvSpPr>
          <p:cNvPr id="6" name="Rectangle 9"/>
          <p:cNvSpPr txBox="1">
            <a:spLocks noChangeArrowheads="1"/>
          </p:cNvSpPr>
          <p:nvPr/>
        </p:nvSpPr>
        <p:spPr bwMode="auto">
          <a:xfrm>
            <a:off x="202533" y="309033"/>
            <a:ext cx="581397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sz="3600" dirty="0" smtClean="0">
                <a:solidFill>
                  <a:srgbClr val="3333CC"/>
                </a:solidFill>
                <a:latin typeface="Arial"/>
                <a:cs typeface="Arial"/>
              </a:rPr>
              <a:t>retina-nervo ottico-NGL</a:t>
            </a:r>
          </a:p>
          <a:p>
            <a:pPr algn="l"/>
            <a:r>
              <a:rPr lang="it-IT" sz="3600" i="1" dirty="0">
                <a:solidFill>
                  <a:srgbClr val="3333CC"/>
                </a:solidFill>
                <a:latin typeface="Arial"/>
                <a:cs typeface="Arial"/>
              </a:rPr>
              <a:t>c</a:t>
            </a:r>
            <a:r>
              <a:rPr lang="it-IT" sz="3600" i="1" dirty="0" smtClean="0">
                <a:solidFill>
                  <a:srgbClr val="3333CC"/>
                </a:solidFill>
                <a:latin typeface="Arial"/>
                <a:cs typeface="Arial"/>
              </a:rPr>
              <a:t>enter-sorround</a:t>
            </a:r>
            <a:r>
              <a:rPr lang="it-IT" sz="3600" dirty="0" smtClean="0">
                <a:solidFill>
                  <a:srgbClr val="3333CC"/>
                </a:solidFill>
                <a:latin typeface="Arial"/>
                <a:cs typeface="Arial"/>
              </a:rPr>
              <a:t> </a:t>
            </a:r>
            <a:endParaRPr lang="en-GB" sz="3600" dirty="0">
              <a:solidFill>
                <a:srgbClr val="3333CC"/>
              </a:solidFill>
              <a:latin typeface="Arial"/>
              <a:cs typeface="Arial"/>
            </a:endParaRPr>
          </a:p>
        </p:txBody>
      </p:sp>
    </p:spTree>
    <p:extLst>
      <p:ext uri="{BB962C8B-B14F-4D97-AF65-F5344CB8AC3E}">
        <p14:creationId xmlns:p14="http://schemas.microsoft.com/office/powerpoint/2010/main" val="300335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txBox="1">
            <a:spLocks noChangeArrowheads="1"/>
          </p:cNvSpPr>
          <p:nvPr/>
        </p:nvSpPr>
        <p:spPr bwMode="auto">
          <a:xfrm>
            <a:off x="202533" y="457889"/>
            <a:ext cx="8941467" cy="66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sz="3600" i="1" dirty="0">
                <a:solidFill>
                  <a:srgbClr val="3333CC"/>
                </a:solidFill>
                <a:latin typeface="Arial"/>
                <a:cs typeface="Arial"/>
              </a:rPr>
              <a:t>t</a:t>
            </a:r>
            <a:r>
              <a:rPr lang="it-IT" sz="3600" i="1" dirty="0" smtClean="0">
                <a:solidFill>
                  <a:srgbClr val="3333CC"/>
                </a:solidFill>
                <a:latin typeface="Arial"/>
                <a:cs typeface="Arial"/>
              </a:rPr>
              <a:t>emplate matching </a:t>
            </a:r>
            <a:r>
              <a:rPr lang="it-IT" sz="3600" dirty="0" smtClean="0">
                <a:solidFill>
                  <a:srgbClr val="3333CC"/>
                </a:solidFill>
                <a:latin typeface="Arial"/>
                <a:cs typeface="Arial"/>
              </a:rPr>
              <a:t>per somme e moltiplicazioni: convoluzione</a:t>
            </a:r>
            <a:endParaRPr lang="en-GB" sz="3600" dirty="0">
              <a:solidFill>
                <a:srgbClr val="3333CC"/>
              </a:solidFill>
              <a:latin typeface="Arial"/>
              <a:cs typeface="Arial"/>
            </a:endParaRPr>
          </a:p>
        </p:txBody>
      </p:sp>
      <p:sp>
        <p:nvSpPr>
          <p:cNvPr id="5" name="Freeform 4"/>
          <p:cNvSpPr/>
          <p:nvPr/>
        </p:nvSpPr>
        <p:spPr bwMode="auto">
          <a:xfrm>
            <a:off x="850608" y="1552352"/>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w="38100">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3" name="Oval 22"/>
          <p:cNvSpPr/>
          <p:nvPr/>
        </p:nvSpPr>
        <p:spPr bwMode="auto">
          <a:xfrm>
            <a:off x="3647229" y="2613212"/>
            <a:ext cx="195253" cy="193661"/>
          </a:xfrm>
          <a:prstGeom prst="ellipse">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nvGrpSpPr>
          <p:cNvPr id="12" name="Group 11"/>
          <p:cNvGrpSpPr/>
          <p:nvPr/>
        </p:nvGrpSpPr>
        <p:grpSpPr>
          <a:xfrm>
            <a:off x="2342805" y="1552356"/>
            <a:ext cx="195253" cy="4165557"/>
            <a:chOff x="2342805" y="1552356"/>
            <a:chExt cx="195253" cy="4165557"/>
          </a:xfrm>
        </p:grpSpPr>
        <p:sp>
          <p:nvSpPr>
            <p:cNvPr id="18" name="Oval 17"/>
            <p:cNvSpPr/>
            <p:nvPr/>
          </p:nvSpPr>
          <p:spPr bwMode="auto">
            <a:xfrm>
              <a:off x="2342805" y="5524252"/>
              <a:ext cx="195253" cy="193661"/>
            </a:xfrm>
            <a:prstGeom prst="ellipse">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cxnSp>
          <p:nvCxnSpPr>
            <p:cNvPr id="41" name="Straight Connector 40"/>
            <p:cNvCxnSpPr>
              <a:stCxn id="5" idx="3"/>
              <a:endCxn id="18" idx="0"/>
            </p:cNvCxnSpPr>
            <p:nvPr/>
          </p:nvCxnSpPr>
          <p:spPr bwMode="auto">
            <a:xfrm>
              <a:off x="2393543" y="1552356"/>
              <a:ext cx="27927" cy="3971896"/>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6" name="Straight Arrow Connector 5"/>
          <p:cNvCxnSpPr/>
          <p:nvPr/>
        </p:nvCxnSpPr>
        <p:spPr bwMode="auto">
          <a:xfrm flipH="1" flipV="1">
            <a:off x="3773121" y="2785734"/>
            <a:ext cx="8971" cy="559176"/>
          </a:xfrm>
          <a:prstGeom prst="straightConnector1">
            <a:avLst/>
          </a:prstGeom>
          <a:noFill/>
          <a:ln w="9525" cap="flat" cmpd="sng" algn="ctr">
            <a:solidFill>
              <a:srgbClr val="C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4" name="Group 13"/>
          <p:cNvGrpSpPr/>
          <p:nvPr/>
        </p:nvGrpSpPr>
        <p:grpSpPr>
          <a:xfrm>
            <a:off x="313922" y="2109139"/>
            <a:ext cx="9008743" cy="4003199"/>
            <a:chOff x="313922" y="2109139"/>
            <a:chExt cx="9008743" cy="4003199"/>
          </a:xfrm>
        </p:grpSpPr>
        <p:grpSp>
          <p:nvGrpSpPr>
            <p:cNvPr id="2" name="Group 1"/>
            <p:cNvGrpSpPr/>
            <p:nvPr/>
          </p:nvGrpSpPr>
          <p:grpSpPr>
            <a:xfrm>
              <a:off x="313922" y="2700673"/>
              <a:ext cx="7145078" cy="2920410"/>
              <a:chOff x="313922" y="2700673"/>
              <a:chExt cx="7145078" cy="2920410"/>
            </a:xfrm>
          </p:grpSpPr>
          <p:cxnSp>
            <p:nvCxnSpPr>
              <p:cNvPr id="7" name="Straight Connector 6"/>
              <p:cNvCxnSpPr/>
              <p:nvPr/>
            </p:nvCxnSpPr>
            <p:spPr bwMode="auto">
              <a:xfrm>
                <a:off x="313922" y="2700673"/>
                <a:ext cx="7145078" cy="0"/>
              </a:xfrm>
              <a:prstGeom prst="lin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Straight Connector 8"/>
              <p:cNvCxnSpPr/>
              <p:nvPr/>
            </p:nvCxnSpPr>
            <p:spPr bwMode="auto">
              <a:xfrm>
                <a:off x="313922" y="4150246"/>
                <a:ext cx="7145078" cy="0"/>
              </a:xfrm>
              <a:prstGeom prst="lin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Straight Connector 9"/>
              <p:cNvCxnSpPr/>
              <p:nvPr/>
            </p:nvCxnSpPr>
            <p:spPr bwMode="auto">
              <a:xfrm>
                <a:off x="313922" y="5621083"/>
                <a:ext cx="7145078" cy="0"/>
              </a:xfrm>
              <a:prstGeom prst="lin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Rectangle 10"/>
              <p:cNvSpPr/>
              <p:nvPr/>
            </p:nvSpPr>
            <p:spPr bwMode="auto">
              <a:xfrm>
                <a:off x="3698119" y="3387440"/>
                <a:ext cx="196445" cy="762806"/>
              </a:xfrm>
              <a:prstGeom prst="rect">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sp>
          <p:nvSpPr>
            <p:cNvPr id="49" name="Rectangle 48"/>
            <p:cNvSpPr/>
            <p:nvPr/>
          </p:nvSpPr>
          <p:spPr>
            <a:xfrm>
              <a:off x="7460377" y="3870373"/>
              <a:ext cx="1766302" cy="430887"/>
            </a:xfrm>
            <a:prstGeom prst="rect">
              <a:avLst/>
            </a:prstGeom>
          </p:spPr>
          <p:txBody>
            <a:bodyPr wrap="square">
              <a:spAutoFit/>
            </a:bodyPr>
            <a:lstStyle/>
            <a:p>
              <a:pPr algn="ctr"/>
              <a:r>
                <a:rPr lang="it-IT" sz="2200" dirty="0" smtClean="0">
                  <a:latin typeface="Arial"/>
                </a:rPr>
                <a:t>stimolo</a:t>
              </a:r>
              <a:endParaRPr lang="it-IT" sz="2200" dirty="0"/>
            </a:p>
          </p:txBody>
        </p:sp>
        <p:sp>
          <p:nvSpPr>
            <p:cNvPr id="54" name="Rectangle 53"/>
            <p:cNvSpPr/>
            <p:nvPr/>
          </p:nvSpPr>
          <p:spPr>
            <a:xfrm>
              <a:off x="7460377" y="5342897"/>
              <a:ext cx="1766302" cy="769441"/>
            </a:xfrm>
            <a:prstGeom prst="rect">
              <a:avLst/>
            </a:prstGeom>
          </p:spPr>
          <p:txBody>
            <a:bodyPr wrap="square">
              <a:spAutoFit/>
            </a:bodyPr>
            <a:lstStyle/>
            <a:p>
              <a:pPr algn="ctr"/>
              <a:r>
                <a:rPr lang="it-IT" sz="2200" dirty="0">
                  <a:latin typeface="Arial"/>
                </a:rPr>
                <a:t>r</a:t>
              </a:r>
              <a:r>
                <a:rPr lang="it-IT" sz="2200" dirty="0" smtClean="0">
                  <a:latin typeface="Arial"/>
                </a:rPr>
                <a:t>isposta</a:t>
              </a:r>
            </a:p>
            <a:p>
              <a:pPr algn="ctr"/>
              <a:r>
                <a:rPr lang="it-IT" sz="2200" dirty="0" smtClean="0">
                  <a:latin typeface="Arial"/>
                </a:rPr>
                <a:t>(somma)</a:t>
              </a:r>
              <a:endParaRPr lang="it-IT" sz="2200" dirty="0"/>
            </a:p>
          </p:txBody>
        </p:sp>
        <p:sp>
          <p:nvSpPr>
            <p:cNvPr id="55" name="Rectangle 54"/>
            <p:cNvSpPr/>
            <p:nvPr/>
          </p:nvSpPr>
          <p:spPr>
            <a:xfrm>
              <a:off x="7364391" y="2109139"/>
              <a:ext cx="1958274" cy="1107996"/>
            </a:xfrm>
            <a:prstGeom prst="rect">
              <a:avLst/>
            </a:prstGeom>
          </p:spPr>
          <p:txBody>
            <a:bodyPr wrap="square">
              <a:spAutoFit/>
            </a:bodyPr>
            <a:lstStyle/>
            <a:p>
              <a:pPr algn="ctr"/>
              <a:r>
                <a:rPr lang="it-IT" sz="2200" dirty="0" smtClean="0">
                  <a:latin typeface="Arial"/>
                </a:rPr>
                <a:t>campo recettivo analizzatore</a:t>
              </a:r>
              <a:endParaRPr lang="it-IT" sz="2200" dirty="0"/>
            </a:p>
          </p:txBody>
        </p:sp>
        <p:sp>
          <p:nvSpPr>
            <p:cNvPr id="56" name="TextBox 55"/>
            <p:cNvSpPr txBox="1"/>
            <p:nvPr/>
          </p:nvSpPr>
          <p:spPr>
            <a:xfrm>
              <a:off x="8167037" y="3285913"/>
              <a:ext cx="352982" cy="461665"/>
            </a:xfrm>
            <a:prstGeom prst="rect">
              <a:avLst/>
            </a:prstGeom>
            <a:noFill/>
          </p:spPr>
          <p:txBody>
            <a:bodyPr wrap="none" rtlCol="0">
              <a:spAutoFit/>
            </a:bodyPr>
            <a:lstStyle/>
            <a:p>
              <a:r>
                <a:rPr lang="it-IT" b="1" dirty="0" smtClean="0">
                  <a:sym typeface="Symbol" panose="05050102010706020507" pitchFamily="18" charset="2"/>
                </a:rPr>
                <a:t></a:t>
              </a:r>
              <a:endParaRPr lang="it-IT" b="1" dirty="0"/>
            </a:p>
          </p:txBody>
        </p:sp>
      </p:grpSp>
    </p:spTree>
    <p:extLst>
      <p:ext uri="{BB962C8B-B14F-4D97-AF65-F5344CB8AC3E}">
        <p14:creationId xmlns:p14="http://schemas.microsoft.com/office/powerpoint/2010/main" val="339525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bwMode="auto">
          <a:xfrm>
            <a:off x="850608" y="1552352"/>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a:solidFill>
              <a:schemeClr val="tx1"/>
            </a:solidFill>
            <a:prstDash val="sysDash"/>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cxnSp>
        <p:nvCxnSpPr>
          <p:cNvPr id="7" name="Straight Connector 6"/>
          <p:cNvCxnSpPr/>
          <p:nvPr/>
        </p:nvCxnSpPr>
        <p:spPr bwMode="auto">
          <a:xfrm>
            <a:off x="313922" y="2700673"/>
            <a:ext cx="7145078" cy="0"/>
          </a:xfrm>
          <a:prstGeom prst="lin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Straight Connector 8"/>
          <p:cNvCxnSpPr/>
          <p:nvPr/>
        </p:nvCxnSpPr>
        <p:spPr bwMode="auto">
          <a:xfrm>
            <a:off x="313922" y="4150246"/>
            <a:ext cx="7145078" cy="0"/>
          </a:xfrm>
          <a:prstGeom prst="lin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Straight Connector 9"/>
          <p:cNvCxnSpPr/>
          <p:nvPr/>
        </p:nvCxnSpPr>
        <p:spPr bwMode="auto">
          <a:xfrm>
            <a:off x="313922" y="5621083"/>
            <a:ext cx="7145078" cy="0"/>
          </a:xfrm>
          <a:prstGeom prst="lin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Rectangle 10"/>
          <p:cNvSpPr/>
          <p:nvPr/>
        </p:nvSpPr>
        <p:spPr bwMode="auto">
          <a:xfrm>
            <a:off x="3698119" y="3387440"/>
            <a:ext cx="196445" cy="762806"/>
          </a:xfrm>
          <a:prstGeom prst="rect">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18" name="Oval 17"/>
          <p:cNvSpPr/>
          <p:nvPr/>
        </p:nvSpPr>
        <p:spPr bwMode="auto">
          <a:xfrm>
            <a:off x="2342805" y="5524252"/>
            <a:ext cx="195253" cy="193661"/>
          </a:xfrm>
          <a:prstGeom prst="ellipse">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0" name="Freeform 19"/>
          <p:cNvSpPr/>
          <p:nvPr/>
        </p:nvSpPr>
        <p:spPr bwMode="auto">
          <a:xfrm>
            <a:off x="1419707" y="1552352"/>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w="38100">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3" name="Oval 22"/>
          <p:cNvSpPr/>
          <p:nvPr/>
        </p:nvSpPr>
        <p:spPr bwMode="auto">
          <a:xfrm>
            <a:off x="3647229" y="2613212"/>
            <a:ext cx="195253" cy="193661"/>
          </a:xfrm>
          <a:prstGeom prst="ellipse">
            <a:avLst/>
          </a:prstGeom>
          <a:solidFill>
            <a:schemeClr val="tx1">
              <a:lumMod val="65000"/>
              <a:lumOff val="3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4" name="Oval 23"/>
          <p:cNvSpPr/>
          <p:nvPr/>
        </p:nvSpPr>
        <p:spPr bwMode="auto">
          <a:xfrm>
            <a:off x="3676228" y="3142011"/>
            <a:ext cx="195253" cy="193661"/>
          </a:xfrm>
          <a:prstGeom prst="ellipse">
            <a:avLst/>
          </a:prstGeom>
          <a:solidFill>
            <a:srgbClr val="CC66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cxnSp>
        <p:nvCxnSpPr>
          <p:cNvPr id="41" name="Straight Connector 40"/>
          <p:cNvCxnSpPr>
            <a:stCxn id="5" idx="3"/>
            <a:endCxn id="18" idx="0"/>
          </p:cNvCxnSpPr>
          <p:nvPr/>
        </p:nvCxnSpPr>
        <p:spPr bwMode="auto">
          <a:xfrm>
            <a:off x="2393543" y="1552356"/>
            <a:ext cx="27927" cy="3971896"/>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2" name="Group 1"/>
          <p:cNvGrpSpPr/>
          <p:nvPr/>
        </p:nvGrpSpPr>
        <p:grpSpPr>
          <a:xfrm>
            <a:off x="2913323" y="1553861"/>
            <a:ext cx="195253" cy="4905594"/>
            <a:chOff x="2913323" y="1553861"/>
            <a:chExt cx="195253" cy="4905594"/>
          </a:xfrm>
        </p:grpSpPr>
        <p:sp>
          <p:nvSpPr>
            <p:cNvPr id="13" name="Oval 12"/>
            <p:cNvSpPr/>
            <p:nvPr/>
          </p:nvSpPr>
          <p:spPr bwMode="auto">
            <a:xfrm>
              <a:off x="2913323" y="6265794"/>
              <a:ext cx="195253" cy="193661"/>
            </a:xfrm>
            <a:prstGeom prst="ellipse">
              <a:avLst/>
            </a:prstGeom>
            <a:solidFill>
              <a:srgbClr val="CC66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cxnSp>
          <p:nvCxnSpPr>
            <p:cNvPr id="42" name="Straight Connector 41"/>
            <p:cNvCxnSpPr/>
            <p:nvPr/>
          </p:nvCxnSpPr>
          <p:spPr bwMode="auto">
            <a:xfrm>
              <a:off x="2978073" y="1553861"/>
              <a:ext cx="26165" cy="4711933"/>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36" name="Rectangle 35"/>
          <p:cNvSpPr/>
          <p:nvPr/>
        </p:nvSpPr>
        <p:spPr>
          <a:xfrm>
            <a:off x="7460377" y="3870373"/>
            <a:ext cx="1766302" cy="430887"/>
          </a:xfrm>
          <a:prstGeom prst="rect">
            <a:avLst/>
          </a:prstGeom>
        </p:spPr>
        <p:txBody>
          <a:bodyPr wrap="square">
            <a:spAutoFit/>
          </a:bodyPr>
          <a:lstStyle/>
          <a:p>
            <a:pPr algn="ctr"/>
            <a:r>
              <a:rPr lang="it-IT" sz="2200" dirty="0" smtClean="0">
                <a:latin typeface="Arial"/>
              </a:rPr>
              <a:t>stimolo</a:t>
            </a:r>
            <a:endParaRPr lang="it-IT" sz="2200" dirty="0"/>
          </a:p>
        </p:txBody>
      </p:sp>
      <p:sp>
        <p:nvSpPr>
          <p:cNvPr id="38" name="Rectangle 37"/>
          <p:cNvSpPr/>
          <p:nvPr/>
        </p:nvSpPr>
        <p:spPr>
          <a:xfrm>
            <a:off x="7460377" y="5342897"/>
            <a:ext cx="1766302" cy="769441"/>
          </a:xfrm>
          <a:prstGeom prst="rect">
            <a:avLst/>
          </a:prstGeom>
        </p:spPr>
        <p:txBody>
          <a:bodyPr wrap="square">
            <a:spAutoFit/>
          </a:bodyPr>
          <a:lstStyle/>
          <a:p>
            <a:pPr algn="ctr"/>
            <a:r>
              <a:rPr lang="it-IT" sz="2200" dirty="0">
                <a:latin typeface="Arial"/>
              </a:rPr>
              <a:t>r</a:t>
            </a:r>
            <a:r>
              <a:rPr lang="it-IT" sz="2200" dirty="0" smtClean="0">
                <a:latin typeface="Arial"/>
              </a:rPr>
              <a:t>isposta</a:t>
            </a:r>
          </a:p>
          <a:p>
            <a:pPr algn="ctr"/>
            <a:r>
              <a:rPr lang="it-IT" sz="2200" dirty="0" smtClean="0">
                <a:latin typeface="Arial"/>
              </a:rPr>
              <a:t>(somma)</a:t>
            </a:r>
            <a:endParaRPr lang="it-IT" sz="2200" dirty="0"/>
          </a:p>
        </p:txBody>
      </p:sp>
      <p:sp>
        <p:nvSpPr>
          <p:cNvPr id="40" name="Rectangle 39"/>
          <p:cNvSpPr/>
          <p:nvPr/>
        </p:nvSpPr>
        <p:spPr>
          <a:xfrm>
            <a:off x="7364391" y="2109139"/>
            <a:ext cx="1958274" cy="1107996"/>
          </a:xfrm>
          <a:prstGeom prst="rect">
            <a:avLst/>
          </a:prstGeom>
        </p:spPr>
        <p:txBody>
          <a:bodyPr wrap="square">
            <a:spAutoFit/>
          </a:bodyPr>
          <a:lstStyle/>
          <a:p>
            <a:pPr algn="ctr"/>
            <a:r>
              <a:rPr lang="it-IT" sz="2200" dirty="0" smtClean="0">
                <a:latin typeface="Arial"/>
              </a:rPr>
              <a:t>campo recettivo analizzatore</a:t>
            </a:r>
            <a:endParaRPr lang="it-IT" sz="2200" dirty="0"/>
          </a:p>
        </p:txBody>
      </p:sp>
      <p:sp>
        <p:nvSpPr>
          <p:cNvPr id="43" name="TextBox 42"/>
          <p:cNvSpPr txBox="1"/>
          <p:nvPr/>
        </p:nvSpPr>
        <p:spPr>
          <a:xfrm>
            <a:off x="8167037" y="3285913"/>
            <a:ext cx="352982" cy="461665"/>
          </a:xfrm>
          <a:prstGeom prst="rect">
            <a:avLst/>
          </a:prstGeom>
          <a:noFill/>
        </p:spPr>
        <p:txBody>
          <a:bodyPr wrap="none" rtlCol="0">
            <a:spAutoFit/>
          </a:bodyPr>
          <a:lstStyle/>
          <a:p>
            <a:r>
              <a:rPr lang="it-IT" b="1" dirty="0" smtClean="0">
                <a:sym typeface="Symbol" panose="05050102010706020507" pitchFamily="18" charset="2"/>
              </a:rPr>
              <a:t></a:t>
            </a:r>
            <a:endParaRPr lang="it-IT" b="1" dirty="0"/>
          </a:p>
        </p:txBody>
      </p:sp>
      <p:sp>
        <p:nvSpPr>
          <p:cNvPr id="45" name="Rectangle 9"/>
          <p:cNvSpPr txBox="1">
            <a:spLocks noChangeArrowheads="1"/>
          </p:cNvSpPr>
          <p:nvPr/>
        </p:nvSpPr>
        <p:spPr bwMode="auto">
          <a:xfrm>
            <a:off x="202533" y="457889"/>
            <a:ext cx="8941467" cy="66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sz="3600" i="1" dirty="0">
                <a:solidFill>
                  <a:srgbClr val="3333CC"/>
                </a:solidFill>
                <a:latin typeface="Arial"/>
                <a:cs typeface="Arial"/>
              </a:rPr>
              <a:t>t</a:t>
            </a:r>
            <a:r>
              <a:rPr lang="it-IT" sz="3600" i="1" dirty="0" smtClean="0">
                <a:solidFill>
                  <a:srgbClr val="3333CC"/>
                </a:solidFill>
                <a:latin typeface="Arial"/>
                <a:cs typeface="Arial"/>
              </a:rPr>
              <a:t>emplate matching </a:t>
            </a:r>
            <a:r>
              <a:rPr lang="it-IT" sz="3600" dirty="0" smtClean="0">
                <a:solidFill>
                  <a:srgbClr val="3333CC"/>
                </a:solidFill>
                <a:latin typeface="Arial"/>
                <a:cs typeface="Arial"/>
              </a:rPr>
              <a:t>per somme e moltiplicazioni: convoluzione</a:t>
            </a:r>
            <a:endParaRPr lang="en-GB" sz="3600" dirty="0">
              <a:solidFill>
                <a:srgbClr val="3333CC"/>
              </a:solidFill>
              <a:latin typeface="Arial"/>
              <a:cs typeface="Arial"/>
            </a:endParaRPr>
          </a:p>
        </p:txBody>
      </p:sp>
    </p:spTree>
    <p:extLst>
      <p:ext uri="{BB962C8B-B14F-4D97-AF65-F5344CB8AC3E}">
        <p14:creationId xmlns:p14="http://schemas.microsoft.com/office/powerpoint/2010/main" val="154374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bwMode="auto">
          <a:xfrm>
            <a:off x="850608" y="1552352"/>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a:solidFill>
              <a:schemeClr val="tx1"/>
            </a:solidFill>
            <a:prstDash val="sysDash"/>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cxnSp>
        <p:nvCxnSpPr>
          <p:cNvPr id="7" name="Straight Connector 6"/>
          <p:cNvCxnSpPr/>
          <p:nvPr/>
        </p:nvCxnSpPr>
        <p:spPr bwMode="auto">
          <a:xfrm>
            <a:off x="313922" y="2700673"/>
            <a:ext cx="7145078" cy="0"/>
          </a:xfrm>
          <a:prstGeom prst="lin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Straight Connector 8"/>
          <p:cNvCxnSpPr/>
          <p:nvPr/>
        </p:nvCxnSpPr>
        <p:spPr bwMode="auto">
          <a:xfrm>
            <a:off x="313922" y="4150246"/>
            <a:ext cx="7145078" cy="0"/>
          </a:xfrm>
          <a:prstGeom prst="lin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Straight Connector 9"/>
          <p:cNvCxnSpPr/>
          <p:nvPr/>
        </p:nvCxnSpPr>
        <p:spPr bwMode="auto">
          <a:xfrm>
            <a:off x="313922" y="5621083"/>
            <a:ext cx="7145078" cy="0"/>
          </a:xfrm>
          <a:prstGeom prst="lin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Rectangle 10"/>
          <p:cNvSpPr/>
          <p:nvPr/>
        </p:nvSpPr>
        <p:spPr bwMode="auto">
          <a:xfrm>
            <a:off x="3698119" y="3387440"/>
            <a:ext cx="196445" cy="762806"/>
          </a:xfrm>
          <a:prstGeom prst="rect">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13" name="Oval 12"/>
          <p:cNvSpPr/>
          <p:nvPr/>
        </p:nvSpPr>
        <p:spPr bwMode="auto">
          <a:xfrm>
            <a:off x="2913323" y="6265794"/>
            <a:ext cx="195253" cy="193661"/>
          </a:xfrm>
          <a:prstGeom prst="ellipse">
            <a:avLst/>
          </a:prstGeom>
          <a:solidFill>
            <a:srgbClr val="CC66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18" name="Oval 17"/>
          <p:cNvSpPr/>
          <p:nvPr/>
        </p:nvSpPr>
        <p:spPr bwMode="auto">
          <a:xfrm>
            <a:off x="2342805" y="5524252"/>
            <a:ext cx="195253" cy="193661"/>
          </a:xfrm>
          <a:prstGeom prst="ellipse">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0" name="Freeform 19"/>
          <p:cNvSpPr/>
          <p:nvPr/>
        </p:nvSpPr>
        <p:spPr bwMode="auto">
          <a:xfrm>
            <a:off x="1419707" y="1552352"/>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a:solidFill>
              <a:schemeClr val="tx1"/>
            </a:solidFill>
            <a:prstDash val="sysDash"/>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1" name="Freeform 20"/>
          <p:cNvSpPr/>
          <p:nvPr/>
        </p:nvSpPr>
        <p:spPr bwMode="auto">
          <a:xfrm>
            <a:off x="1988806" y="1552352"/>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w="38100">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3" name="Oval 22"/>
          <p:cNvSpPr/>
          <p:nvPr/>
        </p:nvSpPr>
        <p:spPr bwMode="auto">
          <a:xfrm>
            <a:off x="3647229" y="2613212"/>
            <a:ext cx="195253" cy="193661"/>
          </a:xfrm>
          <a:prstGeom prst="ellipse">
            <a:avLst/>
          </a:prstGeom>
          <a:solidFill>
            <a:schemeClr val="tx1">
              <a:lumMod val="65000"/>
              <a:lumOff val="3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4" name="Oval 23"/>
          <p:cNvSpPr/>
          <p:nvPr/>
        </p:nvSpPr>
        <p:spPr bwMode="auto">
          <a:xfrm>
            <a:off x="3676228" y="3142011"/>
            <a:ext cx="195253" cy="193661"/>
          </a:xfrm>
          <a:prstGeom prst="ellipse">
            <a:avLst/>
          </a:prstGeom>
          <a:solidFill>
            <a:schemeClr val="tx1">
              <a:lumMod val="65000"/>
              <a:lumOff val="3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7" name="Oval 26"/>
          <p:cNvSpPr/>
          <p:nvPr/>
        </p:nvSpPr>
        <p:spPr bwMode="auto">
          <a:xfrm>
            <a:off x="3691208" y="1889121"/>
            <a:ext cx="195253" cy="193661"/>
          </a:xfrm>
          <a:prstGeom prst="ellipse">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cxnSp>
        <p:nvCxnSpPr>
          <p:cNvPr id="41" name="Straight Connector 40"/>
          <p:cNvCxnSpPr>
            <a:stCxn id="5" idx="3"/>
            <a:endCxn id="18" idx="0"/>
          </p:cNvCxnSpPr>
          <p:nvPr/>
        </p:nvCxnSpPr>
        <p:spPr bwMode="auto">
          <a:xfrm>
            <a:off x="2393543" y="1552356"/>
            <a:ext cx="27927" cy="3971896"/>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2" name="Straight Connector 41"/>
          <p:cNvCxnSpPr/>
          <p:nvPr/>
        </p:nvCxnSpPr>
        <p:spPr bwMode="auto">
          <a:xfrm>
            <a:off x="2978073" y="1553861"/>
            <a:ext cx="26165" cy="4711933"/>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2" name="Group 1"/>
          <p:cNvGrpSpPr/>
          <p:nvPr/>
        </p:nvGrpSpPr>
        <p:grpSpPr>
          <a:xfrm>
            <a:off x="3448590" y="1583129"/>
            <a:ext cx="195253" cy="3367876"/>
            <a:chOff x="3448590" y="1583129"/>
            <a:chExt cx="195253" cy="3367876"/>
          </a:xfrm>
        </p:grpSpPr>
        <p:sp>
          <p:nvSpPr>
            <p:cNvPr id="26" name="Oval 25"/>
            <p:cNvSpPr/>
            <p:nvPr/>
          </p:nvSpPr>
          <p:spPr bwMode="auto">
            <a:xfrm>
              <a:off x="3448590" y="4757344"/>
              <a:ext cx="195253" cy="193661"/>
            </a:xfrm>
            <a:prstGeom prst="ellipse">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cxnSp>
          <p:nvCxnSpPr>
            <p:cNvPr id="44" name="Straight Connector 43"/>
            <p:cNvCxnSpPr>
              <a:endCxn id="26" idx="0"/>
            </p:cNvCxnSpPr>
            <p:nvPr/>
          </p:nvCxnSpPr>
          <p:spPr bwMode="auto">
            <a:xfrm>
              <a:off x="3512363" y="1583129"/>
              <a:ext cx="33854" cy="3174215"/>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36" name="Rectangle 35"/>
          <p:cNvSpPr/>
          <p:nvPr/>
        </p:nvSpPr>
        <p:spPr>
          <a:xfrm>
            <a:off x="7460377" y="3870373"/>
            <a:ext cx="1766302" cy="430887"/>
          </a:xfrm>
          <a:prstGeom prst="rect">
            <a:avLst/>
          </a:prstGeom>
        </p:spPr>
        <p:txBody>
          <a:bodyPr wrap="square">
            <a:spAutoFit/>
          </a:bodyPr>
          <a:lstStyle/>
          <a:p>
            <a:pPr algn="ctr"/>
            <a:r>
              <a:rPr lang="it-IT" sz="2200" dirty="0" smtClean="0">
                <a:latin typeface="Arial"/>
              </a:rPr>
              <a:t>stimolo</a:t>
            </a:r>
            <a:endParaRPr lang="it-IT" sz="2200" dirty="0"/>
          </a:p>
        </p:txBody>
      </p:sp>
      <p:sp>
        <p:nvSpPr>
          <p:cNvPr id="38" name="Rectangle 37"/>
          <p:cNvSpPr/>
          <p:nvPr/>
        </p:nvSpPr>
        <p:spPr>
          <a:xfrm>
            <a:off x="7460377" y="5342897"/>
            <a:ext cx="1766302" cy="769441"/>
          </a:xfrm>
          <a:prstGeom prst="rect">
            <a:avLst/>
          </a:prstGeom>
        </p:spPr>
        <p:txBody>
          <a:bodyPr wrap="square">
            <a:spAutoFit/>
          </a:bodyPr>
          <a:lstStyle/>
          <a:p>
            <a:pPr algn="ctr"/>
            <a:r>
              <a:rPr lang="it-IT" sz="2200" dirty="0">
                <a:latin typeface="Arial"/>
              </a:rPr>
              <a:t>r</a:t>
            </a:r>
            <a:r>
              <a:rPr lang="it-IT" sz="2200" dirty="0" smtClean="0">
                <a:latin typeface="Arial"/>
              </a:rPr>
              <a:t>isposta</a:t>
            </a:r>
          </a:p>
          <a:p>
            <a:pPr algn="ctr"/>
            <a:r>
              <a:rPr lang="it-IT" sz="2200" dirty="0" smtClean="0">
                <a:latin typeface="Arial"/>
              </a:rPr>
              <a:t>(somma)</a:t>
            </a:r>
            <a:endParaRPr lang="it-IT" sz="2200" dirty="0"/>
          </a:p>
        </p:txBody>
      </p:sp>
      <p:sp>
        <p:nvSpPr>
          <p:cNvPr id="40" name="Rectangle 39"/>
          <p:cNvSpPr/>
          <p:nvPr/>
        </p:nvSpPr>
        <p:spPr>
          <a:xfrm>
            <a:off x="7364391" y="2109139"/>
            <a:ext cx="1958274" cy="1107996"/>
          </a:xfrm>
          <a:prstGeom prst="rect">
            <a:avLst/>
          </a:prstGeom>
        </p:spPr>
        <p:txBody>
          <a:bodyPr wrap="square">
            <a:spAutoFit/>
          </a:bodyPr>
          <a:lstStyle/>
          <a:p>
            <a:pPr algn="ctr"/>
            <a:r>
              <a:rPr lang="it-IT" sz="2200" dirty="0" smtClean="0">
                <a:latin typeface="Arial"/>
              </a:rPr>
              <a:t>campo recettivo analizzatore</a:t>
            </a:r>
            <a:endParaRPr lang="it-IT" sz="2200" dirty="0"/>
          </a:p>
        </p:txBody>
      </p:sp>
      <p:sp>
        <p:nvSpPr>
          <p:cNvPr id="43" name="TextBox 42"/>
          <p:cNvSpPr txBox="1"/>
          <p:nvPr/>
        </p:nvSpPr>
        <p:spPr>
          <a:xfrm>
            <a:off x="8167037" y="3285913"/>
            <a:ext cx="352982" cy="461665"/>
          </a:xfrm>
          <a:prstGeom prst="rect">
            <a:avLst/>
          </a:prstGeom>
          <a:noFill/>
        </p:spPr>
        <p:txBody>
          <a:bodyPr wrap="none" rtlCol="0">
            <a:spAutoFit/>
          </a:bodyPr>
          <a:lstStyle/>
          <a:p>
            <a:r>
              <a:rPr lang="it-IT" b="1" dirty="0" smtClean="0">
                <a:sym typeface="Symbol" panose="05050102010706020507" pitchFamily="18" charset="2"/>
              </a:rPr>
              <a:t></a:t>
            </a:r>
            <a:endParaRPr lang="it-IT" b="1" dirty="0"/>
          </a:p>
        </p:txBody>
      </p:sp>
      <p:sp>
        <p:nvSpPr>
          <p:cNvPr id="45" name="Rectangle 9"/>
          <p:cNvSpPr txBox="1">
            <a:spLocks noChangeArrowheads="1"/>
          </p:cNvSpPr>
          <p:nvPr/>
        </p:nvSpPr>
        <p:spPr bwMode="auto">
          <a:xfrm>
            <a:off x="202533" y="457889"/>
            <a:ext cx="8941467" cy="66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sz="3600" i="1" dirty="0">
                <a:solidFill>
                  <a:srgbClr val="3333CC"/>
                </a:solidFill>
                <a:latin typeface="Arial"/>
                <a:cs typeface="Arial"/>
              </a:rPr>
              <a:t>t</a:t>
            </a:r>
            <a:r>
              <a:rPr lang="it-IT" sz="3600" i="1" dirty="0" smtClean="0">
                <a:solidFill>
                  <a:srgbClr val="3333CC"/>
                </a:solidFill>
                <a:latin typeface="Arial"/>
                <a:cs typeface="Arial"/>
              </a:rPr>
              <a:t>emplate matching </a:t>
            </a:r>
            <a:r>
              <a:rPr lang="it-IT" sz="3600" dirty="0" smtClean="0">
                <a:solidFill>
                  <a:srgbClr val="3333CC"/>
                </a:solidFill>
                <a:latin typeface="Arial"/>
                <a:cs typeface="Arial"/>
              </a:rPr>
              <a:t>per somme e moltiplicazioni: convoluzione</a:t>
            </a:r>
            <a:endParaRPr lang="en-GB" sz="3600" dirty="0">
              <a:solidFill>
                <a:srgbClr val="3333CC"/>
              </a:solidFill>
              <a:latin typeface="Arial"/>
              <a:cs typeface="Arial"/>
            </a:endParaRPr>
          </a:p>
        </p:txBody>
      </p:sp>
    </p:spTree>
    <p:extLst>
      <p:ext uri="{BB962C8B-B14F-4D97-AF65-F5344CB8AC3E}">
        <p14:creationId xmlns:p14="http://schemas.microsoft.com/office/powerpoint/2010/main" val="212054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bwMode="auto">
          <a:xfrm>
            <a:off x="850608" y="1552352"/>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a:solidFill>
              <a:schemeClr val="tx1"/>
            </a:solidFill>
            <a:prstDash val="sysDash"/>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cxnSp>
        <p:nvCxnSpPr>
          <p:cNvPr id="7" name="Straight Connector 6"/>
          <p:cNvCxnSpPr/>
          <p:nvPr/>
        </p:nvCxnSpPr>
        <p:spPr bwMode="auto">
          <a:xfrm>
            <a:off x="313922" y="2700673"/>
            <a:ext cx="7145078" cy="0"/>
          </a:xfrm>
          <a:prstGeom prst="lin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Straight Connector 8"/>
          <p:cNvCxnSpPr/>
          <p:nvPr/>
        </p:nvCxnSpPr>
        <p:spPr bwMode="auto">
          <a:xfrm>
            <a:off x="313922" y="4150246"/>
            <a:ext cx="7145078" cy="0"/>
          </a:xfrm>
          <a:prstGeom prst="lin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Straight Connector 9"/>
          <p:cNvCxnSpPr/>
          <p:nvPr/>
        </p:nvCxnSpPr>
        <p:spPr bwMode="auto">
          <a:xfrm>
            <a:off x="313922" y="5621083"/>
            <a:ext cx="7145078" cy="0"/>
          </a:xfrm>
          <a:prstGeom prst="lin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Rectangle 10"/>
          <p:cNvSpPr/>
          <p:nvPr/>
        </p:nvSpPr>
        <p:spPr bwMode="auto">
          <a:xfrm>
            <a:off x="3698119" y="3387440"/>
            <a:ext cx="196445" cy="762806"/>
          </a:xfrm>
          <a:prstGeom prst="rect">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13" name="Oval 12"/>
          <p:cNvSpPr/>
          <p:nvPr/>
        </p:nvSpPr>
        <p:spPr bwMode="auto">
          <a:xfrm>
            <a:off x="2913323" y="6265794"/>
            <a:ext cx="195253" cy="193661"/>
          </a:xfrm>
          <a:prstGeom prst="ellipse">
            <a:avLst/>
          </a:prstGeom>
          <a:solidFill>
            <a:srgbClr val="CC66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18" name="Oval 17"/>
          <p:cNvSpPr/>
          <p:nvPr/>
        </p:nvSpPr>
        <p:spPr bwMode="auto">
          <a:xfrm>
            <a:off x="2342805" y="5524252"/>
            <a:ext cx="195253" cy="193661"/>
          </a:xfrm>
          <a:prstGeom prst="ellipse">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0" name="Freeform 19"/>
          <p:cNvSpPr/>
          <p:nvPr/>
        </p:nvSpPr>
        <p:spPr bwMode="auto">
          <a:xfrm>
            <a:off x="1419707" y="1552352"/>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a:solidFill>
              <a:schemeClr val="tx1"/>
            </a:solidFill>
            <a:prstDash val="sysDash"/>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1" name="Freeform 20"/>
          <p:cNvSpPr/>
          <p:nvPr/>
        </p:nvSpPr>
        <p:spPr bwMode="auto">
          <a:xfrm>
            <a:off x="1988806" y="1552352"/>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a:solidFill>
              <a:schemeClr val="tx1"/>
            </a:solidFill>
            <a:prstDash val="sysDash"/>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3" name="Oval 22"/>
          <p:cNvSpPr/>
          <p:nvPr/>
        </p:nvSpPr>
        <p:spPr bwMode="auto">
          <a:xfrm>
            <a:off x="3647229" y="2613212"/>
            <a:ext cx="195253" cy="193661"/>
          </a:xfrm>
          <a:prstGeom prst="ellipse">
            <a:avLst/>
          </a:prstGeom>
          <a:solidFill>
            <a:schemeClr val="tx1">
              <a:lumMod val="65000"/>
              <a:lumOff val="3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4" name="Oval 23"/>
          <p:cNvSpPr/>
          <p:nvPr/>
        </p:nvSpPr>
        <p:spPr bwMode="auto">
          <a:xfrm>
            <a:off x="3676228" y="3142011"/>
            <a:ext cx="195253" cy="193661"/>
          </a:xfrm>
          <a:prstGeom prst="ellipse">
            <a:avLst/>
          </a:prstGeom>
          <a:solidFill>
            <a:schemeClr val="tx1">
              <a:lumMod val="65000"/>
              <a:lumOff val="3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6" name="Oval 25"/>
          <p:cNvSpPr/>
          <p:nvPr/>
        </p:nvSpPr>
        <p:spPr bwMode="auto">
          <a:xfrm>
            <a:off x="3448590" y="4757344"/>
            <a:ext cx="195253" cy="193661"/>
          </a:xfrm>
          <a:prstGeom prst="ellipse">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7" name="Oval 26"/>
          <p:cNvSpPr/>
          <p:nvPr/>
        </p:nvSpPr>
        <p:spPr bwMode="auto">
          <a:xfrm>
            <a:off x="3691208" y="1889121"/>
            <a:ext cx="195253" cy="193661"/>
          </a:xfrm>
          <a:prstGeom prst="ellipse">
            <a:avLst/>
          </a:prstGeom>
          <a:solidFill>
            <a:schemeClr val="tx1">
              <a:lumMod val="65000"/>
              <a:lumOff val="3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8" name="Freeform 27"/>
          <p:cNvSpPr/>
          <p:nvPr/>
        </p:nvSpPr>
        <p:spPr bwMode="auto">
          <a:xfrm>
            <a:off x="2260760" y="1553749"/>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w="38100">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9" name="Oval 28"/>
          <p:cNvSpPr/>
          <p:nvPr/>
        </p:nvSpPr>
        <p:spPr bwMode="auto">
          <a:xfrm>
            <a:off x="3693929" y="1492695"/>
            <a:ext cx="195253" cy="193661"/>
          </a:xfrm>
          <a:prstGeom prst="ellipse">
            <a:avLst/>
          </a:prstGeom>
          <a:solidFill>
            <a:schemeClr val="accent6"/>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cxnSp>
        <p:nvCxnSpPr>
          <p:cNvPr id="41" name="Straight Connector 40"/>
          <p:cNvCxnSpPr>
            <a:stCxn id="5" idx="3"/>
            <a:endCxn id="18" idx="0"/>
          </p:cNvCxnSpPr>
          <p:nvPr/>
        </p:nvCxnSpPr>
        <p:spPr bwMode="auto">
          <a:xfrm>
            <a:off x="2393543" y="1552356"/>
            <a:ext cx="27927" cy="3971896"/>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2" name="Straight Connector 41"/>
          <p:cNvCxnSpPr/>
          <p:nvPr/>
        </p:nvCxnSpPr>
        <p:spPr bwMode="auto">
          <a:xfrm>
            <a:off x="2978073" y="1553861"/>
            <a:ext cx="26165" cy="4711933"/>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 name="Straight Connector 43"/>
          <p:cNvCxnSpPr>
            <a:endCxn id="26" idx="0"/>
          </p:cNvCxnSpPr>
          <p:nvPr/>
        </p:nvCxnSpPr>
        <p:spPr bwMode="auto">
          <a:xfrm>
            <a:off x="3512363" y="1583129"/>
            <a:ext cx="33854" cy="3174215"/>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2" name="Group 1"/>
          <p:cNvGrpSpPr/>
          <p:nvPr/>
        </p:nvGrpSpPr>
        <p:grpSpPr>
          <a:xfrm>
            <a:off x="3723094" y="1580157"/>
            <a:ext cx="195253" cy="3046136"/>
            <a:chOff x="3723094" y="1580157"/>
            <a:chExt cx="195253" cy="3046136"/>
          </a:xfrm>
        </p:grpSpPr>
        <p:sp>
          <p:nvSpPr>
            <p:cNvPr id="30" name="Oval 29"/>
            <p:cNvSpPr/>
            <p:nvPr/>
          </p:nvSpPr>
          <p:spPr bwMode="auto">
            <a:xfrm>
              <a:off x="3723094" y="4432632"/>
              <a:ext cx="195253" cy="193661"/>
            </a:xfrm>
            <a:prstGeom prst="ellipse">
              <a:avLst/>
            </a:prstGeom>
            <a:solidFill>
              <a:schemeClr val="accent6"/>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cxnSp>
          <p:nvCxnSpPr>
            <p:cNvPr id="46" name="Straight Connector 45"/>
            <p:cNvCxnSpPr/>
            <p:nvPr/>
          </p:nvCxnSpPr>
          <p:spPr bwMode="auto">
            <a:xfrm>
              <a:off x="3792506" y="1580157"/>
              <a:ext cx="33854" cy="2885651"/>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36" name="Rectangle 35"/>
          <p:cNvSpPr/>
          <p:nvPr/>
        </p:nvSpPr>
        <p:spPr>
          <a:xfrm>
            <a:off x="7460377" y="3870373"/>
            <a:ext cx="1766302" cy="430887"/>
          </a:xfrm>
          <a:prstGeom prst="rect">
            <a:avLst/>
          </a:prstGeom>
        </p:spPr>
        <p:txBody>
          <a:bodyPr wrap="square">
            <a:spAutoFit/>
          </a:bodyPr>
          <a:lstStyle/>
          <a:p>
            <a:pPr algn="ctr"/>
            <a:r>
              <a:rPr lang="it-IT" sz="2200" dirty="0" smtClean="0">
                <a:latin typeface="Arial"/>
              </a:rPr>
              <a:t>stimolo</a:t>
            </a:r>
            <a:endParaRPr lang="it-IT" sz="2200" dirty="0"/>
          </a:p>
        </p:txBody>
      </p:sp>
      <p:sp>
        <p:nvSpPr>
          <p:cNvPr id="38" name="Rectangle 37"/>
          <p:cNvSpPr/>
          <p:nvPr/>
        </p:nvSpPr>
        <p:spPr>
          <a:xfrm>
            <a:off x="7460377" y="5342897"/>
            <a:ext cx="1766302" cy="769441"/>
          </a:xfrm>
          <a:prstGeom prst="rect">
            <a:avLst/>
          </a:prstGeom>
        </p:spPr>
        <p:txBody>
          <a:bodyPr wrap="square">
            <a:spAutoFit/>
          </a:bodyPr>
          <a:lstStyle/>
          <a:p>
            <a:pPr algn="ctr"/>
            <a:r>
              <a:rPr lang="it-IT" sz="2200" dirty="0">
                <a:latin typeface="Arial"/>
              </a:rPr>
              <a:t>r</a:t>
            </a:r>
            <a:r>
              <a:rPr lang="it-IT" sz="2200" dirty="0" smtClean="0">
                <a:latin typeface="Arial"/>
              </a:rPr>
              <a:t>isposta</a:t>
            </a:r>
          </a:p>
          <a:p>
            <a:pPr algn="ctr"/>
            <a:r>
              <a:rPr lang="it-IT" sz="2200" dirty="0" smtClean="0">
                <a:latin typeface="Arial"/>
              </a:rPr>
              <a:t>(somma)</a:t>
            </a:r>
            <a:endParaRPr lang="it-IT" sz="2200" dirty="0"/>
          </a:p>
        </p:txBody>
      </p:sp>
      <p:sp>
        <p:nvSpPr>
          <p:cNvPr id="40" name="Rectangle 39"/>
          <p:cNvSpPr/>
          <p:nvPr/>
        </p:nvSpPr>
        <p:spPr>
          <a:xfrm>
            <a:off x="7364391" y="2109139"/>
            <a:ext cx="1958274" cy="1107996"/>
          </a:xfrm>
          <a:prstGeom prst="rect">
            <a:avLst/>
          </a:prstGeom>
        </p:spPr>
        <p:txBody>
          <a:bodyPr wrap="square">
            <a:spAutoFit/>
          </a:bodyPr>
          <a:lstStyle/>
          <a:p>
            <a:pPr algn="ctr"/>
            <a:r>
              <a:rPr lang="it-IT" sz="2200" dirty="0" smtClean="0">
                <a:latin typeface="Arial"/>
              </a:rPr>
              <a:t>campo recettivo analizzatore</a:t>
            </a:r>
            <a:endParaRPr lang="it-IT" sz="2200" dirty="0"/>
          </a:p>
        </p:txBody>
      </p:sp>
      <p:sp>
        <p:nvSpPr>
          <p:cNvPr id="43" name="TextBox 42"/>
          <p:cNvSpPr txBox="1"/>
          <p:nvPr/>
        </p:nvSpPr>
        <p:spPr>
          <a:xfrm>
            <a:off x="8167037" y="3285913"/>
            <a:ext cx="352982" cy="461665"/>
          </a:xfrm>
          <a:prstGeom prst="rect">
            <a:avLst/>
          </a:prstGeom>
          <a:noFill/>
        </p:spPr>
        <p:txBody>
          <a:bodyPr wrap="none" rtlCol="0">
            <a:spAutoFit/>
          </a:bodyPr>
          <a:lstStyle/>
          <a:p>
            <a:r>
              <a:rPr lang="it-IT" b="1" dirty="0" smtClean="0">
                <a:sym typeface="Symbol" panose="05050102010706020507" pitchFamily="18" charset="2"/>
              </a:rPr>
              <a:t></a:t>
            </a:r>
            <a:endParaRPr lang="it-IT" b="1" dirty="0"/>
          </a:p>
        </p:txBody>
      </p:sp>
      <p:sp>
        <p:nvSpPr>
          <p:cNvPr id="45" name="Rectangle 9"/>
          <p:cNvSpPr txBox="1">
            <a:spLocks noChangeArrowheads="1"/>
          </p:cNvSpPr>
          <p:nvPr/>
        </p:nvSpPr>
        <p:spPr bwMode="auto">
          <a:xfrm>
            <a:off x="202533" y="457889"/>
            <a:ext cx="8941467" cy="66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sz="3600" i="1" dirty="0">
                <a:solidFill>
                  <a:srgbClr val="3333CC"/>
                </a:solidFill>
                <a:latin typeface="Arial"/>
                <a:cs typeface="Arial"/>
              </a:rPr>
              <a:t>t</a:t>
            </a:r>
            <a:r>
              <a:rPr lang="it-IT" sz="3600" i="1" dirty="0" smtClean="0">
                <a:solidFill>
                  <a:srgbClr val="3333CC"/>
                </a:solidFill>
                <a:latin typeface="Arial"/>
                <a:cs typeface="Arial"/>
              </a:rPr>
              <a:t>emplate matching </a:t>
            </a:r>
            <a:r>
              <a:rPr lang="it-IT" sz="3600" dirty="0" smtClean="0">
                <a:solidFill>
                  <a:srgbClr val="3333CC"/>
                </a:solidFill>
                <a:latin typeface="Arial"/>
                <a:cs typeface="Arial"/>
              </a:rPr>
              <a:t>per somme e moltiplicazioni: convoluzione</a:t>
            </a:r>
            <a:endParaRPr lang="en-GB" sz="3600" dirty="0">
              <a:solidFill>
                <a:srgbClr val="3333CC"/>
              </a:solidFill>
              <a:latin typeface="Arial"/>
              <a:cs typeface="Arial"/>
            </a:endParaRPr>
          </a:p>
        </p:txBody>
      </p:sp>
    </p:spTree>
    <p:extLst>
      <p:ext uri="{BB962C8B-B14F-4D97-AF65-F5344CB8AC3E}">
        <p14:creationId xmlns:p14="http://schemas.microsoft.com/office/powerpoint/2010/main" val="351942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bwMode="auto">
          <a:xfrm>
            <a:off x="850608" y="1552352"/>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a:solidFill>
              <a:schemeClr val="tx1"/>
            </a:solidFill>
            <a:prstDash val="sysDash"/>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cxnSp>
        <p:nvCxnSpPr>
          <p:cNvPr id="7" name="Straight Connector 6"/>
          <p:cNvCxnSpPr/>
          <p:nvPr/>
        </p:nvCxnSpPr>
        <p:spPr bwMode="auto">
          <a:xfrm>
            <a:off x="313922" y="2700673"/>
            <a:ext cx="7145078" cy="0"/>
          </a:xfrm>
          <a:prstGeom prst="lin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Straight Connector 8"/>
          <p:cNvCxnSpPr/>
          <p:nvPr/>
        </p:nvCxnSpPr>
        <p:spPr bwMode="auto">
          <a:xfrm>
            <a:off x="313922" y="4150246"/>
            <a:ext cx="7145078" cy="0"/>
          </a:xfrm>
          <a:prstGeom prst="lin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Straight Connector 9"/>
          <p:cNvCxnSpPr/>
          <p:nvPr/>
        </p:nvCxnSpPr>
        <p:spPr bwMode="auto">
          <a:xfrm>
            <a:off x="313922" y="5621083"/>
            <a:ext cx="7145078" cy="0"/>
          </a:xfrm>
          <a:prstGeom prst="lin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Rectangle 10"/>
          <p:cNvSpPr/>
          <p:nvPr/>
        </p:nvSpPr>
        <p:spPr bwMode="auto">
          <a:xfrm>
            <a:off x="3698119" y="3387440"/>
            <a:ext cx="196445" cy="762806"/>
          </a:xfrm>
          <a:prstGeom prst="rect">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13" name="Oval 12"/>
          <p:cNvSpPr/>
          <p:nvPr/>
        </p:nvSpPr>
        <p:spPr bwMode="auto">
          <a:xfrm>
            <a:off x="2913323" y="6265794"/>
            <a:ext cx="195253" cy="193661"/>
          </a:xfrm>
          <a:prstGeom prst="ellipse">
            <a:avLst/>
          </a:prstGeom>
          <a:solidFill>
            <a:srgbClr val="CC66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18" name="Oval 17"/>
          <p:cNvSpPr/>
          <p:nvPr/>
        </p:nvSpPr>
        <p:spPr bwMode="auto">
          <a:xfrm>
            <a:off x="2342805" y="5524252"/>
            <a:ext cx="195253" cy="193661"/>
          </a:xfrm>
          <a:prstGeom prst="ellipse">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0" name="Freeform 19"/>
          <p:cNvSpPr/>
          <p:nvPr/>
        </p:nvSpPr>
        <p:spPr bwMode="auto">
          <a:xfrm>
            <a:off x="1419707" y="1552352"/>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a:solidFill>
              <a:schemeClr val="tx1"/>
            </a:solidFill>
            <a:prstDash val="sysDash"/>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1" name="Freeform 20"/>
          <p:cNvSpPr/>
          <p:nvPr/>
        </p:nvSpPr>
        <p:spPr bwMode="auto">
          <a:xfrm>
            <a:off x="1988806" y="1552352"/>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a:solidFill>
              <a:schemeClr val="tx1"/>
            </a:solidFill>
            <a:prstDash val="sysDash"/>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3" name="Oval 22"/>
          <p:cNvSpPr/>
          <p:nvPr/>
        </p:nvSpPr>
        <p:spPr bwMode="auto">
          <a:xfrm>
            <a:off x="3647229" y="2613212"/>
            <a:ext cx="195253" cy="193661"/>
          </a:xfrm>
          <a:prstGeom prst="ellipse">
            <a:avLst/>
          </a:prstGeom>
          <a:solidFill>
            <a:schemeClr val="tx1">
              <a:lumMod val="65000"/>
              <a:lumOff val="3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4" name="Oval 23"/>
          <p:cNvSpPr/>
          <p:nvPr/>
        </p:nvSpPr>
        <p:spPr bwMode="auto">
          <a:xfrm>
            <a:off x="3676228" y="3142011"/>
            <a:ext cx="195253" cy="193661"/>
          </a:xfrm>
          <a:prstGeom prst="ellipse">
            <a:avLst/>
          </a:prstGeom>
          <a:solidFill>
            <a:schemeClr val="tx1">
              <a:lumMod val="65000"/>
              <a:lumOff val="3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6" name="Oval 25"/>
          <p:cNvSpPr/>
          <p:nvPr/>
        </p:nvSpPr>
        <p:spPr bwMode="auto">
          <a:xfrm>
            <a:off x="3448590" y="4757344"/>
            <a:ext cx="195253" cy="193661"/>
          </a:xfrm>
          <a:prstGeom prst="ellipse">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7" name="Oval 26"/>
          <p:cNvSpPr/>
          <p:nvPr/>
        </p:nvSpPr>
        <p:spPr bwMode="auto">
          <a:xfrm>
            <a:off x="3691208" y="1889121"/>
            <a:ext cx="195253" cy="193661"/>
          </a:xfrm>
          <a:prstGeom prst="ellipse">
            <a:avLst/>
          </a:prstGeom>
          <a:solidFill>
            <a:schemeClr val="tx1">
              <a:lumMod val="65000"/>
              <a:lumOff val="3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8" name="Freeform 27"/>
          <p:cNvSpPr/>
          <p:nvPr/>
        </p:nvSpPr>
        <p:spPr bwMode="auto">
          <a:xfrm>
            <a:off x="2260760" y="1553749"/>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a:solidFill>
              <a:schemeClr val="tx1"/>
            </a:solidFill>
            <a:prstDash val="sysDash"/>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9" name="Oval 28"/>
          <p:cNvSpPr/>
          <p:nvPr/>
        </p:nvSpPr>
        <p:spPr bwMode="auto">
          <a:xfrm>
            <a:off x="3693929" y="1492695"/>
            <a:ext cx="195253" cy="193661"/>
          </a:xfrm>
          <a:prstGeom prst="ellipse">
            <a:avLst/>
          </a:prstGeom>
          <a:solidFill>
            <a:schemeClr val="tx1">
              <a:lumMod val="65000"/>
              <a:lumOff val="3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30" name="Oval 29"/>
          <p:cNvSpPr/>
          <p:nvPr/>
        </p:nvSpPr>
        <p:spPr bwMode="auto">
          <a:xfrm>
            <a:off x="3723094" y="4432632"/>
            <a:ext cx="195253" cy="193661"/>
          </a:xfrm>
          <a:prstGeom prst="ellipse">
            <a:avLst/>
          </a:prstGeom>
          <a:solidFill>
            <a:schemeClr val="accent6"/>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31" name="Freeform 30"/>
          <p:cNvSpPr/>
          <p:nvPr/>
        </p:nvSpPr>
        <p:spPr bwMode="auto">
          <a:xfrm>
            <a:off x="2502711" y="1513367"/>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w="38100">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39" name="Rectangle 38"/>
          <p:cNvSpPr/>
          <p:nvPr/>
        </p:nvSpPr>
        <p:spPr>
          <a:xfrm>
            <a:off x="7688856" y="3870373"/>
            <a:ext cx="1766302" cy="430887"/>
          </a:xfrm>
          <a:prstGeom prst="rect">
            <a:avLst/>
          </a:prstGeom>
        </p:spPr>
        <p:txBody>
          <a:bodyPr wrap="square">
            <a:spAutoFit/>
          </a:bodyPr>
          <a:lstStyle/>
          <a:p>
            <a:r>
              <a:rPr lang="it-IT" sz="2200" dirty="0" smtClean="0">
                <a:latin typeface="Arial"/>
              </a:rPr>
              <a:t>stimolo</a:t>
            </a:r>
            <a:endParaRPr lang="it-IT" sz="2200" dirty="0"/>
          </a:p>
        </p:txBody>
      </p:sp>
      <p:cxnSp>
        <p:nvCxnSpPr>
          <p:cNvPr id="41" name="Straight Connector 40"/>
          <p:cNvCxnSpPr>
            <a:stCxn id="5" idx="3"/>
            <a:endCxn id="18" idx="0"/>
          </p:cNvCxnSpPr>
          <p:nvPr/>
        </p:nvCxnSpPr>
        <p:spPr bwMode="auto">
          <a:xfrm>
            <a:off x="2393543" y="1552356"/>
            <a:ext cx="27927" cy="3971896"/>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2" name="Straight Connector 41"/>
          <p:cNvCxnSpPr/>
          <p:nvPr/>
        </p:nvCxnSpPr>
        <p:spPr bwMode="auto">
          <a:xfrm>
            <a:off x="2978073" y="1553861"/>
            <a:ext cx="26165" cy="4711933"/>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 name="Straight Connector 43"/>
          <p:cNvCxnSpPr>
            <a:endCxn id="26" idx="0"/>
          </p:cNvCxnSpPr>
          <p:nvPr/>
        </p:nvCxnSpPr>
        <p:spPr bwMode="auto">
          <a:xfrm>
            <a:off x="3512363" y="1583129"/>
            <a:ext cx="33854" cy="3174215"/>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 name="Straight Connector 45"/>
          <p:cNvCxnSpPr/>
          <p:nvPr/>
        </p:nvCxnSpPr>
        <p:spPr bwMode="auto">
          <a:xfrm>
            <a:off x="3792506" y="1580157"/>
            <a:ext cx="33854" cy="2885651"/>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2" name="Group 1"/>
          <p:cNvGrpSpPr/>
          <p:nvPr/>
        </p:nvGrpSpPr>
        <p:grpSpPr>
          <a:xfrm>
            <a:off x="3986834" y="1502441"/>
            <a:ext cx="195253" cy="3452942"/>
            <a:chOff x="3986834" y="1502441"/>
            <a:chExt cx="195253" cy="3452942"/>
          </a:xfrm>
        </p:grpSpPr>
        <p:sp>
          <p:nvSpPr>
            <p:cNvPr id="32" name="Oval 31"/>
            <p:cNvSpPr/>
            <p:nvPr/>
          </p:nvSpPr>
          <p:spPr bwMode="auto">
            <a:xfrm>
              <a:off x="3986834" y="4761722"/>
              <a:ext cx="195253" cy="193661"/>
            </a:xfrm>
            <a:prstGeom prst="ellipse">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cxnSp>
          <p:nvCxnSpPr>
            <p:cNvPr id="48" name="Straight Connector 47"/>
            <p:cNvCxnSpPr>
              <a:endCxn id="32" idx="0"/>
            </p:cNvCxnSpPr>
            <p:nvPr/>
          </p:nvCxnSpPr>
          <p:spPr bwMode="auto">
            <a:xfrm>
              <a:off x="4047159" y="1502441"/>
              <a:ext cx="37302" cy="3259281"/>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52" name="Rectangle 51"/>
          <p:cNvSpPr/>
          <p:nvPr/>
        </p:nvSpPr>
        <p:spPr>
          <a:xfrm>
            <a:off x="7721581" y="5342897"/>
            <a:ext cx="1766302" cy="430887"/>
          </a:xfrm>
          <a:prstGeom prst="rect">
            <a:avLst/>
          </a:prstGeom>
        </p:spPr>
        <p:txBody>
          <a:bodyPr wrap="square">
            <a:spAutoFit/>
          </a:bodyPr>
          <a:lstStyle/>
          <a:p>
            <a:r>
              <a:rPr lang="it-IT" sz="2200" dirty="0" smtClean="0">
                <a:latin typeface="Arial"/>
              </a:rPr>
              <a:t>risposta</a:t>
            </a:r>
            <a:endParaRPr lang="it-IT" sz="2200" dirty="0"/>
          </a:p>
        </p:txBody>
      </p:sp>
      <p:sp>
        <p:nvSpPr>
          <p:cNvPr id="53" name="Rectangle 52"/>
          <p:cNvSpPr/>
          <p:nvPr/>
        </p:nvSpPr>
        <p:spPr>
          <a:xfrm>
            <a:off x="7496884" y="2109139"/>
            <a:ext cx="1958274" cy="1107996"/>
          </a:xfrm>
          <a:prstGeom prst="rect">
            <a:avLst/>
          </a:prstGeom>
        </p:spPr>
        <p:txBody>
          <a:bodyPr wrap="square">
            <a:spAutoFit/>
          </a:bodyPr>
          <a:lstStyle/>
          <a:p>
            <a:r>
              <a:rPr lang="it-IT" sz="2200" dirty="0" smtClean="0">
                <a:latin typeface="Arial"/>
              </a:rPr>
              <a:t>campo recettivo analizzatore</a:t>
            </a:r>
            <a:endParaRPr lang="it-IT" sz="2200" dirty="0"/>
          </a:p>
        </p:txBody>
      </p:sp>
      <p:sp>
        <p:nvSpPr>
          <p:cNvPr id="36" name="Oval 35"/>
          <p:cNvSpPr/>
          <p:nvPr/>
        </p:nvSpPr>
        <p:spPr bwMode="auto">
          <a:xfrm>
            <a:off x="3669389" y="1895537"/>
            <a:ext cx="195253" cy="193661"/>
          </a:xfrm>
          <a:prstGeom prst="ellipse">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38" name="Rectangle 9"/>
          <p:cNvSpPr txBox="1">
            <a:spLocks noChangeArrowheads="1"/>
          </p:cNvSpPr>
          <p:nvPr/>
        </p:nvSpPr>
        <p:spPr bwMode="auto">
          <a:xfrm>
            <a:off x="202533" y="457889"/>
            <a:ext cx="8941467" cy="66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sz="3600" i="1" dirty="0">
                <a:solidFill>
                  <a:srgbClr val="3333CC"/>
                </a:solidFill>
                <a:latin typeface="Arial"/>
                <a:cs typeface="Arial"/>
              </a:rPr>
              <a:t>t</a:t>
            </a:r>
            <a:r>
              <a:rPr lang="it-IT" sz="3600" i="1" dirty="0" smtClean="0">
                <a:solidFill>
                  <a:srgbClr val="3333CC"/>
                </a:solidFill>
                <a:latin typeface="Arial"/>
                <a:cs typeface="Arial"/>
              </a:rPr>
              <a:t>emplate matching </a:t>
            </a:r>
            <a:r>
              <a:rPr lang="it-IT" sz="3600" dirty="0" smtClean="0">
                <a:solidFill>
                  <a:srgbClr val="3333CC"/>
                </a:solidFill>
                <a:latin typeface="Arial"/>
                <a:cs typeface="Arial"/>
              </a:rPr>
              <a:t>per somme e moltiplicazioni: convoluzione</a:t>
            </a:r>
            <a:endParaRPr lang="en-GB" sz="3600" dirty="0">
              <a:solidFill>
                <a:srgbClr val="3333CC"/>
              </a:solidFill>
              <a:latin typeface="Arial"/>
              <a:cs typeface="Arial"/>
            </a:endParaRPr>
          </a:p>
        </p:txBody>
      </p:sp>
    </p:spTree>
    <p:extLst>
      <p:ext uri="{BB962C8B-B14F-4D97-AF65-F5344CB8AC3E}">
        <p14:creationId xmlns:p14="http://schemas.microsoft.com/office/powerpoint/2010/main" val="288457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bwMode="auto">
          <a:xfrm>
            <a:off x="850608" y="1552352"/>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a:solidFill>
              <a:schemeClr val="tx1"/>
            </a:solidFill>
            <a:prstDash val="sysDash"/>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cxnSp>
        <p:nvCxnSpPr>
          <p:cNvPr id="7" name="Straight Connector 6"/>
          <p:cNvCxnSpPr/>
          <p:nvPr/>
        </p:nvCxnSpPr>
        <p:spPr bwMode="auto">
          <a:xfrm>
            <a:off x="313922" y="2700673"/>
            <a:ext cx="7145078" cy="0"/>
          </a:xfrm>
          <a:prstGeom prst="lin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Straight Connector 8"/>
          <p:cNvCxnSpPr/>
          <p:nvPr/>
        </p:nvCxnSpPr>
        <p:spPr bwMode="auto">
          <a:xfrm>
            <a:off x="313922" y="4150246"/>
            <a:ext cx="7145078" cy="0"/>
          </a:xfrm>
          <a:prstGeom prst="lin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Straight Connector 9"/>
          <p:cNvCxnSpPr/>
          <p:nvPr/>
        </p:nvCxnSpPr>
        <p:spPr bwMode="auto">
          <a:xfrm>
            <a:off x="313922" y="5621083"/>
            <a:ext cx="7145078" cy="0"/>
          </a:xfrm>
          <a:prstGeom prst="lin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Rectangle 10"/>
          <p:cNvSpPr/>
          <p:nvPr/>
        </p:nvSpPr>
        <p:spPr bwMode="auto">
          <a:xfrm>
            <a:off x="3698119" y="3387440"/>
            <a:ext cx="196445" cy="762806"/>
          </a:xfrm>
          <a:prstGeom prst="rect">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13" name="Oval 12"/>
          <p:cNvSpPr/>
          <p:nvPr/>
        </p:nvSpPr>
        <p:spPr bwMode="auto">
          <a:xfrm>
            <a:off x="2913323" y="6265794"/>
            <a:ext cx="195253" cy="193661"/>
          </a:xfrm>
          <a:prstGeom prst="ellipse">
            <a:avLst/>
          </a:prstGeom>
          <a:solidFill>
            <a:srgbClr val="CC66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18" name="Oval 17"/>
          <p:cNvSpPr/>
          <p:nvPr/>
        </p:nvSpPr>
        <p:spPr bwMode="auto">
          <a:xfrm>
            <a:off x="2342805" y="5524252"/>
            <a:ext cx="195253" cy="193661"/>
          </a:xfrm>
          <a:prstGeom prst="ellipse">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0" name="Freeform 19"/>
          <p:cNvSpPr/>
          <p:nvPr/>
        </p:nvSpPr>
        <p:spPr bwMode="auto">
          <a:xfrm>
            <a:off x="1419707" y="1552352"/>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a:solidFill>
              <a:schemeClr val="tx1"/>
            </a:solidFill>
            <a:prstDash val="sysDash"/>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1" name="Freeform 20"/>
          <p:cNvSpPr/>
          <p:nvPr/>
        </p:nvSpPr>
        <p:spPr bwMode="auto">
          <a:xfrm>
            <a:off x="1988806" y="1552352"/>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a:solidFill>
              <a:schemeClr val="tx1"/>
            </a:solidFill>
            <a:prstDash val="sysDash"/>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3" name="Oval 22"/>
          <p:cNvSpPr/>
          <p:nvPr/>
        </p:nvSpPr>
        <p:spPr bwMode="auto">
          <a:xfrm>
            <a:off x="3647229" y="2613212"/>
            <a:ext cx="195253" cy="193661"/>
          </a:xfrm>
          <a:prstGeom prst="ellipse">
            <a:avLst/>
          </a:prstGeom>
          <a:solidFill>
            <a:schemeClr val="tx1">
              <a:lumMod val="65000"/>
              <a:lumOff val="3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4" name="Oval 23"/>
          <p:cNvSpPr/>
          <p:nvPr/>
        </p:nvSpPr>
        <p:spPr bwMode="auto">
          <a:xfrm>
            <a:off x="3676228" y="3142011"/>
            <a:ext cx="195253" cy="193661"/>
          </a:xfrm>
          <a:prstGeom prst="ellipse">
            <a:avLst/>
          </a:prstGeom>
          <a:solidFill>
            <a:schemeClr val="tx1">
              <a:lumMod val="65000"/>
              <a:lumOff val="3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6" name="Oval 25"/>
          <p:cNvSpPr/>
          <p:nvPr/>
        </p:nvSpPr>
        <p:spPr bwMode="auto">
          <a:xfrm>
            <a:off x="3448590" y="4757344"/>
            <a:ext cx="195253" cy="193661"/>
          </a:xfrm>
          <a:prstGeom prst="ellipse">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7" name="Oval 26"/>
          <p:cNvSpPr/>
          <p:nvPr/>
        </p:nvSpPr>
        <p:spPr bwMode="auto">
          <a:xfrm>
            <a:off x="3691208" y="1889121"/>
            <a:ext cx="195253" cy="193661"/>
          </a:xfrm>
          <a:prstGeom prst="ellipse">
            <a:avLst/>
          </a:prstGeom>
          <a:solidFill>
            <a:schemeClr val="tx1">
              <a:lumMod val="65000"/>
              <a:lumOff val="3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8" name="Freeform 27"/>
          <p:cNvSpPr/>
          <p:nvPr/>
        </p:nvSpPr>
        <p:spPr bwMode="auto">
          <a:xfrm>
            <a:off x="2260760" y="1553749"/>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a:solidFill>
              <a:schemeClr val="tx1"/>
            </a:solidFill>
            <a:prstDash val="sysDash"/>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9" name="Oval 28"/>
          <p:cNvSpPr/>
          <p:nvPr/>
        </p:nvSpPr>
        <p:spPr bwMode="auto">
          <a:xfrm>
            <a:off x="3693929" y="1492695"/>
            <a:ext cx="195253" cy="193661"/>
          </a:xfrm>
          <a:prstGeom prst="ellipse">
            <a:avLst/>
          </a:prstGeom>
          <a:solidFill>
            <a:schemeClr val="tx1">
              <a:lumMod val="65000"/>
              <a:lumOff val="3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30" name="Oval 29"/>
          <p:cNvSpPr/>
          <p:nvPr/>
        </p:nvSpPr>
        <p:spPr bwMode="auto">
          <a:xfrm>
            <a:off x="3723094" y="4432632"/>
            <a:ext cx="195253" cy="193661"/>
          </a:xfrm>
          <a:prstGeom prst="ellipse">
            <a:avLst/>
          </a:prstGeom>
          <a:solidFill>
            <a:schemeClr val="accent6"/>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31" name="Freeform 30"/>
          <p:cNvSpPr/>
          <p:nvPr/>
        </p:nvSpPr>
        <p:spPr bwMode="auto">
          <a:xfrm>
            <a:off x="2502711" y="1513367"/>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a:solidFill>
              <a:schemeClr val="tx1"/>
            </a:solidFill>
            <a:prstDash val="sysDash"/>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32" name="Oval 31"/>
          <p:cNvSpPr/>
          <p:nvPr/>
        </p:nvSpPr>
        <p:spPr bwMode="auto">
          <a:xfrm>
            <a:off x="3986834" y="4761722"/>
            <a:ext cx="195253" cy="193661"/>
          </a:xfrm>
          <a:prstGeom prst="ellipse">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33" name="Freeform 32"/>
          <p:cNvSpPr/>
          <p:nvPr/>
        </p:nvSpPr>
        <p:spPr bwMode="auto">
          <a:xfrm>
            <a:off x="3059283" y="1559334"/>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w="38100">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cxnSp>
        <p:nvCxnSpPr>
          <p:cNvPr id="41" name="Straight Connector 40"/>
          <p:cNvCxnSpPr>
            <a:stCxn id="5" idx="3"/>
            <a:endCxn id="18" idx="0"/>
          </p:cNvCxnSpPr>
          <p:nvPr/>
        </p:nvCxnSpPr>
        <p:spPr bwMode="auto">
          <a:xfrm>
            <a:off x="2393543" y="1552356"/>
            <a:ext cx="27927" cy="3971896"/>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2" name="Straight Connector 41"/>
          <p:cNvCxnSpPr/>
          <p:nvPr/>
        </p:nvCxnSpPr>
        <p:spPr bwMode="auto">
          <a:xfrm>
            <a:off x="2978073" y="1553861"/>
            <a:ext cx="26165" cy="4711933"/>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 name="Straight Connector 43"/>
          <p:cNvCxnSpPr>
            <a:endCxn id="26" idx="0"/>
          </p:cNvCxnSpPr>
          <p:nvPr/>
        </p:nvCxnSpPr>
        <p:spPr bwMode="auto">
          <a:xfrm>
            <a:off x="3512363" y="1583129"/>
            <a:ext cx="33854" cy="3174215"/>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 name="Straight Connector 45"/>
          <p:cNvCxnSpPr/>
          <p:nvPr/>
        </p:nvCxnSpPr>
        <p:spPr bwMode="auto">
          <a:xfrm>
            <a:off x="3792506" y="1580157"/>
            <a:ext cx="33854" cy="2885651"/>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 name="Straight Connector 47"/>
          <p:cNvCxnSpPr>
            <a:endCxn id="32" idx="0"/>
          </p:cNvCxnSpPr>
          <p:nvPr/>
        </p:nvCxnSpPr>
        <p:spPr bwMode="auto">
          <a:xfrm>
            <a:off x="4047159" y="1502441"/>
            <a:ext cx="37302" cy="3259281"/>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2" name="Group 1"/>
          <p:cNvGrpSpPr/>
          <p:nvPr/>
        </p:nvGrpSpPr>
        <p:grpSpPr>
          <a:xfrm>
            <a:off x="4495181" y="1580157"/>
            <a:ext cx="195253" cy="4938323"/>
            <a:chOff x="4495181" y="1580157"/>
            <a:chExt cx="195253" cy="4938323"/>
          </a:xfrm>
        </p:grpSpPr>
        <p:sp>
          <p:nvSpPr>
            <p:cNvPr id="34" name="Oval 33"/>
            <p:cNvSpPr/>
            <p:nvPr/>
          </p:nvSpPr>
          <p:spPr bwMode="auto">
            <a:xfrm>
              <a:off x="4495181" y="6324819"/>
              <a:ext cx="195253" cy="193661"/>
            </a:xfrm>
            <a:prstGeom prst="ellipse">
              <a:avLst/>
            </a:prstGeom>
            <a:solidFill>
              <a:srgbClr val="CC66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cxnSp>
          <p:nvCxnSpPr>
            <p:cNvPr id="50" name="Straight Connector 49"/>
            <p:cNvCxnSpPr/>
            <p:nvPr/>
          </p:nvCxnSpPr>
          <p:spPr bwMode="auto">
            <a:xfrm>
              <a:off x="4576106" y="1580157"/>
              <a:ext cx="26165" cy="4711933"/>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36" name="Oval 35"/>
          <p:cNvSpPr/>
          <p:nvPr/>
        </p:nvSpPr>
        <p:spPr bwMode="auto">
          <a:xfrm>
            <a:off x="3669389" y="1895537"/>
            <a:ext cx="195253" cy="193661"/>
          </a:xfrm>
          <a:prstGeom prst="ellipse">
            <a:avLst/>
          </a:prstGeom>
          <a:solidFill>
            <a:schemeClr val="tx1">
              <a:lumMod val="65000"/>
              <a:lumOff val="3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40" name="Oval 39"/>
          <p:cNvSpPr/>
          <p:nvPr/>
        </p:nvSpPr>
        <p:spPr bwMode="auto">
          <a:xfrm>
            <a:off x="3679773" y="3124291"/>
            <a:ext cx="195253" cy="193661"/>
          </a:xfrm>
          <a:prstGeom prst="ellipse">
            <a:avLst/>
          </a:prstGeom>
          <a:solidFill>
            <a:srgbClr val="CC66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43" name="Rectangle 42"/>
          <p:cNvSpPr/>
          <p:nvPr/>
        </p:nvSpPr>
        <p:spPr>
          <a:xfrm>
            <a:off x="7460377" y="3870373"/>
            <a:ext cx="1766302" cy="430887"/>
          </a:xfrm>
          <a:prstGeom prst="rect">
            <a:avLst/>
          </a:prstGeom>
        </p:spPr>
        <p:txBody>
          <a:bodyPr wrap="square">
            <a:spAutoFit/>
          </a:bodyPr>
          <a:lstStyle/>
          <a:p>
            <a:pPr algn="ctr"/>
            <a:r>
              <a:rPr lang="it-IT" sz="2200" dirty="0" smtClean="0">
                <a:latin typeface="Arial"/>
              </a:rPr>
              <a:t>stimolo</a:t>
            </a:r>
            <a:endParaRPr lang="it-IT" sz="2200" dirty="0"/>
          </a:p>
        </p:txBody>
      </p:sp>
      <p:sp>
        <p:nvSpPr>
          <p:cNvPr id="45" name="Rectangle 44"/>
          <p:cNvSpPr/>
          <p:nvPr/>
        </p:nvSpPr>
        <p:spPr>
          <a:xfrm>
            <a:off x="7460377" y="5342897"/>
            <a:ext cx="1766302" cy="769441"/>
          </a:xfrm>
          <a:prstGeom prst="rect">
            <a:avLst/>
          </a:prstGeom>
        </p:spPr>
        <p:txBody>
          <a:bodyPr wrap="square">
            <a:spAutoFit/>
          </a:bodyPr>
          <a:lstStyle/>
          <a:p>
            <a:pPr algn="ctr"/>
            <a:r>
              <a:rPr lang="it-IT" sz="2200" dirty="0">
                <a:latin typeface="Arial"/>
              </a:rPr>
              <a:t>r</a:t>
            </a:r>
            <a:r>
              <a:rPr lang="it-IT" sz="2200" dirty="0" smtClean="0">
                <a:latin typeface="Arial"/>
              </a:rPr>
              <a:t>isposta</a:t>
            </a:r>
          </a:p>
          <a:p>
            <a:pPr algn="ctr"/>
            <a:r>
              <a:rPr lang="it-IT" sz="2200" dirty="0" smtClean="0">
                <a:latin typeface="Arial"/>
              </a:rPr>
              <a:t>(somma)</a:t>
            </a:r>
            <a:endParaRPr lang="it-IT" sz="2200" dirty="0"/>
          </a:p>
        </p:txBody>
      </p:sp>
      <p:sp>
        <p:nvSpPr>
          <p:cNvPr id="47" name="Rectangle 46"/>
          <p:cNvSpPr/>
          <p:nvPr/>
        </p:nvSpPr>
        <p:spPr>
          <a:xfrm>
            <a:off x="7364391" y="2109139"/>
            <a:ext cx="1958274" cy="1107996"/>
          </a:xfrm>
          <a:prstGeom prst="rect">
            <a:avLst/>
          </a:prstGeom>
        </p:spPr>
        <p:txBody>
          <a:bodyPr wrap="square">
            <a:spAutoFit/>
          </a:bodyPr>
          <a:lstStyle/>
          <a:p>
            <a:pPr algn="ctr"/>
            <a:r>
              <a:rPr lang="it-IT" sz="2200" dirty="0" smtClean="0">
                <a:latin typeface="Arial"/>
              </a:rPr>
              <a:t>campo recettivo analizzatore</a:t>
            </a:r>
            <a:endParaRPr lang="it-IT" sz="2200" dirty="0"/>
          </a:p>
        </p:txBody>
      </p:sp>
      <p:sp>
        <p:nvSpPr>
          <p:cNvPr id="49" name="TextBox 48"/>
          <p:cNvSpPr txBox="1"/>
          <p:nvPr/>
        </p:nvSpPr>
        <p:spPr>
          <a:xfrm>
            <a:off x="8167037" y="3285913"/>
            <a:ext cx="352982" cy="461665"/>
          </a:xfrm>
          <a:prstGeom prst="rect">
            <a:avLst/>
          </a:prstGeom>
          <a:noFill/>
        </p:spPr>
        <p:txBody>
          <a:bodyPr wrap="none" rtlCol="0">
            <a:spAutoFit/>
          </a:bodyPr>
          <a:lstStyle/>
          <a:p>
            <a:r>
              <a:rPr lang="it-IT" b="1" dirty="0" smtClean="0">
                <a:sym typeface="Symbol" panose="05050102010706020507" pitchFamily="18" charset="2"/>
              </a:rPr>
              <a:t></a:t>
            </a:r>
            <a:endParaRPr lang="it-IT" b="1" dirty="0"/>
          </a:p>
        </p:txBody>
      </p:sp>
      <p:sp>
        <p:nvSpPr>
          <p:cNvPr id="54" name="Rectangle 9"/>
          <p:cNvSpPr txBox="1">
            <a:spLocks noChangeArrowheads="1"/>
          </p:cNvSpPr>
          <p:nvPr/>
        </p:nvSpPr>
        <p:spPr bwMode="auto">
          <a:xfrm>
            <a:off x="202533" y="457889"/>
            <a:ext cx="8941467" cy="66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sz="3600" i="1" dirty="0">
                <a:solidFill>
                  <a:srgbClr val="3333CC"/>
                </a:solidFill>
                <a:latin typeface="Arial"/>
                <a:cs typeface="Arial"/>
              </a:rPr>
              <a:t>t</a:t>
            </a:r>
            <a:r>
              <a:rPr lang="it-IT" sz="3600" i="1" dirty="0" smtClean="0">
                <a:solidFill>
                  <a:srgbClr val="3333CC"/>
                </a:solidFill>
                <a:latin typeface="Arial"/>
                <a:cs typeface="Arial"/>
              </a:rPr>
              <a:t>emplate matching </a:t>
            </a:r>
            <a:r>
              <a:rPr lang="it-IT" sz="3600" dirty="0" smtClean="0">
                <a:solidFill>
                  <a:srgbClr val="3333CC"/>
                </a:solidFill>
                <a:latin typeface="Arial"/>
                <a:cs typeface="Arial"/>
              </a:rPr>
              <a:t>per somme e moltiplicazioni: convoluzione</a:t>
            </a:r>
            <a:endParaRPr lang="en-GB" sz="3600" dirty="0">
              <a:solidFill>
                <a:srgbClr val="3333CC"/>
              </a:solidFill>
              <a:latin typeface="Arial"/>
              <a:cs typeface="Arial"/>
            </a:endParaRPr>
          </a:p>
        </p:txBody>
      </p:sp>
    </p:spTree>
    <p:extLst>
      <p:ext uri="{BB962C8B-B14F-4D97-AF65-F5344CB8AC3E}">
        <p14:creationId xmlns:p14="http://schemas.microsoft.com/office/powerpoint/2010/main" val="300817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3"/>
          <p:cNvSpPr txBox="1">
            <a:spLocks noChangeArrowheads="1"/>
          </p:cNvSpPr>
          <p:nvPr/>
        </p:nvSpPr>
        <p:spPr bwMode="auto">
          <a:xfrm>
            <a:off x="2592179" y="58462"/>
            <a:ext cx="395012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defPPr>
              <a:defRPr lang="it-IT"/>
            </a:defPPr>
            <a:lvl1pPr algn="ctr" eaLnBrk="0" hangingPunct="0">
              <a:buClr>
                <a:srgbClr val="FFFF00"/>
              </a:buClr>
              <a:buFont typeface="Wingdings" panose="05000000000000000000" pitchFamily="2" charset="2"/>
              <a:buNone/>
              <a:defRPr sz="4400">
                <a:solidFill>
                  <a:schemeClr val="accent2"/>
                </a:solidFill>
                <a:latin typeface="Arial" panose="020B0604020202020204" pitchFamily="34" charset="0"/>
              </a:defRPr>
            </a:lvl1pPr>
          </a:lstStyle>
          <a:p>
            <a:r>
              <a:rPr lang="it-IT" altLang="it-IT" dirty="0" smtClean="0"/>
              <a:t>comunicazione</a:t>
            </a:r>
            <a:endParaRPr lang="it-IT" altLang="it-IT" dirty="0"/>
          </a:p>
        </p:txBody>
      </p:sp>
      <p:sp>
        <p:nvSpPr>
          <p:cNvPr id="41" name="Rectangle 10"/>
          <p:cNvSpPr>
            <a:spLocks noChangeArrowheads="1"/>
          </p:cNvSpPr>
          <p:nvPr/>
        </p:nvSpPr>
        <p:spPr bwMode="auto">
          <a:xfrm>
            <a:off x="656439" y="1003197"/>
            <a:ext cx="7689275" cy="574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74638" indent="-274638">
              <a:spcAft>
                <a:spcPct val="40000"/>
              </a:spcAft>
              <a:buClr>
                <a:schemeClr val="accent2"/>
              </a:buClr>
              <a:buFont typeface="Wingdings" charset="2"/>
              <a:buChar char="§"/>
            </a:pPr>
            <a:r>
              <a:rPr lang="it-IT" sz="3600" dirty="0" smtClean="0">
                <a:latin typeface="Arial"/>
                <a:cs typeface="Arial"/>
              </a:rPr>
              <a:t>Spediti materiali per i gruppi di lavoro sulla traduzione del </a:t>
            </a:r>
            <a:r>
              <a:rPr lang="it-IT" sz="3600" i="1" dirty="0" smtClean="0">
                <a:latin typeface="Arial"/>
                <a:cs typeface="Arial"/>
              </a:rPr>
              <a:t>Goldstein … </a:t>
            </a:r>
            <a:r>
              <a:rPr lang="it-IT" sz="3600" dirty="0" smtClean="0">
                <a:latin typeface="Arial"/>
                <a:cs typeface="Arial"/>
              </a:rPr>
              <a:t>tutti hanno ricevuto?</a:t>
            </a:r>
            <a:endParaRPr lang="it-IT" sz="3600" dirty="0" smtClean="0">
              <a:latin typeface="Arial"/>
              <a:cs typeface="Arial"/>
            </a:endParaRPr>
          </a:p>
          <a:p>
            <a:pPr marL="274638" indent="-274638">
              <a:spcAft>
                <a:spcPct val="40000"/>
              </a:spcAft>
              <a:buClr>
                <a:schemeClr val="accent2"/>
              </a:buClr>
              <a:buFont typeface="Wingdings" charset="2"/>
              <a:buChar char="§"/>
            </a:pPr>
            <a:r>
              <a:rPr lang="it-IT" sz="3600" dirty="0" smtClean="0">
                <a:latin typeface="Arial"/>
                <a:cs typeface="Arial"/>
              </a:rPr>
              <a:t>Vedere intervento forum di Moodle2 per istruzioni </a:t>
            </a:r>
          </a:p>
          <a:p>
            <a:pPr marL="274638" indent="-274638">
              <a:spcAft>
                <a:spcPct val="40000"/>
              </a:spcAft>
              <a:buClr>
                <a:schemeClr val="accent2"/>
              </a:buClr>
              <a:buFont typeface="Wingdings" charset="2"/>
              <a:buChar char="§"/>
            </a:pPr>
            <a:r>
              <a:rPr lang="it-IT" sz="3600" dirty="0" smtClean="0">
                <a:latin typeface="Arial"/>
                <a:cs typeface="Arial"/>
              </a:rPr>
              <a:t>Scadenza consegna </a:t>
            </a:r>
            <a:r>
              <a:rPr lang="it-IT" sz="3600" dirty="0">
                <a:latin typeface="Arial"/>
              </a:rPr>
              <a:t>elaborati </a:t>
            </a:r>
            <a:r>
              <a:rPr lang="it-IT" sz="3600" dirty="0" smtClean="0">
                <a:latin typeface="Arial"/>
              </a:rPr>
              <a:t>29/04/19, al </a:t>
            </a:r>
            <a:r>
              <a:rPr lang="it-IT" sz="3600" dirty="0" smtClean="0">
                <a:latin typeface="Arial"/>
                <a:cs typeface="Arial"/>
              </a:rPr>
              <a:t>rientro del ponte di pasqua </a:t>
            </a:r>
          </a:p>
          <a:p>
            <a:pPr marL="274638" indent="-274638">
              <a:spcAft>
                <a:spcPct val="40000"/>
              </a:spcAft>
              <a:buClr>
                <a:schemeClr val="accent2"/>
              </a:buClr>
              <a:buFont typeface="Wingdings" charset="2"/>
              <a:buChar char="§"/>
            </a:pPr>
            <a:r>
              <a:rPr lang="it-IT" sz="3600" dirty="0" smtClean="0">
                <a:latin typeface="Arial"/>
                <a:cs typeface="Arial"/>
              </a:rPr>
              <a:t>via email istituzionale dal referente</a:t>
            </a:r>
          </a:p>
        </p:txBody>
      </p:sp>
      <p:pic>
        <p:nvPicPr>
          <p:cNvPr id="3" name="Picture 2"/>
          <p:cNvPicPr>
            <a:picLocks noChangeAspect="1"/>
          </p:cNvPicPr>
          <p:nvPr/>
        </p:nvPicPr>
        <p:blipFill rotWithShape="1">
          <a:blip r:embed="rId3"/>
          <a:srcRect t="17960" r="85556" b="38622"/>
          <a:stretch/>
        </p:blipFill>
        <p:spPr>
          <a:xfrm>
            <a:off x="7336971" y="2784303"/>
            <a:ext cx="1807029" cy="1648170"/>
          </a:xfrm>
          <a:prstGeom prst="rect">
            <a:avLst/>
          </a:prstGeom>
        </p:spPr>
      </p:pic>
    </p:spTree>
    <p:extLst>
      <p:ext uri="{BB962C8B-B14F-4D97-AF65-F5344CB8AC3E}">
        <p14:creationId xmlns:p14="http://schemas.microsoft.com/office/powerpoint/2010/main" val="75510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wipe(left)">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wipe(left)">
                                      <p:cBhvr>
                                        <p:cTn id="12" dur="500"/>
                                        <p:tgtEl>
                                          <p:spTgt spid="41">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1">
                                            <p:txEl>
                                              <p:pRg st="2" end="2"/>
                                            </p:txEl>
                                          </p:spTgt>
                                        </p:tgtEl>
                                        <p:attrNameLst>
                                          <p:attrName>style.visibility</p:attrName>
                                        </p:attrNameLst>
                                      </p:cBhvr>
                                      <p:to>
                                        <p:strVal val="visible"/>
                                      </p:to>
                                    </p:set>
                                    <p:animEffect transition="in" filter="wipe(left)">
                                      <p:cBhvr>
                                        <p:cTn id="20" dur="500"/>
                                        <p:tgtEl>
                                          <p:spTgt spid="4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1">
                                            <p:txEl>
                                              <p:pRg st="3" end="3"/>
                                            </p:txEl>
                                          </p:spTgt>
                                        </p:tgtEl>
                                        <p:attrNameLst>
                                          <p:attrName>style.visibility</p:attrName>
                                        </p:attrNameLst>
                                      </p:cBhvr>
                                      <p:to>
                                        <p:strVal val="visible"/>
                                      </p:to>
                                    </p:set>
                                    <p:animEffect transition="in" filter="wipe(left)">
                                      <p:cBhvr>
                                        <p:cTn id="25" dur="500"/>
                                        <p:tgtEl>
                                          <p:spTgt spid="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bwMode="auto">
          <a:xfrm>
            <a:off x="850608" y="1552352"/>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a:solidFill>
              <a:schemeClr val="tx1"/>
            </a:solidFill>
            <a:prstDash val="sysDash"/>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cxnSp>
        <p:nvCxnSpPr>
          <p:cNvPr id="7" name="Straight Connector 6"/>
          <p:cNvCxnSpPr/>
          <p:nvPr/>
        </p:nvCxnSpPr>
        <p:spPr bwMode="auto">
          <a:xfrm>
            <a:off x="313922" y="2700673"/>
            <a:ext cx="7145078" cy="0"/>
          </a:xfrm>
          <a:prstGeom prst="lin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Straight Connector 8"/>
          <p:cNvCxnSpPr/>
          <p:nvPr/>
        </p:nvCxnSpPr>
        <p:spPr bwMode="auto">
          <a:xfrm>
            <a:off x="313922" y="4150246"/>
            <a:ext cx="7145078" cy="0"/>
          </a:xfrm>
          <a:prstGeom prst="lin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Straight Connector 9"/>
          <p:cNvCxnSpPr/>
          <p:nvPr/>
        </p:nvCxnSpPr>
        <p:spPr bwMode="auto">
          <a:xfrm>
            <a:off x="313922" y="5621083"/>
            <a:ext cx="7145078" cy="0"/>
          </a:xfrm>
          <a:prstGeom prst="lin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Rectangle 10"/>
          <p:cNvSpPr/>
          <p:nvPr/>
        </p:nvSpPr>
        <p:spPr bwMode="auto">
          <a:xfrm>
            <a:off x="3698119" y="3387440"/>
            <a:ext cx="196445" cy="762806"/>
          </a:xfrm>
          <a:prstGeom prst="rect">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13" name="Oval 12"/>
          <p:cNvSpPr/>
          <p:nvPr/>
        </p:nvSpPr>
        <p:spPr bwMode="auto">
          <a:xfrm>
            <a:off x="2913323" y="6265794"/>
            <a:ext cx="195253" cy="193661"/>
          </a:xfrm>
          <a:prstGeom prst="ellipse">
            <a:avLst/>
          </a:prstGeom>
          <a:solidFill>
            <a:srgbClr val="CC66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18" name="Oval 17"/>
          <p:cNvSpPr/>
          <p:nvPr/>
        </p:nvSpPr>
        <p:spPr bwMode="auto">
          <a:xfrm>
            <a:off x="2342805" y="5524252"/>
            <a:ext cx="195253" cy="193661"/>
          </a:xfrm>
          <a:prstGeom prst="ellipse">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0" name="Freeform 19"/>
          <p:cNvSpPr/>
          <p:nvPr/>
        </p:nvSpPr>
        <p:spPr bwMode="auto">
          <a:xfrm>
            <a:off x="1419707" y="1552352"/>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a:solidFill>
              <a:schemeClr val="tx1"/>
            </a:solidFill>
            <a:prstDash val="sysDash"/>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1" name="Freeform 20"/>
          <p:cNvSpPr/>
          <p:nvPr/>
        </p:nvSpPr>
        <p:spPr bwMode="auto">
          <a:xfrm>
            <a:off x="1988806" y="1552352"/>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a:solidFill>
              <a:schemeClr val="tx1"/>
            </a:solidFill>
            <a:prstDash val="sysDash"/>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3" name="Oval 22"/>
          <p:cNvSpPr/>
          <p:nvPr/>
        </p:nvSpPr>
        <p:spPr bwMode="auto">
          <a:xfrm>
            <a:off x="3647229" y="2613212"/>
            <a:ext cx="195253" cy="193661"/>
          </a:xfrm>
          <a:prstGeom prst="ellipse">
            <a:avLst/>
          </a:prstGeom>
          <a:solidFill>
            <a:schemeClr val="tx1">
              <a:lumMod val="65000"/>
              <a:lumOff val="3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4" name="Oval 23"/>
          <p:cNvSpPr/>
          <p:nvPr/>
        </p:nvSpPr>
        <p:spPr bwMode="auto">
          <a:xfrm>
            <a:off x="3676228" y="3142011"/>
            <a:ext cx="195253" cy="193661"/>
          </a:xfrm>
          <a:prstGeom prst="ellipse">
            <a:avLst/>
          </a:prstGeom>
          <a:solidFill>
            <a:schemeClr val="tx1">
              <a:lumMod val="65000"/>
              <a:lumOff val="3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6" name="Oval 25"/>
          <p:cNvSpPr/>
          <p:nvPr/>
        </p:nvSpPr>
        <p:spPr bwMode="auto">
          <a:xfrm>
            <a:off x="3448590" y="4757344"/>
            <a:ext cx="195253" cy="193661"/>
          </a:xfrm>
          <a:prstGeom prst="ellipse">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7" name="Oval 26"/>
          <p:cNvSpPr/>
          <p:nvPr/>
        </p:nvSpPr>
        <p:spPr bwMode="auto">
          <a:xfrm>
            <a:off x="3691208" y="1889121"/>
            <a:ext cx="195253" cy="193661"/>
          </a:xfrm>
          <a:prstGeom prst="ellipse">
            <a:avLst/>
          </a:prstGeom>
          <a:solidFill>
            <a:schemeClr val="tx1">
              <a:lumMod val="65000"/>
              <a:lumOff val="3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8" name="Freeform 27"/>
          <p:cNvSpPr/>
          <p:nvPr/>
        </p:nvSpPr>
        <p:spPr bwMode="auto">
          <a:xfrm>
            <a:off x="2260760" y="1553749"/>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a:solidFill>
              <a:schemeClr val="tx1"/>
            </a:solidFill>
            <a:prstDash val="sysDash"/>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9" name="Oval 28"/>
          <p:cNvSpPr/>
          <p:nvPr/>
        </p:nvSpPr>
        <p:spPr bwMode="auto">
          <a:xfrm>
            <a:off x="3693929" y="1492695"/>
            <a:ext cx="195253" cy="193661"/>
          </a:xfrm>
          <a:prstGeom prst="ellipse">
            <a:avLst/>
          </a:prstGeom>
          <a:solidFill>
            <a:schemeClr val="tx1">
              <a:lumMod val="65000"/>
              <a:lumOff val="3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30" name="Oval 29"/>
          <p:cNvSpPr/>
          <p:nvPr/>
        </p:nvSpPr>
        <p:spPr bwMode="auto">
          <a:xfrm>
            <a:off x="3723094" y="4432632"/>
            <a:ext cx="195253" cy="193661"/>
          </a:xfrm>
          <a:prstGeom prst="ellipse">
            <a:avLst/>
          </a:prstGeom>
          <a:solidFill>
            <a:schemeClr val="accent6"/>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31" name="Freeform 30"/>
          <p:cNvSpPr/>
          <p:nvPr/>
        </p:nvSpPr>
        <p:spPr bwMode="auto">
          <a:xfrm>
            <a:off x="2502711" y="1513367"/>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a:solidFill>
              <a:schemeClr val="tx1"/>
            </a:solidFill>
            <a:prstDash val="sysDash"/>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32" name="Oval 31"/>
          <p:cNvSpPr/>
          <p:nvPr/>
        </p:nvSpPr>
        <p:spPr bwMode="auto">
          <a:xfrm>
            <a:off x="3986834" y="4761722"/>
            <a:ext cx="195253" cy="193661"/>
          </a:xfrm>
          <a:prstGeom prst="ellipse">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33" name="Freeform 32"/>
          <p:cNvSpPr/>
          <p:nvPr/>
        </p:nvSpPr>
        <p:spPr bwMode="auto">
          <a:xfrm>
            <a:off x="3059283" y="1559334"/>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a:solidFill>
              <a:schemeClr val="tx1"/>
            </a:solidFill>
            <a:prstDash val="sysDash"/>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34" name="Oval 33"/>
          <p:cNvSpPr/>
          <p:nvPr/>
        </p:nvSpPr>
        <p:spPr bwMode="auto">
          <a:xfrm>
            <a:off x="4495181" y="6324819"/>
            <a:ext cx="195253" cy="193661"/>
          </a:xfrm>
          <a:prstGeom prst="ellipse">
            <a:avLst/>
          </a:prstGeom>
          <a:solidFill>
            <a:srgbClr val="CC66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35" name="Freeform 34"/>
          <p:cNvSpPr/>
          <p:nvPr/>
        </p:nvSpPr>
        <p:spPr bwMode="auto">
          <a:xfrm>
            <a:off x="3617265" y="1585218"/>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w="38100">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39" name="Rectangle 38"/>
          <p:cNvSpPr/>
          <p:nvPr/>
        </p:nvSpPr>
        <p:spPr>
          <a:xfrm>
            <a:off x="7460377" y="3870373"/>
            <a:ext cx="1766302" cy="430887"/>
          </a:xfrm>
          <a:prstGeom prst="rect">
            <a:avLst/>
          </a:prstGeom>
        </p:spPr>
        <p:txBody>
          <a:bodyPr wrap="square">
            <a:spAutoFit/>
          </a:bodyPr>
          <a:lstStyle/>
          <a:p>
            <a:pPr algn="ctr"/>
            <a:r>
              <a:rPr lang="it-IT" sz="2200" dirty="0" smtClean="0">
                <a:latin typeface="Arial"/>
              </a:rPr>
              <a:t>stimolo</a:t>
            </a:r>
            <a:endParaRPr lang="it-IT" sz="2200" dirty="0"/>
          </a:p>
        </p:txBody>
      </p:sp>
      <p:cxnSp>
        <p:nvCxnSpPr>
          <p:cNvPr id="41" name="Straight Connector 40"/>
          <p:cNvCxnSpPr>
            <a:stCxn id="5" idx="3"/>
            <a:endCxn id="18" idx="0"/>
          </p:cNvCxnSpPr>
          <p:nvPr/>
        </p:nvCxnSpPr>
        <p:spPr bwMode="auto">
          <a:xfrm>
            <a:off x="2393543" y="1552356"/>
            <a:ext cx="27927" cy="3971896"/>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2" name="Straight Connector 41"/>
          <p:cNvCxnSpPr/>
          <p:nvPr/>
        </p:nvCxnSpPr>
        <p:spPr bwMode="auto">
          <a:xfrm>
            <a:off x="2978073" y="1553861"/>
            <a:ext cx="26165" cy="4711933"/>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 name="Straight Connector 43"/>
          <p:cNvCxnSpPr>
            <a:endCxn id="26" idx="0"/>
          </p:cNvCxnSpPr>
          <p:nvPr/>
        </p:nvCxnSpPr>
        <p:spPr bwMode="auto">
          <a:xfrm>
            <a:off x="3512363" y="1583129"/>
            <a:ext cx="33854" cy="3174215"/>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 name="Straight Connector 45"/>
          <p:cNvCxnSpPr/>
          <p:nvPr/>
        </p:nvCxnSpPr>
        <p:spPr bwMode="auto">
          <a:xfrm>
            <a:off x="3792506" y="1580157"/>
            <a:ext cx="33854" cy="2885651"/>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 name="Straight Connector 47"/>
          <p:cNvCxnSpPr>
            <a:endCxn id="32" idx="0"/>
          </p:cNvCxnSpPr>
          <p:nvPr/>
        </p:nvCxnSpPr>
        <p:spPr bwMode="auto">
          <a:xfrm>
            <a:off x="4047159" y="1502441"/>
            <a:ext cx="37302" cy="3259281"/>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 name="Straight Connector 49"/>
          <p:cNvCxnSpPr/>
          <p:nvPr/>
        </p:nvCxnSpPr>
        <p:spPr bwMode="auto">
          <a:xfrm>
            <a:off x="4576106" y="1580157"/>
            <a:ext cx="26165" cy="4711933"/>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2" name="Group 1"/>
          <p:cNvGrpSpPr/>
          <p:nvPr/>
        </p:nvGrpSpPr>
        <p:grpSpPr>
          <a:xfrm>
            <a:off x="5055304" y="1620625"/>
            <a:ext cx="195253" cy="4104236"/>
            <a:chOff x="5055304" y="1620625"/>
            <a:chExt cx="195253" cy="4104236"/>
          </a:xfrm>
        </p:grpSpPr>
        <p:sp>
          <p:nvSpPr>
            <p:cNvPr id="37" name="Oval 36"/>
            <p:cNvSpPr/>
            <p:nvPr/>
          </p:nvSpPr>
          <p:spPr bwMode="auto">
            <a:xfrm>
              <a:off x="5055304" y="5531200"/>
              <a:ext cx="195253" cy="193661"/>
            </a:xfrm>
            <a:prstGeom prst="ellipse">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cxnSp>
          <p:nvCxnSpPr>
            <p:cNvPr id="51" name="Straight Connector 50"/>
            <p:cNvCxnSpPr/>
            <p:nvPr/>
          </p:nvCxnSpPr>
          <p:spPr bwMode="auto">
            <a:xfrm>
              <a:off x="5118085" y="1620625"/>
              <a:ext cx="27927" cy="3971896"/>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52" name="Rectangle 51"/>
          <p:cNvSpPr/>
          <p:nvPr/>
        </p:nvSpPr>
        <p:spPr>
          <a:xfrm>
            <a:off x="7460377" y="5342897"/>
            <a:ext cx="1766302" cy="769441"/>
          </a:xfrm>
          <a:prstGeom prst="rect">
            <a:avLst/>
          </a:prstGeom>
        </p:spPr>
        <p:txBody>
          <a:bodyPr wrap="square">
            <a:spAutoFit/>
          </a:bodyPr>
          <a:lstStyle/>
          <a:p>
            <a:pPr algn="ctr"/>
            <a:r>
              <a:rPr lang="it-IT" sz="2200" dirty="0">
                <a:latin typeface="Arial"/>
              </a:rPr>
              <a:t>r</a:t>
            </a:r>
            <a:r>
              <a:rPr lang="it-IT" sz="2200" dirty="0" smtClean="0">
                <a:latin typeface="Arial"/>
              </a:rPr>
              <a:t>isposta</a:t>
            </a:r>
          </a:p>
          <a:p>
            <a:pPr algn="ctr"/>
            <a:r>
              <a:rPr lang="it-IT" sz="2200" dirty="0" smtClean="0">
                <a:latin typeface="Arial"/>
              </a:rPr>
              <a:t>(somma)</a:t>
            </a:r>
            <a:endParaRPr lang="it-IT" sz="2200" dirty="0"/>
          </a:p>
        </p:txBody>
      </p:sp>
      <p:sp>
        <p:nvSpPr>
          <p:cNvPr id="53" name="Rectangle 52"/>
          <p:cNvSpPr/>
          <p:nvPr/>
        </p:nvSpPr>
        <p:spPr>
          <a:xfrm>
            <a:off x="7364391" y="2109139"/>
            <a:ext cx="1958274" cy="1107996"/>
          </a:xfrm>
          <a:prstGeom prst="rect">
            <a:avLst/>
          </a:prstGeom>
        </p:spPr>
        <p:txBody>
          <a:bodyPr wrap="square">
            <a:spAutoFit/>
          </a:bodyPr>
          <a:lstStyle/>
          <a:p>
            <a:pPr algn="ctr"/>
            <a:r>
              <a:rPr lang="it-IT" sz="2200" dirty="0" smtClean="0">
                <a:latin typeface="Arial"/>
              </a:rPr>
              <a:t>campo recettivo analizzatore</a:t>
            </a:r>
            <a:endParaRPr lang="it-IT" sz="2200" dirty="0"/>
          </a:p>
        </p:txBody>
      </p:sp>
      <p:sp>
        <p:nvSpPr>
          <p:cNvPr id="36" name="Oval 35"/>
          <p:cNvSpPr/>
          <p:nvPr/>
        </p:nvSpPr>
        <p:spPr bwMode="auto">
          <a:xfrm>
            <a:off x="3669389" y="1895537"/>
            <a:ext cx="195253" cy="193661"/>
          </a:xfrm>
          <a:prstGeom prst="ellipse">
            <a:avLst/>
          </a:prstGeom>
          <a:solidFill>
            <a:schemeClr val="tx1">
              <a:lumMod val="65000"/>
              <a:lumOff val="3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38" name="Oval 37"/>
          <p:cNvSpPr/>
          <p:nvPr/>
        </p:nvSpPr>
        <p:spPr bwMode="auto">
          <a:xfrm>
            <a:off x="3679773" y="3124291"/>
            <a:ext cx="195253" cy="193661"/>
          </a:xfrm>
          <a:prstGeom prst="ellipse">
            <a:avLst/>
          </a:prstGeom>
          <a:solidFill>
            <a:schemeClr val="tx1">
              <a:lumMod val="65000"/>
              <a:lumOff val="3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40" name="Oval 39"/>
          <p:cNvSpPr/>
          <p:nvPr/>
        </p:nvSpPr>
        <p:spPr bwMode="auto">
          <a:xfrm>
            <a:off x="3672039" y="2616757"/>
            <a:ext cx="195253" cy="193661"/>
          </a:xfrm>
          <a:prstGeom prst="ellipse">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3" name="TextBox 2"/>
          <p:cNvSpPr txBox="1"/>
          <p:nvPr/>
        </p:nvSpPr>
        <p:spPr>
          <a:xfrm>
            <a:off x="8167037" y="3285913"/>
            <a:ext cx="352982" cy="461665"/>
          </a:xfrm>
          <a:prstGeom prst="rect">
            <a:avLst/>
          </a:prstGeom>
          <a:noFill/>
        </p:spPr>
        <p:txBody>
          <a:bodyPr wrap="none" rtlCol="0">
            <a:spAutoFit/>
          </a:bodyPr>
          <a:lstStyle/>
          <a:p>
            <a:r>
              <a:rPr lang="it-IT" b="1" dirty="0" smtClean="0">
                <a:sym typeface="Symbol" panose="05050102010706020507" pitchFamily="18" charset="2"/>
              </a:rPr>
              <a:t></a:t>
            </a:r>
            <a:endParaRPr lang="it-IT" b="1" dirty="0"/>
          </a:p>
        </p:txBody>
      </p:sp>
      <p:sp>
        <p:nvSpPr>
          <p:cNvPr id="45" name="Rectangle 9"/>
          <p:cNvSpPr txBox="1">
            <a:spLocks noChangeArrowheads="1"/>
          </p:cNvSpPr>
          <p:nvPr/>
        </p:nvSpPr>
        <p:spPr bwMode="auto">
          <a:xfrm>
            <a:off x="202533" y="457889"/>
            <a:ext cx="8941467" cy="66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sz="3600" i="1" dirty="0">
                <a:solidFill>
                  <a:srgbClr val="3333CC"/>
                </a:solidFill>
                <a:latin typeface="Arial"/>
                <a:cs typeface="Arial"/>
              </a:rPr>
              <a:t>t</a:t>
            </a:r>
            <a:r>
              <a:rPr lang="it-IT" sz="3600" i="1" dirty="0" smtClean="0">
                <a:solidFill>
                  <a:srgbClr val="3333CC"/>
                </a:solidFill>
                <a:latin typeface="Arial"/>
                <a:cs typeface="Arial"/>
              </a:rPr>
              <a:t>emplate matching </a:t>
            </a:r>
            <a:r>
              <a:rPr lang="it-IT" sz="3600" dirty="0" smtClean="0">
                <a:solidFill>
                  <a:srgbClr val="3333CC"/>
                </a:solidFill>
                <a:latin typeface="Arial"/>
                <a:cs typeface="Arial"/>
              </a:rPr>
              <a:t>per somme e moltiplicazioni: convoluzione</a:t>
            </a:r>
            <a:endParaRPr lang="en-GB" sz="3600" dirty="0">
              <a:solidFill>
                <a:srgbClr val="3333CC"/>
              </a:solidFill>
              <a:latin typeface="Arial"/>
              <a:cs typeface="Arial"/>
            </a:endParaRPr>
          </a:p>
        </p:txBody>
      </p:sp>
    </p:spTree>
    <p:extLst>
      <p:ext uri="{BB962C8B-B14F-4D97-AF65-F5344CB8AC3E}">
        <p14:creationId xmlns:p14="http://schemas.microsoft.com/office/powerpoint/2010/main" val="198575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txBox="1">
            <a:spLocks noChangeArrowheads="1"/>
          </p:cNvSpPr>
          <p:nvPr/>
        </p:nvSpPr>
        <p:spPr bwMode="auto">
          <a:xfrm>
            <a:off x="202533" y="160179"/>
            <a:ext cx="8941467" cy="66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sz="3600" i="1" dirty="0">
                <a:solidFill>
                  <a:srgbClr val="3333CC"/>
                </a:solidFill>
                <a:latin typeface="Arial"/>
                <a:cs typeface="Arial"/>
              </a:rPr>
              <a:t>t</a:t>
            </a:r>
            <a:r>
              <a:rPr lang="it-IT" sz="3600" i="1" dirty="0" smtClean="0">
                <a:solidFill>
                  <a:srgbClr val="3333CC"/>
                </a:solidFill>
                <a:latin typeface="Arial"/>
                <a:cs typeface="Arial"/>
              </a:rPr>
              <a:t>hresholding</a:t>
            </a:r>
            <a:r>
              <a:rPr lang="it-IT" sz="3600" dirty="0" smtClean="0">
                <a:solidFill>
                  <a:srgbClr val="3333CC"/>
                </a:solidFill>
                <a:latin typeface="Arial"/>
                <a:cs typeface="Arial"/>
              </a:rPr>
              <a:t> - soglia</a:t>
            </a:r>
            <a:endParaRPr lang="en-GB" sz="3600" dirty="0">
              <a:solidFill>
                <a:srgbClr val="3333CC"/>
              </a:solidFill>
              <a:latin typeface="Arial"/>
              <a:cs typeface="Arial"/>
            </a:endParaRPr>
          </a:p>
        </p:txBody>
      </p:sp>
      <p:sp>
        <p:nvSpPr>
          <p:cNvPr id="5" name="Freeform 4"/>
          <p:cNvSpPr/>
          <p:nvPr/>
        </p:nvSpPr>
        <p:spPr bwMode="auto">
          <a:xfrm>
            <a:off x="850608" y="1552352"/>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a:solidFill>
              <a:schemeClr val="tx1"/>
            </a:solidFill>
            <a:prstDash val="sysDash"/>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cxnSp>
        <p:nvCxnSpPr>
          <p:cNvPr id="7" name="Straight Connector 6"/>
          <p:cNvCxnSpPr/>
          <p:nvPr/>
        </p:nvCxnSpPr>
        <p:spPr bwMode="auto">
          <a:xfrm>
            <a:off x="313922" y="2700673"/>
            <a:ext cx="7145078" cy="0"/>
          </a:xfrm>
          <a:prstGeom prst="lin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Straight Connector 8"/>
          <p:cNvCxnSpPr/>
          <p:nvPr/>
        </p:nvCxnSpPr>
        <p:spPr bwMode="auto">
          <a:xfrm>
            <a:off x="313922" y="4150246"/>
            <a:ext cx="7145078" cy="0"/>
          </a:xfrm>
          <a:prstGeom prst="lin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Straight Connector 9"/>
          <p:cNvCxnSpPr/>
          <p:nvPr/>
        </p:nvCxnSpPr>
        <p:spPr bwMode="auto">
          <a:xfrm>
            <a:off x="313922" y="5621083"/>
            <a:ext cx="7145078" cy="0"/>
          </a:xfrm>
          <a:prstGeom prst="lin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Rectangle 10"/>
          <p:cNvSpPr/>
          <p:nvPr/>
        </p:nvSpPr>
        <p:spPr bwMode="auto">
          <a:xfrm>
            <a:off x="3698119" y="3387440"/>
            <a:ext cx="196445" cy="762806"/>
          </a:xfrm>
          <a:prstGeom prst="rect">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13" name="Oval 12"/>
          <p:cNvSpPr/>
          <p:nvPr/>
        </p:nvSpPr>
        <p:spPr bwMode="auto">
          <a:xfrm>
            <a:off x="2913323" y="6265794"/>
            <a:ext cx="195253" cy="193661"/>
          </a:xfrm>
          <a:prstGeom prst="ellipse">
            <a:avLst/>
          </a:prstGeom>
          <a:solidFill>
            <a:srgbClr val="CC66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18" name="Oval 17"/>
          <p:cNvSpPr/>
          <p:nvPr/>
        </p:nvSpPr>
        <p:spPr bwMode="auto">
          <a:xfrm>
            <a:off x="2342805" y="5524252"/>
            <a:ext cx="195253" cy="193661"/>
          </a:xfrm>
          <a:prstGeom prst="ellipse">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0" name="Freeform 19"/>
          <p:cNvSpPr/>
          <p:nvPr/>
        </p:nvSpPr>
        <p:spPr bwMode="auto">
          <a:xfrm>
            <a:off x="1419707" y="1552352"/>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a:solidFill>
              <a:schemeClr val="tx1"/>
            </a:solidFill>
            <a:prstDash val="sysDash"/>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1" name="Freeform 20"/>
          <p:cNvSpPr/>
          <p:nvPr/>
        </p:nvSpPr>
        <p:spPr bwMode="auto">
          <a:xfrm>
            <a:off x="1988806" y="1552352"/>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a:solidFill>
              <a:schemeClr val="tx1"/>
            </a:solidFill>
            <a:prstDash val="sysDash"/>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3" name="Oval 22"/>
          <p:cNvSpPr/>
          <p:nvPr/>
        </p:nvSpPr>
        <p:spPr bwMode="auto">
          <a:xfrm>
            <a:off x="3647229" y="2613212"/>
            <a:ext cx="195253" cy="193661"/>
          </a:xfrm>
          <a:prstGeom prst="ellipse">
            <a:avLst/>
          </a:prstGeom>
          <a:solidFill>
            <a:schemeClr val="tx1">
              <a:lumMod val="65000"/>
              <a:lumOff val="3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4" name="Oval 23"/>
          <p:cNvSpPr/>
          <p:nvPr/>
        </p:nvSpPr>
        <p:spPr bwMode="auto">
          <a:xfrm>
            <a:off x="3676228" y="3142011"/>
            <a:ext cx="195253" cy="193661"/>
          </a:xfrm>
          <a:prstGeom prst="ellipse">
            <a:avLst/>
          </a:prstGeom>
          <a:solidFill>
            <a:schemeClr val="tx1">
              <a:lumMod val="65000"/>
              <a:lumOff val="3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6" name="Oval 25"/>
          <p:cNvSpPr/>
          <p:nvPr/>
        </p:nvSpPr>
        <p:spPr bwMode="auto">
          <a:xfrm>
            <a:off x="3448590" y="4757344"/>
            <a:ext cx="195253" cy="193661"/>
          </a:xfrm>
          <a:prstGeom prst="ellipse">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7" name="Oval 26"/>
          <p:cNvSpPr/>
          <p:nvPr/>
        </p:nvSpPr>
        <p:spPr bwMode="auto">
          <a:xfrm>
            <a:off x="3691208" y="1889121"/>
            <a:ext cx="195253" cy="193661"/>
          </a:xfrm>
          <a:prstGeom prst="ellipse">
            <a:avLst/>
          </a:prstGeom>
          <a:solidFill>
            <a:schemeClr val="tx1">
              <a:lumMod val="65000"/>
              <a:lumOff val="3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8" name="Freeform 27"/>
          <p:cNvSpPr/>
          <p:nvPr/>
        </p:nvSpPr>
        <p:spPr bwMode="auto">
          <a:xfrm>
            <a:off x="2260760" y="1553749"/>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a:solidFill>
              <a:schemeClr val="tx1"/>
            </a:solidFill>
            <a:prstDash val="sysDash"/>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9" name="Oval 28"/>
          <p:cNvSpPr/>
          <p:nvPr/>
        </p:nvSpPr>
        <p:spPr bwMode="auto">
          <a:xfrm>
            <a:off x="3693929" y="1492695"/>
            <a:ext cx="195253" cy="193661"/>
          </a:xfrm>
          <a:prstGeom prst="ellipse">
            <a:avLst/>
          </a:prstGeom>
          <a:solidFill>
            <a:schemeClr val="tx1">
              <a:lumMod val="65000"/>
              <a:lumOff val="3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30" name="Oval 29"/>
          <p:cNvSpPr/>
          <p:nvPr/>
        </p:nvSpPr>
        <p:spPr bwMode="auto">
          <a:xfrm>
            <a:off x="3723094" y="4432632"/>
            <a:ext cx="195253" cy="193661"/>
          </a:xfrm>
          <a:prstGeom prst="ellipse">
            <a:avLst/>
          </a:prstGeom>
          <a:solidFill>
            <a:schemeClr val="accent6"/>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31" name="Freeform 30"/>
          <p:cNvSpPr/>
          <p:nvPr/>
        </p:nvSpPr>
        <p:spPr bwMode="auto">
          <a:xfrm>
            <a:off x="2502711" y="1513367"/>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a:solidFill>
              <a:schemeClr val="tx1"/>
            </a:solidFill>
            <a:prstDash val="sysDash"/>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32" name="Oval 31"/>
          <p:cNvSpPr/>
          <p:nvPr/>
        </p:nvSpPr>
        <p:spPr bwMode="auto">
          <a:xfrm>
            <a:off x="3986834" y="4761722"/>
            <a:ext cx="195253" cy="193661"/>
          </a:xfrm>
          <a:prstGeom prst="ellipse">
            <a:avLst/>
          </a:prstGeom>
          <a:solidFill>
            <a:srgbClr val="00B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33" name="Freeform 32"/>
          <p:cNvSpPr/>
          <p:nvPr/>
        </p:nvSpPr>
        <p:spPr bwMode="auto">
          <a:xfrm>
            <a:off x="3059283" y="1559334"/>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a:solidFill>
              <a:schemeClr val="tx1"/>
            </a:solidFill>
            <a:prstDash val="sysDash"/>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34" name="Oval 33"/>
          <p:cNvSpPr/>
          <p:nvPr/>
        </p:nvSpPr>
        <p:spPr bwMode="auto">
          <a:xfrm>
            <a:off x="4495181" y="6324819"/>
            <a:ext cx="195253" cy="193661"/>
          </a:xfrm>
          <a:prstGeom prst="ellipse">
            <a:avLst/>
          </a:prstGeom>
          <a:solidFill>
            <a:srgbClr val="CC66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35" name="Freeform 34"/>
          <p:cNvSpPr/>
          <p:nvPr/>
        </p:nvSpPr>
        <p:spPr bwMode="auto">
          <a:xfrm>
            <a:off x="3617265" y="1585218"/>
            <a:ext cx="2865733" cy="1694519"/>
          </a:xfrm>
          <a:custGeom>
            <a:avLst/>
            <a:gdLst>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235211"/>
              <a:gd name="connsiteX1" fmla="*/ 361507 w 4040373"/>
              <a:gd name="connsiteY1" fmla="*/ 1403587 h 2235211"/>
              <a:gd name="connsiteX2" fmla="*/ 552893 w 4040373"/>
              <a:gd name="connsiteY2" fmla="*/ 1573708 h 2235211"/>
              <a:gd name="connsiteX3" fmla="*/ 978196 w 4040373"/>
              <a:gd name="connsiteY3" fmla="*/ 2126601 h 2235211"/>
              <a:gd name="connsiteX4" fmla="*/ 1254642 w 4040373"/>
              <a:gd name="connsiteY4" fmla="*/ 2020275 h 2235211"/>
              <a:gd name="connsiteX5" fmla="*/ 2232838 w 4040373"/>
              <a:gd name="connsiteY5" fmla="*/ 89 h 2235211"/>
              <a:gd name="connsiteX6" fmla="*/ 3062177 w 4040373"/>
              <a:gd name="connsiteY6" fmla="*/ 2105336 h 2235211"/>
              <a:gd name="connsiteX7" fmla="*/ 3678866 w 4040373"/>
              <a:gd name="connsiteY7" fmla="*/ 1467382 h 2235211"/>
              <a:gd name="connsiteX8" fmla="*/ 4040373 w 4040373"/>
              <a:gd name="connsiteY8" fmla="*/ 1424852 h 2235211"/>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52 h 2179899"/>
              <a:gd name="connsiteX1" fmla="*/ 361507 w 4040373"/>
              <a:gd name="connsiteY1" fmla="*/ 1403587 h 2179899"/>
              <a:gd name="connsiteX2" fmla="*/ 552893 w 4040373"/>
              <a:gd name="connsiteY2" fmla="*/ 1573708 h 2179899"/>
              <a:gd name="connsiteX3" fmla="*/ 871870 w 4040373"/>
              <a:gd name="connsiteY3" fmla="*/ 1999010 h 2179899"/>
              <a:gd name="connsiteX4" fmla="*/ 1254642 w 4040373"/>
              <a:gd name="connsiteY4" fmla="*/ 2020275 h 2179899"/>
              <a:gd name="connsiteX5" fmla="*/ 2232838 w 4040373"/>
              <a:gd name="connsiteY5" fmla="*/ 89 h 2179899"/>
              <a:gd name="connsiteX6" fmla="*/ 3062177 w 4040373"/>
              <a:gd name="connsiteY6" fmla="*/ 2105336 h 2179899"/>
              <a:gd name="connsiteX7" fmla="*/ 3678866 w 4040373"/>
              <a:gd name="connsiteY7" fmla="*/ 1467382 h 2179899"/>
              <a:gd name="connsiteX8" fmla="*/ 4040373 w 4040373"/>
              <a:gd name="connsiteY8" fmla="*/ 1424852 h 2179899"/>
              <a:gd name="connsiteX0" fmla="*/ 0 w 4040373"/>
              <a:gd name="connsiteY0" fmla="*/ 1424848 h 2153062"/>
              <a:gd name="connsiteX1" fmla="*/ 361507 w 4040373"/>
              <a:gd name="connsiteY1" fmla="*/ 1403583 h 2153062"/>
              <a:gd name="connsiteX2" fmla="*/ 552893 w 4040373"/>
              <a:gd name="connsiteY2" fmla="*/ 1573704 h 2153062"/>
              <a:gd name="connsiteX3" fmla="*/ 1254642 w 4040373"/>
              <a:gd name="connsiteY3" fmla="*/ 2020271 h 2153062"/>
              <a:gd name="connsiteX4" fmla="*/ 2232838 w 4040373"/>
              <a:gd name="connsiteY4" fmla="*/ 85 h 2153062"/>
              <a:gd name="connsiteX5" fmla="*/ 3062177 w 4040373"/>
              <a:gd name="connsiteY5" fmla="*/ 2105332 h 2153062"/>
              <a:gd name="connsiteX6" fmla="*/ 3678866 w 4040373"/>
              <a:gd name="connsiteY6" fmla="*/ 1467378 h 2153062"/>
              <a:gd name="connsiteX7" fmla="*/ 4040373 w 4040373"/>
              <a:gd name="connsiteY7" fmla="*/ 1424848 h 2153062"/>
              <a:gd name="connsiteX0" fmla="*/ 0 w 4040373"/>
              <a:gd name="connsiteY0" fmla="*/ 1424784 h 2152998"/>
              <a:gd name="connsiteX1" fmla="*/ 361507 w 4040373"/>
              <a:gd name="connsiteY1" fmla="*/ 1403519 h 2152998"/>
              <a:gd name="connsiteX2" fmla="*/ 552893 w 4040373"/>
              <a:gd name="connsiteY2" fmla="*/ 1573640 h 2152998"/>
              <a:gd name="connsiteX3" fmla="*/ 1254642 w 4040373"/>
              <a:gd name="connsiteY3" fmla="*/ 2062738 h 2152998"/>
              <a:gd name="connsiteX4" fmla="*/ 2232838 w 4040373"/>
              <a:gd name="connsiteY4" fmla="*/ 21 h 2152998"/>
              <a:gd name="connsiteX5" fmla="*/ 3062177 w 4040373"/>
              <a:gd name="connsiteY5" fmla="*/ 2105268 h 2152998"/>
              <a:gd name="connsiteX6" fmla="*/ 3678866 w 4040373"/>
              <a:gd name="connsiteY6" fmla="*/ 1467314 h 2152998"/>
              <a:gd name="connsiteX7" fmla="*/ 4040373 w 4040373"/>
              <a:gd name="connsiteY7" fmla="*/ 1424784 h 2152998"/>
              <a:gd name="connsiteX0" fmla="*/ 0 w 4040373"/>
              <a:gd name="connsiteY0" fmla="*/ 1424782 h 2152996"/>
              <a:gd name="connsiteX1" fmla="*/ 361507 w 4040373"/>
              <a:gd name="connsiteY1" fmla="*/ 1403517 h 2152996"/>
              <a:gd name="connsiteX2" fmla="*/ 552893 w 4040373"/>
              <a:gd name="connsiteY2" fmla="*/ 1573638 h 2152996"/>
              <a:gd name="connsiteX3" fmla="*/ 1254642 w 4040373"/>
              <a:gd name="connsiteY3" fmla="*/ 2062736 h 2152996"/>
              <a:gd name="connsiteX4" fmla="*/ 2232838 w 4040373"/>
              <a:gd name="connsiteY4" fmla="*/ 19 h 2152996"/>
              <a:gd name="connsiteX5" fmla="*/ 3062177 w 4040373"/>
              <a:gd name="connsiteY5" fmla="*/ 2105266 h 2152996"/>
              <a:gd name="connsiteX6" fmla="*/ 3678866 w 4040373"/>
              <a:gd name="connsiteY6" fmla="*/ 1467312 h 2152996"/>
              <a:gd name="connsiteX7" fmla="*/ 4040373 w 4040373"/>
              <a:gd name="connsiteY7" fmla="*/ 1424782 h 2152996"/>
              <a:gd name="connsiteX0" fmla="*/ 0 w 4040373"/>
              <a:gd name="connsiteY0" fmla="*/ 1424783 h 2152997"/>
              <a:gd name="connsiteX1" fmla="*/ 361507 w 4040373"/>
              <a:gd name="connsiteY1" fmla="*/ 1403518 h 2152997"/>
              <a:gd name="connsiteX2" fmla="*/ 1254642 w 4040373"/>
              <a:gd name="connsiteY2" fmla="*/ 2062737 h 2152997"/>
              <a:gd name="connsiteX3" fmla="*/ 2232838 w 4040373"/>
              <a:gd name="connsiteY3" fmla="*/ 20 h 2152997"/>
              <a:gd name="connsiteX4" fmla="*/ 3062177 w 4040373"/>
              <a:gd name="connsiteY4" fmla="*/ 2105267 h 2152997"/>
              <a:gd name="connsiteX5" fmla="*/ 3678866 w 4040373"/>
              <a:gd name="connsiteY5" fmla="*/ 1467313 h 2152997"/>
              <a:gd name="connsiteX6" fmla="*/ 4040373 w 4040373"/>
              <a:gd name="connsiteY6" fmla="*/ 1424783 h 2152997"/>
              <a:gd name="connsiteX0" fmla="*/ 0 w 4040373"/>
              <a:gd name="connsiteY0" fmla="*/ 1424769 h 2152983"/>
              <a:gd name="connsiteX1" fmla="*/ 361507 w 4040373"/>
              <a:gd name="connsiteY1" fmla="*/ 1403504 h 2152983"/>
              <a:gd name="connsiteX2" fmla="*/ 1190847 w 4040373"/>
              <a:gd name="connsiteY2" fmla="*/ 2083989 h 2152983"/>
              <a:gd name="connsiteX3" fmla="*/ 2232838 w 4040373"/>
              <a:gd name="connsiteY3" fmla="*/ 6 h 2152983"/>
              <a:gd name="connsiteX4" fmla="*/ 3062177 w 4040373"/>
              <a:gd name="connsiteY4" fmla="*/ 2105253 h 2152983"/>
              <a:gd name="connsiteX5" fmla="*/ 3678866 w 4040373"/>
              <a:gd name="connsiteY5" fmla="*/ 1467299 h 2152983"/>
              <a:gd name="connsiteX6" fmla="*/ 4040373 w 4040373"/>
              <a:gd name="connsiteY6" fmla="*/ 1424769 h 2152983"/>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62177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75328"/>
              <a:gd name="connsiteX1" fmla="*/ 361507 w 4040373"/>
              <a:gd name="connsiteY1" fmla="*/ 1424768 h 2175328"/>
              <a:gd name="connsiteX2" fmla="*/ 1190847 w 4040373"/>
              <a:gd name="connsiteY2" fmla="*/ 2105253 h 2175328"/>
              <a:gd name="connsiteX3" fmla="*/ 2147777 w 4040373"/>
              <a:gd name="connsiteY3" fmla="*/ 5 h 2175328"/>
              <a:gd name="connsiteX4" fmla="*/ 3083442 w 4040373"/>
              <a:gd name="connsiteY4" fmla="*/ 2126517 h 2175328"/>
              <a:gd name="connsiteX5" fmla="*/ 3678866 w 4040373"/>
              <a:gd name="connsiteY5" fmla="*/ 1488563 h 2175328"/>
              <a:gd name="connsiteX6" fmla="*/ 4040373 w 4040373"/>
              <a:gd name="connsiteY6" fmla="*/ 1446033 h 2175328"/>
              <a:gd name="connsiteX0" fmla="*/ 0 w 4040373"/>
              <a:gd name="connsiteY0" fmla="*/ 1446033 h 2148706"/>
              <a:gd name="connsiteX1" fmla="*/ 361507 w 4040373"/>
              <a:gd name="connsiteY1" fmla="*/ 1424768 h 2148706"/>
              <a:gd name="connsiteX2" fmla="*/ 1190847 w 4040373"/>
              <a:gd name="connsiteY2" fmla="*/ 2105253 h 2148706"/>
              <a:gd name="connsiteX3" fmla="*/ 2147777 w 4040373"/>
              <a:gd name="connsiteY3" fmla="*/ 5 h 2148706"/>
              <a:gd name="connsiteX4" fmla="*/ 3083442 w 4040373"/>
              <a:gd name="connsiteY4" fmla="*/ 2126517 h 2148706"/>
              <a:gd name="connsiteX5" fmla="*/ 3678866 w 4040373"/>
              <a:gd name="connsiteY5" fmla="*/ 1488563 h 2148706"/>
              <a:gd name="connsiteX6" fmla="*/ 4040373 w 4040373"/>
              <a:gd name="connsiteY6" fmla="*/ 1446033 h 2148706"/>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91"/>
              <a:gd name="connsiteX1" fmla="*/ 361507 w 4040373"/>
              <a:gd name="connsiteY1" fmla="*/ 1424768 h 2126791"/>
              <a:gd name="connsiteX2" fmla="*/ 1190847 w 4040373"/>
              <a:gd name="connsiteY2" fmla="*/ 2105253 h 2126791"/>
              <a:gd name="connsiteX3" fmla="*/ 2147777 w 4040373"/>
              <a:gd name="connsiteY3" fmla="*/ 5 h 2126791"/>
              <a:gd name="connsiteX4" fmla="*/ 3083442 w 4040373"/>
              <a:gd name="connsiteY4" fmla="*/ 2126517 h 2126791"/>
              <a:gd name="connsiteX5" fmla="*/ 3678866 w 4040373"/>
              <a:gd name="connsiteY5" fmla="*/ 1488563 h 2126791"/>
              <a:gd name="connsiteX6" fmla="*/ 4040373 w 4040373"/>
              <a:gd name="connsiteY6" fmla="*/ 1446033 h 2126791"/>
              <a:gd name="connsiteX0" fmla="*/ 0 w 4040373"/>
              <a:gd name="connsiteY0" fmla="*/ 1446033 h 2126740"/>
              <a:gd name="connsiteX1" fmla="*/ 361507 w 4040373"/>
              <a:gd name="connsiteY1" fmla="*/ 1424768 h 2126740"/>
              <a:gd name="connsiteX2" fmla="*/ 1190847 w 4040373"/>
              <a:gd name="connsiteY2" fmla="*/ 2105253 h 2126740"/>
              <a:gd name="connsiteX3" fmla="*/ 2147777 w 4040373"/>
              <a:gd name="connsiteY3" fmla="*/ 5 h 2126740"/>
              <a:gd name="connsiteX4" fmla="*/ 3083442 w 4040373"/>
              <a:gd name="connsiteY4" fmla="*/ 2126517 h 2126740"/>
              <a:gd name="connsiteX5" fmla="*/ 3678866 w 4040373"/>
              <a:gd name="connsiteY5" fmla="*/ 1488563 h 2126740"/>
              <a:gd name="connsiteX6" fmla="*/ 4040373 w 4040373"/>
              <a:gd name="connsiteY6" fmla="*/ 1446033 h 2126740"/>
              <a:gd name="connsiteX0" fmla="*/ 0 w 3763927"/>
              <a:gd name="connsiteY0" fmla="*/ 1446033 h 2126789"/>
              <a:gd name="connsiteX1" fmla="*/ 361507 w 3763927"/>
              <a:gd name="connsiteY1" fmla="*/ 1424768 h 2126789"/>
              <a:gd name="connsiteX2" fmla="*/ 1190847 w 3763927"/>
              <a:gd name="connsiteY2" fmla="*/ 2105253 h 2126789"/>
              <a:gd name="connsiteX3" fmla="*/ 2147777 w 3763927"/>
              <a:gd name="connsiteY3" fmla="*/ 5 h 2126789"/>
              <a:gd name="connsiteX4" fmla="*/ 3083442 w 3763927"/>
              <a:gd name="connsiteY4" fmla="*/ 2126517 h 2126789"/>
              <a:gd name="connsiteX5" fmla="*/ 3678866 w 3763927"/>
              <a:gd name="connsiteY5" fmla="*/ 1488563 h 2126789"/>
              <a:gd name="connsiteX6" fmla="*/ 3763927 w 3763927"/>
              <a:gd name="connsiteY6" fmla="*/ 1467298 h 2126789"/>
              <a:gd name="connsiteX0" fmla="*/ 0 w 4146700"/>
              <a:gd name="connsiteY0" fmla="*/ 1446033 h 2126789"/>
              <a:gd name="connsiteX1" fmla="*/ 361507 w 4146700"/>
              <a:gd name="connsiteY1" fmla="*/ 1424768 h 2126789"/>
              <a:gd name="connsiteX2" fmla="*/ 1190847 w 4146700"/>
              <a:gd name="connsiteY2" fmla="*/ 2105253 h 2126789"/>
              <a:gd name="connsiteX3" fmla="*/ 2147777 w 4146700"/>
              <a:gd name="connsiteY3" fmla="*/ 5 h 2126789"/>
              <a:gd name="connsiteX4" fmla="*/ 3083442 w 4146700"/>
              <a:gd name="connsiteY4" fmla="*/ 2126517 h 2126789"/>
              <a:gd name="connsiteX5" fmla="*/ 3678866 w 4146700"/>
              <a:gd name="connsiteY5" fmla="*/ 1488563 h 2126789"/>
              <a:gd name="connsiteX6" fmla="*/ 4146700 w 4146700"/>
              <a:gd name="connsiteY6" fmla="*/ 1467298 h 2126789"/>
              <a:gd name="connsiteX0" fmla="*/ 0 w 3976579"/>
              <a:gd name="connsiteY0" fmla="*/ 1446033 h 2126788"/>
              <a:gd name="connsiteX1" fmla="*/ 361507 w 3976579"/>
              <a:gd name="connsiteY1" fmla="*/ 1424768 h 2126788"/>
              <a:gd name="connsiteX2" fmla="*/ 1190847 w 3976579"/>
              <a:gd name="connsiteY2" fmla="*/ 2105253 h 2126788"/>
              <a:gd name="connsiteX3" fmla="*/ 2147777 w 3976579"/>
              <a:gd name="connsiteY3" fmla="*/ 5 h 2126788"/>
              <a:gd name="connsiteX4" fmla="*/ 3083442 w 3976579"/>
              <a:gd name="connsiteY4" fmla="*/ 2126517 h 2126788"/>
              <a:gd name="connsiteX5" fmla="*/ 3678866 w 3976579"/>
              <a:gd name="connsiteY5" fmla="*/ 1488563 h 2126788"/>
              <a:gd name="connsiteX6" fmla="*/ 3976579 w 3976579"/>
              <a:gd name="connsiteY6" fmla="*/ 1488563 h 2126788"/>
              <a:gd name="connsiteX0" fmla="*/ 0 w 4231760"/>
              <a:gd name="connsiteY0" fmla="*/ 1446033 h 2126789"/>
              <a:gd name="connsiteX1" fmla="*/ 361507 w 4231760"/>
              <a:gd name="connsiteY1" fmla="*/ 1424768 h 2126789"/>
              <a:gd name="connsiteX2" fmla="*/ 1190847 w 4231760"/>
              <a:gd name="connsiteY2" fmla="*/ 2105253 h 2126789"/>
              <a:gd name="connsiteX3" fmla="*/ 2147777 w 4231760"/>
              <a:gd name="connsiteY3" fmla="*/ 5 h 2126789"/>
              <a:gd name="connsiteX4" fmla="*/ 3083442 w 4231760"/>
              <a:gd name="connsiteY4" fmla="*/ 2126517 h 2126789"/>
              <a:gd name="connsiteX5" fmla="*/ 3678866 w 4231760"/>
              <a:gd name="connsiteY5" fmla="*/ 1488563 h 2126789"/>
              <a:gd name="connsiteX6" fmla="*/ 4231760 w 4231760"/>
              <a:gd name="connsiteY6" fmla="*/ 1467298 h 2126789"/>
              <a:gd name="connsiteX0" fmla="*/ 0 w 4210495"/>
              <a:gd name="connsiteY0" fmla="*/ 1446033 h 2126769"/>
              <a:gd name="connsiteX1" fmla="*/ 361507 w 4210495"/>
              <a:gd name="connsiteY1" fmla="*/ 1424768 h 2126769"/>
              <a:gd name="connsiteX2" fmla="*/ 1190847 w 4210495"/>
              <a:gd name="connsiteY2" fmla="*/ 2105253 h 2126769"/>
              <a:gd name="connsiteX3" fmla="*/ 2147777 w 4210495"/>
              <a:gd name="connsiteY3" fmla="*/ 5 h 2126769"/>
              <a:gd name="connsiteX4" fmla="*/ 3083442 w 4210495"/>
              <a:gd name="connsiteY4" fmla="*/ 2126517 h 2126769"/>
              <a:gd name="connsiteX5" fmla="*/ 3678866 w 4210495"/>
              <a:gd name="connsiteY5" fmla="*/ 1488563 h 2126769"/>
              <a:gd name="connsiteX6" fmla="*/ 4210495 w 4210495"/>
              <a:gd name="connsiteY6" fmla="*/ 1743744 h 2126769"/>
              <a:gd name="connsiteX0" fmla="*/ 0 w 4189229"/>
              <a:gd name="connsiteY0" fmla="*/ 1446033 h 2126786"/>
              <a:gd name="connsiteX1" fmla="*/ 361507 w 4189229"/>
              <a:gd name="connsiteY1" fmla="*/ 1424768 h 2126786"/>
              <a:gd name="connsiteX2" fmla="*/ 1190847 w 4189229"/>
              <a:gd name="connsiteY2" fmla="*/ 2105253 h 2126786"/>
              <a:gd name="connsiteX3" fmla="*/ 2147777 w 4189229"/>
              <a:gd name="connsiteY3" fmla="*/ 5 h 2126786"/>
              <a:gd name="connsiteX4" fmla="*/ 3083442 w 4189229"/>
              <a:gd name="connsiteY4" fmla="*/ 2126517 h 2126786"/>
              <a:gd name="connsiteX5" fmla="*/ 3678866 w 4189229"/>
              <a:gd name="connsiteY5" fmla="*/ 1488563 h 2126786"/>
              <a:gd name="connsiteX6" fmla="*/ 4189229 w 4189229"/>
              <a:gd name="connsiteY6" fmla="*/ 1509828 h 2126786"/>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189229"/>
              <a:gd name="connsiteY0" fmla="*/ 1446033 h 2126789"/>
              <a:gd name="connsiteX1" fmla="*/ 361507 w 4189229"/>
              <a:gd name="connsiteY1" fmla="*/ 1424768 h 2126789"/>
              <a:gd name="connsiteX2" fmla="*/ 1190847 w 4189229"/>
              <a:gd name="connsiteY2" fmla="*/ 2105253 h 2126789"/>
              <a:gd name="connsiteX3" fmla="*/ 2147777 w 4189229"/>
              <a:gd name="connsiteY3" fmla="*/ 5 h 2126789"/>
              <a:gd name="connsiteX4" fmla="*/ 3083442 w 4189229"/>
              <a:gd name="connsiteY4" fmla="*/ 2126517 h 2126789"/>
              <a:gd name="connsiteX5" fmla="*/ 3678866 w 4189229"/>
              <a:gd name="connsiteY5" fmla="*/ 1488563 h 2126789"/>
              <a:gd name="connsiteX6" fmla="*/ 4189229 w 4189229"/>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4019108"/>
              <a:gd name="connsiteY0" fmla="*/ 1403503 h 2126789"/>
              <a:gd name="connsiteX1" fmla="*/ 191386 w 4019108"/>
              <a:gd name="connsiteY1" fmla="*/ 1424768 h 2126789"/>
              <a:gd name="connsiteX2" fmla="*/ 1020726 w 4019108"/>
              <a:gd name="connsiteY2" fmla="*/ 2105253 h 2126789"/>
              <a:gd name="connsiteX3" fmla="*/ 1977656 w 4019108"/>
              <a:gd name="connsiteY3" fmla="*/ 5 h 2126789"/>
              <a:gd name="connsiteX4" fmla="*/ 2913321 w 4019108"/>
              <a:gd name="connsiteY4" fmla="*/ 2126517 h 2126789"/>
              <a:gd name="connsiteX5" fmla="*/ 3508745 w 4019108"/>
              <a:gd name="connsiteY5" fmla="*/ 1488563 h 2126789"/>
              <a:gd name="connsiteX6" fmla="*/ 4019108 w 4019108"/>
              <a:gd name="connsiteY6" fmla="*/ 1467298 h 2126789"/>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26791"/>
              <a:gd name="connsiteX1" fmla="*/ 191386 w 3678866"/>
              <a:gd name="connsiteY1" fmla="*/ 1424768 h 2126791"/>
              <a:gd name="connsiteX2" fmla="*/ 1020726 w 3678866"/>
              <a:gd name="connsiteY2" fmla="*/ 2105253 h 2126791"/>
              <a:gd name="connsiteX3" fmla="*/ 1977656 w 3678866"/>
              <a:gd name="connsiteY3" fmla="*/ 5 h 2126791"/>
              <a:gd name="connsiteX4" fmla="*/ 2913321 w 3678866"/>
              <a:gd name="connsiteY4" fmla="*/ 2126517 h 2126791"/>
              <a:gd name="connsiteX5" fmla="*/ 3508745 w 3678866"/>
              <a:gd name="connsiteY5" fmla="*/ 1488563 h 2126791"/>
              <a:gd name="connsiteX6" fmla="*/ 3678866 w 3678866"/>
              <a:gd name="connsiteY6" fmla="*/ 1446033 h 2126791"/>
              <a:gd name="connsiteX0" fmla="*/ 0 w 3678866"/>
              <a:gd name="connsiteY0" fmla="*/ 1403503 h 2175328"/>
              <a:gd name="connsiteX1" fmla="*/ 191386 w 3678866"/>
              <a:gd name="connsiteY1" fmla="*/ 1424768 h 2175328"/>
              <a:gd name="connsiteX2" fmla="*/ 1020726 w 3678866"/>
              <a:gd name="connsiteY2" fmla="*/ 2105253 h 2175328"/>
              <a:gd name="connsiteX3" fmla="*/ 1935126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03503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 name="connsiteX0" fmla="*/ 0 w 3678866"/>
              <a:gd name="connsiteY0" fmla="*/ 1446034 h 2175328"/>
              <a:gd name="connsiteX1" fmla="*/ 191386 w 3678866"/>
              <a:gd name="connsiteY1" fmla="*/ 1424768 h 2175328"/>
              <a:gd name="connsiteX2" fmla="*/ 1020726 w 3678866"/>
              <a:gd name="connsiteY2" fmla="*/ 2105253 h 2175328"/>
              <a:gd name="connsiteX3" fmla="*/ 1956391 w 3678866"/>
              <a:gd name="connsiteY3" fmla="*/ 5 h 2175328"/>
              <a:gd name="connsiteX4" fmla="*/ 2913321 w 3678866"/>
              <a:gd name="connsiteY4" fmla="*/ 2126517 h 2175328"/>
              <a:gd name="connsiteX5" fmla="*/ 3508745 w 3678866"/>
              <a:gd name="connsiteY5" fmla="*/ 1488563 h 2175328"/>
              <a:gd name="connsiteX6" fmla="*/ 3678866 w 3678866"/>
              <a:gd name="connsiteY6" fmla="*/ 1446033 h 217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66" h="2175328">
                <a:moveTo>
                  <a:pt x="0" y="1446034"/>
                </a:moveTo>
                <a:cubicBezTo>
                  <a:pt x="155944" y="1444262"/>
                  <a:pt x="21265" y="1314898"/>
                  <a:pt x="191386" y="1424768"/>
                </a:cubicBezTo>
                <a:cubicBezTo>
                  <a:pt x="361507" y="1534638"/>
                  <a:pt x="726559" y="2342713"/>
                  <a:pt x="1020726" y="2105253"/>
                </a:cubicBezTo>
                <a:cubicBezTo>
                  <a:pt x="1314893" y="1867793"/>
                  <a:pt x="1640959" y="-3539"/>
                  <a:pt x="1956391" y="5"/>
                </a:cubicBezTo>
                <a:cubicBezTo>
                  <a:pt x="2271823" y="3549"/>
                  <a:pt x="2654595" y="1878424"/>
                  <a:pt x="2913321" y="2126517"/>
                </a:cubicBezTo>
                <a:cubicBezTo>
                  <a:pt x="3172047" y="2374610"/>
                  <a:pt x="3381154" y="1601977"/>
                  <a:pt x="3508745" y="1488563"/>
                </a:cubicBezTo>
                <a:cubicBezTo>
                  <a:pt x="3636336" y="1375149"/>
                  <a:pt x="3558365" y="1453121"/>
                  <a:pt x="3678866" y="1446033"/>
                </a:cubicBezTo>
              </a:path>
            </a:pathLst>
          </a:custGeom>
          <a:noFill/>
          <a:ln w="38100">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39" name="Rectangle 38"/>
          <p:cNvSpPr/>
          <p:nvPr/>
        </p:nvSpPr>
        <p:spPr>
          <a:xfrm>
            <a:off x="7460377" y="3870373"/>
            <a:ext cx="1766302" cy="430887"/>
          </a:xfrm>
          <a:prstGeom prst="rect">
            <a:avLst/>
          </a:prstGeom>
        </p:spPr>
        <p:txBody>
          <a:bodyPr wrap="square">
            <a:spAutoFit/>
          </a:bodyPr>
          <a:lstStyle/>
          <a:p>
            <a:pPr algn="ctr"/>
            <a:r>
              <a:rPr lang="it-IT" sz="2200" dirty="0" smtClean="0">
                <a:latin typeface="Arial"/>
              </a:rPr>
              <a:t>stimolo</a:t>
            </a:r>
            <a:endParaRPr lang="it-IT" sz="2200" dirty="0"/>
          </a:p>
        </p:txBody>
      </p:sp>
      <p:cxnSp>
        <p:nvCxnSpPr>
          <p:cNvPr id="41" name="Straight Connector 40"/>
          <p:cNvCxnSpPr>
            <a:stCxn id="5" idx="3"/>
            <a:endCxn id="18" idx="0"/>
          </p:cNvCxnSpPr>
          <p:nvPr/>
        </p:nvCxnSpPr>
        <p:spPr bwMode="auto">
          <a:xfrm>
            <a:off x="2393543" y="1552356"/>
            <a:ext cx="27927" cy="3971896"/>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2" name="Straight Connector 41"/>
          <p:cNvCxnSpPr/>
          <p:nvPr/>
        </p:nvCxnSpPr>
        <p:spPr bwMode="auto">
          <a:xfrm>
            <a:off x="2978073" y="1553861"/>
            <a:ext cx="26165" cy="4711933"/>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 name="Straight Connector 43"/>
          <p:cNvCxnSpPr>
            <a:endCxn id="26" idx="0"/>
          </p:cNvCxnSpPr>
          <p:nvPr/>
        </p:nvCxnSpPr>
        <p:spPr bwMode="auto">
          <a:xfrm>
            <a:off x="3512363" y="1583129"/>
            <a:ext cx="33854" cy="3174215"/>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 name="Straight Connector 45"/>
          <p:cNvCxnSpPr/>
          <p:nvPr/>
        </p:nvCxnSpPr>
        <p:spPr bwMode="auto">
          <a:xfrm>
            <a:off x="3792506" y="1580157"/>
            <a:ext cx="33854" cy="2885651"/>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 name="Straight Connector 47"/>
          <p:cNvCxnSpPr>
            <a:endCxn id="32" idx="0"/>
          </p:cNvCxnSpPr>
          <p:nvPr/>
        </p:nvCxnSpPr>
        <p:spPr bwMode="auto">
          <a:xfrm>
            <a:off x="4047159" y="1502441"/>
            <a:ext cx="37302" cy="3259281"/>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 name="Straight Connector 49"/>
          <p:cNvCxnSpPr/>
          <p:nvPr/>
        </p:nvCxnSpPr>
        <p:spPr bwMode="auto">
          <a:xfrm>
            <a:off x="4576106" y="1580157"/>
            <a:ext cx="26165" cy="4711933"/>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7" name="Oval 36"/>
          <p:cNvSpPr/>
          <p:nvPr/>
        </p:nvSpPr>
        <p:spPr bwMode="auto">
          <a:xfrm>
            <a:off x="5055304" y="5531200"/>
            <a:ext cx="195253" cy="193661"/>
          </a:xfrm>
          <a:prstGeom prst="ellipse">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cxnSp>
        <p:nvCxnSpPr>
          <p:cNvPr id="51" name="Straight Connector 50"/>
          <p:cNvCxnSpPr/>
          <p:nvPr/>
        </p:nvCxnSpPr>
        <p:spPr bwMode="auto">
          <a:xfrm>
            <a:off x="5118085" y="1620625"/>
            <a:ext cx="27927" cy="3971896"/>
          </a:xfrm>
          <a:prstGeom prst="line">
            <a:avLst/>
          </a:prstGeom>
          <a:noFill/>
          <a:ln w="9525"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2" name="Rectangle 51"/>
          <p:cNvSpPr/>
          <p:nvPr/>
        </p:nvSpPr>
        <p:spPr>
          <a:xfrm>
            <a:off x="7460377" y="5342897"/>
            <a:ext cx="1766302" cy="769441"/>
          </a:xfrm>
          <a:prstGeom prst="rect">
            <a:avLst/>
          </a:prstGeom>
        </p:spPr>
        <p:txBody>
          <a:bodyPr wrap="square">
            <a:spAutoFit/>
          </a:bodyPr>
          <a:lstStyle/>
          <a:p>
            <a:pPr algn="ctr"/>
            <a:r>
              <a:rPr lang="it-IT" sz="2200" dirty="0">
                <a:latin typeface="Arial"/>
              </a:rPr>
              <a:t>r</a:t>
            </a:r>
            <a:r>
              <a:rPr lang="it-IT" sz="2200" dirty="0" smtClean="0">
                <a:latin typeface="Arial"/>
              </a:rPr>
              <a:t>isposta</a:t>
            </a:r>
          </a:p>
          <a:p>
            <a:pPr algn="ctr"/>
            <a:r>
              <a:rPr lang="it-IT" sz="2200" dirty="0" smtClean="0">
                <a:latin typeface="Arial"/>
              </a:rPr>
              <a:t>(somma)</a:t>
            </a:r>
            <a:endParaRPr lang="it-IT" sz="2200" dirty="0"/>
          </a:p>
        </p:txBody>
      </p:sp>
      <p:sp>
        <p:nvSpPr>
          <p:cNvPr id="53" name="Rectangle 52"/>
          <p:cNvSpPr/>
          <p:nvPr/>
        </p:nvSpPr>
        <p:spPr>
          <a:xfrm>
            <a:off x="7364391" y="2109139"/>
            <a:ext cx="1958274" cy="1107996"/>
          </a:xfrm>
          <a:prstGeom prst="rect">
            <a:avLst/>
          </a:prstGeom>
        </p:spPr>
        <p:txBody>
          <a:bodyPr wrap="square">
            <a:spAutoFit/>
          </a:bodyPr>
          <a:lstStyle/>
          <a:p>
            <a:pPr algn="ctr"/>
            <a:r>
              <a:rPr lang="it-IT" sz="2200" dirty="0" smtClean="0">
                <a:latin typeface="Arial"/>
              </a:rPr>
              <a:t>campo recettivo analizzatore</a:t>
            </a:r>
            <a:endParaRPr lang="it-IT" sz="2200" dirty="0"/>
          </a:p>
        </p:txBody>
      </p:sp>
      <p:sp>
        <p:nvSpPr>
          <p:cNvPr id="36" name="Oval 35"/>
          <p:cNvSpPr/>
          <p:nvPr/>
        </p:nvSpPr>
        <p:spPr bwMode="auto">
          <a:xfrm>
            <a:off x="3669389" y="1895537"/>
            <a:ext cx="195253" cy="193661"/>
          </a:xfrm>
          <a:prstGeom prst="ellipse">
            <a:avLst/>
          </a:prstGeom>
          <a:solidFill>
            <a:schemeClr val="tx1">
              <a:lumMod val="65000"/>
              <a:lumOff val="3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38" name="Oval 37"/>
          <p:cNvSpPr/>
          <p:nvPr/>
        </p:nvSpPr>
        <p:spPr bwMode="auto">
          <a:xfrm>
            <a:off x="3679773" y="3124291"/>
            <a:ext cx="195253" cy="193661"/>
          </a:xfrm>
          <a:prstGeom prst="ellipse">
            <a:avLst/>
          </a:prstGeom>
          <a:solidFill>
            <a:schemeClr val="tx1">
              <a:lumMod val="65000"/>
              <a:lumOff val="3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40" name="Oval 39"/>
          <p:cNvSpPr/>
          <p:nvPr/>
        </p:nvSpPr>
        <p:spPr bwMode="auto">
          <a:xfrm>
            <a:off x="3672039" y="2616757"/>
            <a:ext cx="195253" cy="193661"/>
          </a:xfrm>
          <a:prstGeom prst="ellipse">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3" name="TextBox 2"/>
          <p:cNvSpPr txBox="1"/>
          <p:nvPr/>
        </p:nvSpPr>
        <p:spPr>
          <a:xfrm>
            <a:off x="8167037" y="3285913"/>
            <a:ext cx="352982" cy="461665"/>
          </a:xfrm>
          <a:prstGeom prst="rect">
            <a:avLst/>
          </a:prstGeom>
          <a:noFill/>
        </p:spPr>
        <p:txBody>
          <a:bodyPr wrap="none" rtlCol="0">
            <a:spAutoFit/>
          </a:bodyPr>
          <a:lstStyle/>
          <a:p>
            <a:r>
              <a:rPr lang="it-IT" b="1" dirty="0" smtClean="0">
                <a:sym typeface="Symbol" panose="05050102010706020507" pitchFamily="18" charset="2"/>
              </a:rPr>
              <a:t></a:t>
            </a:r>
            <a:endParaRPr lang="it-IT" b="1" dirty="0"/>
          </a:p>
        </p:txBody>
      </p:sp>
      <p:cxnSp>
        <p:nvCxnSpPr>
          <p:cNvPr id="43" name="Straight Connector 42"/>
          <p:cNvCxnSpPr/>
          <p:nvPr/>
        </p:nvCxnSpPr>
        <p:spPr bwMode="auto">
          <a:xfrm>
            <a:off x="321718" y="5305653"/>
            <a:ext cx="7286138" cy="37244"/>
          </a:xfrm>
          <a:prstGeom prst="line">
            <a:avLst/>
          </a:prstGeom>
          <a:noFill/>
          <a:ln w="38100"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5" name="Group 14"/>
          <p:cNvGrpSpPr/>
          <p:nvPr/>
        </p:nvGrpSpPr>
        <p:grpSpPr>
          <a:xfrm>
            <a:off x="6724705" y="4389365"/>
            <a:ext cx="1774049" cy="1901723"/>
            <a:chOff x="6724705" y="4389365"/>
            <a:chExt cx="1774049" cy="1901723"/>
          </a:xfrm>
        </p:grpSpPr>
        <p:cxnSp>
          <p:nvCxnSpPr>
            <p:cNvPr id="12" name="Straight Arrow Connector 11"/>
            <p:cNvCxnSpPr/>
            <p:nvPr/>
          </p:nvCxnSpPr>
          <p:spPr bwMode="auto">
            <a:xfrm flipV="1">
              <a:off x="7607856" y="4797028"/>
              <a:ext cx="0" cy="1059780"/>
            </a:xfrm>
            <a:prstGeom prst="straightConnector1">
              <a:avLst/>
            </a:prstGeom>
            <a:noFill/>
            <a:ln w="38100" cap="flat" cmpd="sng" algn="ctr">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5" name="Rectangle 44"/>
            <p:cNvSpPr/>
            <p:nvPr/>
          </p:nvSpPr>
          <p:spPr>
            <a:xfrm>
              <a:off x="6732452" y="4389365"/>
              <a:ext cx="1766302" cy="430887"/>
            </a:xfrm>
            <a:prstGeom prst="rect">
              <a:avLst/>
            </a:prstGeom>
          </p:spPr>
          <p:txBody>
            <a:bodyPr wrap="square">
              <a:spAutoFit/>
            </a:bodyPr>
            <a:lstStyle/>
            <a:p>
              <a:pPr algn="ctr"/>
              <a:r>
                <a:rPr lang="it-IT" sz="2200" dirty="0" smtClean="0">
                  <a:latin typeface="Arial"/>
                </a:rPr>
                <a:t>si</a:t>
              </a:r>
              <a:endParaRPr lang="it-IT" sz="2200" dirty="0"/>
            </a:p>
          </p:txBody>
        </p:sp>
        <p:sp>
          <p:nvSpPr>
            <p:cNvPr id="47" name="Rectangle 46"/>
            <p:cNvSpPr/>
            <p:nvPr/>
          </p:nvSpPr>
          <p:spPr>
            <a:xfrm>
              <a:off x="6724705" y="5860201"/>
              <a:ext cx="1766302" cy="430887"/>
            </a:xfrm>
            <a:prstGeom prst="rect">
              <a:avLst/>
            </a:prstGeom>
          </p:spPr>
          <p:txBody>
            <a:bodyPr wrap="square">
              <a:spAutoFit/>
            </a:bodyPr>
            <a:lstStyle/>
            <a:p>
              <a:pPr algn="ctr"/>
              <a:r>
                <a:rPr lang="it-IT" sz="2200" dirty="0" smtClean="0">
                  <a:latin typeface="Arial"/>
                </a:rPr>
                <a:t>no</a:t>
              </a:r>
              <a:endParaRPr lang="it-IT" sz="2200" dirty="0"/>
            </a:p>
          </p:txBody>
        </p:sp>
      </p:grpSp>
      <p:grpSp>
        <p:nvGrpSpPr>
          <p:cNvPr id="16" name="Group 15"/>
          <p:cNvGrpSpPr/>
          <p:nvPr/>
        </p:nvGrpSpPr>
        <p:grpSpPr>
          <a:xfrm>
            <a:off x="2346350" y="5527797"/>
            <a:ext cx="2907752" cy="994228"/>
            <a:chOff x="2325085" y="5527797"/>
            <a:chExt cx="2907752" cy="994228"/>
          </a:xfrm>
        </p:grpSpPr>
        <p:sp>
          <p:nvSpPr>
            <p:cNvPr id="49" name="Oval 48"/>
            <p:cNvSpPr/>
            <p:nvPr/>
          </p:nvSpPr>
          <p:spPr bwMode="auto">
            <a:xfrm>
              <a:off x="2895603" y="6269339"/>
              <a:ext cx="195253" cy="193661"/>
            </a:xfrm>
            <a:prstGeom prst="ellipse">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54" name="Oval 53"/>
            <p:cNvSpPr/>
            <p:nvPr/>
          </p:nvSpPr>
          <p:spPr bwMode="auto">
            <a:xfrm>
              <a:off x="2325085" y="5527797"/>
              <a:ext cx="195253" cy="193661"/>
            </a:xfrm>
            <a:prstGeom prst="ellipse">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55" name="Oval 54"/>
            <p:cNvSpPr/>
            <p:nvPr/>
          </p:nvSpPr>
          <p:spPr bwMode="auto">
            <a:xfrm>
              <a:off x="4477461" y="6328364"/>
              <a:ext cx="195253" cy="193661"/>
            </a:xfrm>
            <a:prstGeom prst="ellipse">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56" name="Oval 55"/>
            <p:cNvSpPr/>
            <p:nvPr/>
          </p:nvSpPr>
          <p:spPr bwMode="auto">
            <a:xfrm>
              <a:off x="5037584" y="5534745"/>
              <a:ext cx="195253" cy="193661"/>
            </a:xfrm>
            <a:prstGeom prst="ellipse">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spTree>
    <p:extLst>
      <p:ext uri="{BB962C8B-B14F-4D97-AF65-F5344CB8AC3E}">
        <p14:creationId xmlns:p14="http://schemas.microsoft.com/office/powerpoint/2010/main" val="406613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35605" y="996361"/>
            <a:ext cx="6700321" cy="4261201"/>
          </a:xfrm>
          <a:prstGeom prst="rect">
            <a:avLst/>
          </a:prstGeom>
        </p:spPr>
      </p:pic>
      <p:sp>
        <p:nvSpPr>
          <p:cNvPr id="7" name="Rectangle 9"/>
          <p:cNvSpPr txBox="1">
            <a:spLocks noChangeArrowheads="1"/>
          </p:cNvSpPr>
          <p:nvPr/>
        </p:nvSpPr>
        <p:spPr bwMode="auto">
          <a:xfrm>
            <a:off x="202533" y="640070"/>
            <a:ext cx="6677238" cy="66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sz="4000" dirty="0" smtClean="0">
                <a:solidFill>
                  <a:srgbClr val="3333CC"/>
                </a:solidFill>
                <a:latin typeface="Arial"/>
                <a:cs typeface="Arial"/>
              </a:rPr>
              <a:t>7 recettori per 1 cellula </a:t>
            </a:r>
            <a:r>
              <a:rPr lang="it-IT" sz="4000" i="1" dirty="0" smtClean="0">
                <a:solidFill>
                  <a:srgbClr val="3333CC"/>
                </a:solidFill>
                <a:latin typeface="Arial"/>
                <a:cs typeface="Arial"/>
              </a:rPr>
              <a:t>center-sorround</a:t>
            </a:r>
            <a:endParaRPr lang="en-GB" sz="4000" i="1" dirty="0">
              <a:solidFill>
                <a:srgbClr val="3333CC"/>
              </a:solidFill>
              <a:latin typeface="Arial"/>
              <a:cs typeface="Arial"/>
            </a:endParaRPr>
          </a:p>
        </p:txBody>
      </p:sp>
      <p:sp>
        <p:nvSpPr>
          <p:cNvPr id="8" name="Rectangle 10"/>
          <p:cNvSpPr>
            <a:spLocks noChangeArrowheads="1"/>
          </p:cNvSpPr>
          <p:nvPr/>
        </p:nvSpPr>
        <p:spPr bwMode="auto">
          <a:xfrm>
            <a:off x="202533" y="5257562"/>
            <a:ext cx="9122735" cy="1277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74638" indent="-274638">
              <a:spcAft>
                <a:spcPts val="600"/>
              </a:spcAft>
              <a:buClr>
                <a:schemeClr val="accent2"/>
              </a:buClr>
              <a:buFont typeface="Wingdings" charset="2"/>
              <a:buChar char="§"/>
            </a:pPr>
            <a:r>
              <a:rPr lang="it-IT" sz="3600" dirty="0" smtClean="0">
                <a:latin typeface="Arial"/>
              </a:rPr>
              <a:t>7 sinapsi eccitatorie</a:t>
            </a:r>
            <a:endParaRPr lang="it-IT" sz="3600" dirty="0" smtClean="0">
              <a:latin typeface="Arial"/>
            </a:endParaRPr>
          </a:p>
          <a:p>
            <a:pPr marL="274638" indent="-274638">
              <a:spcAft>
                <a:spcPts val="600"/>
              </a:spcAft>
              <a:buClr>
                <a:schemeClr val="accent2"/>
              </a:buClr>
              <a:buFont typeface="Wingdings" charset="2"/>
              <a:buChar char="§"/>
            </a:pPr>
            <a:r>
              <a:rPr lang="it-IT" sz="3600" dirty="0" smtClean="0">
                <a:latin typeface="Arial"/>
              </a:rPr>
              <a:t>2 sinapsi inibitorie: A e C su B</a:t>
            </a:r>
            <a:endParaRPr lang="it-IT" sz="3600" dirty="0" smtClean="0">
              <a:latin typeface="Arial"/>
              <a:cs typeface="Arial"/>
            </a:endParaRPr>
          </a:p>
        </p:txBody>
      </p:sp>
    </p:spTree>
    <p:extLst>
      <p:ext uri="{BB962C8B-B14F-4D97-AF65-F5344CB8AC3E}">
        <p14:creationId xmlns:p14="http://schemas.microsoft.com/office/powerpoint/2010/main" val="346199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txBox="1">
            <a:spLocks noChangeArrowheads="1"/>
          </p:cNvSpPr>
          <p:nvPr/>
        </p:nvSpPr>
        <p:spPr bwMode="auto">
          <a:xfrm>
            <a:off x="0" y="2738826"/>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it-IT" sz="4800" dirty="0">
                <a:solidFill>
                  <a:srgbClr val="3333CC"/>
                </a:solidFill>
                <a:latin typeface="Arial"/>
                <a:cs typeface="Arial"/>
              </a:rPr>
              <a:t>l</a:t>
            </a:r>
            <a:r>
              <a:rPr lang="it-IT" sz="4800" dirty="0" smtClean="0">
                <a:solidFill>
                  <a:srgbClr val="3333CC"/>
                </a:solidFill>
                <a:latin typeface="Arial"/>
                <a:cs typeface="Arial"/>
              </a:rPr>
              <a:t>a griglia di Hermann</a:t>
            </a:r>
          </a:p>
          <a:p>
            <a:r>
              <a:rPr lang="it-IT" sz="4800" dirty="0">
                <a:solidFill>
                  <a:srgbClr val="3333CC"/>
                </a:solidFill>
                <a:latin typeface="Arial"/>
                <a:cs typeface="Arial"/>
              </a:rPr>
              <a:t>(</a:t>
            </a:r>
            <a:r>
              <a:rPr lang="it-IT" sz="4800" dirty="0" smtClean="0">
                <a:solidFill>
                  <a:srgbClr val="3333CC"/>
                </a:solidFill>
                <a:latin typeface="Arial"/>
                <a:cs typeface="Arial"/>
              </a:rPr>
              <a:t>Hermann Grid)</a:t>
            </a:r>
            <a:endParaRPr lang="en-GB" sz="4800" dirty="0">
              <a:solidFill>
                <a:srgbClr val="3333CC"/>
              </a:solidFill>
              <a:latin typeface="Arial"/>
              <a:cs typeface="Arial"/>
            </a:endParaRPr>
          </a:p>
        </p:txBody>
      </p:sp>
      <p:sp>
        <p:nvSpPr>
          <p:cNvPr id="2" name="Rectangle 1"/>
          <p:cNvSpPr/>
          <p:nvPr/>
        </p:nvSpPr>
        <p:spPr>
          <a:xfrm>
            <a:off x="478464" y="4246879"/>
            <a:ext cx="7793665" cy="461665"/>
          </a:xfrm>
          <a:prstGeom prst="rect">
            <a:avLst/>
          </a:prstGeom>
        </p:spPr>
        <p:txBody>
          <a:bodyPr wrap="square">
            <a:spAutoFit/>
          </a:bodyPr>
          <a:lstStyle/>
          <a:p>
            <a:pPr algn="ctr"/>
            <a:r>
              <a:rPr lang="it-IT" dirty="0">
                <a:latin typeface="+mj-lt"/>
              </a:rPr>
              <a:t>https://www.illusionsindex.org/i/hermann-grid</a:t>
            </a:r>
          </a:p>
        </p:txBody>
      </p:sp>
    </p:spTree>
    <p:extLst>
      <p:ext uri="{BB962C8B-B14F-4D97-AF65-F5344CB8AC3E}">
        <p14:creationId xmlns:p14="http://schemas.microsoft.com/office/powerpoint/2010/main" val="5358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4982"/>
            <a:ext cx="9144000" cy="7767961"/>
          </a:xfrm>
          <a:prstGeom prst="rect">
            <a:avLst/>
          </a:prstGeom>
        </p:spPr>
      </p:pic>
    </p:spTree>
    <p:extLst>
      <p:ext uri="{BB962C8B-B14F-4D97-AF65-F5344CB8AC3E}">
        <p14:creationId xmlns:p14="http://schemas.microsoft.com/office/powerpoint/2010/main" val="2948632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txBox="1">
            <a:spLocks noChangeArrowheads="1"/>
          </p:cNvSpPr>
          <p:nvPr/>
        </p:nvSpPr>
        <p:spPr bwMode="auto">
          <a:xfrm>
            <a:off x="0" y="1569244"/>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it-IT" sz="4800" dirty="0">
                <a:solidFill>
                  <a:srgbClr val="3333CC"/>
                </a:solidFill>
                <a:latin typeface="Arial"/>
                <a:cs typeface="Arial"/>
              </a:rPr>
              <a:t>c</a:t>
            </a:r>
            <a:r>
              <a:rPr lang="it-IT" sz="4800" dirty="0" smtClean="0">
                <a:solidFill>
                  <a:srgbClr val="3333CC"/>
                </a:solidFill>
                <a:latin typeface="Arial"/>
                <a:cs typeface="Arial"/>
              </a:rPr>
              <a:t>osa succede ai nostri occhi ?</a:t>
            </a:r>
            <a:endParaRPr lang="en-GB" sz="4800" dirty="0">
              <a:solidFill>
                <a:srgbClr val="3333CC"/>
              </a:solidFill>
              <a:latin typeface="Arial"/>
              <a:cs typeface="Arial"/>
            </a:endParaRPr>
          </a:p>
        </p:txBody>
      </p:sp>
      <p:sp>
        <p:nvSpPr>
          <p:cNvPr id="4" name="Rectangle 10"/>
          <p:cNvSpPr>
            <a:spLocks noChangeArrowheads="1"/>
          </p:cNvSpPr>
          <p:nvPr/>
        </p:nvSpPr>
        <p:spPr bwMode="auto">
          <a:xfrm>
            <a:off x="393534" y="3109281"/>
            <a:ext cx="8356932" cy="29731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74638" indent="-274638">
              <a:spcAft>
                <a:spcPct val="40000"/>
              </a:spcAft>
              <a:buClr>
                <a:schemeClr val="accent2"/>
              </a:buClr>
              <a:buFont typeface="Wingdings" charset="2"/>
              <a:buChar char="§"/>
            </a:pPr>
            <a:r>
              <a:rPr lang="it-IT" sz="3600" dirty="0">
                <a:latin typeface="Arial"/>
                <a:cs typeface="Arial"/>
              </a:rPr>
              <a:t>f</a:t>
            </a:r>
            <a:r>
              <a:rPr lang="it-IT" sz="3600" dirty="0" smtClean="0">
                <a:latin typeface="Arial"/>
                <a:cs typeface="Arial"/>
              </a:rPr>
              <a:t>orziamo la visione foveale </a:t>
            </a:r>
          </a:p>
          <a:p>
            <a:pPr marL="274638" indent="-274638">
              <a:spcAft>
                <a:spcPct val="40000"/>
              </a:spcAft>
              <a:buClr>
                <a:schemeClr val="accent2"/>
              </a:buClr>
              <a:buFont typeface="Wingdings" charset="2"/>
              <a:buChar char="§"/>
            </a:pPr>
            <a:r>
              <a:rPr lang="it-IT" sz="3600" dirty="0">
                <a:latin typeface="Arial"/>
                <a:cs typeface="Arial"/>
              </a:rPr>
              <a:t>a</a:t>
            </a:r>
            <a:r>
              <a:rPr lang="it-IT" sz="3600" dirty="0" smtClean="0">
                <a:latin typeface="Arial"/>
                <a:cs typeface="Arial"/>
              </a:rPr>
              <a:t>ssenza di bastoncelli - solo coni</a:t>
            </a:r>
          </a:p>
          <a:p>
            <a:pPr marL="274638" indent="-274638">
              <a:spcAft>
                <a:spcPct val="40000"/>
              </a:spcAft>
              <a:buClr>
                <a:schemeClr val="accent2"/>
              </a:buClr>
              <a:buFont typeface="Wingdings" charset="2"/>
              <a:buChar char="§"/>
            </a:pPr>
            <a:r>
              <a:rPr lang="it-IT" sz="3600" dirty="0">
                <a:latin typeface="Arial"/>
                <a:cs typeface="Arial"/>
              </a:rPr>
              <a:t>n</a:t>
            </a:r>
            <a:r>
              <a:rPr lang="it-IT" sz="3600" dirty="0" smtClean="0">
                <a:latin typeface="Arial"/>
                <a:cs typeface="Arial"/>
              </a:rPr>
              <a:t>o convergenza: 1 recettore → 1 fibra</a:t>
            </a:r>
          </a:p>
          <a:p>
            <a:pPr marL="274638" indent="-274638">
              <a:spcAft>
                <a:spcPct val="40000"/>
              </a:spcAft>
              <a:buClr>
                <a:schemeClr val="accent2"/>
              </a:buClr>
              <a:buFont typeface="Wingdings" charset="2"/>
              <a:buChar char="§"/>
            </a:pPr>
            <a:endParaRPr lang="it-IT" sz="3600" dirty="0" smtClean="0">
              <a:latin typeface="Arial"/>
              <a:cs typeface="Arial"/>
            </a:endParaRPr>
          </a:p>
        </p:txBody>
      </p:sp>
    </p:spTree>
    <p:extLst>
      <p:ext uri="{BB962C8B-B14F-4D97-AF65-F5344CB8AC3E}">
        <p14:creationId xmlns:p14="http://schemas.microsoft.com/office/powerpoint/2010/main" val="140741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4982"/>
            <a:ext cx="9144000" cy="7767961"/>
          </a:xfrm>
          <a:prstGeom prst="rect">
            <a:avLst/>
          </a:prstGeom>
        </p:spPr>
      </p:pic>
      <p:sp>
        <p:nvSpPr>
          <p:cNvPr id="5" name="Frame 4"/>
          <p:cNvSpPr/>
          <p:nvPr/>
        </p:nvSpPr>
        <p:spPr bwMode="auto">
          <a:xfrm>
            <a:off x="0" y="-454982"/>
            <a:ext cx="9144000" cy="7767961"/>
          </a:xfrm>
          <a:custGeom>
            <a:avLst/>
            <a:gdLst>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970995 w 9144000"/>
              <a:gd name="connsiteY5" fmla="*/ 970995 h 7767961"/>
              <a:gd name="connsiteX6" fmla="*/ 970995 w 9144000"/>
              <a:gd name="connsiteY6" fmla="*/ 6796966 h 7767961"/>
              <a:gd name="connsiteX7" fmla="*/ 8173005 w 9144000"/>
              <a:gd name="connsiteY7" fmla="*/ 6796966 h 7767961"/>
              <a:gd name="connsiteX8" fmla="*/ 8173005 w 9144000"/>
              <a:gd name="connsiteY8" fmla="*/ 970995 h 7767961"/>
              <a:gd name="connsiteX9" fmla="*/ 970995 w 9144000"/>
              <a:gd name="connsiteY9" fmla="*/ 970995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970995 w 9144000"/>
              <a:gd name="connsiteY5" fmla="*/ 970995 h 7767961"/>
              <a:gd name="connsiteX6" fmla="*/ 1864130 w 9144000"/>
              <a:gd name="connsiteY6" fmla="*/ 6244073 h 7767961"/>
              <a:gd name="connsiteX7" fmla="*/ 8173005 w 9144000"/>
              <a:gd name="connsiteY7" fmla="*/ 6796966 h 7767961"/>
              <a:gd name="connsiteX8" fmla="*/ 8173005 w 9144000"/>
              <a:gd name="connsiteY8" fmla="*/ 970995 h 7767961"/>
              <a:gd name="connsiteX9" fmla="*/ 970995 w 9144000"/>
              <a:gd name="connsiteY9" fmla="*/ 970995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8173005 w 9144000"/>
              <a:gd name="connsiteY7" fmla="*/ 6796966 h 7767961"/>
              <a:gd name="connsiteX8" fmla="*/ 8173005 w 9144000"/>
              <a:gd name="connsiteY8" fmla="*/ 970995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8173005 w 9144000"/>
              <a:gd name="connsiteY7" fmla="*/ 6796966 h 7767961"/>
              <a:gd name="connsiteX8" fmla="*/ 6067759 w 9144000"/>
              <a:gd name="connsiteY8" fmla="*/ 2395758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6237879 w 9144000"/>
              <a:gd name="connsiteY7" fmla="*/ 6265338 h 7767961"/>
              <a:gd name="connsiteX8" fmla="*/ 6067759 w 9144000"/>
              <a:gd name="connsiteY8" fmla="*/ 2395758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6131553 w 9144000"/>
              <a:gd name="connsiteY7" fmla="*/ 6244073 h 7767961"/>
              <a:gd name="connsiteX8" fmla="*/ 6067759 w 9144000"/>
              <a:gd name="connsiteY8" fmla="*/ 2395758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6046493 w 9144000"/>
              <a:gd name="connsiteY7" fmla="*/ 6222808 h 7767961"/>
              <a:gd name="connsiteX8" fmla="*/ 6067759 w 9144000"/>
              <a:gd name="connsiteY8" fmla="*/ 2395758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6046493 w 9144000"/>
              <a:gd name="connsiteY7" fmla="*/ 6222808 h 7767961"/>
              <a:gd name="connsiteX8" fmla="*/ 5025768 w 9144000"/>
              <a:gd name="connsiteY8" fmla="*/ 2863590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6244073 h 7767961"/>
              <a:gd name="connsiteX7" fmla="*/ 6046493 w 9144000"/>
              <a:gd name="connsiteY7" fmla="*/ 6222808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265877 h 7767961"/>
              <a:gd name="connsiteX7" fmla="*/ 6046493 w 9144000"/>
              <a:gd name="connsiteY7" fmla="*/ 6222808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265877 h 7767961"/>
              <a:gd name="connsiteX7" fmla="*/ 5089563 w 9144000"/>
              <a:gd name="connsiteY7" fmla="*/ 5265877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265877 h 7767961"/>
              <a:gd name="connsiteX7" fmla="*/ 5004502 w 9144000"/>
              <a:gd name="connsiteY7" fmla="*/ 5244612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906660 w 9144000"/>
              <a:gd name="connsiteY6" fmla="*/ 5180817 h 7767961"/>
              <a:gd name="connsiteX7" fmla="*/ 5004502 w 9144000"/>
              <a:gd name="connsiteY7" fmla="*/ 5244612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906660 w 9144000"/>
              <a:gd name="connsiteY6" fmla="*/ 5180817 h 7767961"/>
              <a:gd name="connsiteX7" fmla="*/ 5004502 w 9144000"/>
              <a:gd name="connsiteY7" fmla="*/ 5180817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906660 w 9144000"/>
              <a:gd name="connsiteY6" fmla="*/ 5180817 h 7767961"/>
              <a:gd name="connsiteX7" fmla="*/ 4983237 w 9144000"/>
              <a:gd name="connsiteY7" fmla="*/ 5095757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983237 w 9144000"/>
              <a:gd name="connsiteY7" fmla="*/ 5095757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983237 w 9144000"/>
              <a:gd name="connsiteY7" fmla="*/ 5095757 h 7767961"/>
              <a:gd name="connsiteX8" fmla="*/ 4579200 w 9144000"/>
              <a:gd name="connsiteY8" fmla="*/ 2884855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749321 w 9144000"/>
              <a:gd name="connsiteY7" fmla="*/ 5031962 h 7767961"/>
              <a:gd name="connsiteX8" fmla="*/ 4579200 w 9144000"/>
              <a:gd name="connsiteY8" fmla="*/ 2884855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579200 w 9144000"/>
              <a:gd name="connsiteY7" fmla="*/ 5031962 h 7767961"/>
              <a:gd name="connsiteX8" fmla="*/ 4579200 w 9144000"/>
              <a:gd name="connsiteY8" fmla="*/ 2884855 h 7767961"/>
              <a:gd name="connsiteX9" fmla="*/ 1906660 w 9144000"/>
              <a:gd name="connsiteY9" fmla="*/ 2863590 h 776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7767961">
                <a:moveTo>
                  <a:pt x="0" y="0"/>
                </a:moveTo>
                <a:lnTo>
                  <a:pt x="9144000" y="0"/>
                </a:lnTo>
                <a:lnTo>
                  <a:pt x="9144000" y="7767961"/>
                </a:lnTo>
                <a:lnTo>
                  <a:pt x="0" y="7767961"/>
                </a:lnTo>
                <a:lnTo>
                  <a:pt x="0" y="0"/>
                </a:lnTo>
                <a:close/>
                <a:moveTo>
                  <a:pt x="1906660" y="2863590"/>
                </a:moveTo>
                <a:lnTo>
                  <a:pt x="1864130" y="5053226"/>
                </a:lnTo>
                <a:lnTo>
                  <a:pt x="4579200" y="5031962"/>
                </a:lnTo>
                <a:lnTo>
                  <a:pt x="4579200" y="2884855"/>
                </a:lnTo>
                <a:lnTo>
                  <a:pt x="1906660" y="2863590"/>
                </a:lnTo>
                <a:close/>
              </a:path>
            </a:pathLst>
          </a:custGeom>
          <a:solidFill>
            <a:schemeClr val="tx1"/>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9469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4982"/>
            <a:ext cx="9144000" cy="7767961"/>
          </a:xfrm>
          <a:prstGeom prst="rect">
            <a:avLst/>
          </a:prstGeom>
        </p:spPr>
      </p:pic>
      <p:sp>
        <p:nvSpPr>
          <p:cNvPr id="5" name="Frame 4"/>
          <p:cNvSpPr/>
          <p:nvPr/>
        </p:nvSpPr>
        <p:spPr bwMode="auto">
          <a:xfrm>
            <a:off x="0" y="-454982"/>
            <a:ext cx="9144000" cy="7767961"/>
          </a:xfrm>
          <a:custGeom>
            <a:avLst/>
            <a:gdLst>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970995 w 9144000"/>
              <a:gd name="connsiteY5" fmla="*/ 970995 h 7767961"/>
              <a:gd name="connsiteX6" fmla="*/ 970995 w 9144000"/>
              <a:gd name="connsiteY6" fmla="*/ 6796966 h 7767961"/>
              <a:gd name="connsiteX7" fmla="*/ 8173005 w 9144000"/>
              <a:gd name="connsiteY7" fmla="*/ 6796966 h 7767961"/>
              <a:gd name="connsiteX8" fmla="*/ 8173005 w 9144000"/>
              <a:gd name="connsiteY8" fmla="*/ 970995 h 7767961"/>
              <a:gd name="connsiteX9" fmla="*/ 970995 w 9144000"/>
              <a:gd name="connsiteY9" fmla="*/ 970995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970995 w 9144000"/>
              <a:gd name="connsiteY5" fmla="*/ 970995 h 7767961"/>
              <a:gd name="connsiteX6" fmla="*/ 1864130 w 9144000"/>
              <a:gd name="connsiteY6" fmla="*/ 6244073 h 7767961"/>
              <a:gd name="connsiteX7" fmla="*/ 8173005 w 9144000"/>
              <a:gd name="connsiteY7" fmla="*/ 6796966 h 7767961"/>
              <a:gd name="connsiteX8" fmla="*/ 8173005 w 9144000"/>
              <a:gd name="connsiteY8" fmla="*/ 970995 h 7767961"/>
              <a:gd name="connsiteX9" fmla="*/ 970995 w 9144000"/>
              <a:gd name="connsiteY9" fmla="*/ 970995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8173005 w 9144000"/>
              <a:gd name="connsiteY7" fmla="*/ 6796966 h 7767961"/>
              <a:gd name="connsiteX8" fmla="*/ 8173005 w 9144000"/>
              <a:gd name="connsiteY8" fmla="*/ 970995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8173005 w 9144000"/>
              <a:gd name="connsiteY7" fmla="*/ 6796966 h 7767961"/>
              <a:gd name="connsiteX8" fmla="*/ 6067759 w 9144000"/>
              <a:gd name="connsiteY8" fmla="*/ 2395758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6237879 w 9144000"/>
              <a:gd name="connsiteY7" fmla="*/ 6265338 h 7767961"/>
              <a:gd name="connsiteX8" fmla="*/ 6067759 w 9144000"/>
              <a:gd name="connsiteY8" fmla="*/ 2395758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6131553 w 9144000"/>
              <a:gd name="connsiteY7" fmla="*/ 6244073 h 7767961"/>
              <a:gd name="connsiteX8" fmla="*/ 6067759 w 9144000"/>
              <a:gd name="connsiteY8" fmla="*/ 2395758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6046493 w 9144000"/>
              <a:gd name="connsiteY7" fmla="*/ 6222808 h 7767961"/>
              <a:gd name="connsiteX8" fmla="*/ 6067759 w 9144000"/>
              <a:gd name="connsiteY8" fmla="*/ 2395758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6046493 w 9144000"/>
              <a:gd name="connsiteY7" fmla="*/ 6222808 h 7767961"/>
              <a:gd name="connsiteX8" fmla="*/ 5025768 w 9144000"/>
              <a:gd name="connsiteY8" fmla="*/ 2863590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6244073 h 7767961"/>
              <a:gd name="connsiteX7" fmla="*/ 6046493 w 9144000"/>
              <a:gd name="connsiteY7" fmla="*/ 6222808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265877 h 7767961"/>
              <a:gd name="connsiteX7" fmla="*/ 6046493 w 9144000"/>
              <a:gd name="connsiteY7" fmla="*/ 6222808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265877 h 7767961"/>
              <a:gd name="connsiteX7" fmla="*/ 5089563 w 9144000"/>
              <a:gd name="connsiteY7" fmla="*/ 5265877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265877 h 7767961"/>
              <a:gd name="connsiteX7" fmla="*/ 5004502 w 9144000"/>
              <a:gd name="connsiteY7" fmla="*/ 5244612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906660 w 9144000"/>
              <a:gd name="connsiteY6" fmla="*/ 5180817 h 7767961"/>
              <a:gd name="connsiteX7" fmla="*/ 5004502 w 9144000"/>
              <a:gd name="connsiteY7" fmla="*/ 5244612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906660 w 9144000"/>
              <a:gd name="connsiteY6" fmla="*/ 5180817 h 7767961"/>
              <a:gd name="connsiteX7" fmla="*/ 5004502 w 9144000"/>
              <a:gd name="connsiteY7" fmla="*/ 5180817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906660 w 9144000"/>
              <a:gd name="connsiteY6" fmla="*/ 5180817 h 7767961"/>
              <a:gd name="connsiteX7" fmla="*/ 4983237 w 9144000"/>
              <a:gd name="connsiteY7" fmla="*/ 5095757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983237 w 9144000"/>
              <a:gd name="connsiteY7" fmla="*/ 5095757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983237 w 9144000"/>
              <a:gd name="connsiteY7" fmla="*/ 5095757 h 7767961"/>
              <a:gd name="connsiteX8" fmla="*/ 4579200 w 9144000"/>
              <a:gd name="connsiteY8" fmla="*/ 2884855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749321 w 9144000"/>
              <a:gd name="connsiteY7" fmla="*/ 5031962 h 7767961"/>
              <a:gd name="connsiteX8" fmla="*/ 4579200 w 9144000"/>
              <a:gd name="connsiteY8" fmla="*/ 2884855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579200 w 9144000"/>
              <a:gd name="connsiteY7" fmla="*/ 5031962 h 7767961"/>
              <a:gd name="connsiteX8" fmla="*/ 4579200 w 9144000"/>
              <a:gd name="connsiteY8" fmla="*/ 2884855 h 7767961"/>
              <a:gd name="connsiteX9" fmla="*/ 1906660 w 9144000"/>
              <a:gd name="connsiteY9" fmla="*/ 2863590 h 776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7767961">
                <a:moveTo>
                  <a:pt x="0" y="0"/>
                </a:moveTo>
                <a:lnTo>
                  <a:pt x="9144000" y="0"/>
                </a:lnTo>
                <a:lnTo>
                  <a:pt x="9144000" y="7767961"/>
                </a:lnTo>
                <a:lnTo>
                  <a:pt x="0" y="7767961"/>
                </a:lnTo>
                <a:lnTo>
                  <a:pt x="0" y="0"/>
                </a:lnTo>
                <a:close/>
                <a:moveTo>
                  <a:pt x="1906660" y="2863590"/>
                </a:moveTo>
                <a:lnTo>
                  <a:pt x="1864130" y="5053226"/>
                </a:lnTo>
                <a:lnTo>
                  <a:pt x="4579200" y="5031962"/>
                </a:lnTo>
                <a:lnTo>
                  <a:pt x="4579200" y="2884855"/>
                </a:lnTo>
                <a:lnTo>
                  <a:pt x="1906660" y="2863590"/>
                </a:lnTo>
                <a:close/>
              </a:path>
            </a:pathLst>
          </a:custGeom>
          <a:solidFill>
            <a:schemeClr val="tx1"/>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nvGrpSpPr>
          <p:cNvPr id="2" name="Group 1"/>
          <p:cNvGrpSpPr/>
          <p:nvPr/>
        </p:nvGrpSpPr>
        <p:grpSpPr>
          <a:xfrm>
            <a:off x="1971784" y="2862108"/>
            <a:ext cx="1135141" cy="1143578"/>
            <a:chOff x="1971784" y="2862108"/>
            <a:chExt cx="1135141" cy="1143578"/>
          </a:xfrm>
        </p:grpSpPr>
        <p:grpSp>
          <p:nvGrpSpPr>
            <p:cNvPr id="6" name="Group 5"/>
            <p:cNvGrpSpPr/>
            <p:nvPr/>
          </p:nvGrpSpPr>
          <p:grpSpPr>
            <a:xfrm>
              <a:off x="2381693" y="3290159"/>
              <a:ext cx="297711" cy="293782"/>
              <a:chOff x="3487479" y="1785039"/>
              <a:chExt cx="1424763" cy="1405959"/>
            </a:xfrm>
          </p:grpSpPr>
          <p:sp>
            <p:nvSpPr>
              <p:cNvPr id="7" name="Donut 6"/>
              <p:cNvSpPr/>
              <p:nvPr/>
            </p:nvSpPr>
            <p:spPr bwMode="auto">
              <a:xfrm>
                <a:off x="3487479" y="1785039"/>
                <a:ext cx="1424763" cy="1405959"/>
              </a:xfrm>
              <a:prstGeom prst="donut">
                <a:avLst/>
              </a:prstGeom>
              <a:solidFill>
                <a:srgbClr val="0099CC">
                  <a:alpha val="56863"/>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8" name="Oval 7"/>
              <p:cNvSpPr/>
              <p:nvPr/>
            </p:nvSpPr>
            <p:spPr bwMode="auto">
              <a:xfrm>
                <a:off x="3838353" y="2120068"/>
                <a:ext cx="723014" cy="735900"/>
              </a:xfrm>
              <a:prstGeom prst="ellipse">
                <a:avLst/>
              </a:prstGeom>
              <a:solidFill>
                <a:srgbClr val="FF0000">
                  <a:alpha val="50196"/>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grpSp>
          <p:nvGrpSpPr>
            <p:cNvPr id="9" name="Group 8"/>
            <p:cNvGrpSpPr/>
            <p:nvPr/>
          </p:nvGrpSpPr>
          <p:grpSpPr>
            <a:xfrm>
              <a:off x="2381693" y="2868414"/>
              <a:ext cx="297711" cy="293782"/>
              <a:chOff x="3487479" y="1785039"/>
              <a:chExt cx="1424763" cy="1405959"/>
            </a:xfrm>
          </p:grpSpPr>
          <p:sp>
            <p:nvSpPr>
              <p:cNvPr id="10" name="Donut 9"/>
              <p:cNvSpPr/>
              <p:nvPr/>
            </p:nvSpPr>
            <p:spPr bwMode="auto">
              <a:xfrm>
                <a:off x="3487479" y="1785039"/>
                <a:ext cx="1424763" cy="1405959"/>
              </a:xfrm>
              <a:prstGeom prst="donut">
                <a:avLst/>
              </a:prstGeom>
              <a:solidFill>
                <a:srgbClr val="0099CC">
                  <a:alpha val="56863"/>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11" name="Oval 10"/>
              <p:cNvSpPr/>
              <p:nvPr/>
            </p:nvSpPr>
            <p:spPr bwMode="auto">
              <a:xfrm>
                <a:off x="3838353" y="2120068"/>
                <a:ext cx="723014" cy="735900"/>
              </a:xfrm>
              <a:prstGeom prst="ellipse">
                <a:avLst/>
              </a:prstGeom>
              <a:solidFill>
                <a:srgbClr val="FF0000">
                  <a:alpha val="50196"/>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grpSp>
          <p:nvGrpSpPr>
            <p:cNvPr id="12" name="Group 11"/>
            <p:cNvGrpSpPr/>
            <p:nvPr/>
          </p:nvGrpSpPr>
          <p:grpSpPr>
            <a:xfrm>
              <a:off x="2412479" y="3711904"/>
              <a:ext cx="297711" cy="293782"/>
              <a:chOff x="3487479" y="1785039"/>
              <a:chExt cx="1424763" cy="1405959"/>
            </a:xfrm>
          </p:grpSpPr>
          <p:sp>
            <p:nvSpPr>
              <p:cNvPr id="13" name="Donut 12"/>
              <p:cNvSpPr/>
              <p:nvPr/>
            </p:nvSpPr>
            <p:spPr bwMode="auto">
              <a:xfrm>
                <a:off x="3487479" y="1785039"/>
                <a:ext cx="1424763" cy="1405959"/>
              </a:xfrm>
              <a:prstGeom prst="donut">
                <a:avLst/>
              </a:prstGeom>
              <a:solidFill>
                <a:srgbClr val="0099CC">
                  <a:alpha val="56863"/>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14" name="Oval 13"/>
              <p:cNvSpPr/>
              <p:nvPr/>
            </p:nvSpPr>
            <p:spPr bwMode="auto">
              <a:xfrm>
                <a:off x="3838353" y="2120068"/>
                <a:ext cx="723014" cy="735900"/>
              </a:xfrm>
              <a:prstGeom prst="ellipse">
                <a:avLst/>
              </a:prstGeom>
              <a:solidFill>
                <a:srgbClr val="FF0000">
                  <a:alpha val="50196"/>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grpSp>
          <p:nvGrpSpPr>
            <p:cNvPr id="15" name="Group 14"/>
            <p:cNvGrpSpPr/>
            <p:nvPr/>
          </p:nvGrpSpPr>
          <p:grpSpPr>
            <a:xfrm>
              <a:off x="1971785" y="2870420"/>
              <a:ext cx="297711" cy="293782"/>
              <a:chOff x="3487479" y="1785039"/>
              <a:chExt cx="1424763" cy="1405959"/>
            </a:xfrm>
          </p:grpSpPr>
          <p:sp>
            <p:nvSpPr>
              <p:cNvPr id="16" name="Donut 15"/>
              <p:cNvSpPr/>
              <p:nvPr/>
            </p:nvSpPr>
            <p:spPr bwMode="auto">
              <a:xfrm>
                <a:off x="3487479" y="1785039"/>
                <a:ext cx="1424763" cy="1405959"/>
              </a:xfrm>
              <a:prstGeom prst="donut">
                <a:avLst/>
              </a:prstGeom>
              <a:solidFill>
                <a:srgbClr val="0099CC">
                  <a:alpha val="56863"/>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17" name="Oval 16"/>
              <p:cNvSpPr/>
              <p:nvPr/>
            </p:nvSpPr>
            <p:spPr bwMode="auto">
              <a:xfrm>
                <a:off x="3838353" y="2120068"/>
                <a:ext cx="723014" cy="735900"/>
              </a:xfrm>
              <a:prstGeom prst="ellipse">
                <a:avLst/>
              </a:prstGeom>
              <a:solidFill>
                <a:srgbClr val="FF0000">
                  <a:alpha val="50196"/>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grpSp>
          <p:nvGrpSpPr>
            <p:cNvPr id="18" name="Group 17"/>
            <p:cNvGrpSpPr/>
            <p:nvPr/>
          </p:nvGrpSpPr>
          <p:grpSpPr>
            <a:xfrm>
              <a:off x="2782079" y="2862108"/>
              <a:ext cx="297711" cy="293782"/>
              <a:chOff x="3487479" y="1785039"/>
              <a:chExt cx="1424763" cy="1405959"/>
            </a:xfrm>
          </p:grpSpPr>
          <p:sp>
            <p:nvSpPr>
              <p:cNvPr id="19" name="Donut 18"/>
              <p:cNvSpPr/>
              <p:nvPr/>
            </p:nvSpPr>
            <p:spPr bwMode="auto">
              <a:xfrm>
                <a:off x="3487479" y="1785039"/>
                <a:ext cx="1424763" cy="1405959"/>
              </a:xfrm>
              <a:prstGeom prst="donut">
                <a:avLst/>
              </a:prstGeom>
              <a:solidFill>
                <a:srgbClr val="0099CC">
                  <a:alpha val="56863"/>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0" name="Oval 19"/>
              <p:cNvSpPr/>
              <p:nvPr/>
            </p:nvSpPr>
            <p:spPr bwMode="auto">
              <a:xfrm>
                <a:off x="3838353" y="2120068"/>
                <a:ext cx="723014" cy="735900"/>
              </a:xfrm>
              <a:prstGeom prst="ellipse">
                <a:avLst/>
              </a:prstGeom>
              <a:solidFill>
                <a:srgbClr val="FF0000">
                  <a:alpha val="50196"/>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grpSp>
          <p:nvGrpSpPr>
            <p:cNvPr id="21" name="Group 20"/>
            <p:cNvGrpSpPr/>
            <p:nvPr/>
          </p:nvGrpSpPr>
          <p:grpSpPr>
            <a:xfrm>
              <a:off x="2809214" y="3290159"/>
              <a:ext cx="297711" cy="293782"/>
              <a:chOff x="3487479" y="1785039"/>
              <a:chExt cx="1424763" cy="1405959"/>
            </a:xfrm>
          </p:grpSpPr>
          <p:sp>
            <p:nvSpPr>
              <p:cNvPr id="22" name="Donut 21"/>
              <p:cNvSpPr/>
              <p:nvPr/>
            </p:nvSpPr>
            <p:spPr bwMode="auto">
              <a:xfrm>
                <a:off x="3487479" y="1785039"/>
                <a:ext cx="1424763" cy="1405959"/>
              </a:xfrm>
              <a:prstGeom prst="donut">
                <a:avLst/>
              </a:prstGeom>
              <a:solidFill>
                <a:srgbClr val="0099CC">
                  <a:alpha val="56863"/>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3" name="Oval 22"/>
              <p:cNvSpPr/>
              <p:nvPr/>
            </p:nvSpPr>
            <p:spPr bwMode="auto">
              <a:xfrm>
                <a:off x="3838353" y="2120068"/>
                <a:ext cx="723014" cy="735900"/>
              </a:xfrm>
              <a:prstGeom prst="ellipse">
                <a:avLst/>
              </a:prstGeom>
              <a:solidFill>
                <a:srgbClr val="FF0000">
                  <a:alpha val="50196"/>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grpSp>
          <p:nvGrpSpPr>
            <p:cNvPr id="24" name="Group 23"/>
            <p:cNvGrpSpPr/>
            <p:nvPr/>
          </p:nvGrpSpPr>
          <p:grpSpPr>
            <a:xfrm>
              <a:off x="2809214" y="3711904"/>
              <a:ext cx="297711" cy="293782"/>
              <a:chOff x="3487479" y="1785039"/>
              <a:chExt cx="1424763" cy="1405959"/>
            </a:xfrm>
          </p:grpSpPr>
          <p:sp>
            <p:nvSpPr>
              <p:cNvPr id="25" name="Donut 24"/>
              <p:cNvSpPr/>
              <p:nvPr/>
            </p:nvSpPr>
            <p:spPr bwMode="auto">
              <a:xfrm>
                <a:off x="3487479" y="1785039"/>
                <a:ext cx="1424763" cy="1405959"/>
              </a:xfrm>
              <a:prstGeom prst="donut">
                <a:avLst/>
              </a:prstGeom>
              <a:solidFill>
                <a:srgbClr val="0099CC">
                  <a:alpha val="56863"/>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6" name="Oval 25"/>
              <p:cNvSpPr/>
              <p:nvPr/>
            </p:nvSpPr>
            <p:spPr bwMode="auto">
              <a:xfrm>
                <a:off x="3838353" y="2120068"/>
                <a:ext cx="723014" cy="735900"/>
              </a:xfrm>
              <a:prstGeom prst="ellipse">
                <a:avLst/>
              </a:prstGeom>
              <a:solidFill>
                <a:srgbClr val="FF0000">
                  <a:alpha val="50196"/>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grpSp>
          <p:nvGrpSpPr>
            <p:cNvPr id="27" name="Group 26"/>
            <p:cNvGrpSpPr/>
            <p:nvPr/>
          </p:nvGrpSpPr>
          <p:grpSpPr>
            <a:xfrm>
              <a:off x="1971784" y="3698483"/>
              <a:ext cx="297711" cy="293782"/>
              <a:chOff x="3487479" y="1785039"/>
              <a:chExt cx="1424763" cy="1405959"/>
            </a:xfrm>
          </p:grpSpPr>
          <p:sp>
            <p:nvSpPr>
              <p:cNvPr id="28" name="Donut 27"/>
              <p:cNvSpPr/>
              <p:nvPr/>
            </p:nvSpPr>
            <p:spPr bwMode="auto">
              <a:xfrm>
                <a:off x="3487479" y="1785039"/>
                <a:ext cx="1424763" cy="1405959"/>
              </a:xfrm>
              <a:prstGeom prst="donut">
                <a:avLst/>
              </a:prstGeom>
              <a:solidFill>
                <a:srgbClr val="0099CC">
                  <a:alpha val="56863"/>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29" name="Oval 28"/>
              <p:cNvSpPr/>
              <p:nvPr/>
            </p:nvSpPr>
            <p:spPr bwMode="auto">
              <a:xfrm>
                <a:off x="3838353" y="2120068"/>
                <a:ext cx="723014" cy="735900"/>
              </a:xfrm>
              <a:prstGeom prst="ellipse">
                <a:avLst/>
              </a:prstGeom>
              <a:solidFill>
                <a:srgbClr val="FF0000">
                  <a:alpha val="50196"/>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grpSp>
          <p:nvGrpSpPr>
            <p:cNvPr id="30" name="Group 29"/>
            <p:cNvGrpSpPr/>
            <p:nvPr/>
          </p:nvGrpSpPr>
          <p:grpSpPr>
            <a:xfrm>
              <a:off x="1983131" y="3282107"/>
              <a:ext cx="297711" cy="293782"/>
              <a:chOff x="3487479" y="1785039"/>
              <a:chExt cx="1424763" cy="1405959"/>
            </a:xfrm>
          </p:grpSpPr>
          <p:sp>
            <p:nvSpPr>
              <p:cNvPr id="31" name="Donut 30"/>
              <p:cNvSpPr/>
              <p:nvPr/>
            </p:nvSpPr>
            <p:spPr bwMode="auto">
              <a:xfrm>
                <a:off x="3487479" y="1785039"/>
                <a:ext cx="1424763" cy="1405959"/>
              </a:xfrm>
              <a:prstGeom prst="donut">
                <a:avLst/>
              </a:prstGeom>
              <a:solidFill>
                <a:srgbClr val="0099CC">
                  <a:alpha val="56863"/>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32" name="Oval 31"/>
              <p:cNvSpPr/>
              <p:nvPr/>
            </p:nvSpPr>
            <p:spPr bwMode="auto">
              <a:xfrm>
                <a:off x="3838353" y="2120068"/>
                <a:ext cx="723014" cy="735900"/>
              </a:xfrm>
              <a:prstGeom prst="ellipse">
                <a:avLst/>
              </a:prstGeom>
              <a:solidFill>
                <a:srgbClr val="FF0000">
                  <a:alpha val="50196"/>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grpSp>
      <p:grpSp>
        <p:nvGrpSpPr>
          <p:cNvPr id="41" name="Group 40"/>
          <p:cNvGrpSpPr/>
          <p:nvPr/>
        </p:nvGrpSpPr>
        <p:grpSpPr>
          <a:xfrm>
            <a:off x="999354" y="321502"/>
            <a:ext cx="1556772" cy="1724740"/>
            <a:chOff x="999354" y="321502"/>
            <a:chExt cx="1556772" cy="1724740"/>
          </a:xfrm>
        </p:grpSpPr>
        <p:grpSp>
          <p:nvGrpSpPr>
            <p:cNvPr id="33" name="Group 32"/>
            <p:cNvGrpSpPr/>
            <p:nvPr/>
          </p:nvGrpSpPr>
          <p:grpSpPr>
            <a:xfrm>
              <a:off x="999354" y="441428"/>
              <a:ext cx="1556772" cy="1536227"/>
              <a:chOff x="3487479" y="1785039"/>
              <a:chExt cx="1424763" cy="1405959"/>
            </a:xfrm>
          </p:grpSpPr>
          <p:sp>
            <p:nvSpPr>
              <p:cNvPr id="34" name="Donut 33"/>
              <p:cNvSpPr/>
              <p:nvPr/>
            </p:nvSpPr>
            <p:spPr bwMode="auto">
              <a:xfrm>
                <a:off x="3487479" y="1785039"/>
                <a:ext cx="1424763" cy="1405959"/>
              </a:xfrm>
              <a:prstGeom prst="donut">
                <a:avLst/>
              </a:prstGeom>
              <a:solidFill>
                <a:srgbClr val="0099CC"/>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35" name="Oval 34"/>
              <p:cNvSpPr/>
              <p:nvPr/>
            </p:nvSpPr>
            <p:spPr bwMode="auto">
              <a:xfrm>
                <a:off x="3838353" y="2120068"/>
                <a:ext cx="723014" cy="735900"/>
              </a:xfrm>
              <a:prstGeom prst="ellipse">
                <a:avLst/>
              </a:prstGeom>
              <a:solidFill>
                <a:srgbClr val="FF0000">
                  <a:alpha val="50196"/>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sp>
          <p:nvSpPr>
            <p:cNvPr id="36" name="TextBox 35"/>
            <p:cNvSpPr txBox="1"/>
            <p:nvPr/>
          </p:nvSpPr>
          <p:spPr>
            <a:xfrm>
              <a:off x="2196178" y="906277"/>
              <a:ext cx="320922" cy="584775"/>
            </a:xfrm>
            <a:prstGeom prst="rect">
              <a:avLst/>
            </a:prstGeom>
            <a:noFill/>
          </p:spPr>
          <p:txBody>
            <a:bodyPr wrap="none" rtlCol="0">
              <a:spAutoFit/>
            </a:bodyPr>
            <a:lstStyle/>
            <a:p>
              <a:r>
                <a:rPr lang="it-IT" sz="3200" dirty="0" smtClean="0">
                  <a:solidFill>
                    <a:schemeClr val="bg1"/>
                  </a:solidFill>
                  <a:latin typeface="+mn-lt"/>
                </a:rPr>
                <a:t>-</a:t>
              </a:r>
              <a:endParaRPr lang="it-IT" sz="3200" dirty="0">
                <a:solidFill>
                  <a:schemeClr val="bg1"/>
                </a:solidFill>
                <a:latin typeface="+mn-lt"/>
              </a:endParaRPr>
            </a:p>
          </p:txBody>
        </p:sp>
        <p:sp>
          <p:nvSpPr>
            <p:cNvPr id="37" name="TextBox 36"/>
            <p:cNvSpPr txBox="1"/>
            <p:nvPr/>
          </p:nvSpPr>
          <p:spPr>
            <a:xfrm>
              <a:off x="1617279" y="321502"/>
              <a:ext cx="320922" cy="584775"/>
            </a:xfrm>
            <a:prstGeom prst="rect">
              <a:avLst/>
            </a:prstGeom>
            <a:noFill/>
          </p:spPr>
          <p:txBody>
            <a:bodyPr wrap="none" rtlCol="0">
              <a:spAutoFit/>
            </a:bodyPr>
            <a:lstStyle/>
            <a:p>
              <a:r>
                <a:rPr lang="it-IT" sz="3200" dirty="0" smtClean="0">
                  <a:solidFill>
                    <a:schemeClr val="bg1"/>
                  </a:solidFill>
                  <a:latin typeface="+mn-lt"/>
                </a:rPr>
                <a:t>-</a:t>
              </a:r>
              <a:endParaRPr lang="it-IT" sz="3200" dirty="0">
                <a:solidFill>
                  <a:schemeClr val="bg1"/>
                </a:solidFill>
                <a:latin typeface="+mn-lt"/>
              </a:endParaRPr>
            </a:p>
          </p:txBody>
        </p:sp>
        <p:sp>
          <p:nvSpPr>
            <p:cNvPr id="38" name="TextBox 37"/>
            <p:cNvSpPr txBox="1"/>
            <p:nvPr/>
          </p:nvSpPr>
          <p:spPr>
            <a:xfrm>
              <a:off x="1022790" y="917153"/>
              <a:ext cx="320922" cy="584775"/>
            </a:xfrm>
            <a:prstGeom prst="rect">
              <a:avLst/>
            </a:prstGeom>
            <a:noFill/>
          </p:spPr>
          <p:txBody>
            <a:bodyPr wrap="none" rtlCol="0">
              <a:spAutoFit/>
            </a:bodyPr>
            <a:lstStyle/>
            <a:p>
              <a:r>
                <a:rPr lang="it-IT" sz="3200" dirty="0" smtClean="0">
                  <a:solidFill>
                    <a:schemeClr val="bg1"/>
                  </a:solidFill>
                  <a:latin typeface="+mn-lt"/>
                </a:rPr>
                <a:t>-</a:t>
              </a:r>
              <a:endParaRPr lang="it-IT" sz="3200" dirty="0">
                <a:solidFill>
                  <a:schemeClr val="bg1"/>
                </a:solidFill>
                <a:latin typeface="+mn-lt"/>
              </a:endParaRPr>
            </a:p>
          </p:txBody>
        </p:sp>
        <p:sp>
          <p:nvSpPr>
            <p:cNvPr id="39" name="TextBox 38"/>
            <p:cNvSpPr txBox="1"/>
            <p:nvPr/>
          </p:nvSpPr>
          <p:spPr>
            <a:xfrm>
              <a:off x="1617279" y="1461467"/>
              <a:ext cx="320922" cy="584775"/>
            </a:xfrm>
            <a:prstGeom prst="rect">
              <a:avLst/>
            </a:prstGeom>
            <a:noFill/>
          </p:spPr>
          <p:txBody>
            <a:bodyPr wrap="none" rtlCol="0">
              <a:spAutoFit/>
            </a:bodyPr>
            <a:lstStyle/>
            <a:p>
              <a:r>
                <a:rPr lang="it-IT" sz="3200" dirty="0" smtClean="0">
                  <a:solidFill>
                    <a:schemeClr val="bg1"/>
                  </a:solidFill>
                  <a:latin typeface="+mn-lt"/>
                </a:rPr>
                <a:t>-</a:t>
              </a:r>
              <a:endParaRPr lang="it-IT" sz="3200" dirty="0">
                <a:solidFill>
                  <a:schemeClr val="bg1"/>
                </a:solidFill>
                <a:latin typeface="+mn-lt"/>
              </a:endParaRPr>
            </a:p>
          </p:txBody>
        </p:sp>
        <p:sp>
          <p:nvSpPr>
            <p:cNvPr id="40" name="TextBox 39"/>
            <p:cNvSpPr txBox="1"/>
            <p:nvPr/>
          </p:nvSpPr>
          <p:spPr>
            <a:xfrm>
              <a:off x="1554581" y="909961"/>
              <a:ext cx="425116" cy="584775"/>
            </a:xfrm>
            <a:prstGeom prst="rect">
              <a:avLst/>
            </a:prstGeom>
            <a:noFill/>
          </p:spPr>
          <p:txBody>
            <a:bodyPr wrap="none" rtlCol="0">
              <a:spAutoFit/>
            </a:bodyPr>
            <a:lstStyle/>
            <a:p>
              <a:r>
                <a:rPr lang="it-IT" sz="3200" dirty="0" smtClean="0">
                  <a:solidFill>
                    <a:schemeClr val="bg1"/>
                  </a:solidFill>
                  <a:latin typeface="+mn-lt"/>
                </a:rPr>
                <a:t>+</a:t>
              </a:r>
              <a:endParaRPr lang="it-IT" sz="3200" dirty="0">
                <a:solidFill>
                  <a:schemeClr val="bg1"/>
                </a:solidFill>
                <a:latin typeface="+mn-lt"/>
              </a:endParaRPr>
            </a:p>
          </p:txBody>
        </p:sp>
      </p:grpSp>
      <p:sp>
        <p:nvSpPr>
          <p:cNvPr id="42" name="Rectangle 10"/>
          <p:cNvSpPr>
            <a:spLocks noChangeArrowheads="1"/>
          </p:cNvSpPr>
          <p:nvPr/>
        </p:nvSpPr>
        <p:spPr bwMode="auto">
          <a:xfrm>
            <a:off x="3951482" y="191080"/>
            <a:ext cx="5817157" cy="29731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74638" indent="-274638">
              <a:spcAft>
                <a:spcPct val="40000"/>
              </a:spcAft>
              <a:buClr>
                <a:schemeClr val="accent2"/>
              </a:buClr>
              <a:buFont typeface="Wingdings" charset="2"/>
              <a:buChar char="§"/>
            </a:pPr>
            <a:r>
              <a:rPr lang="it-IT" sz="3600" dirty="0" smtClean="0">
                <a:solidFill>
                  <a:schemeClr val="bg1"/>
                </a:solidFill>
                <a:latin typeface="Arial"/>
                <a:cs typeface="Arial"/>
              </a:rPr>
              <a:t>alta accuratezza </a:t>
            </a:r>
          </a:p>
          <a:p>
            <a:pPr marL="274638" indent="-274638">
              <a:spcAft>
                <a:spcPct val="40000"/>
              </a:spcAft>
              <a:buClr>
                <a:schemeClr val="accent2"/>
              </a:buClr>
              <a:buFont typeface="Wingdings" charset="2"/>
              <a:buChar char="§"/>
            </a:pPr>
            <a:r>
              <a:rPr lang="it-IT" sz="3600" dirty="0" smtClean="0">
                <a:solidFill>
                  <a:schemeClr val="bg1"/>
                </a:solidFill>
                <a:latin typeface="Arial"/>
                <a:cs typeface="Arial"/>
              </a:rPr>
              <a:t>campi recettivi piccoli</a:t>
            </a:r>
          </a:p>
          <a:p>
            <a:pPr marL="274638" indent="-274638">
              <a:spcAft>
                <a:spcPct val="40000"/>
              </a:spcAft>
              <a:buClr>
                <a:schemeClr val="accent2"/>
              </a:buClr>
              <a:buFont typeface="Wingdings" charset="2"/>
              <a:buChar char="§"/>
            </a:pPr>
            <a:r>
              <a:rPr lang="it-IT" sz="3600" dirty="0">
                <a:solidFill>
                  <a:schemeClr val="bg1"/>
                </a:solidFill>
                <a:latin typeface="Arial"/>
                <a:cs typeface="Arial"/>
              </a:rPr>
              <a:t>l</a:t>
            </a:r>
            <a:r>
              <a:rPr lang="it-IT" sz="3600" dirty="0" smtClean="0">
                <a:solidFill>
                  <a:schemeClr val="bg1"/>
                </a:solidFill>
                <a:latin typeface="Arial"/>
                <a:cs typeface="Arial"/>
              </a:rPr>
              <a:t>e macchie scompaiono </a:t>
            </a:r>
            <a:endParaRPr lang="it-IT" sz="3600" dirty="0" smtClean="0">
              <a:solidFill>
                <a:schemeClr val="bg1"/>
              </a:solidFill>
              <a:latin typeface="Arial"/>
              <a:cs typeface="Arial"/>
            </a:endParaRPr>
          </a:p>
          <a:p>
            <a:pPr marL="274638" indent="-274638">
              <a:spcAft>
                <a:spcPct val="40000"/>
              </a:spcAft>
              <a:buClr>
                <a:schemeClr val="accent2"/>
              </a:buClr>
              <a:buFont typeface="Wingdings" charset="2"/>
              <a:buChar char="§"/>
            </a:pPr>
            <a:endParaRPr lang="it-IT" sz="3600" dirty="0" smtClean="0">
              <a:solidFill>
                <a:schemeClr val="bg1"/>
              </a:solidFill>
              <a:latin typeface="Arial"/>
              <a:cs typeface="Arial"/>
            </a:endParaRPr>
          </a:p>
        </p:txBody>
      </p:sp>
    </p:spTree>
    <p:extLst>
      <p:ext uri="{BB962C8B-B14F-4D97-AF65-F5344CB8AC3E}">
        <p14:creationId xmlns:p14="http://schemas.microsoft.com/office/powerpoint/2010/main" val="202024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
                                            <p:txEl>
                                              <p:pRg st="0" end="0"/>
                                            </p:txEl>
                                          </p:spTgt>
                                        </p:tgtEl>
                                        <p:attrNameLst>
                                          <p:attrName>style.visibility</p:attrName>
                                        </p:attrNameLst>
                                      </p:cBhvr>
                                      <p:to>
                                        <p:strVal val="visible"/>
                                      </p:to>
                                    </p:set>
                                    <p:animEffect transition="in" filter="wipe(left)">
                                      <p:cBhvr>
                                        <p:cTn id="12" dur="500"/>
                                        <p:tgtEl>
                                          <p:spTgt spid="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
                                            <p:txEl>
                                              <p:pRg st="1" end="1"/>
                                            </p:txEl>
                                          </p:spTgt>
                                        </p:tgtEl>
                                        <p:attrNameLst>
                                          <p:attrName>style.visibility</p:attrName>
                                        </p:attrNameLst>
                                      </p:cBhvr>
                                      <p:to>
                                        <p:strVal val="visible"/>
                                      </p:to>
                                    </p:set>
                                    <p:animEffect transition="in" filter="wipe(left)">
                                      <p:cBhvr>
                                        <p:cTn id="17" dur="500"/>
                                        <p:tgtEl>
                                          <p:spTgt spid="4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2">
                                            <p:txEl>
                                              <p:pRg st="2" end="2"/>
                                            </p:txEl>
                                          </p:spTgt>
                                        </p:tgtEl>
                                        <p:attrNameLst>
                                          <p:attrName>style.visibility</p:attrName>
                                        </p:attrNameLst>
                                      </p:cBhvr>
                                      <p:to>
                                        <p:strVal val="visible"/>
                                      </p:to>
                                    </p:set>
                                    <p:animEffect transition="in" filter="wipe(left)">
                                      <p:cBhvr>
                                        <p:cTn id="27" dur="500"/>
                                        <p:tgtEl>
                                          <p:spTgt spid="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txBox="1">
            <a:spLocks noChangeArrowheads="1"/>
          </p:cNvSpPr>
          <p:nvPr/>
        </p:nvSpPr>
        <p:spPr bwMode="auto">
          <a:xfrm>
            <a:off x="0" y="1569244"/>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it-IT" sz="4800" dirty="0" smtClean="0">
                <a:solidFill>
                  <a:srgbClr val="3333CC"/>
                </a:solidFill>
                <a:latin typeface="Arial"/>
                <a:cs typeface="Arial"/>
              </a:rPr>
              <a:t>c</a:t>
            </a:r>
            <a:r>
              <a:rPr lang="it-IT" sz="4800" dirty="0" smtClean="0">
                <a:solidFill>
                  <a:srgbClr val="3333CC"/>
                </a:solidFill>
                <a:latin typeface="Arial"/>
                <a:cs typeface="Arial"/>
              </a:rPr>
              <a:t>osa succede ai nostri occhi ?</a:t>
            </a:r>
            <a:endParaRPr lang="en-GB" sz="4800" dirty="0">
              <a:solidFill>
                <a:srgbClr val="3333CC"/>
              </a:solidFill>
              <a:latin typeface="Arial"/>
              <a:cs typeface="Arial"/>
            </a:endParaRPr>
          </a:p>
        </p:txBody>
      </p:sp>
      <p:sp>
        <p:nvSpPr>
          <p:cNvPr id="4" name="Rectangle 10"/>
          <p:cNvSpPr>
            <a:spLocks noChangeArrowheads="1"/>
          </p:cNvSpPr>
          <p:nvPr/>
        </p:nvSpPr>
        <p:spPr bwMode="auto">
          <a:xfrm>
            <a:off x="393534" y="3109281"/>
            <a:ext cx="8356932" cy="27515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74638" indent="-274638">
              <a:spcAft>
                <a:spcPct val="40000"/>
              </a:spcAft>
              <a:buClr>
                <a:schemeClr val="accent2"/>
              </a:buClr>
              <a:buFont typeface="Wingdings" charset="2"/>
              <a:buChar char="§"/>
            </a:pPr>
            <a:r>
              <a:rPr lang="it-IT" sz="3600" dirty="0">
                <a:latin typeface="Arial"/>
                <a:cs typeface="Arial"/>
              </a:rPr>
              <a:t>f</a:t>
            </a:r>
            <a:r>
              <a:rPr lang="it-IT" sz="3600" dirty="0" smtClean="0">
                <a:latin typeface="Arial"/>
                <a:cs typeface="Arial"/>
              </a:rPr>
              <a:t>orziamo la visione periferica</a:t>
            </a:r>
          </a:p>
          <a:p>
            <a:pPr marL="274638" indent="-274638">
              <a:spcAft>
                <a:spcPct val="40000"/>
              </a:spcAft>
              <a:buClr>
                <a:schemeClr val="accent2"/>
              </a:buClr>
              <a:buFont typeface="Wingdings" charset="2"/>
              <a:buChar char="§"/>
            </a:pPr>
            <a:r>
              <a:rPr lang="it-IT" sz="3600" dirty="0">
                <a:latin typeface="Arial"/>
                <a:cs typeface="Arial"/>
              </a:rPr>
              <a:t>v</a:t>
            </a:r>
            <a:r>
              <a:rPr lang="it-IT" sz="3600" dirty="0" smtClean="0">
                <a:latin typeface="Arial"/>
                <a:cs typeface="Arial"/>
              </a:rPr>
              <a:t>isione mediata da bastoncelli</a:t>
            </a:r>
          </a:p>
          <a:p>
            <a:pPr marL="274638" indent="-274638">
              <a:spcAft>
                <a:spcPct val="40000"/>
              </a:spcAft>
              <a:buClr>
                <a:schemeClr val="accent2"/>
              </a:buClr>
              <a:buFont typeface="Wingdings" charset="2"/>
              <a:buChar char="§"/>
            </a:pPr>
            <a:r>
              <a:rPr lang="it-IT" sz="3600" dirty="0">
                <a:latin typeface="Arial"/>
                <a:cs typeface="Arial"/>
              </a:rPr>
              <a:t>a</a:t>
            </a:r>
            <a:r>
              <a:rPr lang="it-IT" sz="3600" dirty="0" smtClean="0">
                <a:latin typeface="Arial"/>
                <a:cs typeface="Arial"/>
              </a:rPr>
              <a:t>lta convergenza: 120 recettori → 1 fibra</a:t>
            </a:r>
          </a:p>
        </p:txBody>
      </p:sp>
    </p:spTree>
    <p:extLst>
      <p:ext uri="{BB962C8B-B14F-4D97-AF65-F5344CB8AC3E}">
        <p14:creationId xmlns:p14="http://schemas.microsoft.com/office/powerpoint/2010/main" val="34094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4982"/>
            <a:ext cx="9144000" cy="7767961"/>
          </a:xfrm>
          <a:prstGeom prst="rect">
            <a:avLst/>
          </a:prstGeom>
        </p:spPr>
      </p:pic>
      <p:sp>
        <p:nvSpPr>
          <p:cNvPr id="5" name="Frame 4"/>
          <p:cNvSpPr/>
          <p:nvPr/>
        </p:nvSpPr>
        <p:spPr bwMode="auto">
          <a:xfrm>
            <a:off x="0" y="-454981"/>
            <a:ext cx="9165771" cy="7789732"/>
          </a:xfrm>
          <a:custGeom>
            <a:avLst/>
            <a:gdLst>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970995 w 9144000"/>
              <a:gd name="connsiteY5" fmla="*/ 970995 h 7767961"/>
              <a:gd name="connsiteX6" fmla="*/ 970995 w 9144000"/>
              <a:gd name="connsiteY6" fmla="*/ 6796966 h 7767961"/>
              <a:gd name="connsiteX7" fmla="*/ 8173005 w 9144000"/>
              <a:gd name="connsiteY7" fmla="*/ 6796966 h 7767961"/>
              <a:gd name="connsiteX8" fmla="*/ 8173005 w 9144000"/>
              <a:gd name="connsiteY8" fmla="*/ 970995 h 7767961"/>
              <a:gd name="connsiteX9" fmla="*/ 970995 w 9144000"/>
              <a:gd name="connsiteY9" fmla="*/ 970995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970995 w 9144000"/>
              <a:gd name="connsiteY5" fmla="*/ 970995 h 7767961"/>
              <a:gd name="connsiteX6" fmla="*/ 1864130 w 9144000"/>
              <a:gd name="connsiteY6" fmla="*/ 6244073 h 7767961"/>
              <a:gd name="connsiteX7" fmla="*/ 8173005 w 9144000"/>
              <a:gd name="connsiteY7" fmla="*/ 6796966 h 7767961"/>
              <a:gd name="connsiteX8" fmla="*/ 8173005 w 9144000"/>
              <a:gd name="connsiteY8" fmla="*/ 970995 h 7767961"/>
              <a:gd name="connsiteX9" fmla="*/ 970995 w 9144000"/>
              <a:gd name="connsiteY9" fmla="*/ 970995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8173005 w 9144000"/>
              <a:gd name="connsiteY7" fmla="*/ 6796966 h 7767961"/>
              <a:gd name="connsiteX8" fmla="*/ 8173005 w 9144000"/>
              <a:gd name="connsiteY8" fmla="*/ 970995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8173005 w 9144000"/>
              <a:gd name="connsiteY7" fmla="*/ 6796966 h 7767961"/>
              <a:gd name="connsiteX8" fmla="*/ 6067759 w 9144000"/>
              <a:gd name="connsiteY8" fmla="*/ 2395758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6237879 w 9144000"/>
              <a:gd name="connsiteY7" fmla="*/ 6265338 h 7767961"/>
              <a:gd name="connsiteX8" fmla="*/ 6067759 w 9144000"/>
              <a:gd name="connsiteY8" fmla="*/ 2395758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6131553 w 9144000"/>
              <a:gd name="connsiteY7" fmla="*/ 6244073 h 7767961"/>
              <a:gd name="connsiteX8" fmla="*/ 6067759 w 9144000"/>
              <a:gd name="connsiteY8" fmla="*/ 2395758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6046493 w 9144000"/>
              <a:gd name="connsiteY7" fmla="*/ 6222808 h 7767961"/>
              <a:gd name="connsiteX8" fmla="*/ 6067759 w 9144000"/>
              <a:gd name="connsiteY8" fmla="*/ 2395758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6046493 w 9144000"/>
              <a:gd name="connsiteY7" fmla="*/ 6222808 h 7767961"/>
              <a:gd name="connsiteX8" fmla="*/ 5025768 w 9144000"/>
              <a:gd name="connsiteY8" fmla="*/ 2863590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6244073 h 7767961"/>
              <a:gd name="connsiteX7" fmla="*/ 6046493 w 9144000"/>
              <a:gd name="connsiteY7" fmla="*/ 6222808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265877 h 7767961"/>
              <a:gd name="connsiteX7" fmla="*/ 6046493 w 9144000"/>
              <a:gd name="connsiteY7" fmla="*/ 6222808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265877 h 7767961"/>
              <a:gd name="connsiteX7" fmla="*/ 5089563 w 9144000"/>
              <a:gd name="connsiteY7" fmla="*/ 5265877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265877 h 7767961"/>
              <a:gd name="connsiteX7" fmla="*/ 5004502 w 9144000"/>
              <a:gd name="connsiteY7" fmla="*/ 5244612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906660 w 9144000"/>
              <a:gd name="connsiteY6" fmla="*/ 5180817 h 7767961"/>
              <a:gd name="connsiteX7" fmla="*/ 5004502 w 9144000"/>
              <a:gd name="connsiteY7" fmla="*/ 5244612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906660 w 9144000"/>
              <a:gd name="connsiteY6" fmla="*/ 5180817 h 7767961"/>
              <a:gd name="connsiteX7" fmla="*/ 5004502 w 9144000"/>
              <a:gd name="connsiteY7" fmla="*/ 5180817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906660 w 9144000"/>
              <a:gd name="connsiteY6" fmla="*/ 5180817 h 7767961"/>
              <a:gd name="connsiteX7" fmla="*/ 4983237 w 9144000"/>
              <a:gd name="connsiteY7" fmla="*/ 5095757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983237 w 9144000"/>
              <a:gd name="connsiteY7" fmla="*/ 5095757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983237 w 9144000"/>
              <a:gd name="connsiteY7" fmla="*/ 5095757 h 7767961"/>
              <a:gd name="connsiteX8" fmla="*/ 4579200 w 9144000"/>
              <a:gd name="connsiteY8" fmla="*/ 2884855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749321 w 9144000"/>
              <a:gd name="connsiteY7" fmla="*/ 5031962 h 7767961"/>
              <a:gd name="connsiteX8" fmla="*/ 4579200 w 9144000"/>
              <a:gd name="connsiteY8" fmla="*/ 2884855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579200 w 9144000"/>
              <a:gd name="connsiteY7" fmla="*/ 5031962 h 7767961"/>
              <a:gd name="connsiteX8" fmla="*/ 4579200 w 9144000"/>
              <a:gd name="connsiteY8" fmla="*/ 2884855 h 7767961"/>
              <a:gd name="connsiteX9" fmla="*/ 1906660 w 9144000"/>
              <a:gd name="connsiteY9" fmla="*/ 2863590 h 7767961"/>
              <a:gd name="connsiteX0" fmla="*/ 0 w 9144000"/>
              <a:gd name="connsiteY0" fmla="*/ 0 h 7767961"/>
              <a:gd name="connsiteX1" fmla="*/ 9144000 w 9144000"/>
              <a:gd name="connsiteY1" fmla="*/ 0 h 7767961"/>
              <a:gd name="connsiteX2" fmla="*/ 3940629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579200 w 9144000"/>
              <a:gd name="connsiteY7" fmla="*/ 5031962 h 7767961"/>
              <a:gd name="connsiteX8" fmla="*/ 4579200 w 9144000"/>
              <a:gd name="connsiteY8" fmla="*/ 2884855 h 7767961"/>
              <a:gd name="connsiteX9" fmla="*/ 1906660 w 9144000"/>
              <a:gd name="connsiteY9" fmla="*/ 2863590 h 7767961"/>
              <a:gd name="connsiteX0" fmla="*/ 0 w 9144000"/>
              <a:gd name="connsiteY0" fmla="*/ 0 h 7767961"/>
              <a:gd name="connsiteX1" fmla="*/ 9144000 w 9144000"/>
              <a:gd name="connsiteY1" fmla="*/ 0 h 7767961"/>
              <a:gd name="connsiteX2" fmla="*/ 3940629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579200 w 9144000"/>
              <a:gd name="connsiteY7" fmla="*/ 5031962 h 7767961"/>
              <a:gd name="connsiteX8" fmla="*/ 3207600 w 9144000"/>
              <a:gd name="connsiteY8" fmla="*/ 2863083 h 7767961"/>
              <a:gd name="connsiteX9" fmla="*/ 1906660 w 9144000"/>
              <a:gd name="connsiteY9" fmla="*/ 2863590 h 7767961"/>
              <a:gd name="connsiteX0" fmla="*/ 0 w 9144000"/>
              <a:gd name="connsiteY0" fmla="*/ 0 h 7767961"/>
              <a:gd name="connsiteX1" fmla="*/ 9144000 w 9144000"/>
              <a:gd name="connsiteY1" fmla="*/ 0 h 7767961"/>
              <a:gd name="connsiteX2" fmla="*/ 3940629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3251143 w 9144000"/>
              <a:gd name="connsiteY7" fmla="*/ 5053733 h 7767961"/>
              <a:gd name="connsiteX8" fmla="*/ 3207600 w 9144000"/>
              <a:gd name="connsiteY8" fmla="*/ 2863083 h 7767961"/>
              <a:gd name="connsiteX9" fmla="*/ 1906660 w 9144000"/>
              <a:gd name="connsiteY9" fmla="*/ 2863590 h 7767961"/>
              <a:gd name="connsiteX0" fmla="*/ 0 w 3940629"/>
              <a:gd name="connsiteY0" fmla="*/ 0 h 7767961"/>
              <a:gd name="connsiteX1" fmla="*/ 3940629 w 3940629"/>
              <a:gd name="connsiteY1" fmla="*/ 0 h 7767961"/>
              <a:gd name="connsiteX2" fmla="*/ 3940629 w 3940629"/>
              <a:gd name="connsiteY2" fmla="*/ 7767961 h 7767961"/>
              <a:gd name="connsiteX3" fmla="*/ 0 w 3940629"/>
              <a:gd name="connsiteY3" fmla="*/ 7767961 h 7767961"/>
              <a:gd name="connsiteX4" fmla="*/ 0 w 3940629"/>
              <a:gd name="connsiteY4" fmla="*/ 0 h 7767961"/>
              <a:gd name="connsiteX5" fmla="*/ 1906660 w 3940629"/>
              <a:gd name="connsiteY5" fmla="*/ 2863590 h 7767961"/>
              <a:gd name="connsiteX6" fmla="*/ 1864130 w 3940629"/>
              <a:gd name="connsiteY6" fmla="*/ 5053226 h 7767961"/>
              <a:gd name="connsiteX7" fmla="*/ 3251143 w 3940629"/>
              <a:gd name="connsiteY7" fmla="*/ 5053733 h 7767961"/>
              <a:gd name="connsiteX8" fmla="*/ 3207600 w 3940629"/>
              <a:gd name="connsiteY8" fmla="*/ 2863083 h 7767961"/>
              <a:gd name="connsiteX9" fmla="*/ 1906660 w 3940629"/>
              <a:gd name="connsiteY9" fmla="*/ 2863590 h 7767961"/>
              <a:gd name="connsiteX0" fmla="*/ 0 w 9144000"/>
              <a:gd name="connsiteY0" fmla="*/ 0 h 7767961"/>
              <a:gd name="connsiteX1" fmla="*/ 9144000 w 9144000"/>
              <a:gd name="connsiteY1" fmla="*/ 21771 h 7767961"/>
              <a:gd name="connsiteX2" fmla="*/ 3940629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3251143 w 9144000"/>
              <a:gd name="connsiteY7" fmla="*/ 5053733 h 7767961"/>
              <a:gd name="connsiteX8" fmla="*/ 3207600 w 9144000"/>
              <a:gd name="connsiteY8" fmla="*/ 2863083 h 7767961"/>
              <a:gd name="connsiteX9" fmla="*/ 1906660 w 9144000"/>
              <a:gd name="connsiteY9" fmla="*/ 2863590 h 7767961"/>
              <a:gd name="connsiteX0" fmla="*/ 0 w 9165771"/>
              <a:gd name="connsiteY0" fmla="*/ 0 h 7789732"/>
              <a:gd name="connsiteX1" fmla="*/ 9144000 w 9165771"/>
              <a:gd name="connsiteY1" fmla="*/ 21771 h 7789732"/>
              <a:gd name="connsiteX2" fmla="*/ 9165771 w 9165771"/>
              <a:gd name="connsiteY2" fmla="*/ 7789732 h 7789732"/>
              <a:gd name="connsiteX3" fmla="*/ 0 w 9165771"/>
              <a:gd name="connsiteY3" fmla="*/ 7767961 h 7789732"/>
              <a:gd name="connsiteX4" fmla="*/ 0 w 9165771"/>
              <a:gd name="connsiteY4" fmla="*/ 0 h 7789732"/>
              <a:gd name="connsiteX5" fmla="*/ 1906660 w 9165771"/>
              <a:gd name="connsiteY5" fmla="*/ 2863590 h 7789732"/>
              <a:gd name="connsiteX6" fmla="*/ 1864130 w 9165771"/>
              <a:gd name="connsiteY6" fmla="*/ 5053226 h 7789732"/>
              <a:gd name="connsiteX7" fmla="*/ 3251143 w 9165771"/>
              <a:gd name="connsiteY7" fmla="*/ 5053733 h 7789732"/>
              <a:gd name="connsiteX8" fmla="*/ 3207600 w 9165771"/>
              <a:gd name="connsiteY8" fmla="*/ 2863083 h 7789732"/>
              <a:gd name="connsiteX9" fmla="*/ 1906660 w 9165771"/>
              <a:gd name="connsiteY9" fmla="*/ 2863590 h 778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65771" h="7789732">
                <a:moveTo>
                  <a:pt x="0" y="0"/>
                </a:moveTo>
                <a:lnTo>
                  <a:pt x="9144000" y="21771"/>
                </a:lnTo>
                <a:lnTo>
                  <a:pt x="9165771" y="7789732"/>
                </a:lnTo>
                <a:lnTo>
                  <a:pt x="0" y="7767961"/>
                </a:lnTo>
                <a:lnTo>
                  <a:pt x="0" y="0"/>
                </a:lnTo>
                <a:close/>
                <a:moveTo>
                  <a:pt x="1906660" y="2863590"/>
                </a:moveTo>
                <a:lnTo>
                  <a:pt x="1864130" y="5053226"/>
                </a:lnTo>
                <a:lnTo>
                  <a:pt x="3251143" y="5053733"/>
                </a:lnTo>
                <a:lnTo>
                  <a:pt x="3207600" y="2863083"/>
                </a:lnTo>
                <a:lnTo>
                  <a:pt x="1906660" y="2863590"/>
                </a:lnTo>
                <a:close/>
              </a:path>
            </a:pathLst>
          </a:custGeom>
          <a:solidFill>
            <a:schemeClr val="tx1"/>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98601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317500" y="165100"/>
            <a:ext cx="85137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it-IT" sz="4400" dirty="0" smtClean="0">
                <a:solidFill>
                  <a:schemeClr val="accent2"/>
                </a:solidFill>
              </a:rPr>
              <a:t>Aggiornamento </a:t>
            </a:r>
            <a:r>
              <a:rPr lang="en-US" altLang="it-IT" sz="4400" dirty="0" err="1" smtClean="0">
                <a:solidFill>
                  <a:schemeClr val="accent2"/>
                </a:solidFill>
              </a:rPr>
              <a:t>Orario</a:t>
            </a:r>
            <a:endParaRPr lang="en-US" altLang="it-IT" sz="4400" dirty="0">
              <a:solidFill>
                <a:schemeClr val="accent2"/>
              </a:solidFill>
            </a:endParaRPr>
          </a:p>
        </p:txBody>
      </p:sp>
      <p:graphicFrame>
        <p:nvGraphicFramePr>
          <p:cNvPr id="232545" name="Group 97"/>
          <p:cNvGraphicFramePr>
            <a:graphicFrameLocks noGrp="1"/>
          </p:cNvGraphicFramePr>
          <p:nvPr>
            <p:extLst>
              <p:ext uri="{D42A27DB-BD31-4B8C-83A1-F6EECF244321}">
                <p14:modId xmlns:p14="http://schemas.microsoft.com/office/powerpoint/2010/main" val="3625776822"/>
              </p:ext>
            </p:extLst>
          </p:nvPr>
        </p:nvGraphicFramePr>
        <p:xfrm>
          <a:off x="78825" y="1899836"/>
          <a:ext cx="9002110" cy="4591051"/>
        </p:xfrm>
        <a:graphic>
          <a:graphicData uri="http://schemas.openxmlformats.org/drawingml/2006/table">
            <a:tbl>
              <a:tblPr/>
              <a:tblGrid>
                <a:gridCol w="756745"/>
                <a:gridCol w="880378"/>
                <a:gridCol w="747008"/>
                <a:gridCol w="738971"/>
                <a:gridCol w="742988"/>
                <a:gridCol w="721136"/>
                <a:gridCol w="764841"/>
                <a:gridCol w="742988"/>
                <a:gridCol w="742988"/>
                <a:gridCol w="721136"/>
                <a:gridCol w="721136"/>
                <a:gridCol w="721795"/>
              </a:tblGrid>
              <a:tr h="63340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t-IT" sz="16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0" dirty="0" smtClean="0">
                          <a:ln>
                            <a:noFill/>
                          </a:ln>
                          <a:solidFill>
                            <a:srgbClr val="000090"/>
                          </a:solidFill>
                          <a:effectLst/>
                          <a:latin typeface="Arial" panose="020B0604020202020204" pitchFamily="34" charset="0"/>
                          <a:cs typeface="Arial" panose="020B0604020202020204" pitchFamily="34" charset="0"/>
                        </a:rPr>
                        <a:t>10/03</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5"/>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0" dirty="0" smtClean="0">
                          <a:ln>
                            <a:noFill/>
                          </a:ln>
                          <a:solidFill>
                            <a:srgbClr val="000090"/>
                          </a:solidFill>
                          <a:effectLst/>
                          <a:latin typeface="Arial" panose="020B0604020202020204" pitchFamily="34" charset="0"/>
                          <a:cs typeface="Arial" panose="020B0604020202020204" pitchFamily="34" charset="0"/>
                        </a:rPr>
                        <a:t>17/03</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5"/>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0" dirty="0" smtClean="0">
                          <a:ln>
                            <a:noFill/>
                          </a:ln>
                          <a:solidFill>
                            <a:srgbClr val="000090"/>
                          </a:solidFill>
                          <a:effectLst/>
                          <a:latin typeface="Arial" panose="020B0604020202020204" pitchFamily="34" charset="0"/>
                          <a:cs typeface="Arial" panose="020B0604020202020204" pitchFamily="34" charset="0"/>
                        </a:rPr>
                        <a:t>24/03</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5"/>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0" dirty="0" smtClean="0">
                          <a:ln>
                            <a:noFill/>
                          </a:ln>
                          <a:solidFill>
                            <a:srgbClr val="000090"/>
                          </a:solidFill>
                          <a:effectLst/>
                          <a:latin typeface="Arial" panose="020B0604020202020204" pitchFamily="34" charset="0"/>
                          <a:cs typeface="Arial" panose="020B0604020202020204" pitchFamily="34" charset="0"/>
                        </a:rPr>
                        <a:t>31/03</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5"/>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0" dirty="0" smtClean="0">
                          <a:ln>
                            <a:noFill/>
                          </a:ln>
                          <a:solidFill>
                            <a:srgbClr val="000090"/>
                          </a:solidFill>
                          <a:effectLst/>
                          <a:latin typeface="Arial" panose="020B0604020202020204" pitchFamily="34" charset="0"/>
                          <a:cs typeface="Arial" panose="020B0604020202020204" pitchFamily="34" charset="0"/>
                        </a:rPr>
                        <a:t>07/04</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5"/>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0" dirty="0" smtClean="0">
                          <a:ln>
                            <a:noFill/>
                          </a:ln>
                          <a:solidFill>
                            <a:srgbClr val="000090"/>
                          </a:solidFill>
                          <a:effectLst/>
                          <a:latin typeface="Arial" panose="020B0604020202020204" pitchFamily="34" charset="0"/>
                          <a:cs typeface="Arial" panose="020B0604020202020204" pitchFamily="34" charset="0"/>
                        </a:rPr>
                        <a:t>14/04</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5"/>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0" dirty="0" smtClean="0">
                          <a:ln>
                            <a:noFill/>
                          </a:ln>
                          <a:solidFill>
                            <a:srgbClr val="000090"/>
                          </a:solidFill>
                          <a:effectLst/>
                          <a:latin typeface="Arial" panose="020B0604020202020204" pitchFamily="34" charset="0"/>
                          <a:cs typeface="Arial" panose="020B0604020202020204" pitchFamily="34" charset="0"/>
                        </a:rPr>
                        <a:t>21/04</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5"/>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0" dirty="0" smtClean="0">
                          <a:ln>
                            <a:noFill/>
                          </a:ln>
                          <a:solidFill>
                            <a:srgbClr val="000090"/>
                          </a:solidFill>
                          <a:effectLst/>
                          <a:latin typeface="Arial" panose="020B0604020202020204" pitchFamily="34" charset="0"/>
                          <a:cs typeface="Arial" panose="020B0604020202020204" pitchFamily="34" charset="0"/>
                        </a:rPr>
                        <a:t>28/04</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5"/>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0" dirty="0" smtClean="0">
                          <a:ln>
                            <a:noFill/>
                          </a:ln>
                          <a:solidFill>
                            <a:srgbClr val="000090"/>
                          </a:solidFill>
                          <a:effectLst/>
                          <a:latin typeface="Arial" panose="020B0604020202020204" pitchFamily="34" charset="0"/>
                          <a:cs typeface="Arial" panose="020B0604020202020204" pitchFamily="34" charset="0"/>
                        </a:rPr>
                        <a:t>05/05</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5"/>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0" dirty="0" smtClean="0">
                          <a:ln>
                            <a:noFill/>
                          </a:ln>
                          <a:solidFill>
                            <a:srgbClr val="000090"/>
                          </a:solidFill>
                          <a:effectLst/>
                          <a:latin typeface="Arial" panose="020B0604020202020204" pitchFamily="34" charset="0"/>
                          <a:cs typeface="Arial" panose="020B0604020202020204" pitchFamily="34" charset="0"/>
                        </a:rPr>
                        <a:t>12/05</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kern="1200" cap="none" normalizeH="0" baseline="0" dirty="0" smtClean="0">
                          <a:ln>
                            <a:noFill/>
                          </a:ln>
                          <a:solidFill>
                            <a:srgbClr val="000090"/>
                          </a:solidFill>
                          <a:effectLst/>
                          <a:latin typeface="Arial" panose="020B0604020202020204" pitchFamily="34" charset="0"/>
                          <a:ea typeface="+mn-ea"/>
                          <a:cs typeface="Arial" panose="020B0604020202020204" pitchFamily="34" charset="0"/>
                        </a:rPr>
                        <a:t>19/05</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5"/>
                    </a:solidFill>
                  </a:tcPr>
                </a:tc>
              </a:tr>
              <a:tr h="50904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smtClean="0">
                          <a:ln>
                            <a:noFill/>
                          </a:ln>
                          <a:solidFill>
                            <a:srgbClr val="000090"/>
                          </a:solidFill>
                          <a:effectLst/>
                          <a:latin typeface="Arial" panose="020B0604020202020204" pitchFamily="34" charset="0"/>
                          <a:cs typeface="Arial" panose="020B0604020202020204" pitchFamily="34" charset="0"/>
                        </a:rPr>
                        <a:t>lun</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5"/>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dirty="0" smtClean="0">
                        <a:ln>
                          <a:noFill/>
                        </a:ln>
                        <a:solidFill>
                          <a:srgbClr val="66FF33"/>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smtClean="0">
                        <a:ln>
                          <a:noFill/>
                        </a:ln>
                        <a:solidFill>
                          <a:srgbClr val="66FF33"/>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smtClean="0">
                        <a:ln>
                          <a:noFill/>
                        </a:ln>
                        <a:solidFill>
                          <a:srgbClr val="66FF33"/>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smtClean="0">
                        <a:ln>
                          <a:noFill/>
                        </a:ln>
                        <a:solidFill>
                          <a:srgbClr val="66FF33"/>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smtClean="0">
                        <a:ln>
                          <a:noFill/>
                        </a:ln>
                        <a:solidFill>
                          <a:srgbClr val="66FF33"/>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smtClean="0">
                        <a:ln>
                          <a:noFill/>
                        </a:ln>
                        <a:solidFill>
                          <a:srgbClr val="66FF33"/>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smtClean="0">
                        <a:ln>
                          <a:noFill/>
                        </a:ln>
                        <a:solidFill>
                          <a:srgbClr val="66FF33"/>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smtClean="0">
                        <a:ln>
                          <a:noFill/>
                        </a:ln>
                        <a:solidFill>
                          <a:srgbClr val="66FF33"/>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smtClean="0">
                        <a:ln>
                          <a:noFill/>
                        </a:ln>
                        <a:solidFill>
                          <a:srgbClr val="66FF33"/>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r>
              <a:tr h="121525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smtClean="0">
                          <a:ln>
                            <a:noFill/>
                          </a:ln>
                          <a:solidFill>
                            <a:srgbClr val="000090"/>
                          </a:solidFill>
                          <a:effectLst/>
                          <a:latin typeface="Arial" panose="020B0604020202020204" pitchFamily="34" charset="0"/>
                          <a:cs typeface="Arial" panose="020B0604020202020204" pitchFamily="34" charset="0"/>
                        </a:rPr>
                        <a:t>mar</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5"/>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11:00-13:30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11:00-13:30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3</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11:00-13:30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4</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11:00-13:30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6</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11:00-13:30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8</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11:00-13:30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10</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Ponte</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Ponte</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11:00-13:30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12</a:t>
                      </a:r>
                      <a:endPar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11:00-13:30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14</a:t>
                      </a:r>
                      <a:endPar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11:00-13:30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16</a:t>
                      </a:r>
                      <a:endPar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1525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smtClean="0">
                          <a:ln>
                            <a:noFill/>
                          </a:ln>
                          <a:solidFill>
                            <a:srgbClr val="000090"/>
                          </a:solidFill>
                          <a:effectLst/>
                          <a:latin typeface="Arial" panose="020B0604020202020204" pitchFamily="34" charset="0"/>
                          <a:cs typeface="Arial" panose="020B0604020202020204" pitchFamily="34" charset="0"/>
                        </a:rPr>
                        <a:t>mer</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5"/>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kern="1200" cap="none" normalizeH="0" baseline="0" dirty="0" smtClean="0">
                          <a:ln>
                            <a:noFill/>
                          </a:ln>
                          <a:solidFill>
                            <a:srgbClr val="000000"/>
                          </a:solidFill>
                          <a:effectLst/>
                          <a:latin typeface="Arial" panose="020B0604020202020204" pitchFamily="34" charset="0"/>
                          <a:ea typeface="+mn-ea"/>
                          <a:cs typeface="Arial" panose="020B0604020202020204" pitchFamily="34" charset="0"/>
                        </a:rPr>
                        <a:t>12:15-13:45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2</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kern="1200" cap="none" normalizeH="0" baseline="0" dirty="0" err="1" smtClean="0">
                          <a:ln>
                            <a:noFill/>
                          </a:ln>
                          <a:solidFill>
                            <a:srgbClr val="000000"/>
                          </a:solidFill>
                          <a:effectLst/>
                          <a:latin typeface="Arial" panose="020B0604020202020204" pitchFamily="34" charset="0"/>
                          <a:ea typeface="+mn-ea"/>
                          <a:cs typeface="Arial" panose="020B0604020202020204" pitchFamily="34" charset="0"/>
                        </a:rPr>
                        <a:t>Lauree</a:t>
                      </a:r>
                      <a:endParaRPr kumimoji="0" lang="en-US" altLang="it-IT" sz="1400" b="1" i="0" u="none" strike="noStrike" kern="1200" cap="none" normalizeH="0" baseline="0" dirty="0" smtClean="0">
                        <a:ln>
                          <a:noFill/>
                        </a:ln>
                        <a:solidFill>
                          <a:srgbClr val="FF0000"/>
                        </a:solidFill>
                        <a:effectLst/>
                        <a:latin typeface="Arial" panose="020B0604020202020204" pitchFamily="34" charset="0"/>
                        <a:ea typeface="+mn-ea"/>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12:15-13:45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5</a:t>
                      </a:r>
                      <a:endParaRPr kumimoji="0" lang="it-IT"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12:15-13:45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7</a:t>
                      </a:r>
                      <a:endParaRPr kumimoji="0" lang="it-IT"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12:15-13:45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9</a:t>
                      </a:r>
                      <a:endParaRPr kumimoji="0" lang="it-IT"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12:15-13:45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11</a:t>
                      </a:r>
                      <a:endParaRPr kumimoji="0" lang="it-IT"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Ponte</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Ponte</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12:15-13:45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13</a:t>
                      </a:r>
                      <a:endParaRPr kumimoji="0" lang="it-IT"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12:15-13:45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15</a:t>
                      </a:r>
                      <a:endParaRPr kumimoji="0" lang="it-IT"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12:15-13:45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17</a:t>
                      </a:r>
                      <a:endParaRPr kumimoji="0" lang="it-IT"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0904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smtClean="0">
                          <a:ln>
                            <a:noFill/>
                          </a:ln>
                          <a:solidFill>
                            <a:srgbClr val="000090"/>
                          </a:solidFill>
                          <a:effectLst/>
                          <a:latin typeface="Arial" panose="020B0604020202020204" pitchFamily="34" charset="0"/>
                          <a:cs typeface="Arial" panose="020B0604020202020204" pitchFamily="34" charset="0"/>
                        </a:rPr>
                        <a:t>gio</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5"/>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r>
              <a:tr h="50904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smtClean="0">
                          <a:ln>
                            <a:noFill/>
                          </a:ln>
                          <a:solidFill>
                            <a:srgbClr val="000090"/>
                          </a:solidFill>
                          <a:effectLst/>
                          <a:latin typeface="Arial" panose="020B0604020202020204" pitchFamily="34" charset="0"/>
                          <a:cs typeface="Arial" panose="020B0604020202020204" pitchFamily="34" charset="0"/>
                        </a:rPr>
                        <a:t>ven</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5"/>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1" i="0" u="none" strike="noStrike" cap="none" normalizeH="0" baseline="0" dirty="0" smtClean="0">
                        <a:ln>
                          <a:noFill/>
                        </a:ln>
                        <a:solidFill>
                          <a:srgbClr val="8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r>
            </a:tbl>
          </a:graphicData>
        </a:graphic>
      </p:graphicFrame>
      <p:sp>
        <p:nvSpPr>
          <p:cNvPr id="2" name="Rectangle 1"/>
          <p:cNvSpPr/>
          <p:nvPr/>
        </p:nvSpPr>
        <p:spPr>
          <a:xfrm>
            <a:off x="1954267" y="1057782"/>
            <a:ext cx="342900" cy="3381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44129" name="Rectangle 4"/>
          <p:cNvSpPr>
            <a:spLocks noChangeArrowheads="1"/>
          </p:cNvSpPr>
          <p:nvPr/>
        </p:nvSpPr>
        <p:spPr bwMode="auto">
          <a:xfrm>
            <a:off x="1522467" y="979664"/>
            <a:ext cx="6545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n-US" altLang="it-IT" dirty="0" err="1">
                <a:latin typeface="Arial" panose="020B0604020202020204" pitchFamily="34" charset="0"/>
              </a:rPr>
              <a:t>seminario</a:t>
            </a:r>
            <a:r>
              <a:rPr lang="en-US" altLang="it-IT" dirty="0">
                <a:latin typeface="Arial" panose="020B0604020202020204" pitchFamily="34" charset="0"/>
              </a:rPr>
              <a:t> del prof. Walter </a:t>
            </a:r>
            <a:r>
              <a:rPr lang="en-US" altLang="it-IT" dirty="0" err="1">
                <a:latin typeface="Arial" panose="020B0604020202020204" pitchFamily="34" charset="0"/>
              </a:rPr>
              <a:t>Gerbino</a:t>
            </a:r>
            <a:endParaRPr lang="en-US" altLang="it-IT" dirty="0">
              <a:latin typeface="Arial" panose="020B0604020202020204" pitchFamily="34" charset="0"/>
            </a:endParaRPr>
          </a:p>
        </p:txBody>
      </p:sp>
      <p:sp>
        <p:nvSpPr>
          <p:cNvPr id="6" name="Rectangle 5"/>
          <p:cNvSpPr/>
          <p:nvPr/>
        </p:nvSpPr>
        <p:spPr>
          <a:xfrm>
            <a:off x="1954267" y="1471366"/>
            <a:ext cx="342900" cy="33813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7" name="Rectangle 4"/>
          <p:cNvSpPr>
            <a:spLocks noChangeArrowheads="1"/>
          </p:cNvSpPr>
          <p:nvPr/>
        </p:nvSpPr>
        <p:spPr bwMode="auto">
          <a:xfrm>
            <a:off x="1522467" y="1393248"/>
            <a:ext cx="6545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n-US" altLang="it-IT" dirty="0" err="1">
                <a:latin typeface="Arial" panose="020B0604020202020204" pitchFamily="34" charset="0"/>
              </a:rPr>
              <a:t>seminario</a:t>
            </a:r>
            <a:r>
              <a:rPr lang="en-US" altLang="it-IT" dirty="0">
                <a:latin typeface="Arial" panose="020B0604020202020204" pitchFamily="34" charset="0"/>
              </a:rPr>
              <a:t> del </a:t>
            </a:r>
            <a:r>
              <a:rPr lang="en-US" altLang="it-IT" dirty="0" err="1" smtClean="0">
                <a:latin typeface="Arial" panose="020B0604020202020204" pitchFamily="34" charset="0"/>
              </a:rPr>
              <a:t>dott</a:t>
            </a:r>
            <a:r>
              <a:rPr lang="en-US" altLang="it-IT" dirty="0" smtClean="0">
                <a:latin typeface="Arial" panose="020B0604020202020204" pitchFamily="34" charset="0"/>
              </a:rPr>
              <a:t>. Giulio </a:t>
            </a:r>
            <a:r>
              <a:rPr lang="en-US" altLang="it-IT" dirty="0" err="1" smtClean="0">
                <a:latin typeface="Arial" panose="020B0604020202020204" pitchFamily="34" charset="0"/>
              </a:rPr>
              <a:t>Baldassi</a:t>
            </a:r>
            <a:endParaRPr lang="en-US" altLang="it-IT" dirty="0">
              <a:latin typeface="Arial" panose="020B0604020202020204" pitchFamily="34" charset="0"/>
            </a:endParaRPr>
          </a:p>
        </p:txBody>
      </p:sp>
      <p:sp>
        <p:nvSpPr>
          <p:cNvPr id="4" name="Rectangle 3"/>
          <p:cNvSpPr/>
          <p:nvPr/>
        </p:nvSpPr>
        <p:spPr>
          <a:xfrm>
            <a:off x="594299" y="6442501"/>
            <a:ext cx="81397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it-IT" dirty="0" smtClean="0">
                <a:latin typeface="Arial" panose="020B0604020202020204" pitchFamily="34" charset="0"/>
              </a:rPr>
              <a:t>1 lezione da recuperare</a:t>
            </a:r>
            <a:endParaRPr lang="it-IT" dirty="0" smtClean="0">
              <a:latin typeface="Arial" panose="020B0604020202020204" pitchFamily="34" charset="0"/>
            </a:endParaRPr>
          </a:p>
        </p:txBody>
      </p:sp>
    </p:spTree>
    <p:extLst>
      <p:ext uri="{BB962C8B-B14F-4D97-AF65-F5344CB8AC3E}">
        <p14:creationId xmlns:p14="http://schemas.microsoft.com/office/powerpoint/2010/main" val="3982693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dissolve">
                                      <p:cBhvr>
                                        <p:cTn id="7" dur="500"/>
                                        <p:tgtEl>
                                          <p:spTgt spid="225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32545"/>
                                        </p:tgtEl>
                                        <p:attrNameLst>
                                          <p:attrName>style.visibility</p:attrName>
                                        </p:attrNameLst>
                                      </p:cBhvr>
                                      <p:to>
                                        <p:strVal val="visible"/>
                                      </p:to>
                                    </p:set>
                                    <p:animEffect transition="in" filter="dissolve">
                                      <p:cBhvr>
                                        <p:cTn id="12" dur="500"/>
                                        <p:tgtEl>
                                          <p:spTgt spid="2325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autoUpdateAnimBg="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4982"/>
            <a:ext cx="9144000" cy="7767961"/>
          </a:xfrm>
          <a:prstGeom prst="rect">
            <a:avLst/>
          </a:prstGeom>
        </p:spPr>
      </p:pic>
      <p:sp>
        <p:nvSpPr>
          <p:cNvPr id="5" name="Frame 4"/>
          <p:cNvSpPr/>
          <p:nvPr/>
        </p:nvSpPr>
        <p:spPr bwMode="auto">
          <a:xfrm>
            <a:off x="-1" y="-454982"/>
            <a:ext cx="3940629" cy="7767961"/>
          </a:xfrm>
          <a:custGeom>
            <a:avLst/>
            <a:gdLst>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970995 w 9144000"/>
              <a:gd name="connsiteY5" fmla="*/ 970995 h 7767961"/>
              <a:gd name="connsiteX6" fmla="*/ 970995 w 9144000"/>
              <a:gd name="connsiteY6" fmla="*/ 6796966 h 7767961"/>
              <a:gd name="connsiteX7" fmla="*/ 8173005 w 9144000"/>
              <a:gd name="connsiteY7" fmla="*/ 6796966 h 7767961"/>
              <a:gd name="connsiteX8" fmla="*/ 8173005 w 9144000"/>
              <a:gd name="connsiteY8" fmla="*/ 970995 h 7767961"/>
              <a:gd name="connsiteX9" fmla="*/ 970995 w 9144000"/>
              <a:gd name="connsiteY9" fmla="*/ 970995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970995 w 9144000"/>
              <a:gd name="connsiteY5" fmla="*/ 970995 h 7767961"/>
              <a:gd name="connsiteX6" fmla="*/ 1864130 w 9144000"/>
              <a:gd name="connsiteY6" fmla="*/ 6244073 h 7767961"/>
              <a:gd name="connsiteX7" fmla="*/ 8173005 w 9144000"/>
              <a:gd name="connsiteY7" fmla="*/ 6796966 h 7767961"/>
              <a:gd name="connsiteX8" fmla="*/ 8173005 w 9144000"/>
              <a:gd name="connsiteY8" fmla="*/ 970995 h 7767961"/>
              <a:gd name="connsiteX9" fmla="*/ 970995 w 9144000"/>
              <a:gd name="connsiteY9" fmla="*/ 970995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8173005 w 9144000"/>
              <a:gd name="connsiteY7" fmla="*/ 6796966 h 7767961"/>
              <a:gd name="connsiteX8" fmla="*/ 8173005 w 9144000"/>
              <a:gd name="connsiteY8" fmla="*/ 970995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8173005 w 9144000"/>
              <a:gd name="connsiteY7" fmla="*/ 6796966 h 7767961"/>
              <a:gd name="connsiteX8" fmla="*/ 6067759 w 9144000"/>
              <a:gd name="connsiteY8" fmla="*/ 2395758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6237879 w 9144000"/>
              <a:gd name="connsiteY7" fmla="*/ 6265338 h 7767961"/>
              <a:gd name="connsiteX8" fmla="*/ 6067759 w 9144000"/>
              <a:gd name="connsiteY8" fmla="*/ 2395758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6131553 w 9144000"/>
              <a:gd name="connsiteY7" fmla="*/ 6244073 h 7767961"/>
              <a:gd name="connsiteX8" fmla="*/ 6067759 w 9144000"/>
              <a:gd name="connsiteY8" fmla="*/ 2395758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6046493 w 9144000"/>
              <a:gd name="connsiteY7" fmla="*/ 6222808 h 7767961"/>
              <a:gd name="connsiteX8" fmla="*/ 6067759 w 9144000"/>
              <a:gd name="connsiteY8" fmla="*/ 2395758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6046493 w 9144000"/>
              <a:gd name="connsiteY7" fmla="*/ 6222808 h 7767961"/>
              <a:gd name="connsiteX8" fmla="*/ 5025768 w 9144000"/>
              <a:gd name="connsiteY8" fmla="*/ 2863590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6244073 h 7767961"/>
              <a:gd name="connsiteX7" fmla="*/ 6046493 w 9144000"/>
              <a:gd name="connsiteY7" fmla="*/ 6222808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265877 h 7767961"/>
              <a:gd name="connsiteX7" fmla="*/ 6046493 w 9144000"/>
              <a:gd name="connsiteY7" fmla="*/ 6222808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265877 h 7767961"/>
              <a:gd name="connsiteX7" fmla="*/ 5089563 w 9144000"/>
              <a:gd name="connsiteY7" fmla="*/ 5265877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265877 h 7767961"/>
              <a:gd name="connsiteX7" fmla="*/ 5004502 w 9144000"/>
              <a:gd name="connsiteY7" fmla="*/ 5244612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906660 w 9144000"/>
              <a:gd name="connsiteY6" fmla="*/ 5180817 h 7767961"/>
              <a:gd name="connsiteX7" fmla="*/ 5004502 w 9144000"/>
              <a:gd name="connsiteY7" fmla="*/ 5244612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906660 w 9144000"/>
              <a:gd name="connsiteY6" fmla="*/ 5180817 h 7767961"/>
              <a:gd name="connsiteX7" fmla="*/ 5004502 w 9144000"/>
              <a:gd name="connsiteY7" fmla="*/ 5180817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906660 w 9144000"/>
              <a:gd name="connsiteY6" fmla="*/ 5180817 h 7767961"/>
              <a:gd name="connsiteX7" fmla="*/ 4983237 w 9144000"/>
              <a:gd name="connsiteY7" fmla="*/ 5095757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983237 w 9144000"/>
              <a:gd name="connsiteY7" fmla="*/ 5095757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983237 w 9144000"/>
              <a:gd name="connsiteY7" fmla="*/ 5095757 h 7767961"/>
              <a:gd name="connsiteX8" fmla="*/ 4579200 w 9144000"/>
              <a:gd name="connsiteY8" fmla="*/ 2884855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749321 w 9144000"/>
              <a:gd name="connsiteY7" fmla="*/ 5031962 h 7767961"/>
              <a:gd name="connsiteX8" fmla="*/ 4579200 w 9144000"/>
              <a:gd name="connsiteY8" fmla="*/ 2884855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579200 w 9144000"/>
              <a:gd name="connsiteY7" fmla="*/ 5031962 h 7767961"/>
              <a:gd name="connsiteX8" fmla="*/ 4579200 w 9144000"/>
              <a:gd name="connsiteY8" fmla="*/ 2884855 h 7767961"/>
              <a:gd name="connsiteX9" fmla="*/ 1906660 w 9144000"/>
              <a:gd name="connsiteY9" fmla="*/ 2863590 h 7767961"/>
              <a:gd name="connsiteX0" fmla="*/ 0 w 9144000"/>
              <a:gd name="connsiteY0" fmla="*/ 0 h 7767961"/>
              <a:gd name="connsiteX1" fmla="*/ 9144000 w 9144000"/>
              <a:gd name="connsiteY1" fmla="*/ 0 h 7767961"/>
              <a:gd name="connsiteX2" fmla="*/ 3940629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579200 w 9144000"/>
              <a:gd name="connsiteY7" fmla="*/ 5031962 h 7767961"/>
              <a:gd name="connsiteX8" fmla="*/ 4579200 w 9144000"/>
              <a:gd name="connsiteY8" fmla="*/ 2884855 h 7767961"/>
              <a:gd name="connsiteX9" fmla="*/ 1906660 w 9144000"/>
              <a:gd name="connsiteY9" fmla="*/ 2863590 h 7767961"/>
              <a:gd name="connsiteX0" fmla="*/ 0 w 9144000"/>
              <a:gd name="connsiteY0" fmla="*/ 0 h 7767961"/>
              <a:gd name="connsiteX1" fmla="*/ 9144000 w 9144000"/>
              <a:gd name="connsiteY1" fmla="*/ 0 h 7767961"/>
              <a:gd name="connsiteX2" fmla="*/ 3940629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579200 w 9144000"/>
              <a:gd name="connsiteY7" fmla="*/ 5031962 h 7767961"/>
              <a:gd name="connsiteX8" fmla="*/ 3207600 w 9144000"/>
              <a:gd name="connsiteY8" fmla="*/ 2863083 h 7767961"/>
              <a:gd name="connsiteX9" fmla="*/ 1906660 w 9144000"/>
              <a:gd name="connsiteY9" fmla="*/ 2863590 h 7767961"/>
              <a:gd name="connsiteX0" fmla="*/ 0 w 9144000"/>
              <a:gd name="connsiteY0" fmla="*/ 0 h 7767961"/>
              <a:gd name="connsiteX1" fmla="*/ 9144000 w 9144000"/>
              <a:gd name="connsiteY1" fmla="*/ 0 h 7767961"/>
              <a:gd name="connsiteX2" fmla="*/ 3940629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3251143 w 9144000"/>
              <a:gd name="connsiteY7" fmla="*/ 5053733 h 7767961"/>
              <a:gd name="connsiteX8" fmla="*/ 3207600 w 9144000"/>
              <a:gd name="connsiteY8" fmla="*/ 2863083 h 7767961"/>
              <a:gd name="connsiteX9" fmla="*/ 1906660 w 9144000"/>
              <a:gd name="connsiteY9" fmla="*/ 2863590 h 7767961"/>
              <a:gd name="connsiteX0" fmla="*/ 0 w 3940629"/>
              <a:gd name="connsiteY0" fmla="*/ 0 h 7767961"/>
              <a:gd name="connsiteX1" fmla="*/ 3940629 w 3940629"/>
              <a:gd name="connsiteY1" fmla="*/ 0 h 7767961"/>
              <a:gd name="connsiteX2" fmla="*/ 3940629 w 3940629"/>
              <a:gd name="connsiteY2" fmla="*/ 7767961 h 7767961"/>
              <a:gd name="connsiteX3" fmla="*/ 0 w 3940629"/>
              <a:gd name="connsiteY3" fmla="*/ 7767961 h 7767961"/>
              <a:gd name="connsiteX4" fmla="*/ 0 w 3940629"/>
              <a:gd name="connsiteY4" fmla="*/ 0 h 7767961"/>
              <a:gd name="connsiteX5" fmla="*/ 1906660 w 3940629"/>
              <a:gd name="connsiteY5" fmla="*/ 2863590 h 7767961"/>
              <a:gd name="connsiteX6" fmla="*/ 1864130 w 3940629"/>
              <a:gd name="connsiteY6" fmla="*/ 5053226 h 7767961"/>
              <a:gd name="connsiteX7" fmla="*/ 3251143 w 3940629"/>
              <a:gd name="connsiteY7" fmla="*/ 5053733 h 7767961"/>
              <a:gd name="connsiteX8" fmla="*/ 3207600 w 3940629"/>
              <a:gd name="connsiteY8" fmla="*/ 2863083 h 7767961"/>
              <a:gd name="connsiteX9" fmla="*/ 1906660 w 3940629"/>
              <a:gd name="connsiteY9" fmla="*/ 2863590 h 776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40629" h="7767961">
                <a:moveTo>
                  <a:pt x="0" y="0"/>
                </a:moveTo>
                <a:lnTo>
                  <a:pt x="3940629" y="0"/>
                </a:lnTo>
                <a:lnTo>
                  <a:pt x="3940629" y="7767961"/>
                </a:lnTo>
                <a:lnTo>
                  <a:pt x="0" y="7767961"/>
                </a:lnTo>
                <a:lnTo>
                  <a:pt x="0" y="0"/>
                </a:lnTo>
                <a:close/>
                <a:moveTo>
                  <a:pt x="1906660" y="2863590"/>
                </a:moveTo>
                <a:lnTo>
                  <a:pt x="1864130" y="5053226"/>
                </a:lnTo>
                <a:lnTo>
                  <a:pt x="3251143" y="5053733"/>
                </a:lnTo>
                <a:lnTo>
                  <a:pt x="3207600" y="2863083"/>
                </a:lnTo>
                <a:lnTo>
                  <a:pt x="1906660" y="2863590"/>
                </a:lnTo>
                <a:close/>
              </a:path>
            </a:pathLst>
          </a:custGeom>
          <a:solidFill>
            <a:schemeClr val="tx1"/>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6" name="Frame 4"/>
          <p:cNvSpPr/>
          <p:nvPr/>
        </p:nvSpPr>
        <p:spPr bwMode="auto">
          <a:xfrm>
            <a:off x="3918857" y="-454983"/>
            <a:ext cx="5225143" cy="7767961"/>
          </a:xfrm>
          <a:custGeom>
            <a:avLst/>
            <a:gdLst>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970995 w 9144000"/>
              <a:gd name="connsiteY5" fmla="*/ 970995 h 7767961"/>
              <a:gd name="connsiteX6" fmla="*/ 970995 w 9144000"/>
              <a:gd name="connsiteY6" fmla="*/ 6796966 h 7767961"/>
              <a:gd name="connsiteX7" fmla="*/ 8173005 w 9144000"/>
              <a:gd name="connsiteY7" fmla="*/ 6796966 h 7767961"/>
              <a:gd name="connsiteX8" fmla="*/ 8173005 w 9144000"/>
              <a:gd name="connsiteY8" fmla="*/ 970995 h 7767961"/>
              <a:gd name="connsiteX9" fmla="*/ 970995 w 9144000"/>
              <a:gd name="connsiteY9" fmla="*/ 970995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970995 w 9144000"/>
              <a:gd name="connsiteY5" fmla="*/ 970995 h 7767961"/>
              <a:gd name="connsiteX6" fmla="*/ 1864130 w 9144000"/>
              <a:gd name="connsiteY6" fmla="*/ 6244073 h 7767961"/>
              <a:gd name="connsiteX7" fmla="*/ 8173005 w 9144000"/>
              <a:gd name="connsiteY7" fmla="*/ 6796966 h 7767961"/>
              <a:gd name="connsiteX8" fmla="*/ 8173005 w 9144000"/>
              <a:gd name="connsiteY8" fmla="*/ 970995 h 7767961"/>
              <a:gd name="connsiteX9" fmla="*/ 970995 w 9144000"/>
              <a:gd name="connsiteY9" fmla="*/ 970995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8173005 w 9144000"/>
              <a:gd name="connsiteY7" fmla="*/ 6796966 h 7767961"/>
              <a:gd name="connsiteX8" fmla="*/ 8173005 w 9144000"/>
              <a:gd name="connsiteY8" fmla="*/ 970995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8173005 w 9144000"/>
              <a:gd name="connsiteY7" fmla="*/ 6796966 h 7767961"/>
              <a:gd name="connsiteX8" fmla="*/ 6067759 w 9144000"/>
              <a:gd name="connsiteY8" fmla="*/ 2395758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6237879 w 9144000"/>
              <a:gd name="connsiteY7" fmla="*/ 6265338 h 7767961"/>
              <a:gd name="connsiteX8" fmla="*/ 6067759 w 9144000"/>
              <a:gd name="connsiteY8" fmla="*/ 2395758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6131553 w 9144000"/>
              <a:gd name="connsiteY7" fmla="*/ 6244073 h 7767961"/>
              <a:gd name="connsiteX8" fmla="*/ 6067759 w 9144000"/>
              <a:gd name="connsiteY8" fmla="*/ 2395758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6046493 w 9144000"/>
              <a:gd name="connsiteY7" fmla="*/ 6222808 h 7767961"/>
              <a:gd name="connsiteX8" fmla="*/ 6067759 w 9144000"/>
              <a:gd name="connsiteY8" fmla="*/ 2395758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6046493 w 9144000"/>
              <a:gd name="connsiteY7" fmla="*/ 6222808 h 7767961"/>
              <a:gd name="connsiteX8" fmla="*/ 5025768 w 9144000"/>
              <a:gd name="connsiteY8" fmla="*/ 2863590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6244073 h 7767961"/>
              <a:gd name="connsiteX7" fmla="*/ 6046493 w 9144000"/>
              <a:gd name="connsiteY7" fmla="*/ 6222808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265877 h 7767961"/>
              <a:gd name="connsiteX7" fmla="*/ 6046493 w 9144000"/>
              <a:gd name="connsiteY7" fmla="*/ 6222808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265877 h 7767961"/>
              <a:gd name="connsiteX7" fmla="*/ 5089563 w 9144000"/>
              <a:gd name="connsiteY7" fmla="*/ 5265877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265877 h 7767961"/>
              <a:gd name="connsiteX7" fmla="*/ 5004502 w 9144000"/>
              <a:gd name="connsiteY7" fmla="*/ 5244612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906660 w 9144000"/>
              <a:gd name="connsiteY6" fmla="*/ 5180817 h 7767961"/>
              <a:gd name="connsiteX7" fmla="*/ 5004502 w 9144000"/>
              <a:gd name="connsiteY7" fmla="*/ 5244612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906660 w 9144000"/>
              <a:gd name="connsiteY6" fmla="*/ 5180817 h 7767961"/>
              <a:gd name="connsiteX7" fmla="*/ 5004502 w 9144000"/>
              <a:gd name="connsiteY7" fmla="*/ 5180817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906660 w 9144000"/>
              <a:gd name="connsiteY6" fmla="*/ 5180817 h 7767961"/>
              <a:gd name="connsiteX7" fmla="*/ 4983237 w 9144000"/>
              <a:gd name="connsiteY7" fmla="*/ 5095757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983237 w 9144000"/>
              <a:gd name="connsiteY7" fmla="*/ 5095757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983237 w 9144000"/>
              <a:gd name="connsiteY7" fmla="*/ 5095757 h 7767961"/>
              <a:gd name="connsiteX8" fmla="*/ 4579200 w 9144000"/>
              <a:gd name="connsiteY8" fmla="*/ 2884855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749321 w 9144000"/>
              <a:gd name="connsiteY7" fmla="*/ 5031962 h 7767961"/>
              <a:gd name="connsiteX8" fmla="*/ 4579200 w 9144000"/>
              <a:gd name="connsiteY8" fmla="*/ 2884855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579200 w 9144000"/>
              <a:gd name="connsiteY7" fmla="*/ 5031962 h 7767961"/>
              <a:gd name="connsiteX8" fmla="*/ 4579200 w 9144000"/>
              <a:gd name="connsiteY8" fmla="*/ 2884855 h 7767961"/>
              <a:gd name="connsiteX9" fmla="*/ 1906660 w 9144000"/>
              <a:gd name="connsiteY9" fmla="*/ 2863590 h 7767961"/>
              <a:gd name="connsiteX0" fmla="*/ 0 w 9144000"/>
              <a:gd name="connsiteY0" fmla="*/ 0 h 7767961"/>
              <a:gd name="connsiteX1" fmla="*/ 9144000 w 9144000"/>
              <a:gd name="connsiteY1" fmla="*/ 0 h 7767961"/>
              <a:gd name="connsiteX2" fmla="*/ 3940629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579200 w 9144000"/>
              <a:gd name="connsiteY7" fmla="*/ 5031962 h 7767961"/>
              <a:gd name="connsiteX8" fmla="*/ 4579200 w 9144000"/>
              <a:gd name="connsiteY8" fmla="*/ 2884855 h 7767961"/>
              <a:gd name="connsiteX9" fmla="*/ 1906660 w 9144000"/>
              <a:gd name="connsiteY9" fmla="*/ 2863590 h 7767961"/>
              <a:gd name="connsiteX0" fmla="*/ 0 w 9144000"/>
              <a:gd name="connsiteY0" fmla="*/ 0 h 7767961"/>
              <a:gd name="connsiteX1" fmla="*/ 9144000 w 9144000"/>
              <a:gd name="connsiteY1" fmla="*/ 0 h 7767961"/>
              <a:gd name="connsiteX2" fmla="*/ 3940629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579200 w 9144000"/>
              <a:gd name="connsiteY7" fmla="*/ 5031962 h 7767961"/>
              <a:gd name="connsiteX8" fmla="*/ 3207600 w 9144000"/>
              <a:gd name="connsiteY8" fmla="*/ 2863083 h 7767961"/>
              <a:gd name="connsiteX9" fmla="*/ 1906660 w 9144000"/>
              <a:gd name="connsiteY9" fmla="*/ 2863590 h 7767961"/>
              <a:gd name="connsiteX0" fmla="*/ 0 w 9144000"/>
              <a:gd name="connsiteY0" fmla="*/ 0 h 7767961"/>
              <a:gd name="connsiteX1" fmla="*/ 9144000 w 9144000"/>
              <a:gd name="connsiteY1" fmla="*/ 0 h 7767961"/>
              <a:gd name="connsiteX2" fmla="*/ 3940629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3251143 w 9144000"/>
              <a:gd name="connsiteY7" fmla="*/ 5053733 h 7767961"/>
              <a:gd name="connsiteX8" fmla="*/ 3207600 w 9144000"/>
              <a:gd name="connsiteY8" fmla="*/ 2863083 h 7767961"/>
              <a:gd name="connsiteX9" fmla="*/ 1906660 w 9144000"/>
              <a:gd name="connsiteY9" fmla="*/ 2863590 h 7767961"/>
              <a:gd name="connsiteX0" fmla="*/ 0 w 3940629"/>
              <a:gd name="connsiteY0" fmla="*/ 0 h 7767961"/>
              <a:gd name="connsiteX1" fmla="*/ 3940629 w 3940629"/>
              <a:gd name="connsiteY1" fmla="*/ 0 h 7767961"/>
              <a:gd name="connsiteX2" fmla="*/ 3940629 w 3940629"/>
              <a:gd name="connsiteY2" fmla="*/ 7767961 h 7767961"/>
              <a:gd name="connsiteX3" fmla="*/ 0 w 3940629"/>
              <a:gd name="connsiteY3" fmla="*/ 7767961 h 7767961"/>
              <a:gd name="connsiteX4" fmla="*/ 0 w 3940629"/>
              <a:gd name="connsiteY4" fmla="*/ 0 h 7767961"/>
              <a:gd name="connsiteX5" fmla="*/ 1906660 w 3940629"/>
              <a:gd name="connsiteY5" fmla="*/ 2863590 h 7767961"/>
              <a:gd name="connsiteX6" fmla="*/ 1864130 w 3940629"/>
              <a:gd name="connsiteY6" fmla="*/ 5053226 h 7767961"/>
              <a:gd name="connsiteX7" fmla="*/ 3251143 w 3940629"/>
              <a:gd name="connsiteY7" fmla="*/ 5053733 h 7767961"/>
              <a:gd name="connsiteX8" fmla="*/ 3207600 w 3940629"/>
              <a:gd name="connsiteY8" fmla="*/ 2863083 h 7767961"/>
              <a:gd name="connsiteX9" fmla="*/ 1906660 w 3940629"/>
              <a:gd name="connsiteY9" fmla="*/ 2863590 h 7767961"/>
              <a:gd name="connsiteX0" fmla="*/ 0 w 5225143"/>
              <a:gd name="connsiteY0" fmla="*/ 21771 h 7767961"/>
              <a:gd name="connsiteX1" fmla="*/ 5225143 w 5225143"/>
              <a:gd name="connsiteY1" fmla="*/ 0 h 7767961"/>
              <a:gd name="connsiteX2" fmla="*/ 5225143 w 5225143"/>
              <a:gd name="connsiteY2" fmla="*/ 7767961 h 7767961"/>
              <a:gd name="connsiteX3" fmla="*/ 1284514 w 5225143"/>
              <a:gd name="connsiteY3" fmla="*/ 7767961 h 7767961"/>
              <a:gd name="connsiteX4" fmla="*/ 0 w 5225143"/>
              <a:gd name="connsiteY4" fmla="*/ 21771 h 7767961"/>
              <a:gd name="connsiteX5" fmla="*/ 3191174 w 5225143"/>
              <a:gd name="connsiteY5" fmla="*/ 2863590 h 7767961"/>
              <a:gd name="connsiteX6" fmla="*/ 3148644 w 5225143"/>
              <a:gd name="connsiteY6" fmla="*/ 5053226 h 7767961"/>
              <a:gd name="connsiteX7" fmla="*/ 4535657 w 5225143"/>
              <a:gd name="connsiteY7" fmla="*/ 5053733 h 7767961"/>
              <a:gd name="connsiteX8" fmla="*/ 4492114 w 5225143"/>
              <a:gd name="connsiteY8" fmla="*/ 2863083 h 7767961"/>
              <a:gd name="connsiteX9" fmla="*/ 3191174 w 5225143"/>
              <a:gd name="connsiteY9" fmla="*/ 2863590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3191174 w 5225143"/>
              <a:gd name="connsiteY5" fmla="*/ 2863590 h 7767961"/>
              <a:gd name="connsiteX6" fmla="*/ 3148644 w 5225143"/>
              <a:gd name="connsiteY6" fmla="*/ 5053226 h 7767961"/>
              <a:gd name="connsiteX7" fmla="*/ 4535657 w 5225143"/>
              <a:gd name="connsiteY7" fmla="*/ 5053733 h 7767961"/>
              <a:gd name="connsiteX8" fmla="*/ 4492114 w 5225143"/>
              <a:gd name="connsiteY8" fmla="*/ 2863083 h 7767961"/>
              <a:gd name="connsiteX9" fmla="*/ 3191174 w 5225143"/>
              <a:gd name="connsiteY9" fmla="*/ 2863590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3191174 w 5225143"/>
              <a:gd name="connsiteY5" fmla="*/ 2863590 h 7767961"/>
              <a:gd name="connsiteX6" fmla="*/ 2299559 w 5225143"/>
              <a:gd name="connsiteY6" fmla="*/ 5053226 h 7767961"/>
              <a:gd name="connsiteX7" fmla="*/ 4535657 w 5225143"/>
              <a:gd name="connsiteY7" fmla="*/ 5053733 h 7767961"/>
              <a:gd name="connsiteX8" fmla="*/ 4492114 w 5225143"/>
              <a:gd name="connsiteY8" fmla="*/ 2863083 h 7767961"/>
              <a:gd name="connsiteX9" fmla="*/ 3191174 w 5225143"/>
              <a:gd name="connsiteY9" fmla="*/ 2863590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2255003 w 5225143"/>
              <a:gd name="connsiteY5" fmla="*/ 2863590 h 7767961"/>
              <a:gd name="connsiteX6" fmla="*/ 2299559 w 5225143"/>
              <a:gd name="connsiteY6" fmla="*/ 5053226 h 7767961"/>
              <a:gd name="connsiteX7" fmla="*/ 4535657 w 5225143"/>
              <a:gd name="connsiteY7" fmla="*/ 5053733 h 7767961"/>
              <a:gd name="connsiteX8" fmla="*/ 4492114 w 5225143"/>
              <a:gd name="connsiteY8" fmla="*/ 2863083 h 7767961"/>
              <a:gd name="connsiteX9" fmla="*/ 2255003 w 5225143"/>
              <a:gd name="connsiteY9" fmla="*/ 2863590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2255003 w 5225143"/>
              <a:gd name="connsiteY5" fmla="*/ 2863590 h 7767961"/>
              <a:gd name="connsiteX6" fmla="*/ 1885902 w 5225143"/>
              <a:gd name="connsiteY6" fmla="*/ 5053226 h 7767961"/>
              <a:gd name="connsiteX7" fmla="*/ 4535657 w 5225143"/>
              <a:gd name="connsiteY7" fmla="*/ 5053733 h 7767961"/>
              <a:gd name="connsiteX8" fmla="*/ 4492114 w 5225143"/>
              <a:gd name="connsiteY8" fmla="*/ 2863083 h 7767961"/>
              <a:gd name="connsiteX9" fmla="*/ 2255003 w 5225143"/>
              <a:gd name="connsiteY9" fmla="*/ 2863590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1906660 w 5225143"/>
              <a:gd name="connsiteY5" fmla="*/ 2863590 h 7767961"/>
              <a:gd name="connsiteX6" fmla="*/ 1885902 w 5225143"/>
              <a:gd name="connsiteY6" fmla="*/ 5053226 h 7767961"/>
              <a:gd name="connsiteX7" fmla="*/ 4535657 w 5225143"/>
              <a:gd name="connsiteY7" fmla="*/ 5053733 h 7767961"/>
              <a:gd name="connsiteX8" fmla="*/ 4492114 w 5225143"/>
              <a:gd name="connsiteY8" fmla="*/ 2863083 h 7767961"/>
              <a:gd name="connsiteX9" fmla="*/ 1906660 w 5225143"/>
              <a:gd name="connsiteY9" fmla="*/ 2863590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1863118 w 5225143"/>
              <a:gd name="connsiteY5" fmla="*/ 2863590 h 7767961"/>
              <a:gd name="connsiteX6" fmla="*/ 1885902 w 5225143"/>
              <a:gd name="connsiteY6" fmla="*/ 5053226 h 7767961"/>
              <a:gd name="connsiteX7" fmla="*/ 4535657 w 5225143"/>
              <a:gd name="connsiteY7" fmla="*/ 5053733 h 7767961"/>
              <a:gd name="connsiteX8" fmla="*/ 4492114 w 5225143"/>
              <a:gd name="connsiteY8" fmla="*/ 2863083 h 7767961"/>
              <a:gd name="connsiteX9" fmla="*/ 1863118 w 5225143"/>
              <a:gd name="connsiteY9" fmla="*/ 2863590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1863118 w 5225143"/>
              <a:gd name="connsiteY5" fmla="*/ 1992733 h 7767961"/>
              <a:gd name="connsiteX6" fmla="*/ 1885902 w 5225143"/>
              <a:gd name="connsiteY6" fmla="*/ 5053226 h 7767961"/>
              <a:gd name="connsiteX7" fmla="*/ 4535657 w 5225143"/>
              <a:gd name="connsiteY7" fmla="*/ 5053733 h 7767961"/>
              <a:gd name="connsiteX8" fmla="*/ 4492114 w 5225143"/>
              <a:gd name="connsiteY8" fmla="*/ 2863083 h 7767961"/>
              <a:gd name="connsiteX9" fmla="*/ 1863118 w 5225143"/>
              <a:gd name="connsiteY9" fmla="*/ 1992733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1863118 w 5225143"/>
              <a:gd name="connsiteY5" fmla="*/ 1992733 h 7767961"/>
              <a:gd name="connsiteX6" fmla="*/ 1885902 w 5225143"/>
              <a:gd name="connsiteY6" fmla="*/ 5053226 h 7767961"/>
              <a:gd name="connsiteX7" fmla="*/ 4535657 w 5225143"/>
              <a:gd name="connsiteY7" fmla="*/ 5053733 h 7767961"/>
              <a:gd name="connsiteX8" fmla="*/ 4557429 w 5225143"/>
              <a:gd name="connsiteY8" fmla="*/ 1926912 h 7767961"/>
              <a:gd name="connsiteX9" fmla="*/ 1863118 w 5225143"/>
              <a:gd name="connsiteY9" fmla="*/ 1992733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1863118 w 5225143"/>
              <a:gd name="connsiteY5" fmla="*/ 1992733 h 7767961"/>
              <a:gd name="connsiteX6" fmla="*/ 1885902 w 5225143"/>
              <a:gd name="connsiteY6" fmla="*/ 5053226 h 7767961"/>
              <a:gd name="connsiteX7" fmla="*/ 4513886 w 5225143"/>
              <a:gd name="connsiteY7" fmla="*/ 5641561 h 7767961"/>
              <a:gd name="connsiteX8" fmla="*/ 4557429 w 5225143"/>
              <a:gd name="connsiteY8" fmla="*/ 1926912 h 7767961"/>
              <a:gd name="connsiteX9" fmla="*/ 1863118 w 5225143"/>
              <a:gd name="connsiteY9" fmla="*/ 1992733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1863118 w 5225143"/>
              <a:gd name="connsiteY5" fmla="*/ 1992733 h 7767961"/>
              <a:gd name="connsiteX6" fmla="*/ 1929445 w 5225143"/>
              <a:gd name="connsiteY6" fmla="*/ 5553969 h 7767961"/>
              <a:gd name="connsiteX7" fmla="*/ 4513886 w 5225143"/>
              <a:gd name="connsiteY7" fmla="*/ 5641561 h 7767961"/>
              <a:gd name="connsiteX8" fmla="*/ 4557429 w 5225143"/>
              <a:gd name="connsiteY8" fmla="*/ 1926912 h 7767961"/>
              <a:gd name="connsiteX9" fmla="*/ 1863118 w 5225143"/>
              <a:gd name="connsiteY9" fmla="*/ 1992733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1863118 w 5225143"/>
              <a:gd name="connsiteY5" fmla="*/ 1992733 h 7767961"/>
              <a:gd name="connsiteX6" fmla="*/ 1929445 w 5225143"/>
              <a:gd name="connsiteY6" fmla="*/ 5619284 h 7767961"/>
              <a:gd name="connsiteX7" fmla="*/ 4513886 w 5225143"/>
              <a:gd name="connsiteY7" fmla="*/ 5641561 h 7767961"/>
              <a:gd name="connsiteX8" fmla="*/ 4557429 w 5225143"/>
              <a:gd name="connsiteY8" fmla="*/ 1926912 h 7767961"/>
              <a:gd name="connsiteX9" fmla="*/ 1863118 w 5225143"/>
              <a:gd name="connsiteY9" fmla="*/ 1992733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1101118 w 5225143"/>
              <a:gd name="connsiteY5" fmla="*/ 1949191 h 7767961"/>
              <a:gd name="connsiteX6" fmla="*/ 1929445 w 5225143"/>
              <a:gd name="connsiteY6" fmla="*/ 5619284 h 7767961"/>
              <a:gd name="connsiteX7" fmla="*/ 4513886 w 5225143"/>
              <a:gd name="connsiteY7" fmla="*/ 5641561 h 7767961"/>
              <a:gd name="connsiteX8" fmla="*/ 4557429 w 5225143"/>
              <a:gd name="connsiteY8" fmla="*/ 1926912 h 7767961"/>
              <a:gd name="connsiteX9" fmla="*/ 1101118 w 5225143"/>
              <a:gd name="connsiteY9" fmla="*/ 1949191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1101118 w 5225143"/>
              <a:gd name="connsiteY5" fmla="*/ 1949191 h 7767961"/>
              <a:gd name="connsiteX6" fmla="*/ 688473 w 5225143"/>
              <a:gd name="connsiteY6" fmla="*/ 5553970 h 7767961"/>
              <a:gd name="connsiteX7" fmla="*/ 4513886 w 5225143"/>
              <a:gd name="connsiteY7" fmla="*/ 5641561 h 7767961"/>
              <a:gd name="connsiteX8" fmla="*/ 4557429 w 5225143"/>
              <a:gd name="connsiteY8" fmla="*/ 1926912 h 7767961"/>
              <a:gd name="connsiteX9" fmla="*/ 1101118 w 5225143"/>
              <a:gd name="connsiteY9" fmla="*/ 1949191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665689 w 5225143"/>
              <a:gd name="connsiteY5" fmla="*/ 1905648 h 7767961"/>
              <a:gd name="connsiteX6" fmla="*/ 688473 w 5225143"/>
              <a:gd name="connsiteY6" fmla="*/ 5553970 h 7767961"/>
              <a:gd name="connsiteX7" fmla="*/ 4513886 w 5225143"/>
              <a:gd name="connsiteY7" fmla="*/ 5641561 h 7767961"/>
              <a:gd name="connsiteX8" fmla="*/ 4557429 w 5225143"/>
              <a:gd name="connsiteY8" fmla="*/ 1926912 h 7767961"/>
              <a:gd name="connsiteX9" fmla="*/ 665689 w 5225143"/>
              <a:gd name="connsiteY9" fmla="*/ 1905648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665689 w 5225143"/>
              <a:gd name="connsiteY5" fmla="*/ 1905648 h 7767961"/>
              <a:gd name="connsiteX6" fmla="*/ 688473 w 5225143"/>
              <a:gd name="connsiteY6" fmla="*/ 5553970 h 7767961"/>
              <a:gd name="connsiteX7" fmla="*/ 4513886 w 5225143"/>
              <a:gd name="connsiteY7" fmla="*/ 5641561 h 7767961"/>
              <a:gd name="connsiteX8" fmla="*/ 3272915 w 5225143"/>
              <a:gd name="connsiteY8" fmla="*/ 1905141 h 7767961"/>
              <a:gd name="connsiteX9" fmla="*/ 665689 w 5225143"/>
              <a:gd name="connsiteY9" fmla="*/ 1905648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665689 w 5225143"/>
              <a:gd name="connsiteY5" fmla="*/ 1905648 h 7767961"/>
              <a:gd name="connsiteX6" fmla="*/ 688473 w 5225143"/>
              <a:gd name="connsiteY6" fmla="*/ 5553970 h 7767961"/>
              <a:gd name="connsiteX7" fmla="*/ 3447086 w 5225143"/>
              <a:gd name="connsiteY7" fmla="*/ 5619790 h 7767961"/>
              <a:gd name="connsiteX8" fmla="*/ 3272915 w 5225143"/>
              <a:gd name="connsiteY8" fmla="*/ 1905141 h 7767961"/>
              <a:gd name="connsiteX9" fmla="*/ 665689 w 5225143"/>
              <a:gd name="connsiteY9" fmla="*/ 1905648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665689 w 5225143"/>
              <a:gd name="connsiteY5" fmla="*/ 1905648 h 7767961"/>
              <a:gd name="connsiteX6" fmla="*/ 688473 w 5225143"/>
              <a:gd name="connsiteY6" fmla="*/ 5553970 h 7767961"/>
              <a:gd name="connsiteX7" fmla="*/ 3360001 w 5225143"/>
              <a:gd name="connsiteY7" fmla="*/ 5619790 h 7767961"/>
              <a:gd name="connsiteX8" fmla="*/ 3272915 w 5225143"/>
              <a:gd name="connsiteY8" fmla="*/ 1905141 h 7767961"/>
              <a:gd name="connsiteX9" fmla="*/ 665689 w 5225143"/>
              <a:gd name="connsiteY9" fmla="*/ 1905648 h 776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25143" h="7767961">
                <a:moveTo>
                  <a:pt x="0" y="21771"/>
                </a:moveTo>
                <a:lnTo>
                  <a:pt x="5225143" y="0"/>
                </a:lnTo>
                <a:lnTo>
                  <a:pt x="5225143" y="7767961"/>
                </a:lnTo>
                <a:lnTo>
                  <a:pt x="0" y="7746189"/>
                </a:lnTo>
                <a:lnTo>
                  <a:pt x="0" y="21771"/>
                </a:lnTo>
                <a:close/>
                <a:moveTo>
                  <a:pt x="665689" y="1905648"/>
                </a:moveTo>
                <a:lnTo>
                  <a:pt x="688473" y="5553970"/>
                </a:lnTo>
                <a:lnTo>
                  <a:pt x="3360001" y="5619790"/>
                </a:lnTo>
                <a:lnTo>
                  <a:pt x="3272915" y="1905141"/>
                </a:lnTo>
                <a:lnTo>
                  <a:pt x="665689" y="1905648"/>
                </a:lnTo>
                <a:close/>
              </a:path>
            </a:pathLst>
          </a:custGeom>
          <a:solidFill>
            <a:schemeClr val="tx1"/>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08362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4982"/>
            <a:ext cx="9144000" cy="7767961"/>
          </a:xfrm>
          <a:prstGeom prst="rect">
            <a:avLst/>
          </a:prstGeom>
        </p:spPr>
      </p:pic>
      <p:sp>
        <p:nvSpPr>
          <p:cNvPr id="5" name="Frame 4"/>
          <p:cNvSpPr/>
          <p:nvPr/>
        </p:nvSpPr>
        <p:spPr bwMode="auto">
          <a:xfrm>
            <a:off x="-1" y="-454982"/>
            <a:ext cx="3940629" cy="7767961"/>
          </a:xfrm>
          <a:custGeom>
            <a:avLst/>
            <a:gdLst>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970995 w 9144000"/>
              <a:gd name="connsiteY5" fmla="*/ 970995 h 7767961"/>
              <a:gd name="connsiteX6" fmla="*/ 970995 w 9144000"/>
              <a:gd name="connsiteY6" fmla="*/ 6796966 h 7767961"/>
              <a:gd name="connsiteX7" fmla="*/ 8173005 w 9144000"/>
              <a:gd name="connsiteY7" fmla="*/ 6796966 h 7767961"/>
              <a:gd name="connsiteX8" fmla="*/ 8173005 w 9144000"/>
              <a:gd name="connsiteY8" fmla="*/ 970995 h 7767961"/>
              <a:gd name="connsiteX9" fmla="*/ 970995 w 9144000"/>
              <a:gd name="connsiteY9" fmla="*/ 970995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970995 w 9144000"/>
              <a:gd name="connsiteY5" fmla="*/ 970995 h 7767961"/>
              <a:gd name="connsiteX6" fmla="*/ 1864130 w 9144000"/>
              <a:gd name="connsiteY6" fmla="*/ 6244073 h 7767961"/>
              <a:gd name="connsiteX7" fmla="*/ 8173005 w 9144000"/>
              <a:gd name="connsiteY7" fmla="*/ 6796966 h 7767961"/>
              <a:gd name="connsiteX8" fmla="*/ 8173005 w 9144000"/>
              <a:gd name="connsiteY8" fmla="*/ 970995 h 7767961"/>
              <a:gd name="connsiteX9" fmla="*/ 970995 w 9144000"/>
              <a:gd name="connsiteY9" fmla="*/ 970995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8173005 w 9144000"/>
              <a:gd name="connsiteY7" fmla="*/ 6796966 h 7767961"/>
              <a:gd name="connsiteX8" fmla="*/ 8173005 w 9144000"/>
              <a:gd name="connsiteY8" fmla="*/ 970995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8173005 w 9144000"/>
              <a:gd name="connsiteY7" fmla="*/ 6796966 h 7767961"/>
              <a:gd name="connsiteX8" fmla="*/ 6067759 w 9144000"/>
              <a:gd name="connsiteY8" fmla="*/ 2395758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6237879 w 9144000"/>
              <a:gd name="connsiteY7" fmla="*/ 6265338 h 7767961"/>
              <a:gd name="connsiteX8" fmla="*/ 6067759 w 9144000"/>
              <a:gd name="connsiteY8" fmla="*/ 2395758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6131553 w 9144000"/>
              <a:gd name="connsiteY7" fmla="*/ 6244073 h 7767961"/>
              <a:gd name="connsiteX8" fmla="*/ 6067759 w 9144000"/>
              <a:gd name="connsiteY8" fmla="*/ 2395758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6046493 w 9144000"/>
              <a:gd name="connsiteY7" fmla="*/ 6222808 h 7767961"/>
              <a:gd name="connsiteX8" fmla="*/ 6067759 w 9144000"/>
              <a:gd name="connsiteY8" fmla="*/ 2395758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6046493 w 9144000"/>
              <a:gd name="connsiteY7" fmla="*/ 6222808 h 7767961"/>
              <a:gd name="connsiteX8" fmla="*/ 5025768 w 9144000"/>
              <a:gd name="connsiteY8" fmla="*/ 2863590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6244073 h 7767961"/>
              <a:gd name="connsiteX7" fmla="*/ 6046493 w 9144000"/>
              <a:gd name="connsiteY7" fmla="*/ 6222808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265877 h 7767961"/>
              <a:gd name="connsiteX7" fmla="*/ 6046493 w 9144000"/>
              <a:gd name="connsiteY7" fmla="*/ 6222808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265877 h 7767961"/>
              <a:gd name="connsiteX7" fmla="*/ 5089563 w 9144000"/>
              <a:gd name="connsiteY7" fmla="*/ 5265877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265877 h 7767961"/>
              <a:gd name="connsiteX7" fmla="*/ 5004502 w 9144000"/>
              <a:gd name="connsiteY7" fmla="*/ 5244612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906660 w 9144000"/>
              <a:gd name="connsiteY6" fmla="*/ 5180817 h 7767961"/>
              <a:gd name="connsiteX7" fmla="*/ 5004502 w 9144000"/>
              <a:gd name="connsiteY7" fmla="*/ 5244612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906660 w 9144000"/>
              <a:gd name="connsiteY6" fmla="*/ 5180817 h 7767961"/>
              <a:gd name="connsiteX7" fmla="*/ 5004502 w 9144000"/>
              <a:gd name="connsiteY7" fmla="*/ 5180817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906660 w 9144000"/>
              <a:gd name="connsiteY6" fmla="*/ 5180817 h 7767961"/>
              <a:gd name="connsiteX7" fmla="*/ 4983237 w 9144000"/>
              <a:gd name="connsiteY7" fmla="*/ 5095757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983237 w 9144000"/>
              <a:gd name="connsiteY7" fmla="*/ 5095757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983237 w 9144000"/>
              <a:gd name="connsiteY7" fmla="*/ 5095757 h 7767961"/>
              <a:gd name="connsiteX8" fmla="*/ 4579200 w 9144000"/>
              <a:gd name="connsiteY8" fmla="*/ 2884855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749321 w 9144000"/>
              <a:gd name="connsiteY7" fmla="*/ 5031962 h 7767961"/>
              <a:gd name="connsiteX8" fmla="*/ 4579200 w 9144000"/>
              <a:gd name="connsiteY8" fmla="*/ 2884855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579200 w 9144000"/>
              <a:gd name="connsiteY7" fmla="*/ 5031962 h 7767961"/>
              <a:gd name="connsiteX8" fmla="*/ 4579200 w 9144000"/>
              <a:gd name="connsiteY8" fmla="*/ 2884855 h 7767961"/>
              <a:gd name="connsiteX9" fmla="*/ 1906660 w 9144000"/>
              <a:gd name="connsiteY9" fmla="*/ 2863590 h 7767961"/>
              <a:gd name="connsiteX0" fmla="*/ 0 w 9144000"/>
              <a:gd name="connsiteY0" fmla="*/ 0 h 7767961"/>
              <a:gd name="connsiteX1" fmla="*/ 9144000 w 9144000"/>
              <a:gd name="connsiteY1" fmla="*/ 0 h 7767961"/>
              <a:gd name="connsiteX2" fmla="*/ 3940629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579200 w 9144000"/>
              <a:gd name="connsiteY7" fmla="*/ 5031962 h 7767961"/>
              <a:gd name="connsiteX8" fmla="*/ 4579200 w 9144000"/>
              <a:gd name="connsiteY8" fmla="*/ 2884855 h 7767961"/>
              <a:gd name="connsiteX9" fmla="*/ 1906660 w 9144000"/>
              <a:gd name="connsiteY9" fmla="*/ 2863590 h 7767961"/>
              <a:gd name="connsiteX0" fmla="*/ 0 w 9144000"/>
              <a:gd name="connsiteY0" fmla="*/ 0 h 7767961"/>
              <a:gd name="connsiteX1" fmla="*/ 9144000 w 9144000"/>
              <a:gd name="connsiteY1" fmla="*/ 0 h 7767961"/>
              <a:gd name="connsiteX2" fmla="*/ 3940629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579200 w 9144000"/>
              <a:gd name="connsiteY7" fmla="*/ 5031962 h 7767961"/>
              <a:gd name="connsiteX8" fmla="*/ 3207600 w 9144000"/>
              <a:gd name="connsiteY8" fmla="*/ 2863083 h 7767961"/>
              <a:gd name="connsiteX9" fmla="*/ 1906660 w 9144000"/>
              <a:gd name="connsiteY9" fmla="*/ 2863590 h 7767961"/>
              <a:gd name="connsiteX0" fmla="*/ 0 w 9144000"/>
              <a:gd name="connsiteY0" fmla="*/ 0 h 7767961"/>
              <a:gd name="connsiteX1" fmla="*/ 9144000 w 9144000"/>
              <a:gd name="connsiteY1" fmla="*/ 0 h 7767961"/>
              <a:gd name="connsiteX2" fmla="*/ 3940629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3251143 w 9144000"/>
              <a:gd name="connsiteY7" fmla="*/ 5053733 h 7767961"/>
              <a:gd name="connsiteX8" fmla="*/ 3207600 w 9144000"/>
              <a:gd name="connsiteY8" fmla="*/ 2863083 h 7767961"/>
              <a:gd name="connsiteX9" fmla="*/ 1906660 w 9144000"/>
              <a:gd name="connsiteY9" fmla="*/ 2863590 h 7767961"/>
              <a:gd name="connsiteX0" fmla="*/ 0 w 3940629"/>
              <a:gd name="connsiteY0" fmla="*/ 0 h 7767961"/>
              <a:gd name="connsiteX1" fmla="*/ 3940629 w 3940629"/>
              <a:gd name="connsiteY1" fmla="*/ 0 h 7767961"/>
              <a:gd name="connsiteX2" fmla="*/ 3940629 w 3940629"/>
              <a:gd name="connsiteY2" fmla="*/ 7767961 h 7767961"/>
              <a:gd name="connsiteX3" fmla="*/ 0 w 3940629"/>
              <a:gd name="connsiteY3" fmla="*/ 7767961 h 7767961"/>
              <a:gd name="connsiteX4" fmla="*/ 0 w 3940629"/>
              <a:gd name="connsiteY4" fmla="*/ 0 h 7767961"/>
              <a:gd name="connsiteX5" fmla="*/ 1906660 w 3940629"/>
              <a:gd name="connsiteY5" fmla="*/ 2863590 h 7767961"/>
              <a:gd name="connsiteX6" fmla="*/ 1864130 w 3940629"/>
              <a:gd name="connsiteY6" fmla="*/ 5053226 h 7767961"/>
              <a:gd name="connsiteX7" fmla="*/ 3251143 w 3940629"/>
              <a:gd name="connsiteY7" fmla="*/ 5053733 h 7767961"/>
              <a:gd name="connsiteX8" fmla="*/ 3207600 w 3940629"/>
              <a:gd name="connsiteY8" fmla="*/ 2863083 h 7767961"/>
              <a:gd name="connsiteX9" fmla="*/ 1906660 w 3940629"/>
              <a:gd name="connsiteY9" fmla="*/ 2863590 h 776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40629" h="7767961">
                <a:moveTo>
                  <a:pt x="0" y="0"/>
                </a:moveTo>
                <a:lnTo>
                  <a:pt x="3940629" y="0"/>
                </a:lnTo>
                <a:lnTo>
                  <a:pt x="3940629" y="7767961"/>
                </a:lnTo>
                <a:lnTo>
                  <a:pt x="0" y="7767961"/>
                </a:lnTo>
                <a:lnTo>
                  <a:pt x="0" y="0"/>
                </a:lnTo>
                <a:close/>
                <a:moveTo>
                  <a:pt x="1906660" y="2863590"/>
                </a:moveTo>
                <a:lnTo>
                  <a:pt x="1864130" y="5053226"/>
                </a:lnTo>
                <a:lnTo>
                  <a:pt x="3251143" y="5053733"/>
                </a:lnTo>
                <a:lnTo>
                  <a:pt x="3207600" y="2863083"/>
                </a:lnTo>
                <a:lnTo>
                  <a:pt x="1906660" y="2863590"/>
                </a:lnTo>
                <a:close/>
              </a:path>
            </a:pathLst>
          </a:custGeom>
          <a:solidFill>
            <a:schemeClr val="tx1"/>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6" name="Frame 4"/>
          <p:cNvSpPr/>
          <p:nvPr/>
        </p:nvSpPr>
        <p:spPr bwMode="auto">
          <a:xfrm>
            <a:off x="3918857" y="-454983"/>
            <a:ext cx="5225143" cy="7767961"/>
          </a:xfrm>
          <a:custGeom>
            <a:avLst/>
            <a:gdLst>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970995 w 9144000"/>
              <a:gd name="connsiteY5" fmla="*/ 970995 h 7767961"/>
              <a:gd name="connsiteX6" fmla="*/ 970995 w 9144000"/>
              <a:gd name="connsiteY6" fmla="*/ 6796966 h 7767961"/>
              <a:gd name="connsiteX7" fmla="*/ 8173005 w 9144000"/>
              <a:gd name="connsiteY7" fmla="*/ 6796966 h 7767961"/>
              <a:gd name="connsiteX8" fmla="*/ 8173005 w 9144000"/>
              <a:gd name="connsiteY8" fmla="*/ 970995 h 7767961"/>
              <a:gd name="connsiteX9" fmla="*/ 970995 w 9144000"/>
              <a:gd name="connsiteY9" fmla="*/ 970995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970995 w 9144000"/>
              <a:gd name="connsiteY5" fmla="*/ 970995 h 7767961"/>
              <a:gd name="connsiteX6" fmla="*/ 1864130 w 9144000"/>
              <a:gd name="connsiteY6" fmla="*/ 6244073 h 7767961"/>
              <a:gd name="connsiteX7" fmla="*/ 8173005 w 9144000"/>
              <a:gd name="connsiteY7" fmla="*/ 6796966 h 7767961"/>
              <a:gd name="connsiteX8" fmla="*/ 8173005 w 9144000"/>
              <a:gd name="connsiteY8" fmla="*/ 970995 h 7767961"/>
              <a:gd name="connsiteX9" fmla="*/ 970995 w 9144000"/>
              <a:gd name="connsiteY9" fmla="*/ 970995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8173005 w 9144000"/>
              <a:gd name="connsiteY7" fmla="*/ 6796966 h 7767961"/>
              <a:gd name="connsiteX8" fmla="*/ 8173005 w 9144000"/>
              <a:gd name="connsiteY8" fmla="*/ 970995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8173005 w 9144000"/>
              <a:gd name="connsiteY7" fmla="*/ 6796966 h 7767961"/>
              <a:gd name="connsiteX8" fmla="*/ 6067759 w 9144000"/>
              <a:gd name="connsiteY8" fmla="*/ 2395758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6237879 w 9144000"/>
              <a:gd name="connsiteY7" fmla="*/ 6265338 h 7767961"/>
              <a:gd name="connsiteX8" fmla="*/ 6067759 w 9144000"/>
              <a:gd name="connsiteY8" fmla="*/ 2395758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6131553 w 9144000"/>
              <a:gd name="connsiteY7" fmla="*/ 6244073 h 7767961"/>
              <a:gd name="connsiteX8" fmla="*/ 6067759 w 9144000"/>
              <a:gd name="connsiteY8" fmla="*/ 2395758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6046493 w 9144000"/>
              <a:gd name="connsiteY7" fmla="*/ 6222808 h 7767961"/>
              <a:gd name="connsiteX8" fmla="*/ 6067759 w 9144000"/>
              <a:gd name="connsiteY8" fmla="*/ 2395758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757805 w 9144000"/>
              <a:gd name="connsiteY5" fmla="*/ 2374492 h 7767961"/>
              <a:gd name="connsiteX6" fmla="*/ 1864130 w 9144000"/>
              <a:gd name="connsiteY6" fmla="*/ 6244073 h 7767961"/>
              <a:gd name="connsiteX7" fmla="*/ 6046493 w 9144000"/>
              <a:gd name="connsiteY7" fmla="*/ 6222808 h 7767961"/>
              <a:gd name="connsiteX8" fmla="*/ 5025768 w 9144000"/>
              <a:gd name="connsiteY8" fmla="*/ 2863590 h 7767961"/>
              <a:gd name="connsiteX9" fmla="*/ 1757805 w 9144000"/>
              <a:gd name="connsiteY9" fmla="*/ 2374492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6244073 h 7767961"/>
              <a:gd name="connsiteX7" fmla="*/ 6046493 w 9144000"/>
              <a:gd name="connsiteY7" fmla="*/ 6222808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265877 h 7767961"/>
              <a:gd name="connsiteX7" fmla="*/ 6046493 w 9144000"/>
              <a:gd name="connsiteY7" fmla="*/ 6222808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265877 h 7767961"/>
              <a:gd name="connsiteX7" fmla="*/ 5089563 w 9144000"/>
              <a:gd name="connsiteY7" fmla="*/ 5265877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265877 h 7767961"/>
              <a:gd name="connsiteX7" fmla="*/ 5004502 w 9144000"/>
              <a:gd name="connsiteY7" fmla="*/ 5244612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906660 w 9144000"/>
              <a:gd name="connsiteY6" fmla="*/ 5180817 h 7767961"/>
              <a:gd name="connsiteX7" fmla="*/ 5004502 w 9144000"/>
              <a:gd name="connsiteY7" fmla="*/ 5244612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906660 w 9144000"/>
              <a:gd name="connsiteY6" fmla="*/ 5180817 h 7767961"/>
              <a:gd name="connsiteX7" fmla="*/ 5004502 w 9144000"/>
              <a:gd name="connsiteY7" fmla="*/ 5180817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906660 w 9144000"/>
              <a:gd name="connsiteY6" fmla="*/ 5180817 h 7767961"/>
              <a:gd name="connsiteX7" fmla="*/ 4983237 w 9144000"/>
              <a:gd name="connsiteY7" fmla="*/ 5095757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983237 w 9144000"/>
              <a:gd name="connsiteY7" fmla="*/ 5095757 h 7767961"/>
              <a:gd name="connsiteX8" fmla="*/ 5025768 w 9144000"/>
              <a:gd name="connsiteY8" fmla="*/ 2863590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983237 w 9144000"/>
              <a:gd name="connsiteY7" fmla="*/ 5095757 h 7767961"/>
              <a:gd name="connsiteX8" fmla="*/ 4579200 w 9144000"/>
              <a:gd name="connsiteY8" fmla="*/ 2884855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749321 w 9144000"/>
              <a:gd name="connsiteY7" fmla="*/ 5031962 h 7767961"/>
              <a:gd name="connsiteX8" fmla="*/ 4579200 w 9144000"/>
              <a:gd name="connsiteY8" fmla="*/ 2884855 h 7767961"/>
              <a:gd name="connsiteX9" fmla="*/ 1906660 w 9144000"/>
              <a:gd name="connsiteY9" fmla="*/ 2863590 h 7767961"/>
              <a:gd name="connsiteX0" fmla="*/ 0 w 9144000"/>
              <a:gd name="connsiteY0" fmla="*/ 0 h 7767961"/>
              <a:gd name="connsiteX1" fmla="*/ 9144000 w 9144000"/>
              <a:gd name="connsiteY1" fmla="*/ 0 h 7767961"/>
              <a:gd name="connsiteX2" fmla="*/ 9144000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579200 w 9144000"/>
              <a:gd name="connsiteY7" fmla="*/ 5031962 h 7767961"/>
              <a:gd name="connsiteX8" fmla="*/ 4579200 w 9144000"/>
              <a:gd name="connsiteY8" fmla="*/ 2884855 h 7767961"/>
              <a:gd name="connsiteX9" fmla="*/ 1906660 w 9144000"/>
              <a:gd name="connsiteY9" fmla="*/ 2863590 h 7767961"/>
              <a:gd name="connsiteX0" fmla="*/ 0 w 9144000"/>
              <a:gd name="connsiteY0" fmla="*/ 0 h 7767961"/>
              <a:gd name="connsiteX1" fmla="*/ 9144000 w 9144000"/>
              <a:gd name="connsiteY1" fmla="*/ 0 h 7767961"/>
              <a:gd name="connsiteX2" fmla="*/ 3940629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579200 w 9144000"/>
              <a:gd name="connsiteY7" fmla="*/ 5031962 h 7767961"/>
              <a:gd name="connsiteX8" fmla="*/ 4579200 w 9144000"/>
              <a:gd name="connsiteY8" fmla="*/ 2884855 h 7767961"/>
              <a:gd name="connsiteX9" fmla="*/ 1906660 w 9144000"/>
              <a:gd name="connsiteY9" fmla="*/ 2863590 h 7767961"/>
              <a:gd name="connsiteX0" fmla="*/ 0 w 9144000"/>
              <a:gd name="connsiteY0" fmla="*/ 0 h 7767961"/>
              <a:gd name="connsiteX1" fmla="*/ 9144000 w 9144000"/>
              <a:gd name="connsiteY1" fmla="*/ 0 h 7767961"/>
              <a:gd name="connsiteX2" fmla="*/ 3940629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4579200 w 9144000"/>
              <a:gd name="connsiteY7" fmla="*/ 5031962 h 7767961"/>
              <a:gd name="connsiteX8" fmla="*/ 3207600 w 9144000"/>
              <a:gd name="connsiteY8" fmla="*/ 2863083 h 7767961"/>
              <a:gd name="connsiteX9" fmla="*/ 1906660 w 9144000"/>
              <a:gd name="connsiteY9" fmla="*/ 2863590 h 7767961"/>
              <a:gd name="connsiteX0" fmla="*/ 0 w 9144000"/>
              <a:gd name="connsiteY0" fmla="*/ 0 h 7767961"/>
              <a:gd name="connsiteX1" fmla="*/ 9144000 w 9144000"/>
              <a:gd name="connsiteY1" fmla="*/ 0 h 7767961"/>
              <a:gd name="connsiteX2" fmla="*/ 3940629 w 9144000"/>
              <a:gd name="connsiteY2" fmla="*/ 7767961 h 7767961"/>
              <a:gd name="connsiteX3" fmla="*/ 0 w 9144000"/>
              <a:gd name="connsiteY3" fmla="*/ 7767961 h 7767961"/>
              <a:gd name="connsiteX4" fmla="*/ 0 w 9144000"/>
              <a:gd name="connsiteY4" fmla="*/ 0 h 7767961"/>
              <a:gd name="connsiteX5" fmla="*/ 1906660 w 9144000"/>
              <a:gd name="connsiteY5" fmla="*/ 2863590 h 7767961"/>
              <a:gd name="connsiteX6" fmla="*/ 1864130 w 9144000"/>
              <a:gd name="connsiteY6" fmla="*/ 5053226 h 7767961"/>
              <a:gd name="connsiteX7" fmla="*/ 3251143 w 9144000"/>
              <a:gd name="connsiteY7" fmla="*/ 5053733 h 7767961"/>
              <a:gd name="connsiteX8" fmla="*/ 3207600 w 9144000"/>
              <a:gd name="connsiteY8" fmla="*/ 2863083 h 7767961"/>
              <a:gd name="connsiteX9" fmla="*/ 1906660 w 9144000"/>
              <a:gd name="connsiteY9" fmla="*/ 2863590 h 7767961"/>
              <a:gd name="connsiteX0" fmla="*/ 0 w 3940629"/>
              <a:gd name="connsiteY0" fmla="*/ 0 h 7767961"/>
              <a:gd name="connsiteX1" fmla="*/ 3940629 w 3940629"/>
              <a:gd name="connsiteY1" fmla="*/ 0 h 7767961"/>
              <a:gd name="connsiteX2" fmla="*/ 3940629 w 3940629"/>
              <a:gd name="connsiteY2" fmla="*/ 7767961 h 7767961"/>
              <a:gd name="connsiteX3" fmla="*/ 0 w 3940629"/>
              <a:gd name="connsiteY3" fmla="*/ 7767961 h 7767961"/>
              <a:gd name="connsiteX4" fmla="*/ 0 w 3940629"/>
              <a:gd name="connsiteY4" fmla="*/ 0 h 7767961"/>
              <a:gd name="connsiteX5" fmla="*/ 1906660 w 3940629"/>
              <a:gd name="connsiteY5" fmla="*/ 2863590 h 7767961"/>
              <a:gd name="connsiteX6" fmla="*/ 1864130 w 3940629"/>
              <a:gd name="connsiteY6" fmla="*/ 5053226 h 7767961"/>
              <a:gd name="connsiteX7" fmla="*/ 3251143 w 3940629"/>
              <a:gd name="connsiteY7" fmla="*/ 5053733 h 7767961"/>
              <a:gd name="connsiteX8" fmla="*/ 3207600 w 3940629"/>
              <a:gd name="connsiteY8" fmla="*/ 2863083 h 7767961"/>
              <a:gd name="connsiteX9" fmla="*/ 1906660 w 3940629"/>
              <a:gd name="connsiteY9" fmla="*/ 2863590 h 7767961"/>
              <a:gd name="connsiteX0" fmla="*/ 0 w 5225143"/>
              <a:gd name="connsiteY0" fmla="*/ 21771 h 7767961"/>
              <a:gd name="connsiteX1" fmla="*/ 5225143 w 5225143"/>
              <a:gd name="connsiteY1" fmla="*/ 0 h 7767961"/>
              <a:gd name="connsiteX2" fmla="*/ 5225143 w 5225143"/>
              <a:gd name="connsiteY2" fmla="*/ 7767961 h 7767961"/>
              <a:gd name="connsiteX3" fmla="*/ 1284514 w 5225143"/>
              <a:gd name="connsiteY3" fmla="*/ 7767961 h 7767961"/>
              <a:gd name="connsiteX4" fmla="*/ 0 w 5225143"/>
              <a:gd name="connsiteY4" fmla="*/ 21771 h 7767961"/>
              <a:gd name="connsiteX5" fmla="*/ 3191174 w 5225143"/>
              <a:gd name="connsiteY5" fmla="*/ 2863590 h 7767961"/>
              <a:gd name="connsiteX6" fmla="*/ 3148644 w 5225143"/>
              <a:gd name="connsiteY6" fmla="*/ 5053226 h 7767961"/>
              <a:gd name="connsiteX7" fmla="*/ 4535657 w 5225143"/>
              <a:gd name="connsiteY7" fmla="*/ 5053733 h 7767961"/>
              <a:gd name="connsiteX8" fmla="*/ 4492114 w 5225143"/>
              <a:gd name="connsiteY8" fmla="*/ 2863083 h 7767961"/>
              <a:gd name="connsiteX9" fmla="*/ 3191174 w 5225143"/>
              <a:gd name="connsiteY9" fmla="*/ 2863590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3191174 w 5225143"/>
              <a:gd name="connsiteY5" fmla="*/ 2863590 h 7767961"/>
              <a:gd name="connsiteX6" fmla="*/ 3148644 w 5225143"/>
              <a:gd name="connsiteY6" fmla="*/ 5053226 h 7767961"/>
              <a:gd name="connsiteX7" fmla="*/ 4535657 w 5225143"/>
              <a:gd name="connsiteY7" fmla="*/ 5053733 h 7767961"/>
              <a:gd name="connsiteX8" fmla="*/ 4492114 w 5225143"/>
              <a:gd name="connsiteY8" fmla="*/ 2863083 h 7767961"/>
              <a:gd name="connsiteX9" fmla="*/ 3191174 w 5225143"/>
              <a:gd name="connsiteY9" fmla="*/ 2863590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3191174 w 5225143"/>
              <a:gd name="connsiteY5" fmla="*/ 2863590 h 7767961"/>
              <a:gd name="connsiteX6" fmla="*/ 2299559 w 5225143"/>
              <a:gd name="connsiteY6" fmla="*/ 5053226 h 7767961"/>
              <a:gd name="connsiteX7" fmla="*/ 4535657 w 5225143"/>
              <a:gd name="connsiteY7" fmla="*/ 5053733 h 7767961"/>
              <a:gd name="connsiteX8" fmla="*/ 4492114 w 5225143"/>
              <a:gd name="connsiteY8" fmla="*/ 2863083 h 7767961"/>
              <a:gd name="connsiteX9" fmla="*/ 3191174 w 5225143"/>
              <a:gd name="connsiteY9" fmla="*/ 2863590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2255003 w 5225143"/>
              <a:gd name="connsiteY5" fmla="*/ 2863590 h 7767961"/>
              <a:gd name="connsiteX6" fmla="*/ 2299559 w 5225143"/>
              <a:gd name="connsiteY6" fmla="*/ 5053226 h 7767961"/>
              <a:gd name="connsiteX7" fmla="*/ 4535657 w 5225143"/>
              <a:gd name="connsiteY7" fmla="*/ 5053733 h 7767961"/>
              <a:gd name="connsiteX8" fmla="*/ 4492114 w 5225143"/>
              <a:gd name="connsiteY8" fmla="*/ 2863083 h 7767961"/>
              <a:gd name="connsiteX9" fmla="*/ 2255003 w 5225143"/>
              <a:gd name="connsiteY9" fmla="*/ 2863590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2255003 w 5225143"/>
              <a:gd name="connsiteY5" fmla="*/ 2863590 h 7767961"/>
              <a:gd name="connsiteX6" fmla="*/ 1885902 w 5225143"/>
              <a:gd name="connsiteY6" fmla="*/ 5053226 h 7767961"/>
              <a:gd name="connsiteX7" fmla="*/ 4535657 w 5225143"/>
              <a:gd name="connsiteY7" fmla="*/ 5053733 h 7767961"/>
              <a:gd name="connsiteX8" fmla="*/ 4492114 w 5225143"/>
              <a:gd name="connsiteY8" fmla="*/ 2863083 h 7767961"/>
              <a:gd name="connsiteX9" fmla="*/ 2255003 w 5225143"/>
              <a:gd name="connsiteY9" fmla="*/ 2863590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1906660 w 5225143"/>
              <a:gd name="connsiteY5" fmla="*/ 2863590 h 7767961"/>
              <a:gd name="connsiteX6" fmla="*/ 1885902 w 5225143"/>
              <a:gd name="connsiteY6" fmla="*/ 5053226 h 7767961"/>
              <a:gd name="connsiteX7" fmla="*/ 4535657 w 5225143"/>
              <a:gd name="connsiteY7" fmla="*/ 5053733 h 7767961"/>
              <a:gd name="connsiteX8" fmla="*/ 4492114 w 5225143"/>
              <a:gd name="connsiteY8" fmla="*/ 2863083 h 7767961"/>
              <a:gd name="connsiteX9" fmla="*/ 1906660 w 5225143"/>
              <a:gd name="connsiteY9" fmla="*/ 2863590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1863118 w 5225143"/>
              <a:gd name="connsiteY5" fmla="*/ 2863590 h 7767961"/>
              <a:gd name="connsiteX6" fmla="*/ 1885902 w 5225143"/>
              <a:gd name="connsiteY6" fmla="*/ 5053226 h 7767961"/>
              <a:gd name="connsiteX7" fmla="*/ 4535657 w 5225143"/>
              <a:gd name="connsiteY7" fmla="*/ 5053733 h 7767961"/>
              <a:gd name="connsiteX8" fmla="*/ 4492114 w 5225143"/>
              <a:gd name="connsiteY8" fmla="*/ 2863083 h 7767961"/>
              <a:gd name="connsiteX9" fmla="*/ 1863118 w 5225143"/>
              <a:gd name="connsiteY9" fmla="*/ 2863590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1863118 w 5225143"/>
              <a:gd name="connsiteY5" fmla="*/ 1992733 h 7767961"/>
              <a:gd name="connsiteX6" fmla="*/ 1885902 w 5225143"/>
              <a:gd name="connsiteY6" fmla="*/ 5053226 h 7767961"/>
              <a:gd name="connsiteX7" fmla="*/ 4535657 w 5225143"/>
              <a:gd name="connsiteY7" fmla="*/ 5053733 h 7767961"/>
              <a:gd name="connsiteX8" fmla="*/ 4492114 w 5225143"/>
              <a:gd name="connsiteY8" fmla="*/ 2863083 h 7767961"/>
              <a:gd name="connsiteX9" fmla="*/ 1863118 w 5225143"/>
              <a:gd name="connsiteY9" fmla="*/ 1992733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1863118 w 5225143"/>
              <a:gd name="connsiteY5" fmla="*/ 1992733 h 7767961"/>
              <a:gd name="connsiteX6" fmla="*/ 1885902 w 5225143"/>
              <a:gd name="connsiteY6" fmla="*/ 5053226 h 7767961"/>
              <a:gd name="connsiteX7" fmla="*/ 4535657 w 5225143"/>
              <a:gd name="connsiteY7" fmla="*/ 5053733 h 7767961"/>
              <a:gd name="connsiteX8" fmla="*/ 4557429 w 5225143"/>
              <a:gd name="connsiteY8" fmla="*/ 1926912 h 7767961"/>
              <a:gd name="connsiteX9" fmla="*/ 1863118 w 5225143"/>
              <a:gd name="connsiteY9" fmla="*/ 1992733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1863118 w 5225143"/>
              <a:gd name="connsiteY5" fmla="*/ 1992733 h 7767961"/>
              <a:gd name="connsiteX6" fmla="*/ 1885902 w 5225143"/>
              <a:gd name="connsiteY6" fmla="*/ 5053226 h 7767961"/>
              <a:gd name="connsiteX7" fmla="*/ 4513886 w 5225143"/>
              <a:gd name="connsiteY7" fmla="*/ 5641561 h 7767961"/>
              <a:gd name="connsiteX8" fmla="*/ 4557429 w 5225143"/>
              <a:gd name="connsiteY8" fmla="*/ 1926912 h 7767961"/>
              <a:gd name="connsiteX9" fmla="*/ 1863118 w 5225143"/>
              <a:gd name="connsiteY9" fmla="*/ 1992733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1863118 w 5225143"/>
              <a:gd name="connsiteY5" fmla="*/ 1992733 h 7767961"/>
              <a:gd name="connsiteX6" fmla="*/ 1929445 w 5225143"/>
              <a:gd name="connsiteY6" fmla="*/ 5553969 h 7767961"/>
              <a:gd name="connsiteX7" fmla="*/ 4513886 w 5225143"/>
              <a:gd name="connsiteY7" fmla="*/ 5641561 h 7767961"/>
              <a:gd name="connsiteX8" fmla="*/ 4557429 w 5225143"/>
              <a:gd name="connsiteY8" fmla="*/ 1926912 h 7767961"/>
              <a:gd name="connsiteX9" fmla="*/ 1863118 w 5225143"/>
              <a:gd name="connsiteY9" fmla="*/ 1992733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1863118 w 5225143"/>
              <a:gd name="connsiteY5" fmla="*/ 1992733 h 7767961"/>
              <a:gd name="connsiteX6" fmla="*/ 1929445 w 5225143"/>
              <a:gd name="connsiteY6" fmla="*/ 5619284 h 7767961"/>
              <a:gd name="connsiteX7" fmla="*/ 4513886 w 5225143"/>
              <a:gd name="connsiteY7" fmla="*/ 5641561 h 7767961"/>
              <a:gd name="connsiteX8" fmla="*/ 4557429 w 5225143"/>
              <a:gd name="connsiteY8" fmla="*/ 1926912 h 7767961"/>
              <a:gd name="connsiteX9" fmla="*/ 1863118 w 5225143"/>
              <a:gd name="connsiteY9" fmla="*/ 1992733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1101118 w 5225143"/>
              <a:gd name="connsiteY5" fmla="*/ 1949191 h 7767961"/>
              <a:gd name="connsiteX6" fmla="*/ 1929445 w 5225143"/>
              <a:gd name="connsiteY6" fmla="*/ 5619284 h 7767961"/>
              <a:gd name="connsiteX7" fmla="*/ 4513886 w 5225143"/>
              <a:gd name="connsiteY7" fmla="*/ 5641561 h 7767961"/>
              <a:gd name="connsiteX8" fmla="*/ 4557429 w 5225143"/>
              <a:gd name="connsiteY8" fmla="*/ 1926912 h 7767961"/>
              <a:gd name="connsiteX9" fmla="*/ 1101118 w 5225143"/>
              <a:gd name="connsiteY9" fmla="*/ 1949191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1101118 w 5225143"/>
              <a:gd name="connsiteY5" fmla="*/ 1949191 h 7767961"/>
              <a:gd name="connsiteX6" fmla="*/ 688473 w 5225143"/>
              <a:gd name="connsiteY6" fmla="*/ 5553970 h 7767961"/>
              <a:gd name="connsiteX7" fmla="*/ 4513886 w 5225143"/>
              <a:gd name="connsiteY7" fmla="*/ 5641561 h 7767961"/>
              <a:gd name="connsiteX8" fmla="*/ 4557429 w 5225143"/>
              <a:gd name="connsiteY8" fmla="*/ 1926912 h 7767961"/>
              <a:gd name="connsiteX9" fmla="*/ 1101118 w 5225143"/>
              <a:gd name="connsiteY9" fmla="*/ 1949191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665689 w 5225143"/>
              <a:gd name="connsiteY5" fmla="*/ 1905648 h 7767961"/>
              <a:gd name="connsiteX6" fmla="*/ 688473 w 5225143"/>
              <a:gd name="connsiteY6" fmla="*/ 5553970 h 7767961"/>
              <a:gd name="connsiteX7" fmla="*/ 4513886 w 5225143"/>
              <a:gd name="connsiteY7" fmla="*/ 5641561 h 7767961"/>
              <a:gd name="connsiteX8" fmla="*/ 4557429 w 5225143"/>
              <a:gd name="connsiteY8" fmla="*/ 1926912 h 7767961"/>
              <a:gd name="connsiteX9" fmla="*/ 665689 w 5225143"/>
              <a:gd name="connsiteY9" fmla="*/ 1905648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665689 w 5225143"/>
              <a:gd name="connsiteY5" fmla="*/ 1905648 h 7767961"/>
              <a:gd name="connsiteX6" fmla="*/ 688473 w 5225143"/>
              <a:gd name="connsiteY6" fmla="*/ 5553970 h 7767961"/>
              <a:gd name="connsiteX7" fmla="*/ 4513886 w 5225143"/>
              <a:gd name="connsiteY7" fmla="*/ 5641561 h 7767961"/>
              <a:gd name="connsiteX8" fmla="*/ 3272915 w 5225143"/>
              <a:gd name="connsiteY8" fmla="*/ 1905141 h 7767961"/>
              <a:gd name="connsiteX9" fmla="*/ 665689 w 5225143"/>
              <a:gd name="connsiteY9" fmla="*/ 1905648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665689 w 5225143"/>
              <a:gd name="connsiteY5" fmla="*/ 1905648 h 7767961"/>
              <a:gd name="connsiteX6" fmla="*/ 688473 w 5225143"/>
              <a:gd name="connsiteY6" fmla="*/ 5553970 h 7767961"/>
              <a:gd name="connsiteX7" fmla="*/ 3447086 w 5225143"/>
              <a:gd name="connsiteY7" fmla="*/ 5619790 h 7767961"/>
              <a:gd name="connsiteX8" fmla="*/ 3272915 w 5225143"/>
              <a:gd name="connsiteY8" fmla="*/ 1905141 h 7767961"/>
              <a:gd name="connsiteX9" fmla="*/ 665689 w 5225143"/>
              <a:gd name="connsiteY9" fmla="*/ 1905648 h 7767961"/>
              <a:gd name="connsiteX0" fmla="*/ 0 w 5225143"/>
              <a:gd name="connsiteY0" fmla="*/ 21771 h 7767961"/>
              <a:gd name="connsiteX1" fmla="*/ 5225143 w 5225143"/>
              <a:gd name="connsiteY1" fmla="*/ 0 h 7767961"/>
              <a:gd name="connsiteX2" fmla="*/ 5225143 w 5225143"/>
              <a:gd name="connsiteY2" fmla="*/ 7767961 h 7767961"/>
              <a:gd name="connsiteX3" fmla="*/ 0 w 5225143"/>
              <a:gd name="connsiteY3" fmla="*/ 7746189 h 7767961"/>
              <a:gd name="connsiteX4" fmla="*/ 0 w 5225143"/>
              <a:gd name="connsiteY4" fmla="*/ 21771 h 7767961"/>
              <a:gd name="connsiteX5" fmla="*/ 665689 w 5225143"/>
              <a:gd name="connsiteY5" fmla="*/ 1905648 h 7767961"/>
              <a:gd name="connsiteX6" fmla="*/ 688473 w 5225143"/>
              <a:gd name="connsiteY6" fmla="*/ 5553970 h 7767961"/>
              <a:gd name="connsiteX7" fmla="*/ 3360001 w 5225143"/>
              <a:gd name="connsiteY7" fmla="*/ 5619790 h 7767961"/>
              <a:gd name="connsiteX8" fmla="*/ 3272915 w 5225143"/>
              <a:gd name="connsiteY8" fmla="*/ 1905141 h 7767961"/>
              <a:gd name="connsiteX9" fmla="*/ 665689 w 5225143"/>
              <a:gd name="connsiteY9" fmla="*/ 1905648 h 776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25143" h="7767961">
                <a:moveTo>
                  <a:pt x="0" y="21771"/>
                </a:moveTo>
                <a:lnTo>
                  <a:pt x="5225143" y="0"/>
                </a:lnTo>
                <a:lnTo>
                  <a:pt x="5225143" y="7767961"/>
                </a:lnTo>
                <a:lnTo>
                  <a:pt x="0" y="7746189"/>
                </a:lnTo>
                <a:lnTo>
                  <a:pt x="0" y="21771"/>
                </a:lnTo>
                <a:close/>
                <a:moveTo>
                  <a:pt x="665689" y="1905648"/>
                </a:moveTo>
                <a:lnTo>
                  <a:pt x="688473" y="5553970"/>
                </a:lnTo>
                <a:lnTo>
                  <a:pt x="3360001" y="5619790"/>
                </a:lnTo>
                <a:lnTo>
                  <a:pt x="3272915" y="1905141"/>
                </a:lnTo>
                <a:lnTo>
                  <a:pt x="665689" y="1905648"/>
                </a:lnTo>
                <a:close/>
              </a:path>
            </a:pathLst>
          </a:custGeom>
          <a:solidFill>
            <a:schemeClr val="tx1"/>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7" name="Rectangle 10"/>
          <p:cNvSpPr>
            <a:spLocks noChangeArrowheads="1"/>
          </p:cNvSpPr>
          <p:nvPr/>
        </p:nvSpPr>
        <p:spPr bwMode="auto">
          <a:xfrm>
            <a:off x="-2" y="0"/>
            <a:ext cx="9768641" cy="29731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74638" indent="-274638">
              <a:spcAft>
                <a:spcPct val="40000"/>
              </a:spcAft>
              <a:buClr>
                <a:schemeClr val="accent2"/>
              </a:buClr>
              <a:buFont typeface="Wingdings" charset="2"/>
              <a:buChar char="§"/>
            </a:pPr>
            <a:r>
              <a:rPr lang="it-IT" sz="3600" dirty="0">
                <a:solidFill>
                  <a:schemeClr val="bg1"/>
                </a:solidFill>
                <a:latin typeface="Arial"/>
                <a:cs typeface="Arial"/>
              </a:rPr>
              <a:t>a</a:t>
            </a:r>
            <a:r>
              <a:rPr lang="it-IT" sz="3600" dirty="0" smtClean="0">
                <a:solidFill>
                  <a:schemeClr val="bg1"/>
                </a:solidFill>
                <a:latin typeface="Arial"/>
                <a:cs typeface="Arial"/>
              </a:rPr>
              <a:t>lta sensibilità/bassa accuratezza </a:t>
            </a:r>
          </a:p>
          <a:p>
            <a:pPr marL="274638" indent="-274638">
              <a:spcAft>
                <a:spcPct val="40000"/>
              </a:spcAft>
              <a:buClr>
                <a:schemeClr val="accent2"/>
              </a:buClr>
              <a:buFont typeface="Wingdings" charset="2"/>
              <a:buChar char="§"/>
            </a:pPr>
            <a:r>
              <a:rPr lang="it-IT" sz="3600" dirty="0" smtClean="0">
                <a:solidFill>
                  <a:schemeClr val="bg1"/>
                </a:solidFill>
                <a:latin typeface="Arial"/>
                <a:cs typeface="Arial"/>
              </a:rPr>
              <a:t>campi recettivi grandi</a:t>
            </a:r>
          </a:p>
          <a:p>
            <a:pPr marL="274638" indent="-274638">
              <a:spcAft>
                <a:spcPct val="40000"/>
              </a:spcAft>
              <a:buClr>
                <a:schemeClr val="accent2"/>
              </a:buClr>
              <a:buFont typeface="Wingdings" charset="2"/>
              <a:buChar char="§"/>
            </a:pPr>
            <a:r>
              <a:rPr lang="it-IT" sz="3600" dirty="0">
                <a:solidFill>
                  <a:schemeClr val="bg1"/>
                </a:solidFill>
                <a:latin typeface="Arial"/>
                <a:cs typeface="Arial"/>
              </a:rPr>
              <a:t>l</a:t>
            </a:r>
            <a:r>
              <a:rPr lang="it-IT" sz="3600" dirty="0" smtClean="0">
                <a:solidFill>
                  <a:schemeClr val="bg1"/>
                </a:solidFill>
                <a:latin typeface="Arial"/>
                <a:cs typeface="Arial"/>
              </a:rPr>
              <a:t>e macchie appaiono </a:t>
            </a:r>
            <a:endParaRPr lang="it-IT" sz="3600" dirty="0" smtClean="0">
              <a:solidFill>
                <a:schemeClr val="bg1"/>
              </a:solidFill>
              <a:latin typeface="Arial"/>
              <a:cs typeface="Arial"/>
            </a:endParaRPr>
          </a:p>
          <a:p>
            <a:pPr marL="274638" indent="-274638">
              <a:spcAft>
                <a:spcPct val="40000"/>
              </a:spcAft>
              <a:buClr>
                <a:schemeClr val="accent2"/>
              </a:buClr>
              <a:buFont typeface="Wingdings" charset="2"/>
              <a:buChar char="§"/>
            </a:pPr>
            <a:endParaRPr lang="it-IT" sz="3600" dirty="0" smtClean="0">
              <a:solidFill>
                <a:schemeClr val="bg1"/>
              </a:solidFill>
              <a:latin typeface="Arial"/>
              <a:cs typeface="Arial"/>
            </a:endParaRPr>
          </a:p>
        </p:txBody>
      </p:sp>
      <p:grpSp>
        <p:nvGrpSpPr>
          <p:cNvPr id="2" name="Group 1"/>
          <p:cNvGrpSpPr/>
          <p:nvPr/>
        </p:nvGrpSpPr>
        <p:grpSpPr>
          <a:xfrm>
            <a:off x="4797234" y="3014038"/>
            <a:ext cx="2205606" cy="1578919"/>
            <a:chOff x="4797234" y="3014038"/>
            <a:chExt cx="2205606" cy="1578919"/>
          </a:xfrm>
        </p:grpSpPr>
        <p:grpSp>
          <p:nvGrpSpPr>
            <p:cNvPr id="8" name="Group 7"/>
            <p:cNvGrpSpPr/>
            <p:nvPr/>
          </p:nvGrpSpPr>
          <p:grpSpPr>
            <a:xfrm>
              <a:off x="6158736" y="3764826"/>
              <a:ext cx="844104" cy="828131"/>
              <a:chOff x="3487479" y="1785039"/>
              <a:chExt cx="1424763" cy="1405959"/>
            </a:xfrm>
          </p:grpSpPr>
          <p:sp>
            <p:nvSpPr>
              <p:cNvPr id="9" name="Donut 8"/>
              <p:cNvSpPr/>
              <p:nvPr/>
            </p:nvSpPr>
            <p:spPr bwMode="auto">
              <a:xfrm>
                <a:off x="3487479" y="1785039"/>
                <a:ext cx="1424763" cy="1405959"/>
              </a:xfrm>
              <a:prstGeom prst="donut">
                <a:avLst/>
              </a:prstGeom>
              <a:solidFill>
                <a:srgbClr val="0099CC">
                  <a:alpha val="56863"/>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10" name="Oval 9"/>
              <p:cNvSpPr/>
              <p:nvPr/>
            </p:nvSpPr>
            <p:spPr bwMode="auto">
              <a:xfrm>
                <a:off x="3838353" y="2120068"/>
                <a:ext cx="723014" cy="735900"/>
              </a:xfrm>
              <a:prstGeom prst="ellipse">
                <a:avLst/>
              </a:prstGeom>
              <a:solidFill>
                <a:srgbClr val="FF0000">
                  <a:alpha val="50196"/>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grpSp>
          <p:nvGrpSpPr>
            <p:cNvPr id="11" name="Group 10"/>
            <p:cNvGrpSpPr/>
            <p:nvPr/>
          </p:nvGrpSpPr>
          <p:grpSpPr>
            <a:xfrm>
              <a:off x="4797234" y="3014038"/>
              <a:ext cx="844104" cy="828131"/>
              <a:chOff x="3487479" y="1785039"/>
              <a:chExt cx="1424763" cy="1405959"/>
            </a:xfrm>
          </p:grpSpPr>
          <p:sp>
            <p:nvSpPr>
              <p:cNvPr id="12" name="Donut 11"/>
              <p:cNvSpPr/>
              <p:nvPr/>
            </p:nvSpPr>
            <p:spPr bwMode="auto">
              <a:xfrm>
                <a:off x="3487479" y="1785039"/>
                <a:ext cx="1424763" cy="1405959"/>
              </a:xfrm>
              <a:prstGeom prst="donut">
                <a:avLst/>
              </a:prstGeom>
              <a:solidFill>
                <a:srgbClr val="0099CC">
                  <a:alpha val="56863"/>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13" name="Oval 12"/>
              <p:cNvSpPr/>
              <p:nvPr/>
            </p:nvSpPr>
            <p:spPr bwMode="auto">
              <a:xfrm>
                <a:off x="3838353" y="2120068"/>
                <a:ext cx="723014" cy="735900"/>
              </a:xfrm>
              <a:prstGeom prst="ellipse">
                <a:avLst/>
              </a:prstGeom>
              <a:solidFill>
                <a:srgbClr val="FF0000">
                  <a:alpha val="50196"/>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grpSp>
      <p:grpSp>
        <p:nvGrpSpPr>
          <p:cNvPr id="18" name="Group 17"/>
          <p:cNvGrpSpPr/>
          <p:nvPr/>
        </p:nvGrpSpPr>
        <p:grpSpPr>
          <a:xfrm>
            <a:off x="2531724" y="3842169"/>
            <a:ext cx="4471116" cy="2891103"/>
            <a:chOff x="2531724" y="3842169"/>
            <a:chExt cx="4471116" cy="2891103"/>
          </a:xfrm>
        </p:grpSpPr>
        <p:sp>
          <p:nvSpPr>
            <p:cNvPr id="3" name="TextBox 2"/>
            <p:cNvSpPr txBox="1"/>
            <p:nvPr/>
          </p:nvSpPr>
          <p:spPr>
            <a:xfrm>
              <a:off x="2531724" y="5532943"/>
              <a:ext cx="4471116" cy="1200329"/>
            </a:xfrm>
            <a:prstGeom prst="rect">
              <a:avLst/>
            </a:prstGeom>
            <a:noFill/>
          </p:spPr>
          <p:txBody>
            <a:bodyPr wrap="square" rtlCol="0">
              <a:spAutoFit/>
            </a:bodyPr>
            <a:lstStyle/>
            <a:p>
              <a:r>
                <a:rPr lang="it-IT" dirty="0">
                  <a:solidFill>
                    <a:schemeClr val="bg1"/>
                  </a:solidFill>
                  <a:latin typeface="+mj-lt"/>
                </a:rPr>
                <a:t>p</a:t>
              </a:r>
              <a:r>
                <a:rPr lang="it-IT" dirty="0" smtClean="0">
                  <a:solidFill>
                    <a:schemeClr val="bg1"/>
                  </a:solidFill>
                  <a:latin typeface="+mj-lt"/>
                </a:rPr>
                <a:t>iù luce cade sulla parte inibitoria e si vede la macchia scura</a:t>
              </a:r>
              <a:endParaRPr lang="it-IT" dirty="0">
                <a:solidFill>
                  <a:schemeClr val="bg1"/>
                </a:solidFill>
                <a:latin typeface="+mj-lt"/>
              </a:endParaRPr>
            </a:p>
          </p:txBody>
        </p:sp>
        <p:cxnSp>
          <p:nvCxnSpPr>
            <p:cNvPr id="15" name="Straight Arrow Connector 14"/>
            <p:cNvCxnSpPr>
              <a:stCxn id="3" idx="0"/>
              <a:endCxn id="12" idx="4"/>
            </p:cNvCxnSpPr>
            <p:nvPr/>
          </p:nvCxnSpPr>
          <p:spPr bwMode="auto">
            <a:xfrm flipV="1">
              <a:off x="4767282" y="3842169"/>
              <a:ext cx="452004" cy="1690774"/>
            </a:xfrm>
            <a:prstGeom prst="straightConnector1">
              <a:avLst/>
            </a:prstGeom>
            <a:noFill/>
            <a:ln w="38100" cap="flat" cmpd="sng" algn="ctr">
              <a:solidFill>
                <a:srgbClr val="FF0000"/>
              </a:solidFill>
              <a:prstDash val="solid"/>
              <a:round/>
              <a:headEnd type="oval"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335657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9144000"/>
          </a:xfrm>
          <a:prstGeom prst="rect">
            <a:avLst/>
          </a:prstGeom>
        </p:spPr>
      </p:pic>
    </p:spTree>
    <p:extLst>
      <p:ext uri="{BB962C8B-B14F-4D97-AF65-F5344CB8AC3E}">
        <p14:creationId xmlns:p14="http://schemas.microsoft.com/office/powerpoint/2010/main" val="261015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9458"/>
            <a:ext cx="9143999" cy="9143999"/>
          </a:xfrm>
          <a:prstGeom prst="rect">
            <a:avLst/>
          </a:prstGeom>
        </p:spPr>
      </p:pic>
    </p:spTree>
    <p:extLst>
      <p:ext uri="{BB962C8B-B14F-4D97-AF65-F5344CB8AC3E}">
        <p14:creationId xmlns:p14="http://schemas.microsoft.com/office/powerpoint/2010/main" val="7273173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2568" y="1524000"/>
            <a:ext cx="3488821" cy="4397829"/>
          </a:xfrm>
          <a:prstGeom prst="rect">
            <a:avLst/>
          </a:prstGeom>
        </p:spPr>
      </p:pic>
      <p:sp>
        <p:nvSpPr>
          <p:cNvPr id="5" name="Rectangle 9"/>
          <p:cNvSpPr txBox="1">
            <a:spLocks noChangeArrowheads="1"/>
          </p:cNvSpPr>
          <p:nvPr/>
        </p:nvSpPr>
        <p:spPr bwMode="auto">
          <a:xfrm>
            <a:off x="0" y="381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it-IT" sz="4800" dirty="0" smtClean="0">
                <a:solidFill>
                  <a:srgbClr val="3333CC"/>
                </a:solidFill>
                <a:latin typeface="Arial"/>
                <a:cs typeface="Arial"/>
              </a:rPr>
              <a:t>quindi…. convergenza e campi recettivi</a:t>
            </a:r>
            <a:endParaRPr lang="en-GB" sz="4800" dirty="0">
              <a:solidFill>
                <a:srgbClr val="3333CC"/>
              </a:solidFill>
              <a:latin typeface="Arial"/>
              <a:cs typeface="Arial"/>
            </a:endParaRPr>
          </a:p>
        </p:txBody>
      </p:sp>
      <p:sp>
        <p:nvSpPr>
          <p:cNvPr id="6" name="Rectangle 10"/>
          <p:cNvSpPr>
            <a:spLocks noChangeArrowheads="1"/>
          </p:cNvSpPr>
          <p:nvPr/>
        </p:nvSpPr>
        <p:spPr bwMode="auto">
          <a:xfrm>
            <a:off x="3731389" y="1524000"/>
            <a:ext cx="5582179"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74638" indent="-274638">
              <a:spcAft>
                <a:spcPct val="40000"/>
              </a:spcAft>
              <a:buClr>
                <a:schemeClr val="accent2"/>
              </a:buClr>
              <a:buFont typeface="Wingdings" charset="2"/>
              <a:buChar char="§"/>
            </a:pPr>
            <a:r>
              <a:rPr lang="it-IT" sz="2800" dirty="0">
                <a:latin typeface="Arial"/>
                <a:cs typeface="Arial"/>
              </a:rPr>
              <a:t>v</a:t>
            </a:r>
            <a:r>
              <a:rPr lang="it-IT" sz="2800" dirty="0" smtClean="0">
                <a:latin typeface="Arial"/>
                <a:cs typeface="Arial"/>
              </a:rPr>
              <a:t>isione mediata da coni, bassa convergenza, alta accuratezza, bassa sensibilità</a:t>
            </a:r>
          </a:p>
        </p:txBody>
      </p:sp>
      <p:sp>
        <p:nvSpPr>
          <p:cNvPr id="7" name="Rectangle 10"/>
          <p:cNvSpPr>
            <a:spLocks noChangeArrowheads="1"/>
          </p:cNvSpPr>
          <p:nvPr/>
        </p:nvSpPr>
        <p:spPr bwMode="auto">
          <a:xfrm>
            <a:off x="3731389" y="4482882"/>
            <a:ext cx="5428289"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74638" indent="-274638">
              <a:spcAft>
                <a:spcPct val="40000"/>
              </a:spcAft>
              <a:buClr>
                <a:schemeClr val="accent2"/>
              </a:buClr>
              <a:buFont typeface="Wingdings" charset="2"/>
              <a:buChar char="§"/>
            </a:pPr>
            <a:r>
              <a:rPr lang="it-IT" sz="2800" dirty="0">
                <a:latin typeface="Arial"/>
                <a:cs typeface="Arial"/>
              </a:rPr>
              <a:t>v</a:t>
            </a:r>
            <a:r>
              <a:rPr lang="it-IT" sz="2800" dirty="0" smtClean="0">
                <a:latin typeface="Arial"/>
                <a:cs typeface="Arial"/>
              </a:rPr>
              <a:t>isione mediata da bastoncelli, alta convergenza, bassa accuratezza, alta sensibilità</a:t>
            </a:r>
          </a:p>
        </p:txBody>
      </p:sp>
      <p:sp>
        <p:nvSpPr>
          <p:cNvPr id="8" name="Rectangle 10"/>
          <p:cNvSpPr>
            <a:spLocks noChangeArrowheads="1"/>
          </p:cNvSpPr>
          <p:nvPr/>
        </p:nvSpPr>
        <p:spPr bwMode="auto">
          <a:xfrm>
            <a:off x="0" y="5921829"/>
            <a:ext cx="91440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Aft>
                <a:spcPct val="40000"/>
              </a:spcAft>
              <a:buClr>
                <a:schemeClr val="accent2"/>
              </a:buClr>
            </a:pPr>
            <a:r>
              <a:rPr lang="it-IT" sz="2800" i="1" dirty="0">
                <a:latin typeface="Arial"/>
                <a:cs typeface="Arial"/>
              </a:rPr>
              <a:t>i</a:t>
            </a:r>
            <a:r>
              <a:rPr lang="it-IT" sz="2800" i="1" dirty="0" smtClean="0">
                <a:latin typeface="Arial"/>
                <a:cs typeface="Arial"/>
              </a:rPr>
              <a:t> cacciatori di stelle sanno, che </a:t>
            </a:r>
            <a:r>
              <a:rPr lang="it-IT" sz="2800" i="1" dirty="0">
                <a:latin typeface="Arial"/>
              </a:rPr>
              <a:t>per </a:t>
            </a:r>
            <a:r>
              <a:rPr lang="it-IT" sz="2800" i="1" dirty="0" smtClean="0">
                <a:latin typeface="Arial"/>
              </a:rPr>
              <a:t>rilevarli, </a:t>
            </a:r>
            <a:r>
              <a:rPr lang="it-IT" sz="2800" i="1" dirty="0" smtClean="0">
                <a:latin typeface="Arial"/>
                <a:cs typeface="Arial"/>
              </a:rPr>
              <a:t>corpi celesti appena visibili (stelle cadenti) non devono essere fissati</a:t>
            </a:r>
          </a:p>
        </p:txBody>
      </p:sp>
      <p:sp>
        <p:nvSpPr>
          <p:cNvPr id="9" name="Down Arrow 8"/>
          <p:cNvSpPr/>
          <p:nvPr/>
        </p:nvSpPr>
        <p:spPr bwMode="auto">
          <a:xfrm>
            <a:off x="5847564" y="3066135"/>
            <a:ext cx="674914" cy="1075176"/>
          </a:xfrm>
          <a:prstGeom prst="downArrow">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001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wipe(left)">
                                      <p:cBhvr>
                                        <p:cTn id="3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build="p"/>
      <p:bldP spid="8" grpId="0" build="p"/>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txBox="1">
            <a:spLocks noChangeArrowheads="1"/>
          </p:cNvSpPr>
          <p:nvPr/>
        </p:nvSpPr>
        <p:spPr bwMode="auto">
          <a:xfrm>
            <a:off x="0" y="381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it-IT" sz="4800" dirty="0" smtClean="0">
                <a:solidFill>
                  <a:srgbClr val="3333CC"/>
                </a:solidFill>
                <a:latin typeface="Arial"/>
                <a:cs typeface="Arial"/>
              </a:rPr>
              <a:t>…. in altre parole</a:t>
            </a:r>
          </a:p>
          <a:p>
            <a:pPr algn="r"/>
            <a:r>
              <a:rPr lang="it-IT" sz="4800" dirty="0">
                <a:solidFill>
                  <a:srgbClr val="3333CC"/>
                </a:solidFill>
                <a:latin typeface="Arial"/>
                <a:cs typeface="Arial"/>
              </a:rPr>
              <a:t>a</a:t>
            </a:r>
            <a:r>
              <a:rPr lang="it-IT" sz="4800" dirty="0" smtClean="0">
                <a:solidFill>
                  <a:srgbClr val="3333CC"/>
                </a:solidFill>
                <a:latin typeface="Arial"/>
                <a:cs typeface="Arial"/>
              </a:rPr>
              <a:t>ntagonismo</a:t>
            </a:r>
            <a:r>
              <a:rPr lang="it-IT" sz="4800" i="1" dirty="0" smtClean="0">
                <a:solidFill>
                  <a:srgbClr val="3333CC"/>
                </a:solidFill>
                <a:latin typeface="Arial"/>
                <a:cs typeface="Arial"/>
              </a:rPr>
              <a:t> c</a:t>
            </a:r>
            <a:r>
              <a:rPr lang="it-IT" sz="4800" i="1" dirty="0" smtClean="0">
                <a:solidFill>
                  <a:srgbClr val="3333CC"/>
                </a:solidFill>
                <a:latin typeface="Arial"/>
                <a:cs typeface="Arial"/>
              </a:rPr>
              <a:t>enter-sorround</a:t>
            </a:r>
            <a:endParaRPr lang="en-GB" sz="4800" i="1" dirty="0">
              <a:solidFill>
                <a:srgbClr val="3333CC"/>
              </a:solidFill>
              <a:latin typeface="Arial"/>
              <a:cs typeface="Arial"/>
            </a:endParaRPr>
          </a:p>
        </p:txBody>
      </p:sp>
      <p:pic>
        <p:nvPicPr>
          <p:cNvPr id="14" name="Picture 13"/>
          <p:cNvPicPr>
            <a:picLocks noChangeAspect="1"/>
          </p:cNvPicPr>
          <p:nvPr/>
        </p:nvPicPr>
        <p:blipFill>
          <a:blip r:embed="rId2"/>
          <a:stretch>
            <a:fillRect/>
          </a:stretch>
        </p:blipFill>
        <p:spPr>
          <a:xfrm>
            <a:off x="0" y="1789874"/>
            <a:ext cx="9144000" cy="3637027"/>
          </a:xfrm>
          <a:prstGeom prst="rect">
            <a:avLst/>
          </a:prstGeom>
        </p:spPr>
      </p:pic>
    </p:spTree>
    <p:extLst>
      <p:ext uri="{BB962C8B-B14F-4D97-AF65-F5344CB8AC3E}">
        <p14:creationId xmlns:p14="http://schemas.microsoft.com/office/powerpoint/2010/main" val="285260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20620"/>
          <a:stretch/>
        </p:blipFill>
        <p:spPr>
          <a:xfrm rot="5400000">
            <a:off x="2398151" y="1153172"/>
            <a:ext cx="3253900" cy="2317120"/>
          </a:xfrm>
          <a:prstGeom prst="rect">
            <a:avLst/>
          </a:prstGeom>
        </p:spPr>
      </p:pic>
      <p:sp>
        <p:nvSpPr>
          <p:cNvPr id="7" name="Rectangle 9"/>
          <p:cNvSpPr txBox="1">
            <a:spLocks noChangeArrowheads="1"/>
          </p:cNvSpPr>
          <p:nvPr/>
        </p:nvSpPr>
        <p:spPr bwMode="auto">
          <a:xfrm>
            <a:off x="91571" y="23408"/>
            <a:ext cx="856500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sz="3600" dirty="0">
                <a:solidFill>
                  <a:srgbClr val="3333CC"/>
                </a:solidFill>
              </a:rPr>
              <a:t>c</a:t>
            </a:r>
            <a:r>
              <a:rPr lang="it-IT" sz="3600" dirty="0" smtClean="0">
                <a:solidFill>
                  <a:srgbClr val="3333CC"/>
                </a:solidFill>
              </a:rPr>
              <a:t>orteccia visiva V1:</a:t>
            </a:r>
          </a:p>
          <a:p>
            <a:pPr algn="l"/>
            <a:r>
              <a:rPr lang="it-IT" sz="3600" dirty="0">
                <a:solidFill>
                  <a:srgbClr val="3333CC"/>
                </a:solidFill>
              </a:rPr>
              <a:t>cellula </a:t>
            </a:r>
            <a:r>
              <a:rPr lang="it-IT" sz="3600" dirty="0" smtClean="0">
                <a:solidFill>
                  <a:srgbClr val="3333CC"/>
                </a:solidFill>
              </a:rPr>
              <a:t>semplice </a:t>
            </a:r>
            <a:r>
              <a:rPr lang="it-IT" sz="3600" i="1" dirty="0" smtClean="0">
                <a:solidFill>
                  <a:srgbClr val="3333CC"/>
                </a:solidFill>
                <a:latin typeface="Arial"/>
                <a:cs typeface="Arial"/>
              </a:rPr>
              <a:t>side-by-side</a:t>
            </a:r>
            <a:endParaRPr lang="en-GB" sz="3600" dirty="0">
              <a:solidFill>
                <a:srgbClr val="FFC000"/>
              </a:solidFill>
              <a:latin typeface="Arial"/>
              <a:cs typeface="Arial"/>
            </a:endParaRPr>
          </a:p>
        </p:txBody>
      </p:sp>
      <p:pic>
        <p:nvPicPr>
          <p:cNvPr id="2" name="Picture 1"/>
          <p:cNvPicPr>
            <a:picLocks noChangeAspect="1"/>
          </p:cNvPicPr>
          <p:nvPr/>
        </p:nvPicPr>
        <p:blipFill>
          <a:blip r:embed="rId4"/>
          <a:stretch>
            <a:fillRect/>
          </a:stretch>
        </p:blipFill>
        <p:spPr>
          <a:xfrm>
            <a:off x="0" y="4178166"/>
            <a:ext cx="9144000" cy="2614897"/>
          </a:xfrm>
          <a:prstGeom prst="rect">
            <a:avLst/>
          </a:prstGeom>
        </p:spPr>
      </p:pic>
    </p:spTree>
    <p:extLst>
      <p:ext uri="{BB962C8B-B14F-4D97-AF65-F5344CB8AC3E}">
        <p14:creationId xmlns:p14="http://schemas.microsoft.com/office/powerpoint/2010/main" val="25783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20620"/>
          <a:stretch/>
        </p:blipFill>
        <p:spPr>
          <a:xfrm rot="5400000">
            <a:off x="2398151" y="1153172"/>
            <a:ext cx="3253900" cy="2317120"/>
          </a:xfrm>
          <a:prstGeom prst="rect">
            <a:avLst/>
          </a:prstGeom>
        </p:spPr>
      </p:pic>
      <p:sp>
        <p:nvSpPr>
          <p:cNvPr id="7" name="Rectangle 9"/>
          <p:cNvSpPr txBox="1">
            <a:spLocks noChangeArrowheads="1"/>
          </p:cNvSpPr>
          <p:nvPr/>
        </p:nvSpPr>
        <p:spPr bwMode="auto">
          <a:xfrm>
            <a:off x="91571" y="23408"/>
            <a:ext cx="856500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endParaRPr lang="en-GB" sz="3600" dirty="0">
              <a:solidFill>
                <a:srgbClr val="FFC000"/>
              </a:solidFill>
              <a:latin typeface="Arial"/>
              <a:cs typeface="Arial"/>
            </a:endParaRPr>
          </a:p>
        </p:txBody>
      </p:sp>
      <p:pic>
        <p:nvPicPr>
          <p:cNvPr id="5" name="Picture 4"/>
          <p:cNvPicPr>
            <a:picLocks noChangeAspect="1"/>
          </p:cNvPicPr>
          <p:nvPr/>
        </p:nvPicPr>
        <p:blipFill>
          <a:blip r:embed="rId4"/>
          <a:stretch>
            <a:fillRect/>
          </a:stretch>
        </p:blipFill>
        <p:spPr>
          <a:xfrm>
            <a:off x="4986462" y="1132331"/>
            <a:ext cx="3437065" cy="2585428"/>
          </a:xfrm>
          <a:prstGeom prst="rect">
            <a:avLst/>
          </a:prstGeom>
        </p:spPr>
      </p:pic>
      <p:pic>
        <p:nvPicPr>
          <p:cNvPr id="8" name="Picture 7"/>
          <p:cNvPicPr>
            <a:picLocks noChangeAspect="1"/>
          </p:cNvPicPr>
          <p:nvPr/>
        </p:nvPicPr>
        <p:blipFill>
          <a:blip r:embed="rId5"/>
          <a:stretch>
            <a:fillRect/>
          </a:stretch>
        </p:blipFill>
        <p:spPr>
          <a:xfrm>
            <a:off x="5708051" y="3030623"/>
            <a:ext cx="1993885" cy="4352204"/>
          </a:xfrm>
          <a:prstGeom prst="rect">
            <a:avLst/>
          </a:prstGeom>
        </p:spPr>
      </p:pic>
      <p:pic>
        <p:nvPicPr>
          <p:cNvPr id="11" name="Picture 10"/>
          <p:cNvPicPr>
            <a:picLocks noChangeAspect="1"/>
          </p:cNvPicPr>
          <p:nvPr/>
        </p:nvPicPr>
        <p:blipFill rotWithShape="1">
          <a:blip r:embed="rId6"/>
          <a:srcRect l="36508" t="14491" r="56825" b="55169"/>
          <a:stretch/>
        </p:blipFill>
        <p:spPr>
          <a:xfrm>
            <a:off x="2936279" y="3717759"/>
            <a:ext cx="2156436" cy="2977933"/>
          </a:xfrm>
          <a:prstGeom prst="rect">
            <a:avLst/>
          </a:prstGeom>
        </p:spPr>
      </p:pic>
      <p:pic>
        <p:nvPicPr>
          <p:cNvPr id="9" name="Picture 8"/>
          <p:cNvPicPr>
            <a:picLocks noChangeAspect="1"/>
          </p:cNvPicPr>
          <p:nvPr/>
        </p:nvPicPr>
        <p:blipFill rotWithShape="1">
          <a:blip r:embed="rId7"/>
          <a:srcRect l="19841" t="16726" r="65714" b="21025"/>
          <a:stretch/>
        </p:blipFill>
        <p:spPr>
          <a:xfrm>
            <a:off x="481492" y="2597711"/>
            <a:ext cx="1995128" cy="2609014"/>
          </a:xfrm>
          <a:prstGeom prst="rect">
            <a:avLst/>
          </a:prstGeom>
        </p:spPr>
      </p:pic>
      <p:sp>
        <p:nvSpPr>
          <p:cNvPr id="12" name="Rectangle 9"/>
          <p:cNvSpPr txBox="1">
            <a:spLocks noChangeArrowheads="1"/>
          </p:cNvSpPr>
          <p:nvPr/>
        </p:nvSpPr>
        <p:spPr bwMode="auto">
          <a:xfrm>
            <a:off x="-478971" y="23408"/>
            <a:ext cx="10274129" cy="839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it-IT"/>
            </a:defPPr>
            <a:lvl1pPr>
              <a:defRPr sz="3600">
                <a:solidFill>
                  <a:srgbClr val="3333CC"/>
                </a:solidFill>
                <a:latin typeface="+mj-lt"/>
                <a:ea typeface="+mj-ea"/>
                <a:cs typeface="+mj-cs"/>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ctr"/>
            <a:r>
              <a:rPr lang="it-IT" dirty="0"/>
              <a:t>gallina vista con 1 solo orientamento </a:t>
            </a:r>
            <a:endParaRPr lang="en-GB" dirty="0"/>
          </a:p>
        </p:txBody>
      </p:sp>
    </p:spTree>
    <p:extLst>
      <p:ext uri="{BB962C8B-B14F-4D97-AF65-F5344CB8AC3E}">
        <p14:creationId xmlns:p14="http://schemas.microsoft.com/office/powerpoint/2010/main" val="84233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txBox="1">
            <a:spLocks noChangeArrowheads="1"/>
          </p:cNvSpPr>
          <p:nvPr/>
        </p:nvSpPr>
        <p:spPr bwMode="auto">
          <a:xfrm>
            <a:off x="0" y="2838947"/>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defPPr>
              <a:defRPr lang="it-IT"/>
            </a:defPPr>
            <a:lvl1pPr algn="ctr" eaLnBrk="0" hangingPunct="0">
              <a:buClr>
                <a:srgbClr val="FFFF00"/>
              </a:buClr>
              <a:buFont typeface="Wingdings" panose="05000000000000000000" pitchFamily="2" charset="2"/>
              <a:buNone/>
              <a:defRPr sz="4400">
                <a:solidFill>
                  <a:schemeClr val="accent2"/>
                </a:solidFill>
                <a:latin typeface="Arial" panose="020B0604020202020204" pitchFamily="34" charset="0"/>
              </a:defRPr>
            </a:lvl1pPr>
          </a:lstStyle>
          <a:p>
            <a:r>
              <a:rPr lang="it-IT" altLang="it-IT" dirty="0" smtClean="0"/>
              <a:t>organizzazione in reti</a:t>
            </a:r>
          </a:p>
          <a:p>
            <a:r>
              <a:rPr lang="it-IT" altLang="it-IT" dirty="0" smtClean="0"/>
              <a:t>(feature nets)</a:t>
            </a:r>
            <a:endParaRPr lang="it-IT" altLang="it-IT" dirty="0"/>
          </a:p>
        </p:txBody>
      </p:sp>
    </p:spTree>
    <p:extLst>
      <p:ext uri="{BB962C8B-B14F-4D97-AF65-F5344CB8AC3E}">
        <p14:creationId xmlns:p14="http://schemas.microsoft.com/office/powerpoint/2010/main" val="37841122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4167"/>
          <a:stretch/>
        </p:blipFill>
        <p:spPr>
          <a:xfrm>
            <a:off x="3574395" y="3839220"/>
            <a:ext cx="5188689" cy="2815939"/>
          </a:xfrm>
          <a:prstGeom prst="rect">
            <a:avLst/>
          </a:prstGeom>
        </p:spPr>
      </p:pic>
      <p:pic>
        <p:nvPicPr>
          <p:cNvPr id="5" name="Picture 4"/>
          <p:cNvPicPr>
            <a:picLocks noChangeAspect="1"/>
          </p:cNvPicPr>
          <p:nvPr/>
        </p:nvPicPr>
        <p:blipFill rotWithShape="1">
          <a:blip r:embed="rId4"/>
          <a:srcRect t="27565"/>
          <a:stretch/>
        </p:blipFill>
        <p:spPr>
          <a:xfrm>
            <a:off x="-765543" y="1233377"/>
            <a:ext cx="6422065" cy="2649330"/>
          </a:xfrm>
          <a:prstGeom prst="rect">
            <a:avLst/>
          </a:prstGeom>
        </p:spPr>
      </p:pic>
      <p:sp>
        <p:nvSpPr>
          <p:cNvPr id="6" name="Rectangle 9"/>
          <p:cNvSpPr txBox="1">
            <a:spLocks noChangeArrowheads="1"/>
          </p:cNvSpPr>
          <p:nvPr/>
        </p:nvSpPr>
        <p:spPr bwMode="auto">
          <a:xfrm>
            <a:off x="289498" y="-41204"/>
            <a:ext cx="753606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sz="3600" dirty="0">
                <a:solidFill>
                  <a:srgbClr val="3333CC"/>
                </a:solidFill>
                <a:latin typeface="Arial"/>
                <a:cs typeface="Arial"/>
              </a:rPr>
              <a:t>c</a:t>
            </a:r>
            <a:r>
              <a:rPr lang="it-IT" sz="3600" dirty="0" smtClean="0">
                <a:solidFill>
                  <a:srgbClr val="3333CC"/>
                </a:solidFill>
                <a:latin typeface="Arial"/>
                <a:cs typeface="Arial"/>
              </a:rPr>
              <a:t>olonne di orientamento in ipercolonne di posizione</a:t>
            </a:r>
            <a:endParaRPr lang="en-GB" sz="3600" dirty="0">
              <a:solidFill>
                <a:srgbClr val="FFC000"/>
              </a:solidFill>
              <a:latin typeface="Arial"/>
              <a:cs typeface="Arial"/>
            </a:endParaRPr>
          </a:p>
        </p:txBody>
      </p:sp>
      <p:sp>
        <p:nvSpPr>
          <p:cNvPr id="10" name="Rectangle 10"/>
          <p:cNvSpPr>
            <a:spLocks noChangeArrowheads="1"/>
          </p:cNvSpPr>
          <p:nvPr/>
        </p:nvSpPr>
        <p:spPr bwMode="auto">
          <a:xfrm>
            <a:off x="55582" y="4123737"/>
            <a:ext cx="4006055"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74638" indent="-274638">
              <a:spcAft>
                <a:spcPct val="40000"/>
              </a:spcAft>
              <a:buClr>
                <a:schemeClr val="accent2"/>
              </a:buClr>
              <a:buFont typeface="Wingdings" charset="2"/>
              <a:buChar char="§"/>
            </a:pPr>
            <a:r>
              <a:rPr lang="it-IT" dirty="0">
                <a:latin typeface="Arial"/>
                <a:cs typeface="Arial"/>
              </a:rPr>
              <a:t>o</a:t>
            </a:r>
            <a:r>
              <a:rPr lang="it-IT" dirty="0" smtClean="0">
                <a:latin typeface="Arial"/>
                <a:cs typeface="Arial"/>
              </a:rPr>
              <a:t>gni ipercolonna di 1-mm sensibile ad una specifica posizione retinica contiene tutte le colonne-orientamento necessarie per rispondere  a tutti gli orientamenti</a:t>
            </a:r>
          </a:p>
        </p:txBody>
      </p:sp>
    </p:spTree>
    <p:extLst>
      <p:ext uri="{BB962C8B-B14F-4D97-AF65-F5344CB8AC3E}">
        <p14:creationId xmlns:p14="http://schemas.microsoft.com/office/powerpoint/2010/main" val="44257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left)">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3"/>
          <p:cNvSpPr txBox="1">
            <a:spLocks noChangeArrowheads="1"/>
          </p:cNvSpPr>
          <p:nvPr/>
        </p:nvSpPr>
        <p:spPr bwMode="auto">
          <a:xfrm>
            <a:off x="3315135" y="58462"/>
            <a:ext cx="250421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defPPr>
              <a:defRPr lang="it-IT"/>
            </a:defPPr>
            <a:lvl1pPr algn="ctr" eaLnBrk="0" hangingPunct="0">
              <a:buClr>
                <a:srgbClr val="FFFF00"/>
              </a:buClr>
              <a:buFont typeface="Wingdings" panose="05000000000000000000" pitchFamily="2" charset="2"/>
              <a:buNone/>
              <a:defRPr sz="4400">
                <a:solidFill>
                  <a:schemeClr val="accent2"/>
                </a:solidFill>
                <a:latin typeface="Arial" panose="020B0604020202020204" pitchFamily="34" charset="0"/>
              </a:defRPr>
            </a:lvl1pPr>
          </a:lstStyle>
          <a:p>
            <a:r>
              <a:rPr lang="it-IT" altLang="it-IT" dirty="0" smtClean="0"/>
              <a:t>summary</a:t>
            </a:r>
            <a:endParaRPr lang="it-IT" altLang="it-IT" dirty="0"/>
          </a:p>
        </p:txBody>
      </p:sp>
      <p:sp>
        <p:nvSpPr>
          <p:cNvPr id="41" name="Rectangle 10"/>
          <p:cNvSpPr>
            <a:spLocks noChangeArrowheads="1"/>
          </p:cNvSpPr>
          <p:nvPr/>
        </p:nvSpPr>
        <p:spPr bwMode="auto">
          <a:xfrm>
            <a:off x="656439" y="1003197"/>
            <a:ext cx="8356932" cy="6740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74638" indent="-274638">
              <a:spcAft>
                <a:spcPct val="40000"/>
              </a:spcAft>
              <a:buClr>
                <a:schemeClr val="accent2"/>
              </a:buClr>
              <a:buFont typeface="Wingdings" charset="2"/>
              <a:buChar char="§"/>
            </a:pPr>
            <a:r>
              <a:rPr lang="it-IT" sz="3600" dirty="0" smtClean="0">
                <a:latin typeface="Arial"/>
                <a:cs typeface="Arial"/>
              </a:rPr>
              <a:t>Guardare non significa vedere</a:t>
            </a:r>
          </a:p>
          <a:p>
            <a:pPr marL="274638" indent="-274638">
              <a:spcAft>
                <a:spcPct val="40000"/>
              </a:spcAft>
              <a:buClr>
                <a:schemeClr val="accent2"/>
              </a:buClr>
              <a:buFont typeface="Wingdings" charset="2"/>
              <a:buChar char="§"/>
            </a:pPr>
            <a:r>
              <a:rPr lang="it-IT" sz="3600" dirty="0">
                <a:latin typeface="Arial"/>
                <a:cs typeface="Arial"/>
              </a:rPr>
              <a:t>P</a:t>
            </a:r>
            <a:r>
              <a:rPr lang="it-IT" sz="3600" dirty="0" smtClean="0">
                <a:latin typeface="Arial"/>
                <a:cs typeface="Arial"/>
              </a:rPr>
              <a:t>erché l’esperienza diretta non corrisponde ad una descrizione puntuale di cosa c’è la fuori?</a:t>
            </a:r>
          </a:p>
          <a:p>
            <a:pPr marL="274638" indent="-274638">
              <a:spcAft>
                <a:spcPct val="40000"/>
              </a:spcAft>
              <a:buClr>
                <a:schemeClr val="accent2"/>
              </a:buClr>
              <a:buFont typeface="Wingdings" charset="2"/>
              <a:buChar char="§"/>
            </a:pPr>
            <a:r>
              <a:rPr lang="it-IT" sz="3600" dirty="0" smtClean="0">
                <a:latin typeface="Arial"/>
                <a:cs typeface="Arial"/>
              </a:rPr>
              <a:t>Percezione come?</a:t>
            </a:r>
          </a:p>
          <a:p>
            <a:pPr marL="274638" indent="-274638">
              <a:spcAft>
                <a:spcPct val="40000"/>
              </a:spcAft>
              <a:buClr>
                <a:schemeClr val="accent2"/>
              </a:buClr>
              <a:buFont typeface="Wingdings" charset="2"/>
              <a:buChar char="§"/>
            </a:pPr>
            <a:r>
              <a:rPr lang="it-IT" sz="3600" dirty="0" smtClean="0">
                <a:latin typeface="Arial"/>
                <a:cs typeface="Arial"/>
              </a:rPr>
              <a:t>Due tipi di processamento dell’informazione in entrata</a:t>
            </a:r>
          </a:p>
          <a:p>
            <a:pPr marL="274638" indent="-274638">
              <a:spcAft>
                <a:spcPct val="40000"/>
              </a:spcAft>
              <a:buClr>
                <a:schemeClr val="accent2"/>
              </a:buClr>
              <a:buFont typeface="Wingdings" charset="2"/>
              <a:buChar char="§"/>
            </a:pPr>
            <a:r>
              <a:rPr lang="it-IT" sz="3600" dirty="0" smtClean="0">
                <a:latin typeface="Arial"/>
                <a:cs typeface="Arial"/>
              </a:rPr>
              <a:t>Il </a:t>
            </a:r>
            <a:r>
              <a:rPr lang="it-IT" sz="3600" i="1" dirty="0" smtClean="0">
                <a:latin typeface="Arial"/>
                <a:cs typeface="Arial"/>
              </a:rPr>
              <a:t>template matching vs. </a:t>
            </a:r>
            <a:r>
              <a:rPr lang="it-IT" sz="3600" dirty="0" smtClean="0">
                <a:latin typeface="Arial"/>
                <a:cs typeface="Arial"/>
              </a:rPr>
              <a:t>la descrizione strutturale</a:t>
            </a:r>
          </a:p>
          <a:p>
            <a:pPr marL="274638" indent="-274638">
              <a:spcAft>
                <a:spcPct val="40000"/>
              </a:spcAft>
              <a:buClr>
                <a:schemeClr val="accent2"/>
              </a:buClr>
              <a:buFont typeface="Wingdings" charset="2"/>
              <a:buChar char="§"/>
            </a:pPr>
            <a:endParaRPr lang="it-IT" sz="3600" dirty="0" smtClean="0">
              <a:latin typeface="Arial"/>
              <a:cs typeface="Arial"/>
            </a:endParaRPr>
          </a:p>
        </p:txBody>
      </p:sp>
    </p:spTree>
    <p:extLst>
      <p:ext uri="{BB962C8B-B14F-4D97-AF65-F5344CB8AC3E}">
        <p14:creationId xmlns:p14="http://schemas.microsoft.com/office/powerpoint/2010/main" val="258394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wipe(left)">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wipe(left)">
                                      <p:cBhvr>
                                        <p:cTn id="12" dur="500"/>
                                        <p:tgtEl>
                                          <p:spTgt spid="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wipe(left)">
                                      <p:cBhvr>
                                        <p:cTn id="17" dur="500"/>
                                        <p:tgtEl>
                                          <p:spTgt spid="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
                                            <p:txEl>
                                              <p:pRg st="3" end="3"/>
                                            </p:txEl>
                                          </p:spTgt>
                                        </p:tgtEl>
                                        <p:attrNameLst>
                                          <p:attrName>style.visibility</p:attrName>
                                        </p:attrNameLst>
                                      </p:cBhvr>
                                      <p:to>
                                        <p:strVal val="visible"/>
                                      </p:to>
                                    </p:set>
                                    <p:animEffect transition="in" filter="wipe(left)">
                                      <p:cBhvr>
                                        <p:cTn id="22" dur="500"/>
                                        <p:tgtEl>
                                          <p:spTgt spid="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
                                            <p:txEl>
                                              <p:pRg st="4" end="4"/>
                                            </p:txEl>
                                          </p:spTgt>
                                        </p:tgtEl>
                                        <p:attrNameLst>
                                          <p:attrName>style.visibility</p:attrName>
                                        </p:attrNameLst>
                                      </p:cBhvr>
                                      <p:to>
                                        <p:strVal val="visible"/>
                                      </p:to>
                                    </p:set>
                                    <p:animEffect transition="in" filter="wipe(left)">
                                      <p:cBhvr>
                                        <p:cTn id="27" dur="500"/>
                                        <p:tgtEl>
                                          <p:spTgt spid="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txBox="1">
            <a:spLocks noChangeArrowheads="1"/>
          </p:cNvSpPr>
          <p:nvPr/>
        </p:nvSpPr>
        <p:spPr bwMode="auto">
          <a:xfrm>
            <a:off x="65309" y="161061"/>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defPPr>
              <a:defRPr lang="it-IT"/>
            </a:defPPr>
            <a:lvl1pPr algn="ctr" eaLnBrk="0" hangingPunct="0">
              <a:buClr>
                <a:srgbClr val="FFFF00"/>
              </a:buClr>
              <a:buFont typeface="Wingdings" panose="05000000000000000000" pitchFamily="2" charset="2"/>
              <a:buNone/>
              <a:defRPr sz="4400">
                <a:solidFill>
                  <a:schemeClr val="accent2"/>
                </a:solidFill>
                <a:latin typeface="Arial" panose="020B0604020202020204" pitchFamily="34" charset="0"/>
              </a:defRPr>
            </a:lvl1pPr>
          </a:lstStyle>
          <a:p>
            <a:r>
              <a:rPr lang="it-IT" altLang="it-IT" dirty="0" smtClean="0"/>
              <a:t>ancora semplici </a:t>
            </a:r>
            <a:r>
              <a:rPr lang="it-IT" altLang="it-IT" i="1" dirty="0" smtClean="0"/>
              <a:t>feature detectors: </a:t>
            </a:r>
            <a:r>
              <a:rPr lang="it-IT" altLang="it-IT" dirty="0" smtClean="0"/>
              <a:t>cellule complesse</a:t>
            </a:r>
            <a:endParaRPr lang="it-IT" altLang="it-IT" dirty="0"/>
          </a:p>
        </p:txBody>
      </p:sp>
      <p:sp>
        <p:nvSpPr>
          <p:cNvPr id="5" name="Rectangle 10"/>
          <p:cNvSpPr>
            <a:spLocks noChangeArrowheads="1"/>
          </p:cNvSpPr>
          <p:nvPr/>
        </p:nvSpPr>
        <p:spPr bwMode="auto">
          <a:xfrm>
            <a:off x="330115" y="2107103"/>
            <a:ext cx="5571837" cy="3083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74638" indent="-274638">
              <a:spcAft>
                <a:spcPct val="40000"/>
              </a:spcAft>
              <a:buClr>
                <a:schemeClr val="accent2"/>
              </a:buClr>
              <a:buFont typeface="Wingdings" charset="2"/>
              <a:buChar char="§"/>
            </a:pPr>
            <a:r>
              <a:rPr lang="en-US" sz="3600" dirty="0" err="1" smtClean="0">
                <a:latin typeface="Arial"/>
              </a:rPr>
              <a:t>sensibili</a:t>
            </a:r>
            <a:r>
              <a:rPr lang="en-US" sz="3600" dirty="0" smtClean="0">
                <a:latin typeface="Arial"/>
              </a:rPr>
              <a:t> al </a:t>
            </a:r>
            <a:r>
              <a:rPr lang="en-US" sz="3600" dirty="0" err="1" smtClean="0">
                <a:latin typeface="Arial"/>
              </a:rPr>
              <a:t>movimento</a:t>
            </a:r>
            <a:r>
              <a:rPr lang="en-US" sz="3600" dirty="0" smtClean="0">
                <a:latin typeface="Arial"/>
              </a:rPr>
              <a:t> di </a:t>
            </a:r>
            <a:r>
              <a:rPr lang="en-US" sz="3600" dirty="0" err="1" smtClean="0">
                <a:latin typeface="Arial"/>
              </a:rPr>
              <a:t>una</a:t>
            </a:r>
            <a:r>
              <a:rPr lang="en-US" sz="3600" dirty="0" smtClean="0">
                <a:latin typeface="Arial"/>
              </a:rPr>
              <a:t> </a:t>
            </a:r>
            <a:r>
              <a:rPr lang="en-US" sz="3600" dirty="0" err="1" smtClean="0">
                <a:latin typeface="Arial"/>
              </a:rPr>
              <a:t>barra</a:t>
            </a:r>
            <a:r>
              <a:rPr lang="en-US" sz="3600" dirty="0" smtClean="0">
                <a:latin typeface="Arial"/>
              </a:rPr>
              <a:t> </a:t>
            </a:r>
            <a:r>
              <a:rPr lang="en-US" sz="3600" dirty="0" err="1" smtClean="0">
                <a:latin typeface="Arial"/>
              </a:rPr>
              <a:t>orientata</a:t>
            </a:r>
            <a:r>
              <a:rPr lang="en-US" sz="3600" dirty="0" smtClean="0">
                <a:latin typeface="Arial"/>
              </a:rPr>
              <a:t> </a:t>
            </a:r>
            <a:r>
              <a:rPr lang="en-US" sz="3600" dirty="0" err="1" smtClean="0">
                <a:latin typeface="Arial"/>
              </a:rPr>
              <a:t>lungo</a:t>
            </a:r>
            <a:r>
              <a:rPr lang="en-US" sz="3600" dirty="0" smtClean="0">
                <a:latin typeface="Arial"/>
              </a:rPr>
              <a:t> </a:t>
            </a:r>
            <a:r>
              <a:rPr lang="en-US" sz="3600" dirty="0" err="1" smtClean="0">
                <a:latin typeface="Arial"/>
              </a:rPr>
              <a:t>il</a:t>
            </a:r>
            <a:r>
              <a:rPr lang="en-US" sz="3600" dirty="0" smtClean="0">
                <a:latin typeface="Arial"/>
              </a:rPr>
              <a:t> campo </a:t>
            </a:r>
            <a:r>
              <a:rPr lang="en-US" sz="3600" dirty="0" err="1" smtClean="0">
                <a:latin typeface="Arial"/>
              </a:rPr>
              <a:t>recettivo</a:t>
            </a:r>
            <a:endParaRPr lang="en-US" sz="3600" dirty="0" smtClean="0">
              <a:latin typeface="Arial"/>
            </a:endParaRPr>
          </a:p>
          <a:p>
            <a:pPr marL="274638" indent="-274638">
              <a:spcAft>
                <a:spcPct val="40000"/>
              </a:spcAft>
              <a:buClr>
                <a:schemeClr val="accent2"/>
              </a:buClr>
              <a:buFont typeface="Wingdings" charset="2"/>
              <a:buChar char="§"/>
            </a:pPr>
            <a:r>
              <a:rPr lang="en-US" sz="3600" dirty="0" err="1">
                <a:latin typeface="Arial"/>
                <a:cs typeface="Arial"/>
              </a:rPr>
              <a:t>h</a:t>
            </a:r>
            <a:r>
              <a:rPr lang="en-US" sz="3600" dirty="0" err="1" smtClean="0">
                <a:latin typeface="Arial"/>
                <a:cs typeface="Arial"/>
              </a:rPr>
              <a:t>anno</a:t>
            </a:r>
            <a:r>
              <a:rPr lang="en-US" sz="3600" dirty="0" smtClean="0">
                <a:latin typeface="Arial"/>
                <a:cs typeface="Arial"/>
              </a:rPr>
              <a:t> </a:t>
            </a:r>
            <a:r>
              <a:rPr lang="en-US" sz="3600" dirty="0" err="1" smtClean="0">
                <a:latin typeface="Arial"/>
                <a:cs typeface="Arial"/>
              </a:rPr>
              <a:t>una</a:t>
            </a:r>
            <a:r>
              <a:rPr lang="en-US" sz="3600" dirty="0" smtClean="0">
                <a:latin typeface="Arial"/>
                <a:cs typeface="Arial"/>
              </a:rPr>
              <a:t> </a:t>
            </a:r>
            <a:r>
              <a:rPr lang="en-US" sz="3600" dirty="0" err="1" smtClean="0">
                <a:latin typeface="Arial"/>
                <a:cs typeface="Arial"/>
              </a:rPr>
              <a:t>direzione</a:t>
            </a:r>
            <a:r>
              <a:rPr lang="en-US" sz="3600" dirty="0" smtClean="0">
                <a:latin typeface="Arial"/>
                <a:cs typeface="Arial"/>
              </a:rPr>
              <a:t> </a:t>
            </a:r>
            <a:r>
              <a:rPr lang="en-US" sz="3600" dirty="0" err="1" smtClean="0">
                <a:latin typeface="Arial"/>
                <a:cs typeface="Arial"/>
              </a:rPr>
              <a:t>preferenziale</a:t>
            </a:r>
            <a:r>
              <a:rPr lang="en-US" sz="3600" dirty="0" smtClean="0">
                <a:latin typeface="Arial"/>
                <a:cs typeface="Arial"/>
              </a:rPr>
              <a:t> </a:t>
            </a:r>
            <a:endParaRPr lang="it-IT" sz="3600" dirty="0" smtClean="0">
              <a:latin typeface="Arial"/>
              <a:cs typeface="Arial"/>
            </a:endParaRPr>
          </a:p>
        </p:txBody>
      </p:sp>
      <p:pic>
        <p:nvPicPr>
          <p:cNvPr id="6" name="Picture 5"/>
          <p:cNvPicPr>
            <a:picLocks noChangeAspect="1"/>
          </p:cNvPicPr>
          <p:nvPr/>
        </p:nvPicPr>
        <p:blipFill rotWithShape="1">
          <a:blip r:embed="rId3"/>
          <a:srcRect b="82103"/>
          <a:stretch/>
        </p:blipFill>
        <p:spPr>
          <a:xfrm>
            <a:off x="5901952" y="1781784"/>
            <a:ext cx="2978893" cy="939646"/>
          </a:xfrm>
          <a:prstGeom prst="rect">
            <a:avLst/>
          </a:prstGeom>
        </p:spPr>
      </p:pic>
      <p:pic>
        <p:nvPicPr>
          <p:cNvPr id="7" name="Picture 6"/>
          <p:cNvPicPr>
            <a:picLocks noChangeAspect="1"/>
          </p:cNvPicPr>
          <p:nvPr/>
        </p:nvPicPr>
        <p:blipFill rotWithShape="1">
          <a:blip r:embed="rId3"/>
          <a:srcRect t="20733" b="56875"/>
          <a:stretch/>
        </p:blipFill>
        <p:spPr>
          <a:xfrm>
            <a:off x="5901951" y="2721430"/>
            <a:ext cx="2978893" cy="1175656"/>
          </a:xfrm>
          <a:prstGeom prst="rect">
            <a:avLst/>
          </a:prstGeom>
        </p:spPr>
      </p:pic>
      <p:grpSp>
        <p:nvGrpSpPr>
          <p:cNvPr id="16" name="Group 15"/>
          <p:cNvGrpSpPr/>
          <p:nvPr/>
        </p:nvGrpSpPr>
        <p:grpSpPr>
          <a:xfrm>
            <a:off x="5879725" y="3928279"/>
            <a:ext cx="3001119" cy="1397459"/>
            <a:chOff x="5879725" y="3928279"/>
            <a:chExt cx="3001119" cy="1397459"/>
          </a:xfrm>
        </p:grpSpPr>
        <p:pic>
          <p:nvPicPr>
            <p:cNvPr id="8" name="Picture 7"/>
            <p:cNvPicPr>
              <a:picLocks noChangeAspect="1"/>
            </p:cNvPicPr>
            <p:nvPr/>
          </p:nvPicPr>
          <p:blipFill rotWithShape="1">
            <a:blip r:embed="rId3"/>
            <a:srcRect t="47271" b="27019"/>
            <a:stretch/>
          </p:blipFill>
          <p:spPr>
            <a:xfrm>
              <a:off x="5901951" y="3928279"/>
              <a:ext cx="2978893" cy="1349829"/>
            </a:xfrm>
            <a:prstGeom prst="rect">
              <a:avLst/>
            </a:prstGeom>
          </p:spPr>
        </p:pic>
        <p:sp>
          <p:nvSpPr>
            <p:cNvPr id="15" name="Rectangle 14"/>
            <p:cNvSpPr/>
            <p:nvPr/>
          </p:nvSpPr>
          <p:spPr bwMode="auto">
            <a:xfrm>
              <a:off x="5879725" y="4836732"/>
              <a:ext cx="1087132" cy="48900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grpSp>
        <p:nvGrpSpPr>
          <p:cNvPr id="18" name="Group 17"/>
          <p:cNvGrpSpPr/>
          <p:nvPr/>
        </p:nvGrpSpPr>
        <p:grpSpPr>
          <a:xfrm>
            <a:off x="5591738" y="5035560"/>
            <a:ext cx="2750237" cy="830997"/>
            <a:chOff x="2409592" y="5792169"/>
            <a:chExt cx="2750237" cy="830997"/>
          </a:xfrm>
        </p:grpSpPr>
        <p:cxnSp>
          <p:nvCxnSpPr>
            <p:cNvPr id="10" name="Straight Arrow Connector 9"/>
            <p:cNvCxnSpPr/>
            <p:nvPr/>
          </p:nvCxnSpPr>
          <p:spPr bwMode="auto">
            <a:xfrm flipH="1" flipV="1">
              <a:off x="4457467" y="6185896"/>
              <a:ext cx="389008" cy="289007"/>
            </a:xfrm>
            <a:prstGeom prst="straightConnector1">
              <a:avLst/>
            </a:prstGeom>
            <a:noFill/>
            <a:ln w="9525" cap="flat" cmpd="sng" algn="ctr">
              <a:solidFill>
                <a:srgbClr val="000000"/>
              </a:solidFill>
              <a:prstDash val="solid"/>
              <a:round/>
              <a:headEnd type="none" w="med" len="med"/>
              <a:tailEnd type="arrow"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 name="TextBox 16"/>
            <p:cNvSpPr txBox="1"/>
            <p:nvPr/>
          </p:nvSpPr>
          <p:spPr>
            <a:xfrm>
              <a:off x="2409592" y="5792169"/>
              <a:ext cx="2750237" cy="830997"/>
            </a:xfrm>
            <a:prstGeom prst="rect">
              <a:avLst/>
            </a:prstGeom>
            <a:noFill/>
          </p:spPr>
          <p:txBody>
            <a:bodyPr wrap="square" rtlCol="0">
              <a:spAutoFit/>
            </a:bodyPr>
            <a:lstStyle/>
            <a:p>
              <a:r>
                <a:rPr lang="it-IT" dirty="0">
                  <a:latin typeface="+mj-lt"/>
                </a:rPr>
                <a:t>n</a:t>
              </a:r>
              <a:r>
                <a:rPr lang="it-IT" dirty="0" smtClean="0">
                  <a:latin typeface="+mj-lt"/>
                </a:rPr>
                <a:t>essuna risposta per movimento</a:t>
              </a:r>
              <a:endParaRPr lang="it-IT" dirty="0">
                <a:latin typeface="+mj-lt"/>
              </a:endParaRPr>
            </a:p>
          </p:txBody>
        </p:sp>
      </p:grpSp>
    </p:spTree>
    <p:extLst>
      <p:ext uri="{BB962C8B-B14F-4D97-AF65-F5344CB8AC3E}">
        <p14:creationId xmlns:p14="http://schemas.microsoft.com/office/powerpoint/2010/main" val="187172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txBox="1">
            <a:spLocks noChangeArrowheads="1"/>
          </p:cNvSpPr>
          <p:nvPr/>
        </p:nvSpPr>
        <p:spPr bwMode="auto">
          <a:xfrm>
            <a:off x="65309" y="161061"/>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defPPr>
              <a:defRPr lang="it-IT"/>
            </a:defPPr>
            <a:lvl1pPr algn="ctr" eaLnBrk="0" hangingPunct="0">
              <a:buClr>
                <a:srgbClr val="FFFF00"/>
              </a:buClr>
              <a:buFont typeface="Wingdings" panose="05000000000000000000" pitchFamily="2" charset="2"/>
              <a:buNone/>
              <a:defRPr sz="4400">
                <a:solidFill>
                  <a:schemeClr val="accent2"/>
                </a:solidFill>
                <a:latin typeface="Arial" panose="020B0604020202020204" pitchFamily="34" charset="0"/>
              </a:defRPr>
            </a:lvl1pPr>
          </a:lstStyle>
          <a:p>
            <a:r>
              <a:rPr lang="it-IT" altLang="it-IT" dirty="0" smtClean="0"/>
              <a:t>ancora semplici </a:t>
            </a:r>
            <a:r>
              <a:rPr lang="it-IT" altLang="it-IT" i="1" dirty="0" smtClean="0"/>
              <a:t>feature detectors: </a:t>
            </a:r>
            <a:r>
              <a:rPr lang="it-IT" altLang="it-IT" dirty="0" smtClean="0"/>
              <a:t>cellule</a:t>
            </a:r>
            <a:r>
              <a:rPr lang="it-IT" altLang="it-IT" i="1" dirty="0" smtClean="0"/>
              <a:t> end-stopped</a:t>
            </a:r>
            <a:endParaRPr lang="it-IT" altLang="it-IT" i="1" dirty="0"/>
          </a:p>
        </p:txBody>
      </p:sp>
      <p:sp>
        <p:nvSpPr>
          <p:cNvPr id="5" name="Rectangle 10"/>
          <p:cNvSpPr>
            <a:spLocks noChangeArrowheads="1"/>
          </p:cNvSpPr>
          <p:nvPr/>
        </p:nvSpPr>
        <p:spPr bwMode="auto">
          <a:xfrm>
            <a:off x="330115" y="2107103"/>
            <a:ext cx="5065683" cy="36379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74638" indent="-274638">
              <a:spcAft>
                <a:spcPct val="40000"/>
              </a:spcAft>
              <a:buClr>
                <a:schemeClr val="accent2"/>
              </a:buClr>
              <a:buFont typeface="Wingdings" charset="2"/>
              <a:buChar char="§"/>
            </a:pPr>
            <a:r>
              <a:rPr lang="en-US" sz="3600" dirty="0" err="1" smtClean="0">
                <a:latin typeface="Arial"/>
              </a:rPr>
              <a:t>sensibili</a:t>
            </a:r>
            <a:r>
              <a:rPr lang="en-US" sz="3600" dirty="0" smtClean="0">
                <a:latin typeface="Arial"/>
              </a:rPr>
              <a:t> al </a:t>
            </a:r>
            <a:r>
              <a:rPr lang="en-US" sz="3600" dirty="0" err="1" smtClean="0">
                <a:latin typeface="Arial"/>
              </a:rPr>
              <a:t>movimento</a:t>
            </a:r>
            <a:r>
              <a:rPr lang="en-US" sz="3600" dirty="0" smtClean="0">
                <a:latin typeface="Arial"/>
              </a:rPr>
              <a:t> di line di </a:t>
            </a:r>
            <a:r>
              <a:rPr lang="en-US" sz="3600" dirty="0" err="1" smtClean="0">
                <a:latin typeface="Arial"/>
              </a:rPr>
              <a:t>lunghezza</a:t>
            </a:r>
            <a:r>
              <a:rPr lang="en-US" sz="3600" dirty="0" smtClean="0">
                <a:latin typeface="Arial"/>
              </a:rPr>
              <a:t> definite, </a:t>
            </a:r>
            <a:r>
              <a:rPr lang="en-US" sz="3600" dirty="0" err="1" smtClean="0">
                <a:latin typeface="Arial"/>
              </a:rPr>
              <a:t>angoli</a:t>
            </a:r>
            <a:r>
              <a:rPr lang="en-US" sz="3600" dirty="0" smtClean="0">
                <a:latin typeface="Arial"/>
              </a:rPr>
              <a:t> o </a:t>
            </a:r>
            <a:r>
              <a:rPr lang="en-US" sz="3600" dirty="0" err="1" smtClean="0">
                <a:latin typeface="Arial"/>
              </a:rPr>
              <a:t>terminazioni</a:t>
            </a:r>
            <a:endParaRPr lang="en-US" sz="3600" dirty="0" smtClean="0">
              <a:latin typeface="Arial"/>
            </a:endParaRPr>
          </a:p>
          <a:p>
            <a:pPr marL="274638" indent="-274638">
              <a:spcAft>
                <a:spcPct val="40000"/>
              </a:spcAft>
              <a:buClr>
                <a:schemeClr val="accent2"/>
              </a:buClr>
              <a:buFont typeface="Wingdings" charset="2"/>
              <a:buChar char="§"/>
            </a:pPr>
            <a:r>
              <a:rPr lang="en-US" sz="3600" dirty="0" err="1">
                <a:latin typeface="Arial"/>
                <a:cs typeface="Arial"/>
              </a:rPr>
              <a:t>h</a:t>
            </a:r>
            <a:r>
              <a:rPr lang="en-US" sz="3600" dirty="0" err="1" smtClean="0">
                <a:latin typeface="Arial"/>
                <a:cs typeface="Arial"/>
              </a:rPr>
              <a:t>anno</a:t>
            </a:r>
            <a:r>
              <a:rPr lang="en-US" sz="3600" dirty="0" smtClean="0">
                <a:latin typeface="Arial"/>
                <a:cs typeface="Arial"/>
              </a:rPr>
              <a:t> </a:t>
            </a:r>
            <a:r>
              <a:rPr lang="en-US" sz="3600" dirty="0" err="1" smtClean="0">
                <a:latin typeface="Arial"/>
                <a:cs typeface="Arial"/>
              </a:rPr>
              <a:t>una</a:t>
            </a:r>
            <a:r>
              <a:rPr lang="en-US" sz="3600" dirty="0" smtClean="0">
                <a:latin typeface="Arial"/>
                <a:cs typeface="Arial"/>
              </a:rPr>
              <a:t> </a:t>
            </a:r>
            <a:r>
              <a:rPr lang="en-US" sz="3600" dirty="0" err="1" smtClean="0">
                <a:latin typeface="Arial"/>
                <a:cs typeface="Arial"/>
              </a:rPr>
              <a:t>direzione</a:t>
            </a:r>
            <a:r>
              <a:rPr lang="en-US" sz="3600" dirty="0" smtClean="0">
                <a:latin typeface="Arial"/>
                <a:cs typeface="Arial"/>
              </a:rPr>
              <a:t> </a:t>
            </a:r>
            <a:r>
              <a:rPr lang="en-US" sz="3600" dirty="0" err="1" smtClean="0">
                <a:latin typeface="Arial"/>
                <a:cs typeface="Arial"/>
              </a:rPr>
              <a:t>preferenziale</a:t>
            </a:r>
            <a:r>
              <a:rPr lang="en-US" sz="3600" dirty="0" smtClean="0">
                <a:latin typeface="Arial"/>
                <a:cs typeface="Arial"/>
              </a:rPr>
              <a:t> </a:t>
            </a:r>
            <a:endParaRPr lang="it-IT" sz="3600" dirty="0" smtClean="0">
              <a:latin typeface="Arial"/>
              <a:cs typeface="Arial"/>
            </a:endParaRPr>
          </a:p>
        </p:txBody>
      </p:sp>
      <p:sp>
        <p:nvSpPr>
          <p:cNvPr id="17" name="TextBox 16"/>
          <p:cNvSpPr txBox="1"/>
          <p:nvPr/>
        </p:nvSpPr>
        <p:spPr>
          <a:xfrm>
            <a:off x="5395798" y="5745022"/>
            <a:ext cx="2750237" cy="1200329"/>
          </a:xfrm>
          <a:prstGeom prst="rect">
            <a:avLst/>
          </a:prstGeom>
          <a:noFill/>
        </p:spPr>
        <p:txBody>
          <a:bodyPr wrap="square" rtlCol="0">
            <a:spAutoFit/>
          </a:bodyPr>
          <a:lstStyle/>
          <a:p>
            <a:r>
              <a:rPr lang="it-IT" dirty="0">
                <a:latin typeface="+mj-lt"/>
              </a:rPr>
              <a:t>n</a:t>
            </a:r>
            <a:r>
              <a:rPr lang="it-IT" dirty="0" smtClean="0">
                <a:latin typeface="+mj-lt"/>
              </a:rPr>
              <a:t>essuna risposta per movimento verso il basso</a:t>
            </a:r>
            <a:endParaRPr lang="it-IT" dirty="0">
              <a:latin typeface="+mj-lt"/>
            </a:endParaRPr>
          </a:p>
        </p:txBody>
      </p:sp>
      <p:pic>
        <p:nvPicPr>
          <p:cNvPr id="2" name="Picture 1"/>
          <p:cNvPicPr>
            <a:picLocks noChangeAspect="1"/>
          </p:cNvPicPr>
          <p:nvPr/>
        </p:nvPicPr>
        <p:blipFill rotWithShape="1">
          <a:blip r:embed="rId3"/>
          <a:srcRect b="70352"/>
          <a:stretch/>
        </p:blipFill>
        <p:spPr>
          <a:xfrm>
            <a:off x="5458953" y="1807029"/>
            <a:ext cx="3790814" cy="1284514"/>
          </a:xfrm>
          <a:prstGeom prst="rect">
            <a:avLst/>
          </a:prstGeom>
        </p:spPr>
      </p:pic>
      <p:pic>
        <p:nvPicPr>
          <p:cNvPr id="13" name="Picture 12"/>
          <p:cNvPicPr>
            <a:picLocks noChangeAspect="1"/>
          </p:cNvPicPr>
          <p:nvPr/>
        </p:nvPicPr>
        <p:blipFill rotWithShape="1">
          <a:blip r:embed="rId3"/>
          <a:srcRect l="-2297" t="75377" r="2297" b="-4103"/>
          <a:stretch/>
        </p:blipFill>
        <p:spPr>
          <a:xfrm>
            <a:off x="5395798" y="3232796"/>
            <a:ext cx="3790814" cy="1244576"/>
          </a:xfrm>
          <a:prstGeom prst="rect">
            <a:avLst/>
          </a:prstGeom>
        </p:spPr>
      </p:pic>
      <p:pic>
        <p:nvPicPr>
          <p:cNvPr id="14" name="Picture 13"/>
          <p:cNvPicPr>
            <a:picLocks noChangeAspect="1"/>
          </p:cNvPicPr>
          <p:nvPr/>
        </p:nvPicPr>
        <p:blipFill rotWithShape="1">
          <a:blip r:embed="rId3"/>
          <a:srcRect l="1724" t="32162" r="-1724" b="39112"/>
          <a:stretch/>
        </p:blipFill>
        <p:spPr>
          <a:xfrm>
            <a:off x="5548195" y="4477372"/>
            <a:ext cx="3790814" cy="1244576"/>
          </a:xfrm>
          <a:prstGeom prst="rect">
            <a:avLst/>
          </a:prstGeom>
        </p:spPr>
      </p:pic>
    </p:spTree>
    <p:extLst>
      <p:ext uri="{BB962C8B-B14F-4D97-AF65-F5344CB8AC3E}">
        <p14:creationId xmlns:p14="http://schemas.microsoft.com/office/powerpoint/2010/main" val="226694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txBox="1">
            <a:spLocks noChangeArrowheads="1"/>
          </p:cNvSpPr>
          <p:nvPr/>
        </p:nvSpPr>
        <p:spPr bwMode="auto">
          <a:xfrm>
            <a:off x="0" y="317681"/>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it-IT" sz="4800" dirty="0">
                <a:solidFill>
                  <a:srgbClr val="3333CC"/>
                </a:solidFill>
                <a:latin typeface="Arial"/>
                <a:cs typeface="Arial"/>
              </a:rPr>
              <a:t>o</a:t>
            </a:r>
            <a:r>
              <a:rPr lang="it-IT" sz="4800" dirty="0" smtClean="0">
                <a:solidFill>
                  <a:srgbClr val="3333CC"/>
                </a:solidFill>
                <a:latin typeface="Arial"/>
                <a:cs typeface="Arial"/>
              </a:rPr>
              <a:t>rganizzazione gerarchica di </a:t>
            </a:r>
            <a:r>
              <a:rPr lang="it-IT" sz="4800" i="1" dirty="0" smtClean="0">
                <a:solidFill>
                  <a:srgbClr val="3333CC"/>
                </a:solidFill>
                <a:latin typeface="Arial"/>
                <a:cs typeface="Arial"/>
              </a:rPr>
              <a:t>templates</a:t>
            </a:r>
            <a:r>
              <a:rPr lang="it-IT" sz="4800" dirty="0" smtClean="0">
                <a:solidFill>
                  <a:srgbClr val="3333CC"/>
                </a:solidFill>
                <a:latin typeface="Arial"/>
                <a:cs typeface="Arial"/>
              </a:rPr>
              <a:t>: feature nets</a:t>
            </a:r>
            <a:endParaRPr lang="en-GB" sz="4800" dirty="0">
              <a:solidFill>
                <a:srgbClr val="3333CC"/>
              </a:solidFill>
              <a:latin typeface="Arial"/>
              <a:cs typeface="Arial"/>
            </a:endParaRPr>
          </a:p>
        </p:txBody>
      </p:sp>
      <p:sp>
        <p:nvSpPr>
          <p:cNvPr id="7" name="Rectangle 6"/>
          <p:cNvSpPr>
            <a:spLocks noChangeArrowheads="1"/>
          </p:cNvSpPr>
          <p:nvPr/>
        </p:nvSpPr>
        <p:spPr bwMode="auto">
          <a:xfrm>
            <a:off x="674687" y="1917817"/>
            <a:ext cx="7794625" cy="405649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marL="274638" indent="-274638">
              <a:spcAft>
                <a:spcPct val="40000"/>
              </a:spcAft>
              <a:buClr>
                <a:schemeClr val="accent2"/>
              </a:buClr>
              <a:buFont typeface="Wingdings" charset="2"/>
              <a:buChar char="§"/>
            </a:pPr>
            <a:r>
              <a:rPr lang="it-IT" sz="2800" dirty="0" smtClean="0">
                <a:latin typeface="Arial"/>
                <a:cs typeface="Arial"/>
              </a:rPr>
              <a:t>rilevatori di caratteristiche (</a:t>
            </a:r>
            <a:r>
              <a:rPr lang="it-IT" sz="2800" i="1" dirty="0" err="1" smtClean="0">
                <a:latin typeface="Arial"/>
                <a:cs typeface="Arial"/>
              </a:rPr>
              <a:t>feature</a:t>
            </a:r>
            <a:r>
              <a:rPr lang="it-IT" sz="2800" i="1" dirty="0" smtClean="0">
                <a:latin typeface="Arial"/>
                <a:cs typeface="Arial"/>
              </a:rPr>
              <a:t> detectors</a:t>
            </a:r>
            <a:r>
              <a:rPr lang="it-IT" sz="2800" dirty="0" smtClean="0">
                <a:latin typeface="Arial"/>
                <a:cs typeface="Arial"/>
              </a:rPr>
              <a:t>) in input</a:t>
            </a:r>
          </a:p>
          <a:p>
            <a:pPr marL="274638" indent="-274638">
              <a:spcAft>
                <a:spcPct val="40000"/>
              </a:spcAft>
              <a:buClr>
                <a:schemeClr val="accent2"/>
              </a:buClr>
              <a:buFont typeface="Wingdings" charset="2"/>
              <a:buChar char="§"/>
            </a:pPr>
            <a:r>
              <a:rPr lang="it-IT" sz="2800" dirty="0" smtClean="0">
                <a:latin typeface="Arial"/>
                <a:cs typeface="Arial"/>
              </a:rPr>
              <a:t>ciascun </a:t>
            </a:r>
            <a:r>
              <a:rPr lang="it-IT" sz="2800" i="1" dirty="0" err="1" smtClean="0">
                <a:latin typeface="Arial"/>
                <a:cs typeface="Arial"/>
              </a:rPr>
              <a:t>feature</a:t>
            </a:r>
            <a:r>
              <a:rPr lang="it-IT" sz="2800" i="1" dirty="0" smtClean="0">
                <a:latin typeface="Arial"/>
                <a:cs typeface="Arial"/>
              </a:rPr>
              <a:t> detector </a:t>
            </a:r>
            <a:r>
              <a:rPr lang="it-IT" sz="2800" dirty="0" smtClean="0">
                <a:latin typeface="Arial"/>
                <a:cs typeface="Arial"/>
              </a:rPr>
              <a:t>funziona a livello locale in base al </a:t>
            </a:r>
            <a:r>
              <a:rPr lang="it-IT" sz="2800" i="1" dirty="0" err="1" smtClean="0">
                <a:latin typeface="Arial"/>
                <a:cs typeface="Arial"/>
              </a:rPr>
              <a:t>template</a:t>
            </a:r>
            <a:r>
              <a:rPr lang="it-IT" sz="2800" i="1" dirty="0" smtClean="0">
                <a:latin typeface="Arial"/>
                <a:cs typeface="Arial"/>
              </a:rPr>
              <a:t> </a:t>
            </a:r>
            <a:r>
              <a:rPr lang="it-IT" sz="2800" i="1" dirty="0" err="1" smtClean="0">
                <a:latin typeface="Arial"/>
                <a:cs typeface="Arial"/>
              </a:rPr>
              <a:t>matching</a:t>
            </a:r>
            <a:endParaRPr lang="it-IT" sz="2800" i="1" dirty="0" smtClean="0">
              <a:latin typeface="Arial"/>
              <a:cs typeface="Arial"/>
            </a:endParaRPr>
          </a:p>
          <a:p>
            <a:pPr marL="274638" indent="-274638">
              <a:spcAft>
                <a:spcPct val="40000"/>
              </a:spcAft>
              <a:buClr>
                <a:schemeClr val="accent2"/>
              </a:buClr>
              <a:buFont typeface="Wingdings" charset="2"/>
              <a:buChar char="§"/>
            </a:pPr>
            <a:r>
              <a:rPr lang="it-IT" sz="2800" dirty="0" smtClean="0">
                <a:latin typeface="Arial"/>
                <a:cs typeface="Arial"/>
              </a:rPr>
              <a:t>organizzazione gerarchica</a:t>
            </a:r>
          </a:p>
          <a:p>
            <a:pPr marL="274638" indent="-274638">
              <a:spcAft>
                <a:spcPct val="40000"/>
              </a:spcAft>
              <a:buClr>
                <a:schemeClr val="accent2"/>
              </a:buClr>
              <a:buFont typeface="Wingdings" charset="2"/>
              <a:buChar char="§"/>
            </a:pPr>
            <a:r>
              <a:rPr lang="it-IT" sz="2800" dirty="0">
                <a:latin typeface="Arial"/>
                <a:cs typeface="Arial"/>
              </a:rPr>
              <a:t>compatibile con i dati neurofisiologici sulla complessità dei pattern preferenziali per cellule corticali di livello via via più </a:t>
            </a:r>
            <a:r>
              <a:rPr lang="it-IT" sz="2800" dirty="0" smtClean="0">
                <a:latin typeface="Arial"/>
                <a:cs typeface="Arial"/>
              </a:rPr>
              <a:t>elevato</a:t>
            </a:r>
            <a:endParaRPr lang="it-IT" sz="2800" i="1" dirty="0">
              <a:latin typeface="Arial"/>
              <a:cs typeface="Arial"/>
            </a:endParaRPr>
          </a:p>
        </p:txBody>
      </p:sp>
    </p:spTree>
    <p:extLst>
      <p:ext uri="{BB962C8B-B14F-4D97-AF65-F5344CB8AC3E}">
        <p14:creationId xmlns:p14="http://schemas.microsoft.com/office/powerpoint/2010/main" val="45392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left)">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AutoShape 4"/>
          <p:cNvSpPr>
            <a:spLocks noChangeArrowheads="1"/>
          </p:cNvSpPr>
          <p:nvPr/>
        </p:nvSpPr>
        <p:spPr bwMode="auto">
          <a:xfrm>
            <a:off x="3236913" y="588963"/>
            <a:ext cx="5907087" cy="406400"/>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0" tIns="0" rIns="0" bIns="0" anchor="ctr">
            <a:spAutoFit/>
          </a:bodyPr>
          <a:lstStyle/>
          <a:p>
            <a:pPr algn="ctr"/>
            <a:endParaRPr lang="en-GB" sz="2400" b="1">
              <a:solidFill>
                <a:schemeClr val="accent2"/>
              </a:solidFill>
              <a:latin typeface="Arial" charset="0"/>
            </a:endParaRPr>
          </a:p>
        </p:txBody>
      </p:sp>
      <p:sp>
        <p:nvSpPr>
          <p:cNvPr id="6" name="Rectangle 10"/>
          <p:cNvSpPr>
            <a:spLocks noChangeArrowheads="1"/>
          </p:cNvSpPr>
          <p:nvPr/>
        </p:nvSpPr>
        <p:spPr bwMode="auto">
          <a:xfrm>
            <a:off x="5706536" y="1344605"/>
            <a:ext cx="3437464" cy="5349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74638" indent="-274638">
              <a:spcAft>
                <a:spcPct val="40000"/>
              </a:spcAft>
              <a:buClr>
                <a:schemeClr val="accent2"/>
              </a:buClr>
              <a:buFont typeface="Wingdings" charset="2"/>
              <a:buChar char="§"/>
            </a:pPr>
            <a:r>
              <a:rPr lang="it-IT" sz="2800" dirty="0" smtClean="0">
                <a:latin typeface="Arial"/>
                <a:cs typeface="Arial"/>
              </a:rPr>
              <a:t>immagine</a:t>
            </a:r>
            <a:r>
              <a:rPr lang="it-IT" sz="2800" b="1" dirty="0" smtClean="0">
                <a:latin typeface="Arial"/>
                <a:cs typeface="Arial"/>
              </a:rPr>
              <a:t> </a:t>
            </a:r>
            <a:r>
              <a:rPr lang="it-IT" sz="2800" b="1" dirty="0" err="1" smtClean="0">
                <a:latin typeface="Arial"/>
                <a:cs typeface="Arial"/>
              </a:rPr>
              <a:t>R</a:t>
            </a:r>
            <a:r>
              <a:rPr lang="it-IT" sz="2800" b="1" dirty="0" smtClean="0">
                <a:latin typeface="Arial"/>
                <a:cs typeface="Arial"/>
              </a:rPr>
              <a:t> è </a:t>
            </a:r>
            <a:r>
              <a:rPr lang="it-IT" sz="2800" dirty="0" smtClean="0">
                <a:latin typeface="Arial"/>
                <a:cs typeface="Arial"/>
              </a:rPr>
              <a:t>scomposta in caratteristiche</a:t>
            </a:r>
          </a:p>
          <a:p>
            <a:pPr marL="274638" indent="-274638">
              <a:spcAft>
                <a:spcPct val="40000"/>
              </a:spcAft>
              <a:buClr>
                <a:schemeClr val="accent2"/>
              </a:buClr>
              <a:buFont typeface="Wingdings" charset="2"/>
              <a:buChar char="§"/>
            </a:pPr>
            <a:r>
              <a:rPr lang="it-IT" sz="2800" dirty="0" smtClean="0">
                <a:latin typeface="Arial"/>
                <a:cs typeface="Arial"/>
              </a:rPr>
              <a:t>i </a:t>
            </a:r>
            <a:r>
              <a:rPr lang="it-IT" sz="2800" i="1" dirty="0" err="1" smtClean="0">
                <a:latin typeface="Arial"/>
                <a:cs typeface="Arial"/>
              </a:rPr>
              <a:t>feature</a:t>
            </a:r>
            <a:r>
              <a:rPr lang="it-IT" sz="2800" i="1" dirty="0" smtClean="0">
                <a:latin typeface="Arial"/>
                <a:cs typeface="Arial"/>
              </a:rPr>
              <a:t> </a:t>
            </a:r>
            <a:r>
              <a:rPr lang="it-IT" sz="2800" i="1" dirty="0" err="1" smtClean="0">
                <a:latin typeface="Arial"/>
                <a:cs typeface="Arial"/>
              </a:rPr>
              <a:t>demon</a:t>
            </a:r>
            <a:r>
              <a:rPr lang="it-IT" sz="2800" i="1" dirty="0" smtClean="0">
                <a:latin typeface="Arial"/>
                <a:cs typeface="Arial"/>
              </a:rPr>
              <a:t> </a:t>
            </a:r>
            <a:r>
              <a:rPr lang="it-IT" sz="2800" dirty="0" smtClean="0">
                <a:latin typeface="Arial"/>
                <a:cs typeface="Arial"/>
              </a:rPr>
              <a:t>si dividono il </a:t>
            </a:r>
            <a:r>
              <a:rPr lang="it-IT" sz="2800" i="1" dirty="0" err="1" smtClean="0">
                <a:latin typeface="Arial"/>
                <a:cs typeface="Arial"/>
              </a:rPr>
              <a:t>matching</a:t>
            </a:r>
            <a:endParaRPr lang="it-IT" sz="2800" i="1" dirty="0" smtClean="0">
              <a:latin typeface="Arial"/>
              <a:cs typeface="Arial"/>
            </a:endParaRPr>
          </a:p>
          <a:p>
            <a:pPr marL="274638" indent="-274638">
              <a:spcAft>
                <a:spcPct val="40000"/>
              </a:spcAft>
              <a:buClr>
                <a:schemeClr val="accent2"/>
              </a:buClr>
              <a:buFont typeface="Wingdings" charset="2"/>
              <a:buChar char="§"/>
            </a:pPr>
            <a:r>
              <a:rPr lang="it-IT" sz="2800" dirty="0" smtClean="0">
                <a:latin typeface="Arial"/>
                <a:cs typeface="Arial"/>
              </a:rPr>
              <a:t>ogni </a:t>
            </a:r>
            <a:r>
              <a:rPr lang="it-IT" sz="2800" i="1" dirty="0" smtClean="0">
                <a:latin typeface="Arial"/>
                <a:cs typeface="Arial"/>
              </a:rPr>
              <a:t>cognitive </a:t>
            </a:r>
            <a:r>
              <a:rPr lang="it-IT" sz="2800" i="1" dirty="0" err="1" smtClean="0">
                <a:latin typeface="Arial"/>
                <a:cs typeface="Arial"/>
              </a:rPr>
              <a:t>demon</a:t>
            </a:r>
            <a:r>
              <a:rPr lang="it-IT" sz="2800" dirty="0" smtClean="0">
                <a:latin typeface="Arial"/>
                <a:cs typeface="Arial"/>
              </a:rPr>
              <a:t> è attivato da un mix di </a:t>
            </a:r>
            <a:r>
              <a:rPr lang="it-IT" sz="2800" i="1" dirty="0" err="1" smtClean="0">
                <a:latin typeface="Arial"/>
                <a:cs typeface="Arial"/>
              </a:rPr>
              <a:t>feature</a:t>
            </a:r>
            <a:r>
              <a:rPr lang="it-IT" sz="2800" i="1" dirty="0" smtClean="0">
                <a:latin typeface="Arial"/>
                <a:cs typeface="Arial"/>
              </a:rPr>
              <a:t> </a:t>
            </a:r>
            <a:r>
              <a:rPr lang="it-IT" sz="2800" dirty="0" smtClean="0">
                <a:latin typeface="Arial"/>
                <a:cs typeface="Arial"/>
              </a:rPr>
              <a:t>rilevate</a:t>
            </a:r>
          </a:p>
          <a:p>
            <a:pPr marL="274638" indent="-274638">
              <a:spcAft>
                <a:spcPct val="40000"/>
              </a:spcAft>
              <a:buClr>
                <a:schemeClr val="accent2"/>
              </a:buClr>
              <a:buFont typeface="Wingdings" charset="2"/>
              <a:buChar char="§"/>
            </a:pPr>
            <a:r>
              <a:rPr lang="it-IT" sz="2800" dirty="0" smtClean="0">
                <a:latin typeface="Arial"/>
                <a:cs typeface="Arial"/>
              </a:rPr>
              <a:t>vince il più forte</a:t>
            </a: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6200000">
            <a:off x="-346569" y="582100"/>
            <a:ext cx="6453139" cy="5760000"/>
          </a:xfrm>
          <a:prstGeom prst="rect">
            <a:avLst/>
          </a:prstGeom>
        </p:spPr>
      </p:pic>
      <p:sp>
        <p:nvSpPr>
          <p:cNvPr id="5" name="Rectangle 9"/>
          <p:cNvSpPr>
            <a:spLocks noGrp="1" noChangeArrowheads="1"/>
          </p:cNvSpPr>
          <p:nvPr>
            <p:ph type="ctrTitle"/>
          </p:nvPr>
        </p:nvSpPr>
        <p:spPr>
          <a:xfrm>
            <a:off x="3991429" y="42338"/>
            <a:ext cx="5152571" cy="1143000"/>
          </a:xfrm>
        </p:spPr>
        <p:txBody>
          <a:bodyPr/>
          <a:lstStyle/>
          <a:p>
            <a:r>
              <a:rPr lang="en-GB" sz="5000" i="1" dirty="0" smtClean="0">
                <a:solidFill>
                  <a:schemeClr val="accent2"/>
                </a:solidFill>
                <a:latin typeface="Arial" charset="0"/>
                <a:ea typeface="ＭＳ Ｐゴシック" charset="0"/>
                <a:cs typeface="ＭＳ Ｐゴシック" charset="0"/>
              </a:rPr>
              <a:t>Pandemonium</a:t>
            </a:r>
            <a:br>
              <a:rPr lang="en-GB" sz="5000" i="1" dirty="0" smtClean="0">
                <a:solidFill>
                  <a:schemeClr val="accent2"/>
                </a:solidFill>
                <a:latin typeface="Arial" charset="0"/>
                <a:ea typeface="ＭＳ Ｐゴシック" charset="0"/>
                <a:cs typeface="ＭＳ Ｐゴシック" charset="0"/>
              </a:rPr>
            </a:br>
            <a:r>
              <a:rPr lang="en-GB" sz="2000" dirty="0" smtClean="0">
                <a:solidFill>
                  <a:schemeClr val="accent2"/>
                </a:solidFill>
                <a:latin typeface="Arial"/>
                <a:ea typeface="ＭＳ Ｐゴシック" charset="0"/>
                <a:cs typeface="Arial"/>
              </a:rPr>
              <a:t>(</a:t>
            </a:r>
            <a:r>
              <a:rPr lang="it-IT" sz="2000" dirty="0">
                <a:latin typeface="Arial"/>
                <a:cs typeface="Arial"/>
              </a:rPr>
              <a:t>Oliver G. </a:t>
            </a:r>
            <a:r>
              <a:rPr lang="it-IT" sz="2000" dirty="0" err="1" smtClean="0">
                <a:latin typeface="Arial"/>
                <a:cs typeface="Arial"/>
              </a:rPr>
              <a:t>Selfridge</a:t>
            </a:r>
            <a:r>
              <a:rPr lang="it-IT" sz="2000" dirty="0" smtClean="0">
                <a:latin typeface="Arial"/>
                <a:cs typeface="Arial"/>
              </a:rPr>
              <a:t>, 1926</a:t>
            </a:r>
            <a:r>
              <a:rPr lang="it-IT" sz="2000" dirty="0">
                <a:latin typeface="Arial"/>
                <a:cs typeface="Arial"/>
              </a:rPr>
              <a:t>-2008)</a:t>
            </a:r>
            <a:r>
              <a:rPr lang="en-US" sz="2000" dirty="0">
                <a:latin typeface="Arial"/>
                <a:cs typeface="Arial"/>
              </a:rPr>
              <a:t> </a:t>
            </a:r>
            <a:endParaRPr lang="en-GB" sz="2000" dirty="0">
              <a:solidFill>
                <a:schemeClr val="tx1"/>
              </a:solidFill>
              <a:latin typeface="Arial"/>
              <a:ea typeface="ＭＳ Ｐゴシック" charset="0"/>
              <a:cs typeface="Arial"/>
            </a:endParaRPr>
          </a:p>
        </p:txBody>
      </p:sp>
    </p:spTree>
    <p:extLst>
      <p:ext uri="{BB962C8B-B14F-4D97-AF65-F5344CB8AC3E}">
        <p14:creationId xmlns:p14="http://schemas.microsoft.com/office/powerpoint/2010/main" val="4433894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txBox="1">
            <a:spLocks noChangeArrowheads="1"/>
          </p:cNvSpPr>
          <p:nvPr/>
        </p:nvSpPr>
        <p:spPr bwMode="auto">
          <a:xfrm>
            <a:off x="0" y="248031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it-IT" sz="4800" dirty="0">
                <a:solidFill>
                  <a:srgbClr val="3333CC"/>
                </a:solidFill>
                <a:latin typeface="Arial"/>
                <a:cs typeface="Arial"/>
              </a:rPr>
              <a:t>p</a:t>
            </a:r>
            <a:r>
              <a:rPr lang="it-IT" sz="4800" dirty="0" smtClean="0">
                <a:solidFill>
                  <a:srgbClr val="3333CC"/>
                </a:solidFill>
                <a:latin typeface="Arial"/>
                <a:cs typeface="Arial"/>
              </a:rPr>
              <a:t>uò bastare?</a:t>
            </a:r>
            <a:endParaRPr lang="en-GB" sz="4800" dirty="0">
              <a:solidFill>
                <a:srgbClr val="3333CC"/>
              </a:solidFill>
              <a:latin typeface="Arial"/>
              <a:cs typeface="Arial"/>
            </a:endParaRPr>
          </a:p>
        </p:txBody>
      </p:sp>
    </p:spTree>
    <p:extLst>
      <p:ext uri="{BB962C8B-B14F-4D97-AF65-F5344CB8AC3E}">
        <p14:creationId xmlns:p14="http://schemas.microsoft.com/office/powerpoint/2010/main" val="419966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txBox="1">
            <a:spLocks noChangeArrowheads="1"/>
          </p:cNvSpPr>
          <p:nvPr/>
        </p:nvSpPr>
        <p:spPr bwMode="auto">
          <a:xfrm>
            <a:off x="0" y="2569433"/>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defPPr>
              <a:defRPr lang="it-IT"/>
            </a:defPPr>
            <a:lvl1pPr algn="ctr" eaLnBrk="0" hangingPunct="0">
              <a:buClr>
                <a:srgbClr val="FFFF00"/>
              </a:buClr>
              <a:buFont typeface="Wingdings" panose="05000000000000000000" pitchFamily="2" charset="2"/>
              <a:buNone/>
              <a:defRPr sz="4400">
                <a:solidFill>
                  <a:schemeClr val="accent2"/>
                </a:solidFill>
                <a:latin typeface="Arial" panose="020B0604020202020204" pitchFamily="34" charset="0"/>
              </a:defRPr>
            </a:lvl1pPr>
          </a:lstStyle>
          <a:p>
            <a:r>
              <a:rPr lang="it-IT" altLang="it-IT" dirty="0"/>
              <a:t>l</a:t>
            </a:r>
            <a:r>
              <a:rPr lang="it-IT" altLang="it-IT" dirty="0" smtClean="0"/>
              <a:t>a via dell’informazione sensoriale (visiva) </a:t>
            </a:r>
            <a:endParaRPr lang="it-IT" altLang="it-IT" dirty="0"/>
          </a:p>
        </p:txBody>
      </p:sp>
      <p:sp>
        <p:nvSpPr>
          <p:cNvPr id="3" name="Rectangle 10"/>
          <p:cNvSpPr>
            <a:spLocks noChangeArrowheads="1"/>
          </p:cNvSpPr>
          <p:nvPr/>
        </p:nvSpPr>
        <p:spPr bwMode="auto">
          <a:xfrm>
            <a:off x="727362" y="4015983"/>
            <a:ext cx="768927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spcAft>
                <a:spcPts val="600"/>
              </a:spcAft>
              <a:buClr>
                <a:schemeClr val="accent2"/>
              </a:buClr>
            </a:pPr>
            <a:r>
              <a:rPr lang="it-IT" dirty="0" smtClean="0">
                <a:solidFill>
                  <a:schemeClr val="bg1">
                    <a:lumMod val="65000"/>
                  </a:schemeClr>
                </a:solidFill>
                <a:latin typeface="Arial"/>
                <a:cs typeface="Arial"/>
              </a:rPr>
              <a:t>Cap. 2 Bressan e </a:t>
            </a:r>
            <a:r>
              <a:rPr lang="it-IT" dirty="0" smtClean="0">
                <a:solidFill>
                  <a:schemeClr val="bg1">
                    <a:lumMod val="65000"/>
                  </a:schemeClr>
                </a:solidFill>
                <a:latin typeface="Arial"/>
                <a:cs typeface="Arial"/>
              </a:rPr>
              <a:t>Cap. 4 Girotto e Zorzi</a:t>
            </a:r>
            <a:endParaRPr lang="it-IT" dirty="0" smtClean="0">
              <a:solidFill>
                <a:schemeClr val="bg1">
                  <a:lumMod val="65000"/>
                </a:schemeClr>
              </a:solidFill>
              <a:latin typeface="Arial"/>
              <a:cs typeface="Arial"/>
            </a:endParaRPr>
          </a:p>
        </p:txBody>
      </p:sp>
    </p:spTree>
    <p:extLst>
      <p:ext uri="{BB962C8B-B14F-4D97-AF65-F5344CB8AC3E}">
        <p14:creationId xmlns:p14="http://schemas.microsoft.com/office/powerpoint/2010/main" val="384113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346" y="4202217"/>
            <a:ext cx="2400300" cy="244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magin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9346" y="3286625"/>
            <a:ext cx="2401491" cy="91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po 7"/>
          <p:cNvGrpSpPr>
            <a:grpSpLocks/>
          </p:cNvGrpSpPr>
          <p:nvPr/>
        </p:nvGrpSpPr>
        <p:grpSpPr bwMode="auto">
          <a:xfrm>
            <a:off x="5112919" y="4549876"/>
            <a:ext cx="2068588" cy="300082"/>
            <a:chOff x="8589523" y="3060075"/>
            <a:chExt cx="2757980" cy="401230"/>
          </a:xfrm>
        </p:grpSpPr>
        <p:sp>
          <p:nvSpPr>
            <p:cNvPr id="5154" name="CasellaDiTesto 1"/>
            <p:cNvSpPr txBox="1">
              <a:spLocks noChangeArrowheads="1"/>
            </p:cNvSpPr>
            <p:nvPr/>
          </p:nvSpPr>
          <p:spPr bwMode="auto">
            <a:xfrm>
              <a:off x="9520598" y="3060075"/>
              <a:ext cx="1826905" cy="40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350"/>
                <a:t>retina temporale</a:t>
              </a:r>
            </a:p>
          </p:txBody>
        </p:sp>
        <p:cxnSp>
          <p:nvCxnSpPr>
            <p:cNvPr id="5" name="Connettore 2 4">
              <a:extLst>
                <a:ext uri="{FF2B5EF4-FFF2-40B4-BE49-F238E27FC236}">
                  <a16:creationId xmlns:a16="http://schemas.microsoft.com/office/drawing/2014/main" xmlns="" id="{AA3F039B-8DBA-47DC-9542-3E09E51600E6}"/>
                </a:ext>
              </a:extLst>
            </p:cNvPr>
            <p:cNvCxnSpPr>
              <a:cxnSpLocks/>
            </p:cNvCxnSpPr>
            <p:nvPr/>
          </p:nvCxnSpPr>
          <p:spPr>
            <a:xfrm flipH="1">
              <a:off x="8589523" y="3244741"/>
              <a:ext cx="9429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32" name="Gruppo 31"/>
          <p:cNvGrpSpPr>
            <a:grpSpLocks/>
          </p:cNvGrpSpPr>
          <p:nvPr/>
        </p:nvGrpSpPr>
        <p:grpSpPr bwMode="auto">
          <a:xfrm>
            <a:off x="3846095" y="3885510"/>
            <a:ext cx="1091902" cy="561975"/>
            <a:chOff x="5384399" y="3160767"/>
            <a:chExt cx="1456946" cy="748770"/>
          </a:xfrm>
        </p:grpSpPr>
        <p:sp>
          <p:nvSpPr>
            <p:cNvPr id="5151" name="CasellaDiTesto 10"/>
            <p:cNvSpPr txBox="1">
              <a:spLocks noChangeArrowheads="1"/>
            </p:cNvSpPr>
            <p:nvPr/>
          </p:nvSpPr>
          <p:spPr bwMode="auto">
            <a:xfrm>
              <a:off x="5384399" y="3160767"/>
              <a:ext cx="1456946" cy="39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350"/>
                <a:t>retina nasale</a:t>
              </a:r>
            </a:p>
          </p:txBody>
        </p:sp>
        <p:cxnSp>
          <p:nvCxnSpPr>
            <p:cNvPr id="10" name="Connettore 2 9">
              <a:extLst>
                <a:ext uri="{FF2B5EF4-FFF2-40B4-BE49-F238E27FC236}">
                  <a16:creationId xmlns:a16="http://schemas.microsoft.com/office/drawing/2014/main" xmlns="" id="{D0938DE0-CA2A-4E04-83BF-088AEB434584}"/>
                </a:ext>
              </a:extLst>
            </p:cNvPr>
            <p:cNvCxnSpPr>
              <a:cxnSpLocks/>
            </p:cNvCxnSpPr>
            <p:nvPr/>
          </p:nvCxnSpPr>
          <p:spPr>
            <a:xfrm flipH="1">
              <a:off x="5710078" y="3457419"/>
              <a:ext cx="379693" cy="4235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nettore 2 20">
              <a:extLst>
                <a:ext uri="{FF2B5EF4-FFF2-40B4-BE49-F238E27FC236}">
                  <a16:creationId xmlns:a16="http://schemas.microsoft.com/office/drawing/2014/main" xmlns="" id="{1DE8E37B-E1DB-4C9A-B14E-AA2E98833E2B}"/>
                </a:ext>
              </a:extLst>
            </p:cNvPr>
            <p:cNvCxnSpPr>
              <a:cxnSpLocks/>
            </p:cNvCxnSpPr>
            <p:nvPr/>
          </p:nvCxnSpPr>
          <p:spPr>
            <a:xfrm>
              <a:off x="6096125" y="3457419"/>
              <a:ext cx="373339" cy="4521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6" name="Gruppo 25"/>
          <p:cNvGrpSpPr>
            <a:grpSpLocks/>
          </p:cNvGrpSpPr>
          <p:nvPr/>
        </p:nvGrpSpPr>
        <p:grpSpPr bwMode="auto">
          <a:xfrm>
            <a:off x="4498558" y="5146378"/>
            <a:ext cx="2343794" cy="300082"/>
            <a:chOff x="6254885" y="4841414"/>
            <a:chExt cx="3125714" cy="401230"/>
          </a:xfrm>
        </p:grpSpPr>
        <p:sp>
          <p:nvSpPr>
            <p:cNvPr id="5149" name="CasellaDiTesto 11"/>
            <p:cNvSpPr txBox="1">
              <a:spLocks noChangeArrowheads="1"/>
            </p:cNvSpPr>
            <p:nvPr/>
          </p:nvSpPr>
          <p:spPr bwMode="auto">
            <a:xfrm>
              <a:off x="7769136" y="4841414"/>
              <a:ext cx="1611463" cy="40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350"/>
                <a:t>chiasma ottico</a:t>
              </a:r>
            </a:p>
          </p:txBody>
        </p:sp>
        <p:cxnSp>
          <p:nvCxnSpPr>
            <p:cNvPr id="24" name="Connettore 2 23">
              <a:extLst>
                <a:ext uri="{FF2B5EF4-FFF2-40B4-BE49-F238E27FC236}">
                  <a16:creationId xmlns:a16="http://schemas.microsoft.com/office/drawing/2014/main" xmlns="" id="{DDE8D092-7846-40ED-AB06-49F15F3E0A35}"/>
                </a:ext>
              </a:extLst>
            </p:cNvPr>
            <p:cNvCxnSpPr>
              <a:cxnSpLocks/>
            </p:cNvCxnSpPr>
            <p:nvPr/>
          </p:nvCxnSpPr>
          <p:spPr>
            <a:xfrm flipH="1">
              <a:off x="6254885" y="5019712"/>
              <a:ext cx="1510030" cy="127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9" name="Gruppo 28"/>
          <p:cNvGrpSpPr>
            <a:grpSpLocks/>
          </p:cNvGrpSpPr>
          <p:nvPr/>
        </p:nvGrpSpPr>
        <p:grpSpPr bwMode="auto">
          <a:xfrm>
            <a:off x="4608097" y="6128657"/>
            <a:ext cx="3652290" cy="507831"/>
            <a:chOff x="6400800" y="6152352"/>
            <a:chExt cx="4868799" cy="675075"/>
          </a:xfrm>
        </p:grpSpPr>
        <p:sp>
          <p:nvSpPr>
            <p:cNvPr id="5147" name="CasellaDiTesto 12"/>
            <p:cNvSpPr txBox="1">
              <a:spLocks noChangeArrowheads="1"/>
            </p:cNvSpPr>
            <p:nvPr/>
          </p:nvSpPr>
          <p:spPr bwMode="auto">
            <a:xfrm>
              <a:off x="7566038" y="6152352"/>
              <a:ext cx="3703561" cy="6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350" dirty="0"/>
                <a:t>corteccia visiva primaria V1 (area 17</a:t>
              </a:r>
              <a:r>
                <a:rPr lang="it-IT" altLang="it-IT" sz="1350" dirty="0" smtClean="0"/>
                <a:t>)</a:t>
              </a:r>
            </a:p>
            <a:p>
              <a:pPr>
                <a:lnSpc>
                  <a:spcPct val="100000"/>
                </a:lnSpc>
                <a:spcBef>
                  <a:spcPct val="0"/>
                </a:spcBef>
                <a:buFontTx/>
                <a:buNone/>
              </a:pPr>
              <a:r>
                <a:rPr lang="it-IT" altLang="it-IT" sz="1350" dirty="0" smtClean="0"/>
                <a:t>90% delle fibre</a:t>
              </a:r>
              <a:endParaRPr lang="it-IT" altLang="it-IT" sz="1350" dirty="0"/>
            </a:p>
          </p:txBody>
        </p:sp>
        <p:cxnSp>
          <p:nvCxnSpPr>
            <p:cNvPr id="27" name="Connettore 2 26">
              <a:extLst>
                <a:ext uri="{FF2B5EF4-FFF2-40B4-BE49-F238E27FC236}">
                  <a16:creationId xmlns:a16="http://schemas.microsoft.com/office/drawing/2014/main" xmlns="" id="{AE128D2B-B650-4105-831C-D699292529B1}"/>
                </a:ext>
              </a:extLst>
            </p:cNvPr>
            <p:cNvCxnSpPr>
              <a:cxnSpLocks/>
            </p:cNvCxnSpPr>
            <p:nvPr/>
          </p:nvCxnSpPr>
          <p:spPr>
            <a:xfrm flipH="1">
              <a:off x="6400800" y="6337532"/>
              <a:ext cx="11792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33" name="Gruppo 32"/>
          <p:cNvGrpSpPr>
            <a:grpSpLocks/>
          </p:cNvGrpSpPr>
          <p:nvPr/>
        </p:nvGrpSpPr>
        <p:grpSpPr bwMode="auto">
          <a:xfrm>
            <a:off x="1381503" y="4541544"/>
            <a:ext cx="2246710" cy="300082"/>
            <a:chOff x="9677931" y="3049680"/>
            <a:chExt cx="2994820" cy="399507"/>
          </a:xfrm>
        </p:grpSpPr>
        <p:sp>
          <p:nvSpPr>
            <p:cNvPr id="5145" name="CasellaDiTesto 33"/>
            <p:cNvSpPr txBox="1">
              <a:spLocks noChangeArrowheads="1"/>
            </p:cNvSpPr>
            <p:nvPr/>
          </p:nvSpPr>
          <p:spPr bwMode="auto">
            <a:xfrm>
              <a:off x="9677931" y="3049680"/>
              <a:ext cx="1826512" cy="39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350"/>
                <a:t>retina temporale</a:t>
              </a:r>
            </a:p>
          </p:txBody>
        </p:sp>
        <p:cxnSp>
          <p:nvCxnSpPr>
            <p:cNvPr id="35" name="Connettore 2 34">
              <a:extLst>
                <a:ext uri="{FF2B5EF4-FFF2-40B4-BE49-F238E27FC236}">
                  <a16:creationId xmlns:a16="http://schemas.microsoft.com/office/drawing/2014/main" xmlns="" id="{9F039125-E0BD-4E8F-BC16-3A3567FF2D31}"/>
                </a:ext>
              </a:extLst>
            </p:cNvPr>
            <p:cNvCxnSpPr>
              <a:cxnSpLocks/>
            </p:cNvCxnSpPr>
            <p:nvPr/>
          </p:nvCxnSpPr>
          <p:spPr>
            <a:xfrm>
              <a:off x="11476093" y="3235139"/>
              <a:ext cx="119665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37" name="Gruppo 36"/>
          <p:cNvGrpSpPr>
            <a:grpSpLocks/>
          </p:cNvGrpSpPr>
          <p:nvPr/>
        </p:nvGrpSpPr>
        <p:grpSpPr bwMode="auto">
          <a:xfrm>
            <a:off x="2072065" y="4910638"/>
            <a:ext cx="1918097" cy="300082"/>
            <a:chOff x="10115131" y="3049680"/>
            <a:chExt cx="2557620" cy="399507"/>
          </a:xfrm>
        </p:grpSpPr>
        <p:sp>
          <p:nvSpPr>
            <p:cNvPr id="5143" name="CasellaDiTesto 37"/>
            <p:cNvSpPr txBox="1">
              <a:spLocks noChangeArrowheads="1"/>
            </p:cNvSpPr>
            <p:nvPr/>
          </p:nvSpPr>
          <p:spPr bwMode="auto">
            <a:xfrm>
              <a:off x="10115131" y="3049680"/>
              <a:ext cx="1386789" cy="39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350"/>
                <a:t>nervo ottico</a:t>
              </a:r>
            </a:p>
          </p:txBody>
        </p:sp>
        <p:cxnSp>
          <p:nvCxnSpPr>
            <p:cNvPr id="39" name="Connettore 2 38">
              <a:extLst>
                <a:ext uri="{FF2B5EF4-FFF2-40B4-BE49-F238E27FC236}">
                  <a16:creationId xmlns:a16="http://schemas.microsoft.com/office/drawing/2014/main" xmlns="" id="{FE27496F-5331-4509-ADDE-67867393DA06}"/>
                </a:ext>
              </a:extLst>
            </p:cNvPr>
            <p:cNvCxnSpPr>
              <a:cxnSpLocks/>
            </p:cNvCxnSpPr>
            <p:nvPr/>
          </p:nvCxnSpPr>
          <p:spPr>
            <a:xfrm>
              <a:off x="11475703" y="3235139"/>
              <a:ext cx="1197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40" name="Gruppo 39"/>
          <p:cNvGrpSpPr>
            <a:grpSpLocks/>
          </p:cNvGrpSpPr>
          <p:nvPr/>
        </p:nvGrpSpPr>
        <p:grpSpPr bwMode="auto">
          <a:xfrm>
            <a:off x="1263631" y="5471423"/>
            <a:ext cx="2717006" cy="300082"/>
            <a:chOff x="9050643" y="3049680"/>
            <a:chExt cx="3622108" cy="399508"/>
          </a:xfrm>
        </p:grpSpPr>
        <p:sp>
          <p:nvSpPr>
            <p:cNvPr id="5141" name="CasellaDiTesto 40"/>
            <p:cNvSpPr txBox="1">
              <a:spLocks noChangeArrowheads="1"/>
            </p:cNvSpPr>
            <p:nvPr/>
          </p:nvSpPr>
          <p:spPr bwMode="auto">
            <a:xfrm>
              <a:off x="9050643" y="3049680"/>
              <a:ext cx="2468410" cy="39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350"/>
                <a:t>nuclei genicolati laterali</a:t>
              </a:r>
            </a:p>
          </p:txBody>
        </p:sp>
        <p:cxnSp>
          <p:nvCxnSpPr>
            <p:cNvPr id="42" name="Connettore 2 41">
              <a:extLst>
                <a:ext uri="{FF2B5EF4-FFF2-40B4-BE49-F238E27FC236}">
                  <a16:creationId xmlns:a16="http://schemas.microsoft.com/office/drawing/2014/main" xmlns="" id="{5077D06C-B5CB-414E-B954-7B4DADF41A19}"/>
                </a:ext>
              </a:extLst>
            </p:cNvPr>
            <p:cNvCxnSpPr>
              <a:cxnSpLocks/>
            </p:cNvCxnSpPr>
            <p:nvPr/>
          </p:nvCxnSpPr>
          <p:spPr>
            <a:xfrm>
              <a:off x="11475963" y="3235138"/>
              <a:ext cx="11967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45" name="Gruppo 44"/>
          <p:cNvGrpSpPr>
            <a:grpSpLocks/>
          </p:cNvGrpSpPr>
          <p:nvPr/>
        </p:nvGrpSpPr>
        <p:grpSpPr bwMode="auto">
          <a:xfrm>
            <a:off x="4498557" y="4174831"/>
            <a:ext cx="1369050" cy="734616"/>
            <a:chOff x="6254885" y="3546255"/>
            <a:chExt cx="1825669" cy="979097"/>
          </a:xfrm>
        </p:grpSpPr>
        <p:sp>
          <p:nvSpPr>
            <p:cNvPr id="43" name="Ovale 42">
              <a:extLst>
                <a:ext uri="{FF2B5EF4-FFF2-40B4-BE49-F238E27FC236}">
                  <a16:creationId xmlns:a16="http://schemas.microsoft.com/office/drawing/2014/main" xmlns="" id="{7E7FE7AE-8669-4D96-9B5B-15FA70548981}"/>
                </a:ext>
              </a:extLst>
            </p:cNvPr>
            <p:cNvSpPr/>
            <p:nvPr/>
          </p:nvSpPr>
          <p:spPr>
            <a:xfrm>
              <a:off x="6254885" y="3546255"/>
              <a:ext cx="990746" cy="9790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800"/>
            </a:p>
          </p:txBody>
        </p:sp>
        <p:sp>
          <p:nvSpPr>
            <p:cNvPr id="5140" name="CasellaDiTesto 43"/>
            <p:cNvSpPr txBox="1">
              <a:spLocks noChangeArrowheads="1"/>
            </p:cNvSpPr>
            <p:nvPr/>
          </p:nvSpPr>
          <p:spPr bwMode="auto">
            <a:xfrm>
              <a:off x="7218652" y="3697275"/>
              <a:ext cx="861902" cy="39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350"/>
                <a:t>occhio</a:t>
              </a:r>
            </a:p>
          </p:txBody>
        </p:sp>
      </p:grpSp>
      <p:grpSp>
        <p:nvGrpSpPr>
          <p:cNvPr id="46" name="Gruppo 45"/>
          <p:cNvGrpSpPr>
            <a:grpSpLocks/>
          </p:cNvGrpSpPr>
          <p:nvPr/>
        </p:nvGrpSpPr>
        <p:grpSpPr bwMode="auto">
          <a:xfrm>
            <a:off x="4922423" y="3917657"/>
            <a:ext cx="1657762" cy="370285"/>
            <a:chOff x="8466053" y="3060075"/>
            <a:chExt cx="2209955" cy="493910"/>
          </a:xfrm>
        </p:grpSpPr>
        <p:sp>
          <p:nvSpPr>
            <p:cNvPr id="5137" name="CasellaDiTesto 46"/>
            <p:cNvSpPr txBox="1">
              <a:spLocks noChangeArrowheads="1"/>
            </p:cNvSpPr>
            <p:nvPr/>
          </p:nvSpPr>
          <p:spPr bwMode="auto">
            <a:xfrm>
              <a:off x="9520598" y="3060075"/>
              <a:ext cx="1155410" cy="40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350"/>
                <a:t>cristallino</a:t>
              </a:r>
            </a:p>
          </p:txBody>
        </p:sp>
        <p:cxnSp>
          <p:nvCxnSpPr>
            <p:cNvPr id="48" name="Connettore 2 47">
              <a:extLst>
                <a:ext uri="{FF2B5EF4-FFF2-40B4-BE49-F238E27FC236}">
                  <a16:creationId xmlns:a16="http://schemas.microsoft.com/office/drawing/2014/main" xmlns="" id="{17DF5CED-27AE-420C-AEC2-339A54267725}"/>
                </a:ext>
              </a:extLst>
            </p:cNvPr>
            <p:cNvCxnSpPr>
              <a:cxnSpLocks/>
            </p:cNvCxnSpPr>
            <p:nvPr/>
          </p:nvCxnSpPr>
          <p:spPr>
            <a:xfrm flipH="1">
              <a:off x="8466053" y="3244298"/>
              <a:ext cx="1066610" cy="3096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34" name="Gruppo 33"/>
          <p:cNvGrpSpPr>
            <a:grpSpLocks/>
          </p:cNvGrpSpPr>
          <p:nvPr/>
        </p:nvGrpSpPr>
        <p:grpSpPr bwMode="auto">
          <a:xfrm>
            <a:off x="4531899" y="5444286"/>
            <a:ext cx="3986460" cy="715581"/>
            <a:chOff x="6254885" y="4670078"/>
            <a:chExt cx="5316817" cy="955342"/>
          </a:xfrm>
        </p:grpSpPr>
        <p:sp>
          <p:nvSpPr>
            <p:cNvPr id="5135" name="CasellaDiTesto 11"/>
            <p:cNvSpPr txBox="1">
              <a:spLocks noChangeArrowheads="1"/>
            </p:cNvSpPr>
            <p:nvPr/>
          </p:nvSpPr>
          <p:spPr bwMode="auto">
            <a:xfrm>
              <a:off x="7769136" y="4670078"/>
              <a:ext cx="3802566" cy="95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350" dirty="0"/>
                <a:t>collicolo </a:t>
              </a:r>
              <a:r>
                <a:rPr lang="it-IT" altLang="it-IT" sz="1350" dirty="0" smtClean="0"/>
                <a:t>superiore</a:t>
              </a:r>
            </a:p>
            <a:p>
              <a:pPr>
                <a:lnSpc>
                  <a:spcPct val="100000"/>
                </a:lnSpc>
                <a:spcBef>
                  <a:spcPct val="0"/>
                </a:spcBef>
                <a:buFontTx/>
                <a:buNone/>
              </a:pPr>
              <a:r>
                <a:rPr lang="it-IT" altLang="it-IT" sz="1350" dirty="0" smtClean="0"/>
                <a:t>10% delle fibre – controllo motorio degli occhi</a:t>
              </a:r>
              <a:endParaRPr lang="it-IT" altLang="it-IT" sz="1350" dirty="0"/>
            </a:p>
          </p:txBody>
        </p:sp>
        <p:cxnSp>
          <p:nvCxnSpPr>
            <p:cNvPr id="38" name="Connettore 2 37">
              <a:extLst>
                <a:ext uri="{FF2B5EF4-FFF2-40B4-BE49-F238E27FC236}">
                  <a16:creationId xmlns:a16="http://schemas.microsoft.com/office/drawing/2014/main" xmlns="" id="{97245122-9362-4CF6-B76C-CCEFC541954B}"/>
                </a:ext>
              </a:extLst>
            </p:cNvPr>
            <p:cNvCxnSpPr>
              <a:cxnSpLocks/>
            </p:cNvCxnSpPr>
            <p:nvPr/>
          </p:nvCxnSpPr>
          <p:spPr>
            <a:xfrm flipH="1">
              <a:off x="6254885" y="5019444"/>
              <a:ext cx="1510150" cy="127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pic>
        <p:nvPicPr>
          <p:cNvPr id="2" name="Picture 1"/>
          <p:cNvPicPr>
            <a:picLocks noChangeAspect="1"/>
          </p:cNvPicPr>
          <p:nvPr/>
        </p:nvPicPr>
        <p:blipFill>
          <a:blip r:embed="rId5"/>
          <a:stretch>
            <a:fillRect/>
          </a:stretch>
        </p:blipFill>
        <p:spPr>
          <a:xfrm>
            <a:off x="775679" y="784241"/>
            <a:ext cx="7113493" cy="2294960"/>
          </a:xfrm>
          <a:prstGeom prst="rect">
            <a:avLst/>
          </a:prstGeom>
        </p:spPr>
      </p:pic>
      <p:sp>
        <p:nvSpPr>
          <p:cNvPr id="5122" name="Titolo 3"/>
          <p:cNvSpPr txBox="1">
            <a:spLocks noChangeArrowheads="1"/>
          </p:cNvSpPr>
          <p:nvPr/>
        </p:nvSpPr>
        <p:spPr bwMode="auto">
          <a:xfrm>
            <a:off x="1808309" y="28271"/>
            <a:ext cx="551785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defPPr>
              <a:defRPr lang="it-IT"/>
            </a:defPPr>
            <a:lvl1pPr algn="ctr" eaLnBrk="0" hangingPunct="0">
              <a:buClr>
                <a:srgbClr val="FFFF00"/>
              </a:buClr>
              <a:buFont typeface="Wingdings" panose="05000000000000000000" pitchFamily="2" charset="2"/>
              <a:buNone/>
              <a:defRPr sz="4400">
                <a:solidFill>
                  <a:schemeClr val="accent2"/>
                </a:solidFill>
                <a:latin typeface="Arial" panose="020B0604020202020204" pitchFamily="34" charset="0"/>
              </a:defRPr>
            </a:lvl1pPr>
          </a:lstStyle>
          <a:p>
            <a:r>
              <a:rPr lang="it-IT" altLang="it-IT" dirty="0" smtClean="0"/>
              <a:t>dall’occhio al cervello</a:t>
            </a:r>
            <a:endParaRPr lang="it-IT" altLang="it-IT" dirty="0"/>
          </a:p>
        </p:txBody>
      </p:sp>
    </p:spTree>
    <p:extLst>
      <p:ext uri="{BB962C8B-B14F-4D97-AF65-F5344CB8AC3E}">
        <p14:creationId xmlns:p14="http://schemas.microsoft.com/office/powerpoint/2010/main" val="3737907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txBox="1">
            <a:spLocks noChangeArrowheads="1"/>
          </p:cNvSpPr>
          <p:nvPr/>
        </p:nvSpPr>
        <p:spPr bwMode="auto">
          <a:xfrm>
            <a:off x="0" y="2569433"/>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defPPr>
              <a:defRPr lang="it-IT"/>
            </a:defPPr>
            <a:lvl1pPr algn="ctr" eaLnBrk="0" hangingPunct="0">
              <a:buClr>
                <a:srgbClr val="FFFF00"/>
              </a:buClr>
              <a:buFont typeface="Wingdings" panose="05000000000000000000" pitchFamily="2" charset="2"/>
              <a:buNone/>
              <a:defRPr sz="4400">
                <a:solidFill>
                  <a:schemeClr val="accent2"/>
                </a:solidFill>
                <a:latin typeface="Arial" panose="020B0604020202020204" pitchFamily="34" charset="0"/>
              </a:defRPr>
            </a:lvl1pPr>
          </a:lstStyle>
          <a:p>
            <a:r>
              <a:rPr lang="it-IT" altLang="it-IT" dirty="0"/>
              <a:t>q</a:t>
            </a:r>
            <a:r>
              <a:rPr lang="it-IT" altLang="it-IT" dirty="0" smtClean="0"/>
              <a:t>uali template di base ?</a:t>
            </a:r>
            <a:endParaRPr lang="it-IT" altLang="it-IT" dirty="0"/>
          </a:p>
        </p:txBody>
      </p:sp>
    </p:spTree>
    <p:extLst>
      <p:ext uri="{BB962C8B-B14F-4D97-AF65-F5344CB8AC3E}">
        <p14:creationId xmlns:p14="http://schemas.microsoft.com/office/powerpoint/2010/main" val="764303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741261"/>
            <a:ext cx="9143998" cy="2677656"/>
          </a:xfrm>
          <a:prstGeom prst="rect">
            <a:avLst/>
          </a:prstGeom>
        </p:spPr>
        <p:txBody>
          <a:bodyPr wrap="square">
            <a:spAutoFit/>
          </a:bodyPr>
          <a:lstStyle/>
          <a:p>
            <a:pPr algn="just"/>
            <a:r>
              <a:rPr lang="en-US" sz="2800" dirty="0" smtClean="0">
                <a:latin typeface="+mn-lt"/>
              </a:rPr>
              <a:t>to </a:t>
            </a:r>
            <a:r>
              <a:rPr lang="en-US" sz="2800" dirty="0">
                <a:latin typeface="+mn-lt"/>
              </a:rPr>
              <a:t>stimulate the retina </a:t>
            </a:r>
            <a:r>
              <a:rPr lang="en-US" sz="2800" dirty="0" smtClean="0">
                <a:latin typeface="+mn-lt"/>
              </a:rPr>
              <a:t>with patterns </a:t>
            </a:r>
            <a:r>
              <a:rPr lang="en-US" sz="2800" dirty="0">
                <a:latin typeface="+mn-lt"/>
              </a:rPr>
              <a:t>of light while recording from </a:t>
            </a:r>
            <a:r>
              <a:rPr lang="en-US" sz="2800" dirty="0" smtClean="0">
                <a:latin typeface="+mn-lt"/>
              </a:rPr>
              <a:t>single cells </a:t>
            </a:r>
            <a:r>
              <a:rPr lang="en-US" sz="2800" dirty="0">
                <a:latin typeface="+mn-lt"/>
              </a:rPr>
              <a:t>or </a:t>
            </a:r>
            <a:r>
              <a:rPr lang="en-US" sz="2800" dirty="0" smtClean="0">
                <a:latin typeface="+mn-lt"/>
              </a:rPr>
              <a:t>fibers </a:t>
            </a:r>
            <a:r>
              <a:rPr lang="en-US" sz="2800" dirty="0">
                <a:latin typeface="+mn-lt"/>
              </a:rPr>
              <a:t>at various points along the </a:t>
            </a:r>
            <a:r>
              <a:rPr lang="en-US" sz="2800" dirty="0" smtClean="0">
                <a:latin typeface="+mn-lt"/>
              </a:rPr>
              <a:t>visual pathway. For </a:t>
            </a:r>
            <a:r>
              <a:rPr lang="en-US" sz="2800" dirty="0">
                <a:latin typeface="+mn-lt"/>
              </a:rPr>
              <a:t>each cell, the optimum stimulus </a:t>
            </a:r>
            <a:r>
              <a:rPr lang="en-US" sz="2800" dirty="0" smtClean="0">
                <a:latin typeface="+mn-lt"/>
              </a:rPr>
              <a:t>can be </a:t>
            </a:r>
            <a:r>
              <a:rPr lang="en-US" sz="2800" dirty="0">
                <a:latin typeface="+mn-lt"/>
              </a:rPr>
              <a:t>determined, and one can note </a:t>
            </a:r>
            <a:r>
              <a:rPr lang="en-US" sz="2800" dirty="0" smtClean="0">
                <a:latin typeface="+mn-lt"/>
              </a:rPr>
              <a:t>the characteristics common </a:t>
            </a:r>
            <a:r>
              <a:rPr lang="en-US" sz="2800" dirty="0">
                <a:latin typeface="+mn-lt"/>
              </a:rPr>
              <a:t>to cells at </a:t>
            </a:r>
            <a:r>
              <a:rPr lang="en-US" sz="2800" dirty="0" smtClean="0">
                <a:latin typeface="+mn-lt"/>
              </a:rPr>
              <a:t>each level </a:t>
            </a:r>
            <a:r>
              <a:rPr lang="en-US" sz="2800" dirty="0">
                <a:latin typeface="+mn-lt"/>
              </a:rPr>
              <a:t>in the visual </a:t>
            </a:r>
            <a:r>
              <a:rPr lang="en-US" sz="2800" dirty="0" smtClean="0">
                <a:latin typeface="+mn-lt"/>
              </a:rPr>
              <a:t>pathway, and </a:t>
            </a:r>
            <a:r>
              <a:rPr lang="en-US" sz="2800" dirty="0">
                <a:latin typeface="+mn-lt"/>
              </a:rPr>
              <a:t>compare a given level with the next. </a:t>
            </a:r>
            <a:endParaRPr lang="it-IT" sz="2800" dirty="0">
              <a:latin typeface="+mn-lt"/>
            </a:endParaRPr>
          </a:p>
        </p:txBody>
      </p:sp>
      <p:grpSp>
        <p:nvGrpSpPr>
          <p:cNvPr id="5" name="Group 4"/>
          <p:cNvGrpSpPr/>
          <p:nvPr/>
        </p:nvGrpSpPr>
        <p:grpSpPr>
          <a:xfrm>
            <a:off x="2938379" y="937400"/>
            <a:ext cx="3267241" cy="2670988"/>
            <a:chOff x="5635258" y="1168232"/>
            <a:chExt cx="3267241" cy="2670988"/>
          </a:xfrm>
        </p:grpSpPr>
        <p:sp>
          <p:nvSpPr>
            <p:cNvPr id="6" name="Rectangle 5"/>
            <p:cNvSpPr/>
            <p:nvPr/>
          </p:nvSpPr>
          <p:spPr>
            <a:xfrm>
              <a:off x="5635258" y="3377555"/>
              <a:ext cx="3267241" cy="461665"/>
            </a:xfrm>
            <a:prstGeom prst="rect">
              <a:avLst/>
            </a:prstGeom>
          </p:spPr>
          <p:txBody>
            <a:bodyPr wrap="none">
              <a:spAutoFit/>
            </a:bodyPr>
            <a:lstStyle/>
            <a:p>
              <a:r>
                <a:rPr lang="it-IT" dirty="0" smtClean="0">
                  <a:latin typeface="Arial"/>
                </a:rPr>
                <a:t>Hubel </a:t>
              </a:r>
              <a:r>
                <a:rPr lang="it-IT" dirty="0">
                  <a:latin typeface="Arial"/>
                </a:rPr>
                <a:t>&amp; Wiesel </a:t>
              </a:r>
              <a:r>
                <a:rPr lang="it-IT" dirty="0" smtClean="0">
                  <a:latin typeface="Arial"/>
                </a:rPr>
                <a:t>(1968</a:t>
              </a:r>
              <a:r>
                <a:rPr lang="it-IT" dirty="0">
                  <a:latin typeface="Arial"/>
                </a:rPr>
                <a:t>)</a:t>
              </a:r>
              <a:endParaRPr lang="en-GB" dirty="0">
                <a:latin typeface="Arial"/>
              </a:endParaRPr>
            </a:p>
          </p:txBody>
        </p:sp>
        <p:pic>
          <p:nvPicPr>
            <p:cNvPr id="7" name="Picture 6"/>
            <p:cNvPicPr>
              <a:picLocks noChangeAspect="1"/>
            </p:cNvPicPr>
            <p:nvPr/>
          </p:nvPicPr>
          <p:blipFill>
            <a:blip r:embed="rId2"/>
            <a:stretch>
              <a:fillRect/>
            </a:stretch>
          </p:blipFill>
          <p:spPr>
            <a:xfrm>
              <a:off x="6168740" y="1168232"/>
              <a:ext cx="2200275" cy="2076450"/>
            </a:xfrm>
            <a:prstGeom prst="rect">
              <a:avLst/>
            </a:prstGeom>
          </p:spPr>
        </p:pic>
      </p:grpSp>
      <p:sp>
        <p:nvSpPr>
          <p:cNvPr id="8" name="Rectangle 9"/>
          <p:cNvSpPr txBox="1">
            <a:spLocks noChangeArrowheads="1"/>
          </p:cNvSpPr>
          <p:nvPr/>
        </p:nvSpPr>
        <p:spPr bwMode="auto">
          <a:xfrm>
            <a:off x="-2" y="-40841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it-IT" sz="4800" dirty="0" smtClean="0">
                <a:solidFill>
                  <a:srgbClr val="3333CC"/>
                </a:solidFill>
                <a:latin typeface="Arial"/>
                <a:cs typeface="Arial"/>
              </a:rPr>
              <a:t>c</a:t>
            </a:r>
            <a:r>
              <a:rPr lang="it-IT" sz="4800" dirty="0" smtClean="0">
                <a:solidFill>
                  <a:srgbClr val="3333CC"/>
                </a:solidFill>
                <a:latin typeface="Arial"/>
                <a:cs typeface="Arial"/>
              </a:rPr>
              <a:t>ampi recettivi</a:t>
            </a:r>
            <a:endParaRPr lang="en-GB" sz="4800" dirty="0">
              <a:solidFill>
                <a:srgbClr val="3333CC"/>
              </a:solidFill>
              <a:latin typeface="Arial"/>
              <a:cs typeface="Arial"/>
            </a:endParaRPr>
          </a:p>
        </p:txBody>
      </p:sp>
    </p:spTree>
    <p:extLst>
      <p:ext uri="{BB962C8B-B14F-4D97-AF65-F5344CB8AC3E}">
        <p14:creationId xmlns:p14="http://schemas.microsoft.com/office/powerpoint/2010/main" val="186066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415143"/>
            <a:ext cx="5229590" cy="4746524"/>
          </a:xfrm>
          <a:prstGeom prst="rect">
            <a:avLst/>
          </a:prstGeom>
        </p:spPr>
      </p:pic>
      <p:sp>
        <p:nvSpPr>
          <p:cNvPr id="5" name="Titolo 3"/>
          <p:cNvSpPr txBox="1">
            <a:spLocks noChangeArrowheads="1"/>
          </p:cNvSpPr>
          <p:nvPr/>
        </p:nvSpPr>
        <p:spPr bwMode="auto">
          <a:xfrm>
            <a:off x="57567" y="0"/>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defPPr>
              <a:defRPr lang="it-IT"/>
            </a:defPPr>
            <a:lvl1pPr algn="ctr" eaLnBrk="0" hangingPunct="0">
              <a:buClr>
                <a:srgbClr val="FFFF00"/>
              </a:buClr>
              <a:buFont typeface="Wingdings" panose="05000000000000000000" pitchFamily="2" charset="2"/>
              <a:buNone/>
              <a:defRPr sz="4400">
                <a:solidFill>
                  <a:schemeClr val="accent2"/>
                </a:solidFill>
                <a:latin typeface="Arial" panose="020B0604020202020204" pitchFamily="34" charset="0"/>
              </a:defRPr>
            </a:lvl1pPr>
          </a:lstStyle>
          <a:p>
            <a:r>
              <a:rPr lang="it-IT" altLang="it-IT" dirty="0"/>
              <a:t>g</a:t>
            </a:r>
            <a:r>
              <a:rPr lang="it-IT" altLang="it-IT" dirty="0" smtClean="0"/>
              <a:t>atto anestetizzato</a:t>
            </a:r>
            <a:endParaRPr lang="it-IT" altLang="it-IT" dirty="0"/>
          </a:p>
        </p:txBody>
      </p:sp>
      <p:pic>
        <p:nvPicPr>
          <p:cNvPr id="7" name="Picture 6"/>
          <p:cNvPicPr>
            <a:picLocks noChangeAspect="1"/>
          </p:cNvPicPr>
          <p:nvPr/>
        </p:nvPicPr>
        <p:blipFill>
          <a:blip r:embed="rId4"/>
          <a:stretch>
            <a:fillRect/>
          </a:stretch>
        </p:blipFill>
        <p:spPr>
          <a:xfrm>
            <a:off x="5344550" y="1415143"/>
            <a:ext cx="3799450" cy="5049243"/>
          </a:xfrm>
          <a:prstGeom prst="rect">
            <a:avLst/>
          </a:prstGeom>
        </p:spPr>
      </p:pic>
    </p:spTree>
    <p:extLst>
      <p:ext uri="{BB962C8B-B14F-4D97-AF65-F5344CB8AC3E}">
        <p14:creationId xmlns:p14="http://schemas.microsoft.com/office/powerpoint/2010/main" val="414951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43753</TotalTime>
  <Words>2990</Words>
  <Application>Microsoft Office PowerPoint</Application>
  <PresentationFormat>On-screen Show (4:3)</PresentationFormat>
  <Paragraphs>279</Paragraphs>
  <Slides>44</Slides>
  <Notes>28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MS PGothic</vt:lpstr>
      <vt:lpstr>MS PGothic</vt:lpstr>
      <vt:lpstr>Arial</vt:lpstr>
      <vt:lpstr>Calibri</vt:lpstr>
      <vt:lpstr>Symbol</vt:lpstr>
      <vt:lpstr>Times</vt:lpstr>
      <vt:lpstr>Wingdings</vt:lpstr>
      <vt:lpstr>1_Default Design</vt:lpstr>
      <vt:lpstr>2_Default Design</vt:lpstr>
      <vt:lpstr>Psicologia dei processi cognitivi 1 Percezione 042PS-2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Pandemonium (Oliver G. Selfridge, 1926-2008) </vt:lpstr>
      <vt:lpstr>PowerPoint Presentation</vt:lpstr>
    </vt:vector>
  </TitlesOfParts>
  <Company>Software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Adri</dc:creator>
  <cp:lastModifiedBy>Carlo</cp:lastModifiedBy>
  <cp:revision>868</cp:revision>
  <dcterms:created xsi:type="dcterms:W3CDTF">2010-11-07T22:02:08Z</dcterms:created>
  <dcterms:modified xsi:type="dcterms:W3CDTF">2019-03-19T14:50:14Z</dcterms:modified>
</cp:coreProperties>
</file>