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-38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45d0bd5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45d0bd5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46ac5210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46ac5210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46ac521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46ac521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Group G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/>
              <a:t>Francesca Accogli, Eve Brown, Antonia Lombardo, </a:t>
            </a:r>
            <a:endParaRPr sz="12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/>
              <a:t>Giancarlo Molina, Chiara Sarni, Tiziana Tambone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Mission statement 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985331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dirty="0">
                <a:solidFill>
                  <a:schemeClr val="dk1"/>
                </a:solidFill>
              </a:rPr>
              <a:t>BARILLA: </a:t>
            </a:r>
            <a:br>
              <a:rPr lang="it" dirty="0">
                <a:solidFill>
                  <a:schemeClr val="dk1"/>
                </a:solidFill>
              </a:rPr>
            </a:br>
            <a:r>
              <a:rPr lang="it" dirty="0">
                <a:solidFill>
                  <a:schemeClr val="dk1"/>
                </a:solidFill>
              </a:rPr>
              <a:t>LA NOSTRA MISSIONE: BUONO PER TE, BUONO PER IL PIANETA</a:t>
            </a:r>
            <a:br>
              <a:rPr lang="it" dirty="0">
                <a:solidFill>
                  <a:schemeClr val="dk1"/>
                </a:solidFill>
              </a:rPr>
            </a:br>
            <a:r>
              <a:rPr lang="it" dirty="0">
                <a:solidFill>
                  <a:schemeClr val="dk1"/>
                </a:solidFill>
              </a:rPr>
              <a:t>Essere l’Azienda preferita dalle Persone promuovendo un’alimentazione sana e gioiosa, ispirata allo stile di vita Mediterraneo</a:t>
            </a:r>
            <a:br>
              <a:rPr lang="it" dirty="0">
                <a:solidFill>
                  <a:schemeClr val="dk1"/>
                </a:solidFill>
              </a:rPr>
            </a:br>
            <a:r>
              <a:rPr lang="it" dirty="0">
                <a:solidFill>
                  <a:schemeClr val="dk1"/>
                </a:solidFill>
              </a:rPr>
              <a:t/>
            </a:r>
            <a:br>
              <a:rPr lang="it" dirty="0">
                <a:solidFill>
                  <a:schemeClr val="dk1"/>
                </a:solidFill>
              </a:rPr>
            </a:br>
            <a:r>
              <a:rPr lang="it" dirty="0">
                <a:solidFill>
                  <a:schemeClr val="dk1"/>
                </a:solidFill>
              </a:rPr>
              <a:t>OPERIAMO OGNI GIORNO PER DIVENTARE L’AZIENDA ALIMENTARE ITALIANA PIÙ REPUTATA AL MONDO  </a:t>
            </a:r>
            <a:br>
              <a:rPr lang="it" dirty="0">
                <a:solidFill>
                  <a:schemeClr val="dk1"/>
                </a:solidFill>
              </a:rPr>
            </a:br>
            <a:r>
              <a:rPr lang="it" dirty="0">
                <a:solidFill>
                  <a:schemeClr val="dk1"/>
                </a:solidFill>
              </a:rPr>
              <a:t>Coltivare l’amore per il “pasto all’italiana” nel mondo. Sviluppare le nostre categorie e le quote di mercato</a:t>
            </a:r>
            <a:br>
              <a:rPr lang="it" dirty="0">
                <a:solidFill>
                  <a:schemeClr val="dk1"/>
                </a:solidFill>
              </a:rPr>
            </a:br>
            <a:r>
              <a:rPr lang="it" dirty="0">
                <a:solidFill>
                  <a:schemeClr val="dk1"/>
                </a:solidFill>
              </a:rPr>
              <a:t>Rafforzare la nostra leadership nei prodotti da forno ed espandersi selettivamente nei mercati più attrattivi</a:t>
            </a:r>
            <a:br>
              <a:rPr lang="it" dirty="0">
                <a:solidFill>
                  <a:schemeClr val="dk1"/>
                </a:solidFill>
              </a:rPr>
            </a:br>
            <a:r>
              <a:rPr lang="it" dirty="0">
                <a:solidFill>
                  <a:schemeClr val="dk1"/>
                </a:solidFill>
              </a:rPr>
              <a:t>Aggiungere valore alle nostre categorie per ricambiare la fiducia delle Persone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200000"/>
              </a:lnSpc>
              <a:spcBef>
                <a:spcPts val="3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38975" y="183700"/>
            <a:ext cx="1292575" cy="129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154650" y="269025"/>
            <a:ext cx="8520600" cy="447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 dirty="0">
                <a:solidFill>
                  <a:schemeClr val="dk1"/>
                </a:solidFill>
              </a:rPr>
              <a:t>OUR MISSION: GOOD FOR YOU, GOOD FOR THE PLANET</a:t>
            </a:r>
            <a:endParaRPr sz="19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900" dirty="0" smtClean="0">
                <a:solidFill>
                  <a:schemeClr val="dk1"/>
                </a:solidFill>
              </a:rPr>
              <a:t>To </a:t>
            </a:r>
            <a:r>
              <a:rPr lang="it" sz="1900" dirty="0">
                <a:solidFill>
                  <a:schemeClr val="dk1"/>
                </a:solidFill>
              </a:rPr>
              <a:t>be the people’s favourite company, promoting joyful and healthy eating inspired by the Mediterranean lifestyle.</a:t>
            </a:r>
            <a:endParaRPr sz="19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 dirty="0">
                <a:solidFill>
                  <a:schemeClr val="dk1"/>
                </a:solidFill>
              </a:rPr>
              <a:t> </a:t>
            </a:r>
            <a:endParaRPr sz="19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 dirty="0">
                <a:solidFill>
                  <a:schemeClr val="dk1"/>
                </a:solidFill>
              </a:rPr>
              <a:t>WE WORK EVERY SINGLE DAY TO BECOME THE MOST RENOWNED ITALIAN FOOD COMPANY IN THE WORLD</a:t>
            </a:r>
            <a:endParaRPr sz="19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b="1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 dirty="0">
                <a:solidFill>
                  <a:schemeClr val="dk1"/>
                </a:solidFill>
              </a:rPr>
              <a:t>To share our love of Italian cuisine all over the globe. To develop our product categories and market shares.</a:t>
            </a:r>
            <a:endParaRPr sz="19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 dirty="0">
                <a:solidFill>
                  <a:schemeClr val="dk1"/>
                </a:solidFill>
              </a:rPr>
              <a:t>To consolidate our leadership in baked goods and to selectively expand in the most attractive markets.</a:t>
            </a:r>
            <a:endParaRPr sz="19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 dirty="0">
                <a:solidFill>
                  <a:schemeClr val="dk1"/>
                </a:solidFill>
              </a:rPr>
              <a:t>To add value to our product categories to repay the customers’ trust.</a:t>
            </a:r>
            <a:endParaRPr sz="19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900" b="1" dirty="0">
              <a:solidFill>
                <a:schemeClr val="dk1"/>
              </a:solidFill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9983" y="4067891"/>
            <a:ext cx="2402075" cy="91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320080"/>
            <a:ext cx="8520600" cy="43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b="1" dirty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Characteristics: </a:t>
            </a:r>
            <a:endParaRPr sz="2000" b="1" dirty="0">
              <a:solidFill>
                <a:srgbClr val="000000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it" sz="2000" u="sng" dirty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Infinitive of purpose</a:t>
            </a:r>
            <a:r>
              <a:rPr lang="it" sz="20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: to be, to share, to develop, to consolidate, to expand, to add, to repay </a:t>
            </a:r>
            <a:endParaRPr sz="2000" dirty="0">
              <a:solidFill>
                <a:srgbClr val="000000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it" sz="2000" u="sng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All </a:t>
            </a:r>
            <a:r>
              <a:rPr lang="it" sz="2000" u="sng" dirty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embracing measures</a:t>
            </a:r>
            <a:r>
              <a:rPr lang="it" sz="20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: the people’s favorite company, in the world, all over the </a:t>
            </a:r>
            <a:r>
              <a:rPr lang="it" sz="20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globe</a:t>
            </a:r>
            <a:endParaRPr lang="it" sz="2000" u="sng" dirty="0" smtClean="0">
              <a:solidFill>
                <a:srgbClr val="000000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it" sz="2000" u="sng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‘</a:t>
            </a:r>
            <a:r>
              <a:rPr lang="it" sz="2000" u="sng" dirty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Refined’ terms</a:t>
            </a:r>
            <a:r>
              <a:rPr lang="it" sz="20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: renowned, cuisine, to consolidate</a:t>
            </a:r>
            <a:endParaRPr sz="2000" dirty="0">
              <a:solidFill>
                <a:srgbClr val="000000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it" sz="2000" u="sng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Comments</a:t>
            </a:r>
            <a:r>
              <a:rPr lang="it" sz="20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: to expand in/into (into &gt; movement, in &gt; already there), to share/to cultivate our love (wrong collocation), joyful eating (you can eat joyfully, food is not happy), every single day (to exaggerate), category (too generic) </a:t>
            </a:r>
            <a:endParaRPr sz="2000" dirty="0">
              <a:solidFill>
                <a:srgbClr val="000000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it" sz="20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  </a:t>
            </a:r>
            <a:endParaRPr sz="2000" dirty="0">
              <a:solidFill>
                <a:srgbClr val="000000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Presentazione su schermo (16:9)</PresentationFormat>
  <Paragraphs>19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Simple Light</vt:lpstr>
      <vt:lpstr>Group G</vt:lpstr>
      <vt:lpstr>Mission statement 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G</dc:title>
  <dc:creator>Chiara</dc:creator>
  <cp:lastModifiedBy>Chiara</cp:lastModifiedBy>
  <cp:revision>1</cp:revision>
  <dcterms:modified xsi:type="dcterms:W3CDTF">2019-03-21T16:22:37Z</dcterms:modified>
</cp:coreProperties>
</file>