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1A6673-01C2-4CCB-B550-D0D458848C2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92C16096-39F8-4A9C-9CF0-CB0BBA6D9E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BAC2A9F-90A2-4B61-B027-5031BD8947AA}"/>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5" name="Segnaposto piè di pagina 4">
            <a:extLst>
              <a:ext uri="{FF2B5EF4-FFF2-40B4-BE49-F238E27FC236}">
                <a16:creationId xmlns:a16="http://schemas.microsoft.com/office/drawing/2014/main" id="{8B90BDFC-369D-44FF-8644-98E179C29A3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6AF36ED-0FE3-4E80-8AD7-0E49AC06F704}"/>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100531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5CBF44-54B5-421D-B507-2D3DF0CD7A4E}"/>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5CD0860-5797-4B34-BF77-F710A2C4D59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0C644CA-2F8C-4E39-B214-C9BC1AB80E08}"/>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5" name="Segnaposto piè di pagina 4">
            <a:extLst>
              <a:ext uri="{FF2B5EF4-FFF2-40B4-BE49-F238E27FC236}">
                <a16:creationId xmlns:a16="http://schemas.microsoft.com/office/drawing/2014/main" id="{49D9009E-95D4-4D4A-9A4A-27521B4D626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E9FF97C-D27D-4040-AF5A-46B588502F0D}"/>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151001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5B7491B3-7894-4738-93E7-EDF7E35C5AA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61F3FDC-6003-43D2-9F80-1CCE06715A0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9F6E5A0-FF34-4C5E-AD86-FDF9C332A344}"/>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5" name="Segnaposto piè di pagina 4">
            <a:extLst>
              <a:ext uri="{FF2B5EF4-FFF2-40B4-BE49-F238E27FC236}">
                <a16:creationId xmlns:a16="http://schemas.microsoft.com/office/drawing/2014/main" id="{09B0F7B1-9DA9-4501-B8C8-CB277F36171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90DF3BC-8590-4BE3-BC82-215604924B09}"/>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344190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283E2E-F5FF-4488-94F6-9B6A9A4D0E5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5B7AB90-58A4-4CD4-9179-9E41B85C3984}"/>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1927E41-35F7-4A91-BBC1-CD0C51755949}"/>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5" name="Segnaposto piè di pagina 4">
            <a:extLst>
              <a:ext uri="{FF2B5EF4-FFF2-40B4-BE49-F238E27FC236}">
                <a16:creationId xmlns:a16="http://schemas.microsoft.com/office/drawing/2014/main" id="{FBA13650-BEBF-47D3-933C-B6A29A034F6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ED95053-BBC7-4081-826D-46D9C307CF5B}"/>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53267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915A22-9D8B-434C-AA5B-CCBC343DD9A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1A47628-1737-4386-8E22-FB42218D80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5D98402-761E-468D-BC1D-13EB85539B6A}"/>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5" name="Segnaposto piè di pagina 4">
            <a:extLst>
              <a:ext uri="{FF2B5EF4-FFF2-40B4-BE49-F238E27FC236}">
                <a16:creationId xmlns:a16="http://schemas.microsoft.com/office/drawing/2014/main" id="{642C753E-0CAF-40E2-B6AE-F145F169BB3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D9819AA-D264-442B-B965-E45A041CCA74}"/>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380900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7831C-AA9E-43B2-BB7A-C842FD146C9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01C6667-6182-4268-9524-AD7271F47CAF}"/>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A724286-055D-4F99-B181-F0C1C16D27B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28B33BAE-0573-4D95-988B-04B1B5153A69}"/>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6" name="Segnaposto piè di pagina 5">
            <a:extLst>
              <a:ext uri="{FF2B5EF4-FFF2-40B4-BE49-F238E27FC236}">
                <a16:creationId xmlns:a16="http://schemas.microsoft.com/office/drawing/2014/main" id="{621E6902-9F24-4EF5-8CEF-AC0FC6B6F3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320B80B-DAAB-4719-9C0E-0E69B77DE41A}"/>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112362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B7C79F-79A0-40A3-9927-501F2E2534F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6421D90-F542-4254-9D6A-13AF2AB94F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FC1C0B8-51E0-4A92-A934-F7DF7882038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CAEA0E0E-9357-428B-8243-32570FC2F1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E3EAAE69-D239-4928-832E-8C3358DD6FA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41153E9-678F-4058-B295-935A13E2256D}"/>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8" name="Segnaposto piè di pagina 7">
            <a:extLst>
              <a:ext uri="{FF2B5EF4-FFF2-40B4-BE49-F238E27FC236}">
                <a16:creationId xmlns:a16="http://schemas.microsoft.com/office/drawing/2014/main" id="{2CD4E3B2-78A3-48FF-BE39-A067F215513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257E4ECD-AF60-46DA-9F0F-1C6BF17C4D6A}"/>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346487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0E58FA-B00B-4DC9-9FF5-AEC5ED1AFA3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7ED98DD4-55EA-453F-A39E-5DBBC0BEFCCD}"/>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4" name="Segnaposto piè di pagina 3">
            <a:extLst>
              <a:ext uri="{FF2B5EF4-FFF2-40B4-BE49-F238E27FC236}">
                <a16:creationId xmlns:a16="http://schemas.microsoft.com/office/drawing/2014/main" id="{DABEB4C7-533E-4BA9-AB4D-553DA3610B66}"/>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75E3AF2-1873-42C6-A044-4DF765C9ADAE}"/>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1925910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6098127-9C35-4C47-BFD1-9CC514DB8005}"/>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3" name="Segnaposto piè di pagina 2">
            <a:extLst>
              <a:ext uri="{FF2B5EF4-FFF2-40B4-BE49-F238E27FC236}">
                <a16:creationId xmlns:a16="http://schemas.microsoft.com/office/drawing/2014/main" id="{55C9FCC7-3133-43DE-A93D-B9A564737CB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FFCF65D-B691-42FD-B7CC-1553C15DEAB6}"/>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1775126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076DD0-98E0-4E32-AD3A-B825E49C6F1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18C5283-0D03-45A7-BBE1-76AF363DD6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EBCCDED-60CC-43E1-A221-D475908F7B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A30539-DF86-460D-9E80-A3B1DE483E83}"/>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6" name="Segnaposto piè di pagina 5">
            <a:extLst>
              <a:ext uri="{FF2B5EF4-FFF2-40B4-BE49-F238E27FC236}">
                <a16:creationId xmlns:a16="http://schemas.microsoft.com/office/drawing/2014/main" id="{0CE23949-8093-48DE-B978-71332FAA378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2DBE6DB-CB74-4EC0-873B-FEBD8677342F}"/>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3061421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D2B0E6-08DA-4E68-BFC8-115D152EEAB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BB4AA83-E775-425C-8C20-BB4C457639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B15403D-0A2A-4BB1-AAF4-248DFA8ED2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6FB4FDB-1379-4F6B-BCB0-83CC9A6D805E}"/>
              </a:ext>
            </a:extLst>
          </p:cNvPr>
          <p:cNvSpPr>
            <a:spLocks noGrp="1"/>
          </p:cNvSpPr>
          <p:nvPr>
            <p:ph type="dt" sz="half" idx="10"/>
          </p:nvPr>
        </p:nvSpPr>
        <p:spPr/>
        <p:txBody>
          <a:bodyPr/>
          <a:lstStyle/>
          <a:p>
            <a:fld id="{DAC74CED-6144-49AA-8803-D9848982F5DE}" type="datetimeFigureOut">
              <a:rPr lang="it-IT" smtClean="0"/>
              <a:t>22/03/2019</a:t>
            </a:fld>
            <a:endParaRPr lang="it-IT"/>
          </a:p>
        </p:txBody>
      </p:sp>
      <p:sp>
        <p:nvSpPr>
          <p:cNvPr id="6" name="Segnaposto piè di pagina 5">
            <a:extLst>
              <a:ext uri="{FF2B5EF4-FFF2-40B4-BE49-F238E27FC236}">
                <a16:creationId xmlns:a16="http://schemas.microsoft.com/office/drawing/2014/main" id="{29027526-720A-465E-9E3C-913FC21BB8F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0CDEDA0-531F-494E-BE14-8272A2A877C2}"/>
              </a:ext>
            </a:extLst>
          </p:cNvPr>
          <p:cNvSpPr>
            <a:spLocks noGrp="1"/>
          </p:cNvSpPr>
          <p:nvPr>
            <p:ph type="sldNum" sz="quarter" idx="12"/>
          </p:nvPr>
        </p:nvSpPr>
        <p:spPr/>
        <p:txBody>
          <a:bodyPr/>
          <a:lstStyle/>
          <a:p>
            <a:fld id="{4FC8B093-3D7A-4AF2-A03F-A102826995A9}" type="slidenum">
              <a:rPr lang="it-IT" smtClean="0"/>
              <a:t>‹N›</a:t>
            </a:fld>
            <a:endParaRPr lang="it-IT"/>
          </a:p>
        </p:txBody>
      </p:sp>
    </p:spTree>
    <p:extLst>
      <p:ext uri="{BB962C8B-B14F-4D97-AF65-F5344CB8AC3E}">
        <p14:creationId xmlns:p14="http://schemas.microsoft.com/office/powerpoint/2010/main" val="1858269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FA50118-5AF5-4B80-8234-5F7DF3EA0A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617C2791-F828-42FA-B44F-8EBA7893D5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D49703B-8C5E-4BDC-8C86-1FBE09A72F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74CED-6144-49AA-8803-D9848982F5DE}" type="datetimeFigureOut">
              <a:rPr lang="it-IT" smtClean="0"/>
              <a:t>22/03/2019</a:t>
            </a:fld>
            <a:endParaRPr lang="it-IT"/>
          </a:p>
        </p:txBody>
      </p:sp>
      <p:sp>
        <p:nvSpPr>
          <p:cNvPr id="5" name="Segnaposto piè di pagina 4">
            <a:extLst>
              <a:ext uri="{FF2B5EF4-FFF2-40B4-BE49-F238E27FC236}">
                <a16:creationId xmlns:a16="http://schemas.microsoft.com/office/drawing/2014/main" id="{9E566FA9-7496-411E-A08D-90693F3B1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386318F6-1949-43E2-8D79-6F1A88E12D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8B093-3D7A-4AF2-A03F-A102826995A9}" type="slidenum">
              <a:rPr lang="it-IT" smtClean="0"/>
              <a:t>‹N›</a:t>
            </a:fld>
            <a:endParaRPr lang="it-IT"/>
          </a:p>
        </p:txBody>
      </p:sp>
    </p:spTree>
    <p:extLst>
      <p:ext uri="{BB962C8B-B14F-4D97-AF65-F5344CB8AC3E}">
        <p14:creationId xmlns:p14="http://schemas.microsoft.com/office/powerpoint/2010/main" val="6415988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B1D04146-A7E8-4485-987D-EAA0877D0D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52450"/>
            <a:ext cx="2876550" cy="2876550"/>
          </a:xfrm>
          <a:prstGeom prst="rect">
            <a:avLst/>
          </a:prstGeom>
        </p:spPr>
      </p:pic>
      <p:sp>
        <p:nvSpPr>
          <p:cNvPr id="4" name="CasellaDiTesto 3">
            <a:extLst>
              <a:ext uri="{FF2B5EF4-FFF2-40B4-BE49-F238E27FC236}">
                <a16:creationId xmlns:a16="http://schemas.microsoft.com/office/drawing/2014/main" id="{56FAAC8A-EDE4-4A7C-8720-E086796F8A16}"/>
              </a:ext>
            </a:extLst>
          </p:cNvPr>
          <p:cNvSpPr txBox="1"/>
          <p:nvPr/>
        </p:nvSpPr>
        <p:spPr>
          <a:xfrm>
            <a:off x="1566203" y="4360984"/>
            <a:ext cx="9059594" cy="1508105"/>
          </a:xfrm>
          <a:prstGeom prst="rect">
            <a:avLst/>
          </a:prstGeom>
          <a:noFill/>
        </p:spPr>
        <p:txBody>
          <a:bodyPr wrap="square" rtlCol="0" anchor="ctr">
            <a:spAutoFit/>
          </a:bodyPr>
          <a:lstStyle/>
          <a:p>
            <a:r>
              <a:rPr lang="it-IT" sz="2400" b="1" i="1" dirty="0"/>
              <a:t>Mission</a:t>
            </a:r>
            <a:endParaRPr lang="it-IT" sz="2400" dirty="0"/>
          </a:p>
          <a:p>
            <a:r>
              <a:rPr lang="it-IT" sz="2400" dirty="0"/>
              <a:t>Lavoriamo per elevare la qualità della vita domestica, curandone sia gli aspetti estetici che quelli funzionali, nel pieno rispetto dei nostri valori</a:t>
            </a:r>
          </a:p>
          <a:p>
            <a:endParaRPr lang="it-IT" sz="2000" dirty="0"/>
          </a:p>
        </p:txBody>
      </p:sp>
    </p:spTree>
    <p:extLst>
      <p:ext uri="{BB962C8B-B14F-4D97-AF65-F5344CB8AC3E}">
        <p14:creationId xmlns:p14="http://schemas.microsoft.com/office/powerpoint/2010/main" val="3613746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367B6280-4114-44F3-BC3D-A755E0560D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7725" y="552450"/>
            <a:ext cx="2876550" cy="2876550"/>
          </a:xfrm>
          <a:prstGeom prst="rect">
            <a:avLst/>
          </a:prstGeom>
        </p:spPr>
      </p:pic>
      <p:sp>
        <p:nvSpPr>
          <p:cNvPr id="4" name="CasellaDiTesto 3">
            <a:extLst>
              <a:ext uri="{FF2B5EF4-FFF2-40B4-BE49-F238E27FC236}">
                <a16:creationId xmlns:a16="http://schemas.microsoft.com/office/drawing/2014/main" id="{E5E277CA-BEE3-41A7-AF74-8DFEAF4B4A55}"/>
              </a:ext>
            </a:extLst>
          </p:cNvPr>
          <p:cNvSpPr txBox="1"/>
          <p:nvPr/>
        </p:nvSpPr>
        <p:spPr>
          <a:xfrm>
            <a:off x="1516966" y="4572000"/>
            <a:ext cx="9158068" cy="1477328"/>
          </a:xfrm>
          <a:prstGeom prst="rect">
            <a:avLst/>
          </a:prstGeom>
          <a:noFill/>
        </p:spPr>
        <p:txBody>
          <a:bodyPr wrap="square" rtlCol="0">
            <a:spAutoFit/>
          </a:bodyPr>
          <a:lstStyle/>
          <a:p>
            <a:r>
              <a:rPr lang="en-US" sz="2400" b="1" i="1" dirty="0">
                <a:cs typeface="Arial" panose="020B0604020202020204" pitchFamily="34" charset="0"/>
              </a:rPr>
              <a:t>Our Mission</a:t>
            </a:r>
          </a:p>
          <a:p>
            <a:r>
              <a:rPr lang="en-US" sz="2400" dirty="0">
                <a:cs typeface="Arial" panose="020B0604020202020204" pitchFamily="34" charset="0"/>
              </a:rPr>
              <a:t>Enhancing the</a:t>
            </a:r>
            <a:r>
              <a:rPr lang="it-IT" sz="2400" dirty="0">
                <a:cs typeface="Arial" panose="020B0604020202020204" pitchFamily="34" charset="0"/>
              </a:rPr>
              <a:t> </a:t>
            </a:r>
            <a:r>
              <a:rPr lang="en-US" sz="2400" dirty="0">
                <a:cs typeface="Arial" panose="020B0604020202020204" pitchFamily="34" charset="0"/>
              </a:rPr>
              <a:t>quality of your family life, combining design and functionality, is what lies at the heart of our core values. </a:t>
            </a:r>
            <a:endParaRPr lang="it-IT" sz="2400" dirty="0">
              <a:cs typeface="Arial" panose="020B0604020202020204" pitchFamily="34" charset="0"/>
            </a:endParaRPr>
          </a:p>
          <a:p>
            <a:r>
              <a:rPr lang="it-IT" dirty="0"/>
              <a:t> </a:t>
            </a:r>
          </a:p>
        </p:txBody>
      </p:sp>
    </p:spTree>
    <p:extLst>
      <p:ext uri="{BB962C8B-B14F-4D97-AF65-F5344CB8AC3E}">
        <p14:creationId xmlns:p14="http://schemas.microsoft.com/office/powerpoint/2010/main" val="2998581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A6404661-C311-413D-A53B-F2EE864ED2EF}"/>
              </a:ext>
            </a:extLst>
          </p:cNvPr>
          <p:cNvSpPr txBox="1"/>
          <p:nvPr/>
        </p:nvSpPr>
        <p:spPr>
          <a:xfrm>
            <a:off x="1320019" y="797511"/>
            <a:ext cx="9551963" cy="5262979"/>
          </a:xfrm>
          <a:prstGeom prst="rect">
            <a:avLst/>
          </a:prstGeom>
          <a:noFill/>
        </p:spPr>
        <p:txBody>
          <a:bodyPr wrap="square" rtlCol="0">
            <a:spAutoFit/>
          </a:bodyPr>
          <a:lstStyle/>
          <a:p>
            <a:pPr algn="just"/>
            <a:r>
              <a:rPr lang="en-GB" sz="2400" b="1" dirty="0"/>
              <a:t>Translation issues and solutions:</a:t>
            </a:r>
          </a:p>
          <a:p>
            <a:pPr algn="just"/>
            <a:endParaRPr lang="en-GB" sz="2400" dirty="0"/>
          </a:p>
          <a:p>
            <a:pPr algn="just"/>
            <a:r>
              <a:rPr lang="en-GB" sz="2400" dirty="0"/>
              <a:t>Given that the text is the mission statement of an Italian interior design company, we have decided to translate it in an intimate way for the anglophone reader, to make them feel special and unique (e.g. “Mission” -&gt; “</a:t>
            </a:r>
            <a:r>
              <a:rPr lang="en-GB" sz="2400" u="sng" dirty="0"/>
              <a:t>Our</a:t>
            </a:r>
            <a:r>
              <a:rPr lang="en-GB" sz="2400" dirty="0"/>
              <a:t> mission”; “la </a:t>
            </a:r>
            <a:r>
              <a:rPr lang="en-GB" sz="2400" dirty="0" err="1"/>
              <a:t>qualità</a:t>
            </a:r>
            <a:r>
              <a:rPr lang="en-GB" sz="2400" dirty="0"/>
              <a:t> </a:t>
            </a:r>
            <a:r>
              <a:rPr lang="en-GB" sz="2400" dirty="0" err="1"/>
              <a:t>della</a:t>
            </a:r>
            <a:r>
              <a:rPr lang="en-GB" sz="2400" dirty="0"/>
              <a:t> vita </a:t>
            </a:r>
            <a:r>
              <a:rPr lang="en-GB" sz="2400" dirty="0" err="1"/>
              <a:t>domestica</a:t>
            </a:r>
            <a:r>
              <a:rPr lang="en-GB" sz="2400" dirty="0"/>
              <a:t>” -&gt; “the quality of </a:t>
            </a:r>
            <a:r>
              <a:rPr lang="en-GB" sz="2400" u="sng" dirty="0"/>
              <a:t>your</a:t>
            </a:r>
            <a:r>
              <a:rPr lang="en-GB" sz="2400" dirty="0"/>
              <a:t> </a:t>
            </a:r>
            <a:r>
              <a:rPr lang="en-GB" sz="2400" u="sng" dirty="0"/>
              <a:t>family life</a:t>
            </a:r>
            <a:r>
              <a:rPr lang="en-GB" sz="2400" dirty="0"/>
              <a:t>”).</a:t>
            </a:r>
          </a:p>
          <a:p>
            <a:pPr algn="just"/>
            <a:r>
              <a:rPr lang="en-GB" sz="2400" dirty="0"/>
              <a:t>Regarding </a:t>
            </a:r>
            <a:r>
              <a:rPr lang="en-GB" sz="2400" dirty="0" err="1"/>
              <a:t>sintax</a:t>
            </a:r>
            <a:r>
              <a:rPr lang="en-GB" sz="2400" dirty="0"/>
              <a:t>, we have decided to connect the first sentence with the third part of the statement (which is a prepositional phrase), to avoid a long juxtaposed sentence: “Enhancing the quality of your family life, […], </a:t>
            </a:r>
            <a:r>
              <a:rPr lang="en-GB" sz="2400" u="sng" dirty="0"/>
              <a:t>is what</a:t>
            </a:r>
            <a:r>
              <a:rPr lang="en-GB" sz="2400" dirty="0"/>
              <a:t> lies at the heart of our core values”. This enabled us to replace the introductory finite verb “</a:t>
            </a:r>
            <a:r>
              <a:rPr lang="en-GB" sz="2400" dirty="0" err="1"/>
              <a:t>Lavoriamo</a:t>
            </a:r>
            <a:r>
              <a:rPr lang="en-GB" sz="2400" dirty="0"/>
              <a:t>” and the prepositional phrase “per </a:t>
            </a:r>
            <a:r>
              <a:rPr lang="en-GB" sz="2400" dirty="0" err="1"/>
              <a:t>elevare</a:t>
            </a:r>
            <a:r>
              <a:rPr lang="en-GB" sz="2400" dirty="0"/>
              <a:t>” with the –</a:t>
            </a:r>
            <a:r>
              <a:rPr lang="en-GB" sz="2400" dirty="0" err="1"/>
              <a:t>ing</a:t>
            </a:r>
            <a:r>
              <a:rPr lang="en-GB" sz="2400" dirty="0"/>
              <a:t> verb “Enhancing”, making it more fluid for the English-speaking customer.</a:t>
            </a:r>
          </a:p>
        </p:txBody>
      </p:sp>
    </p:spTree>
    <p:extLst>
      <p:ext uri="{BB962C8B-B14F-4D97-AF65-F5344CB8AC3E}">
        <p14:creationId xmlns:p14="http://schemas.microsoft.com/office/powerpoint/2010/main" val="24681544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TotalTime>
  <Words>190</Words>
  <Application>Microsoft Office PowerPoint</Application>
  <PresentationFormat>Widescreen</PresentationFormat>
  <Paragraphs>9</Paragraphs>
  <Slides>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vt:i4>
      </vt:variant>
    </vt:vector>
  </HeadingPairs>
  <TitlesOfParts>
    <vt:vector size="7" baseType="lpstr">
      <vt:lpstr>Arial</vt:lpstr>
      <vt:lpstr>Calibri</vt:lpstr>
      <vt:lpstr>Calibri Light</vt:lpstr>
      <vt:lpstr>Tema di Office</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DAL MAS SARA [SL0101719]</dc:creator>
  <cp:lastModifiedBy>UTENTE</cp:lastModifiedBy>
  <cp:revision>9</cp:revision>
  <dcterms:created xsi:type="dcterms:W3CDTF">2019-03-22T11:37:15Z</dcterms:created>
  <dcterms:modified xsi:type="dcterms:W3CDTF">2019-03-22T15:43:08Z</dcterms:modified>
</cp:coreProperties>
</file>